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27"/>
  </p:notesMasterIdLst>
  <p:sldIdLst>
    <p:sldId id="282" r:id="rId3"/>
    <p:sldId id="257" r:id="rId4"/>
    <p:sldId id="258" r:id="rId5"/>
    <p:sldId id="265" r:id="rId6"/>
    <p:sldId id="264" r:id="rId7"/>
    <p:sldId id="504" r:id="rId8"/>
    <p:sldId id="503" r:id="rId9"/>
    <p:sldId id="471" r:id="rId10"/>
    <p:sldId id="283" r:id="rId11"/>
    <p:sldId id="454" r:id="rId12"/>
    <p:sldId id="469" r:id="rId13"/>
    <p:sldId id="275" r:id="rId14"/>
    <p:sldId id="274" r:id="rId15"/>
    <p:sldId id="279" r:id="rId16"/>
    <p:sldId id="280" r:id="rId17"/>
    <p:sldId id="266" r:id="rId18"/>
    <p:sldId id="303" r:id="rId19"/>
    <p:sldId id="470" r:id="rId20"/>
    <p:sldId id="482" r:id="rId21"/>
    <p:sldId id="505" r:id="rId22"/>
    <p:sldId id="502" r:id="rId23"/>
    <p:sldId id="309" r:id="rId24"/>
    <p:sldId id="286"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97" autoAdjust="0"/>
    <p:restoredTop sz="87211" autoAdjust="0"/>
  </p:normalViewPr>
  <p:slideViewPr>
    <p:cSldViewPr snapToGrid="0">
      <p:cViewPr>
        <p:scale>
          <a:sx n="96" d="100"/>
          <a:sy n="96" d="100"/>
        </p:scale>
        <p:origin x="1992" y="4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819F9-682F-6A42-974E-33C23D4A9188}" type="datetimeFigureOut">
              <a:rPr lang="en-US" smtClean="0"/>
              <a:t>6/24/20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87E4A-3690-954D-9426-5CD780899B8A}" type="slidenum">
              <a:rPr lang="en-US" smtClean="0"/>
              <a:t>‹#›</a:t>
            </a:fld>
            <a:endParaRPr lang="en-US"/>
          </a:p>
        </p:txBody>
      </p:sp>
    </p:spTree>
    <p:extLst>
      <p:ext uri="{BB962C8B-B14F-4D97-AF65-F5344CB8AC3E}">
        <p14:creationId xmlns:p14="http://schemas.microsoft.com/office/powerpoint/2010/main" val="108905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87E4A-3690-954D-9426-5CD780899B8A}" type="slidenum">
              <a:rPr lang="en-US" smtClean="0"/>
              <a:t>1</a:t>
            </a:fld>
            <a:endParaRPr lang="en-US"/>
          </a:p>
        </p:txBody>
      </p:sp>
    </p:spTree>
    <p:extLst>
      <p:ext uri="{BB962C8B-B14F-4D97-AF65-F5344CB8AC3E}">
        <p14:creationId xmlns:p14="http://schemas.microsoft.com/office/powerpoint/2010/main" val="3187080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35C4FA5-3755-494D-B6C5-31CBFB58DCE5}" type="slidenum">
              <a:rPr lang="en-US" smtClean="0"/>
              <a:t>17</a:t>
            </a:fld>
            <a:endParaRPr lang="en-US"/>
          </a:p>
        </p:txBody>
      </p:sp>
    </p:spTree>
    <p:extLst>
      <p:ext uri="{BB962C8B-B14F-4D97-AF65-F5344CB8AC3E}">
        <p14:creationId xmlns:p14="http://schemas.microsoft.com/office/powerpoint/2010/main" val="1339250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attendance, excuses</a:t>
            </a:r>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35C4FA5-3755-494D-B6C5-31CBFB58DCE5}" type="slidenum">
              <a:rPr lang="en-US" smtClean="0"/>
              <a:t>19</a:t>
            </a:fld>
            <a:endParaRPr lang="en-US"/>
          </a:p>
        </p:txBody>
      </p:sp>
    </p:spTree>
    <p:extLst>
      <p:ext uri="{BB962C8B-B14F-4D97-AF65-F5344CB8AC3E}">
        <p14:creationId xmlns:p14="http://schemas.microsoft.com/office/powerpoint/2010/main" val="2479915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attendance, excuses</a:t>
            </a:r>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35C4FA5-3755-494D-B6C5-31CBFB58DCE5}" type="slidenum">
              <a:rPr lang="en-US" smtClean="0"/>
              <a:t>20</a:t>
            </a:fld>
            <a:endParaRPr lang="en-US"/>
          </a:p>
        </p:txBody>
      </p:sp>
    </p:spTree>
    <p:extLst>
      <p:ext uri="{BB962C8B-B14F-4D97-AF65-F5344CB8AC3E}">
        <p14:creationId xmlns:p14="http://schemas.microsoft.com/office/powerpoint/2010/main" val="3584828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35C4FA5-3755-494D-B6C5-31CBFB58DCE5}" type="slidenum">
              <a:rPr lang="en-US" smtClean="0"/>
              <a:t>21</a:t>
            </a:fld>
            <a:endParaRPr lang="en-US"/>
          </a:p>
        </p:txBody>
      </p:sp>
    </p:spTree>
    <p:extLst>
      <p:ext uri="{BB962C8B-B14F-4D97-AF65-F5344CB8AC3E}">
        <p14:creationId xmlns:p14="http://schemas.microsoft.com/office/powerpoint/2010/main" val="2457717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35C4FA5-3755-494D-B6C5-31CBFB58DCE5}" type="slidenum">
              <a:rPr lang="en-US" smtClean="0"/>
              <a:t>22</a:t>
            </a:fld>
            <a:endParaRPr lang="en-US"/>
          </a:p>
        </p:txBody>
      </p:sp>
    </p:spTree>
    <p:extLst>
      <p:ext uri="{BB962C8B-B14F-4D97-AF65-F5344CB8AC3E}">
        <p14:creationId xmlns:p14="http://schemas.microsoft.com/office/powerpoint/2010/main" val="2838892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87E4A-3690-954D-9426-5CD780899B8A}" type="slidenum">
              <a:rPr lang="en-US" smtClean="0"/>
              <a:t>24</a:t>
            </a:fld>
            <a:endParaRPr lang="en-US"/>
          </a:p>
        </p:txBody>
      </p:sp>
    </p:spTree>
    <p:extLst>
      <p:ext uri="{BB962C8B-B14F-4D97-AF65-F5344CB8AC3E}">
        <p14:creationId xmlns:p14="http://schemas.microsoft.com/office/powerpoint/2010/main" val="1379249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agenda for today:</a:t>
            </a:r>
          </a:p>
          <a:p>
            <a:endParaRPr lang="en-US" dirty="0"/>
          </a:p>
          <a:p>
            <a:pPr marL="171450" indent="-171450">
              <a:buFontTx/>
              <a:buChar char="-"/>
            </a:pPr>
            <a:r>
              <a:rPr lang="en-US" dirty="0"/>
              <a:t>Objectives</a:t>
            </a:r>
          </a:p>
          <a:p>
            <a:pPr marL="171450" indent="-171450">
              <a:buFontTx/>
              <a:buChar char="-"/>
            </a:pPr>
            <a:r>
              <a:rPr lang="en-US" dirty="0"/>
              <a:t>My background</a:t>
            </a:r>
          </a:p>
          <a:p>
            <a:pPr marL="171450" indent="-171450">
              <a:buFontTx/>
              <a:buChar char="-"/>
            </a:pPr>
            <a:r>
              <a:rPr lang="en-US" dirty="0"/>
              <a:t>TA’s background</a:t>
            </a:r>
          </a:p>
          <a:p>
            <a:pPr marL="171450" indent="-171450">
              <a:buFontTx/>
              <a:buChar char="-"/>
            </a:pPr>
            <a:r>
              <a:rPr lang="en-US" dirty="0"/>
              <a:t>Class structure</a:t>
            </a:r>
          </a:p>
          <a:p>
            <a:pPr marL="171450" indent="-171450">
              <a:buFontTx/>
              <a:buChar char="-"/>
            </a:pPr>
            <a:r>
              <a:rPr lang="en-US" dirty="0"/>
              <a:t>Text books</a:t>
            </a:r>
          </a:p>
          <a:p>
            <a:pPr marL="171450" indent="-171450">
              <a:buFontTx/>
              <a:buChar char="-"/>
            </a:pPr>
            <a:r>
              <a:rPr lang="en-US" dirty="0"/>
              <a:t>Grading, HomeWorks, Office hours</a:t>
            </a:r>
          </a:p>
          <a:p>
            <a:pPr marL="171450" indent="-171450">
              <a:buFontTx/>
              <a:buChar char="-"/>
            </a:pPr>
            <a:r>
              <a:rPr lang="en-US" dirty="0"/>
              <a:t>Approach</a:t>
            </a:r>
          </a:p>
          <a:p>
            <a:pPr marL="171450" indent="-171450">
              <a:buFontTx/>
              <a:buChar char="-"/>
            </a:pPr>
            <a:r>
              <a:rPr lang="en-US" dirty="0"/>
              <a:t>We’ll hear from you</a:t>
            </a:r>
          </a:p>
          <a:p>
            <a:pPr marL="171450" indent="-171450">
              <a:buFontTx/>
              <a:buChar char="-"/>
            </a:pPr>
            <a:r>
              <a:rPr lang="en-US" dirty="0"/>
              <a:t>Team</a:t>
            </a:r>
          </a:p>
          <a:p>
            <a:endParaRPr lang="en-US" dirty="0"/>
          </a:p>
          <a:p>
            <a:r>
              <a:rPr lang="en-US" dirty="0"/>
              <a:t>Lecture 1</a:t>
            </a:r>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35C4FA5-3755-494D-B6C5-31CBFB58DCE5}" type="slidenum">
              <a:rPr lang="en-US" smtClean="0"/>
              <a:t>2</a:t>
            </a:fld>
            <a:endParaRPr lang="en-US"/>
          </a:p>
        </p:txBody>
      </p:sp>
    </p:spTree>
    <p:extLst>
      <p:ext uri="{BB962C8B-B14F-4D97-AF65-F5344CB8AC3E}">
        <p14:creationId xmlns:p14="http://schemas.microsoft.com/office/powerpoint/2010/main" val="263005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87E4A-3690-954D-9426-5CD780899B8A}" type="slidenum">
              <a:rPr lang="en-US" smtClean="0"/>
              <a:t>3</a:t>
            </a:fld>
            <a:endParaRPr lang="en-US"/>
          </a:p>
        </p:txBody>
      </p:sp>
    </p:spTree>
    <p:extLst>
      <p:ext uri="{BB962C8B-B14F-4D97-AF65-F5344CB8AC3E}">
        <p14:creationId xmlns:p14="http://schemas.microsoft.com/office/powerpoint/2010/main" val="2071261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38FED8AB-3A2F-9F48-BBF1-B052057F7F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1FF3C22A-982A-A040-B69B-41E5EBDF10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endParaRPr lang="en-US" altLang="en-US">
              <a:ea typeface="ＭＳ Ｐゴシック" panose="020B0600070205080204" pitchFamily="34" charset="-128"/>
            </a:endParaRPr>
          </a:p>
        </p:txBody>
      </p:sp>
      <p:sp>
        <p:nvSpPr>
          <p:cNvPr id="18435" name="Slide Number Placeholder 3">
            <a:extLst>
              <a:ext uri="{FF2B5EF4-FFF2-40B4-BE49-F238E27FC236}">
                <a16:creationId xmlns:a16="http://schemas.microsoft.com/office/drawing/2014/main" id="{00853207-F1FD-184A-926E-1967252085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ACC87B0-5B4A-FE42-8A8B-810FE8FE7387}" type="slidenum">
              <a:rPr lang="en-US" altLang="en-US" smtClean="0">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1355766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235C4FA5-3755-494D-B6C5-31CBFB58DCE5}" type="slidenum">
              <a:rPr lang="en-US" smtClean="0"/>
              <a:t>7</a:t>
            </a:fld>
            <a:endParaRPr lang="en-US"/>
          </a:p>
        </p:txBody>
      </p:sp>
    </p:spTree>
    <p:extLst>
      <p:ext uri="{BB962C8B-B14F-4D97-AF65-F5344CB8AC3E}">
        <p14:creationId xmlns:p14="http://schemas.microsoft.com/office/powerpoint/2010/main" val="380502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science sits are the intersection of three fields:</a:t>
            </a:r>
          </a:p>
          <a:p>
            <a:endParaRPr lang="en-US" dirty="0"/>
          </a:p>
          <a:p>
            <a:pPr marL="628650" lvl="1" indent="-171450">
              <a:buFont typeface="Arial" panose="020B0604020202020204" pitchFamily="34" charset="0"/>
              <a:buChar char="•"/>
            </a:pPr>
            <a:r>
              <a:rPr lang="en-US" dirty="0"/>
              <a:t>Math (statistics)</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Computer science</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Interdisciplinary domain knowledge </a:t>
            </a:r>
          </a:p>
          <a:p>
            <a:endParaRPr lang="en-US" dirty="0"/>
          </a:p>
          <a:p>
            <a:r>
              <a:rPr lang="en-US" dirty="0"/>
              <a:t>In the context of our class, we are approaching data science from the customer experience domain</a:t>
            </a: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235C4FA5-3755-494D-B6C5-31CBFB58DCE5}" type="slidenum">
              <a:rPr lang="en-US" smtClean="0"/>
              <a:t>8</a:t>
            </a:fld>
            <a:endParaRPr lang="en-US"/>
          </a:p>
        </p:txBody>
      </p:sp>
    </p:spTree>
    <p:extLst>
      <p:ext uri="{BB962C8B-B14F-4D97-AF65-F5344CB8AC3E}">
        <p14:creationId xmlns:p14="http://schemas.microsoft.com/office/powerpoint/2010/main" val="213114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look at technological forces driving or benefiting from increased use of telemetry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would you say a technology is benefiting?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would you say a technology is driving?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of the technologies mentioned in this section can increase agility, enhance productivity and substantially improve processes.  The considerations provided with each technology are just a partial list of many others you must give attention to if you were to adopt it.</a:t>
            </a:r>
          </a:p>
          <a:p>
            <a:r>
              <a:rPr lang="en-US" sz="1200" kern="1200" dirty="0">
                <a:solidFill>
                  <a:schemeClr val="tx1"/>
                </a:solidFill>
                <a:effectLst/>
                <a:latin typeface="+mn-lt"/>
                <a:ea typeface="+mn-ea"/>
                <a:cs typeface="+mn-cs"/>
              </a:rPr>
              <a:t>Even though executives understand the benefits, the path to adopting the technologies can be daunting.  To be successful and remain ahead of the race, most companies need to execute and innovate quickly.  Complete transition to digital cannot happen overnight and hybrid models are more likely to emerge and become popular until the time the company is ready to embrace the next-generation IT solutions fully, to get to the customers first and create new growth.  The hybrid solution is the infrastructure which will provide speed, security, agility and flexibility.  It will promote new applications that will provide ability to face future challenges.</a:t>
            </a:r>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35C4FA5-3755-494D-B6C5-31CBFB58DCE5}" type="slidenum">
              <a:rPr lang="en-US" smtClean="0"/>
              <a:t>10</a:t>
            </a:fld>
            <a:endParaRPr lang="en-US"/>
          </a:p>
        </p:txBody>
      </p:sp>
    </p:spTree>
    <p:extLst>
      <p:ext uri="{BB962C8B-B14F-4D97-AF65-F5344CB8AC3E}">
        <p14:creationId xmlns:p14="http://schemas.microsoft.com/office/powerpoint/2010/main" val="129486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Responsibilities tend to include:</a:t>
            </a:r>
          </a:p>
          <a:p>
            <a:pPr marL="0" indent="0">
              <a:buFont typeface="Arial" panose="020B0604020202020204" pitchFamily="34" charset="0"/>
              <a:buNone/>
            </a:pPr>
            <a:endParaRPr lang="en-US" dirty="0"/>
          </a:p>
          <a:p>
            <a:pPr marL="171450" indent="-171450">
              <a:buFontTx/>
              <a:buChar char="-"/>
            </a:pPr>
            <a:r>
              <a:rPr lang="en-US" dirty="0"/>
              <a:t>Data source identification and management</a:t>
            </a:r>
          </a:p>
          <a:p>
            <a:pPr marL="171450" indent="-171450">
              <a:buFontTx/>
              <a:buChar char="-"/>
            </a:pPr>
            <a:r>
              <a:rPr lang="en-US" dirty="0"/>
              <a:t>Developing Algorithms or analysis</a:t>
            </a:r>
          </a:p>
          <a:p>
            <a:pPr marL="171450" indent="-171450">
              <a:buFontTx/>
              <a:buChar char="-"/>
            </a:pPr>
            <a:r>
              <a:rPr lang="en-US" dirty="0"/>
              <a:t>Presenting and communicate insights</a:t>
            </a:r>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35C4FA5-3755-494D-B6C5-31CBFB58DCE5}" type="slidenum">
              <a:rPr lang="en-US" smtClean="0"/>
              <a:t>11</a:t>
            </a:fld>
            <a:endParaRPr lang="en-US"/>
          </a:p>
        </p:txBody>
      </p:sp>
    </p:spTree>
    <p:extLst>
      <p:ext uri="{BB962C8B-B14F-4D97-AF65-F5344CB8AC3E}">
        <p14:creationId xmlns:p14="http://schemas.microsoft.com/office/powerpoint/2010/main" val="4247330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approach is influenced by David </a:t>
            </a:r>
            <a:r>
              <a:rPr lang="en-US" dirty="0" err="1"/>
              <a:t>Donoho’s</a:t>
            </a:r>
            <a:r>
              <a:rPr lang="en-US" dirty="0"/>
              <a:t> definition of Data Science</a:t>
            </a:r>
          </a:p>
        </p:txBody>
      </p:sp>
      <p:sp>
        <p:nvSpPr>
          <p:cNvPr id="4" name="Slide Number Placeholder 3"/>
          <p:cNvSpPr>
            <a:spLocks noGrp="1"/>
          </p:cNvSpPr>
          <p:nvPr>
            <p:ph type="sldNum" sz="quarter" idx="5"/>
          </p:nvPr>
        </p:nvSpPr>
        <p:spPr/>
        <p:txBody>
          <a:bodyPr/>
          <a:lstStyle/>
          <a:p>
            <a:fld id="{74F87E4A-3690-954D-9426-5CD780899B8A}" type="slidenum">
              <a:rPr lang="en-US" smtClean="0"/>
              <a:t>12</a:t>
            </a:fld>
            <a:endParaRPr lang="en-US"/>
          </a:p>
        </p:txBody>
      </p:sp>
    </p:spTree>
    <p:extLst>
      <p:ext uri="{BB962C8B-B14F-4D97-AF65-F5344CB8AC3E}">
        <p14:creationId xmlns:p14="http://schemas.microsoft.com/office/powerpoint/2010/main" val="28826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CA24-EB0A-3D4F-817E-D92420BDD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BC999F-3E5F-8448-AF60-643887EAC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E13266-47E4-0B48-8C25-1955727E4588}"/>
              </a:ext>
            </a:extLst>
          </p:cNvPr>
          <p:cNvSpPr>
            <a:spLocks noGrp="1"/>
          </p:cNvSpPr>
          <p:nvPr>
            <p:ph type="dt" sz="half" idx="10"/>
          </p:nvPr>
        </p:nvSpPr>
        <p:spPr/>
        <p:txBody>
          <a:bodyPr/>
          <a:lstStyle/>
          <a:p>
            <a:fld id="{A5ABC9CF-7575-C34A-B824-7EF027BD0AB8}" type="datetime1">
              <a:rPr lang="en-US" smtClean="0"/>
              <a:t>6/24/20</a:t>
            </a:fld>
            <a:endParaRPr lang="en-US"/>
          </a:p>
        </p:txBody>
      </p:sp>
      <p:sp>
        <p:nvSpPr>
          <p:cNvPr id="6" name="Slide Number Placeholder 5">
            <a:extLst>
              <a:ext uri="{FF2B5EF4-FFF2-40B4-BE49-F238E27FC236}">
                <a16:creationId xmlns:a16="http://schemas.microsoft.com/office/drawing/2014/main" id="{FB832737-F944-5B4E-865B-8818387B0E4B}"/>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292640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A185-77F7-014E-B330-60A26E3C2B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CFC49-CABF-A043-87EB-42ED466AD4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DC57B-D2E6-5341-8EF0-84254AB5064C}"/>
              </a:ext>
            </a:extLst>
          </p:cNvPr>
          <p:cNvSpPr>
            <a:spLocks noGrp="1"/>
          </p:cNvSpPr>
          <p:nvPr>
            <p:ph type="dt" sz="half" idx="10"/>
          </p:nvPr>
        </p:nvSpPr>
        <p:spPr/>
        <p:txBody>
          <a:bodyPr/>
          <a:lstStyle/>
          <a:p>
            <a:fld id="{29048AAE-C3A3-F941-9875-BE74DF4E2D89}" type="datetime1">
              <a:rPr lang="en-US" smtClean="0"/>
              <a:t>6/24/20</a:t>
            </a:fld>
            <a:endParaRPr lang="en-US"/>
          </a:p>
        </p:txBody>
      </p:sp>
      <p:sp>
        <p:nvSpPr>
          <p:cNvPr id="6" name="Slide Number Placeholder 5">
            <a:extLst>
              <a:ext uri="{FF2B5EF4-FFF2-40B4-BE49-F238E27FC236}">
                <a16:creationId xmlns:a16="http://schemas.microsoft.com/office/drawing/2014/main" id="{6A2BD902-D14E-944A-A14C-2E94B5456FB2}"/>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284441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62D0C-7D72-D34E-A0A3-2CA069AE18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F58E7C-E156-564B-9488-F4E5BB6B261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E267F-78A8-7E46-A44F-57AA9B9B2E01}"/>
              </a:ext>
            </a:extLst>
          </p:cNvPr>
          <p:cNvSpPr>
            <a:spLocks noGrp="1"/>
          </p:cNvSpPr>
          <p:nvPr>
            <p:ph type="dt" sz="half" idx="10"/>
          </p:nvPr>
        </p:nvSpPr>
        <p:spPr/>
        <p:txBody>
          <a:bodyPr/>
          <a:lstStyle/>
          <a:p>
            <a:fld id="{C9AFE081-C391-BD4C-9D50-BDAF8A975357}" type="datetime1">
              <a:rPr lang="en-US" smtClean="0"/>
              <a:t>6/24/20</a:t>
            </a:fld>
            <a:endParaRPr lang="en-US"/>
          </a:p>
        </p:txBody>
      </p:sp>
      <p:sp>
        <p:nvSpPr>
          <p:cNvPr id="6" name="Slide Number Placeholder 5">
            <a:extLst>
              <a:ext uri="{FF2B5EF4-FFF2-40B4-BE49-F238E27FC236}">
                <a16:creationId xmlns:a16="http://schemas.microsoft.com/office/drawing/2014/main" id="{6EF6C63A-CFF0-6041-A5DB-F3B7A26671DC}"/>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2562023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A98E-6E10-794C-8336-3084929A6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ADE034-4642-064C-8E98-7696695A4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A1E6EF-71CF-5E43-A89C-40674A772C2D}"/>
              </a:ext>
            </a:extLst>
          </p:cNvPr>
          <p:cNvSpPr>
            <a:spLocks noGrp="1"/>
          </p:cNvSpPr>
          <p:nvPr>
            <p:ph type="dt" sz="half" idx="10"/>
          </p:nvPr>
        </p:nvSpPr>
        <p:spPr/>
        <p:txBody>
          <a:bodyPr/>
          <a:lstStyle/>
          <a:p>
            <a:fld id="{CC2A4634-73BB-E34A-8312-697AA23AA147}" type="datetime1">
              <a:rPr lang="en-US" smtClean="0"/>
              <a:t>6/24/20</a:t>
            </a:fld>
            <a:endParaRPr lang="en-US"/>
          </a:p>
        </p:txBody>
      </p:sp>
      <p:sp>
        <p:nvSpPr>
          <p:cNvPr id="6" name="Slide Number Placeholder 5">
            <a:extLst>
              <a:ext uri="{FF2B5EF4-FFF2-40B4-BE49-F238E27FC236}">
                <a16:creationId xmlns:a16="http://schemas.microsoft.com/office/drawing/2014/main" id="{E55ACAD8-F346-114B-8FC4-102DB84189F2}"/>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280482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5C70-C351-E84A-829B-2462FC2430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82734-F786-3945-B3A1-59BCDB5C52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61654-2FC0-8048-ACD5-DCCBDE0B0160}"/>
              </a:ext>
            </a:extLst>
          </p:cNvPr>
          <p:cNvSpPr>
            <a:spLocks noGrp="1"/>
          </p:cNvSpPr>
          <p:nvPr>
            <p:ph type="dt" sz="half" idx="10"/>
          </p:nvPr>
        </p:nvSpPr>
        <p:spPr/>
        <p:txBody>
          <a:bodyPr/>
          <a:lstStyle/>
          <a:p>
            <a:fld id="{E801C42F-A786-A54B-9507-06D04D12B8ED}" type="datetime1">
              <a:rPr lang="en-US" smtClean="0"/>
              <a:t>6/24/20</a:t>
            </a:fld>
            <a:endParaRPr lang="en-US"/>
          </a:p>
        </p:txBody>
      </p:sp>
      <p:sp>
        <p:nvSpPr>
          <p:cNvPr id="6" name="Slide Number Placeholder 5">
            <a:extLst>
              <a:ext uri="{FF2B5EF4-FFF2-40B4-BE49-F238E27FC236}">
                <a16:creationId xmlns:a16="http://schemas.microsoft.com/office/drawing/2014/main" id="{E65E234B-70C9-0244-A769-30DC45F48680}"/>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3215871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F634-8D15-5649-B47C-0E248A5A7C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51D81C-41AC-6F47-A025-63687AF1A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840378E-E370-7C48-ABE2-A3E84FEE247A}"/>
              </a:ext>
            </a:extLst>
          </p:cNvPr>
          <p:cNvSpPr>
            <a:spLocks noGrp="1"/>
          </p:cNvSpPr>
          <p:nvPr>
            <p:ph type="dt" sz="half" idx="10"/>
          </p:nvPr>
        </p:nvSpPr>
        <p:spPr/>
        <p:txBody>
          <a:bodyPr/>
          <a:lstStyle/>
          <a:p>
            <a:fld id="{46877149-1156-714D-A7CD-B30A1B7F5F52}" type="datetime1">
              <a:rPr lang="en-US" smtClean="0"/>
              <a:t>6/24/20</a:t>
            </a:fld>
            <a:endParaRPr lang="en-US"/>
          </a:p>
        </p:txBody>
      </p:sp>
      <p:sp>
        <p:nvSpPr>
          <p:cNvPr id="6" name="Slide Number Placeholder 5">
            <a:extLst>
              <a:ext uri="{FF2B5EF4-FFF2-40B4-BE49-F238E27FC236}">
                <a16:creationId xmlns:a16="http://schemas.microsoft.com/office/drawing/2014/main" id="{CC8792C0-3326-D347-A061-2E2A406860DE}"/>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4072058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2578-AF6A-3143-8776-04211C5D03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079D0-DFC1-CE4E-A833-C1757D1229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E6A8D0-B3D7-EE49-8992-6BB4D38240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768FD0-EDA9-DB4B-AB05-ADB9DB800E7D}"/>
              </a:ext>
            </a:extLst>
          </p:cNvPr>
          <p:cNvSpPr>
            <a:spLocks noGrp="1"/>
          </p:cNvSpPr>
          <p:nvPr>
            <p:ph type="dt" sz="half" idx="10"/>
          </p:nvPr>
        </p:nvSpPr>
        <p:spPr/>
        <p:txBody>
          <a:bodyPr/>
          <a:lstStyle/>
          <a:p>
            <a:fld id="{A4055AA7-522E-D94A-8AC8-23A106DED2CC}" type="datetime1">
              <a:rPr lang="en-US" smtClean="0"/>
              <a:t>6/24/20</a:t>
            </a:fld>
            <a:endParaRPr lang="en-US"/>
          </a:p>
        </p:txBody>
      </p:sp>
      <p:sp>
        <p:nvSpPr>
          <p:cNvPr id="7" name="Slide Number Placeholder 6">
            <a:extLst>
              <a:ext uri="{FF2B5EF4-FFF2-40B4-BE49-F238E27FC236}">
                <a16:creationId xmlns:a16="http://schemas.microsoft.com/office/drawing/2014/main" id="{1A5542BF-6BE6-7B49-9CB1-89596E28811A}"/>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1357187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B464-A064-9543-83F4-FE7994C7BD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B6DB3-8C5D-8041-8332-546D7ECC2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4C6458-46DA-964D-AFA2-ABF49227B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660196-5932-DA4F-B299-9F4100E04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6F0C54-2402-D748-B0CF-FA3C87005A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93E15E-ABBE-0A4D-9F21-70AF18BD4914}"/>
              </a:ext>
            </a:extLst>
          </p:cNvPr>
          <p:cNvSpPr>
            <a:spLocks noGrp="1"/>
          </p:cNvSpPr>
          <p:nvPr>
            <p:ph type="dt" sz="half" idx="10"/>
          </p:nvPr>
        </p:nvSpPr>
        <p:spPr/>
        <p:txBody>
          <a:bodyPr/>
          <a:lstStyle/>
          <a:p>
            <a:fld id="{26D7E380-E585-D54F-8F08-C93150AB9F9A}" type="datetime1">
              <a:rPr lang="en-US" smtClean="0"/>
              <a:t>6/24/20</a:t>
            </a:fld>
            <a:endParaRPr lang="en-US"/>
          </a:p>
        </p:txBody>
      </p:sp>
      <p:sp>
        <p:nvSpPr>
          <p:cNvPr id="9" name="Slide Number Placeholder 8">
            <a:extLst>
              <a:ext uri="{FF2B5EF4-FFF2-40B4-BE49-F238E27FC236}">
                <a16:creationId xmlns:a16="http://schemas.microsoft.com/office/drawing/2014/main" id="{57B457E3-C00D-6341-BDDA-BCE175197AEE}"/>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4169983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1D0D-C698-3041-AC6D-2A2D9A9C4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41FFC-1C0B-3B49-8E9A-ACC7245A5114}"/>
              </a:ext>
            </a:extLst>
          </p:cNvPr>
          <p:cNvSpPr>
            <a:spLocks noGrp="1"/>
          </p:cNvSpPr>
          <p:nvPr>
            <p:ph type="dt" sz="half" idx="10"/>
          </p:nvPr>
        </p:nvSpPr>
        <p:spPr/>
        <p:txBody>
          <a:bodyPr/>
          <a:lstStyle/>
          <a:p>
            <a:fld id="{1A6ECAD1-E70C-8E4A-8CE0-F85E5E92C062}" type="datetime1">
              <a:rPr lang="en-US" smtClean="0"/>
              <a:t>6/24/20</a:t>
            </a:fld>
            <a:endParaRPr lang="en-US"/>
          </a:p>
        </p:txBody>
      </p:sp>
      <p:sp>
        <p:nvSpPr>
          <p:cNvPr id="5" name="Slide Number Placeholder 4">
            <a:extLst>
              <a:ext uri="{FF2B5EF4-FFF2-40B4-BE49-F238E27FC236}">
                <a16:creationId xmlns:a16="http://schemas.microsoft.com/office/drawing/2014/main" id="{A1B95BB9-E602-BF47-938D-4F01A5090160}"/>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2503564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E8A459-DE5A-BD46-885C-39F3AE900907}"/>
              </a:ext>
            </a:extLst>
          </p:cNvPr>
          <p:cNvSpPr>
            <a:spLocks noGrp="1"/>
          </p:cNvSpPr>
          <p:nvPr>
            <p:ph type="dt" sz="half" idx="10"/>
          </p:nvPr>
        </p:nvSpPr>
        <p:spPr/>
        <p:txBody>
          <a:bodyPr/>
          <a:lstStyle/>
          <a:p>
            <a:fld id="{D06E57DE-65A3-0C4A-A093-1A58A5A4A98B}" type="datetime1">
              <a:rPr lang="en-US" smtClean="0"/>
              <a:t>6/24/20</a:t>
            </a:fld>
            <a:endParaRPr lang="en-US"/>
          </a:p>
        </p:txBody>
      </p:sp>
      <p:sp>
        <p:nvSpPr>
          <p:cNvPr id="4" name="Slide Number Placeholder 3">
            <a:extLst>
              <a:ext uri="{FF2B5EF4-FFF2-40B4-BE49-F238E27FC236}">
                <a16:creationId xmlns:a16="http://schemas.microsoft.com/office/drawing/2014/main" id="{F4949DB5-FC7B-B24F-91D3-5DBCDD543528}"/>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241975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03BA-4FBF-A74E-B81D-B66B0B2C6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3A6DD6-37E0-3048-BB5D-17F9A89E8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EBD95C-EB8D-3C4E-A635-4DD49A999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4A75D3-0410-DF47-A81A-8EA4710FD52E}"/>
              </a:ext>
            </a:extLst>
          </p:cNvPr>
          <p:cNvSpPr>
            <a:spLocks noGrp="1"/>
          </p:cNvSpPr>
          <p:nvPr>
            <p:ph type="dt" sz="half" idx="10"/>
          </p:nvPr>
        </p:nvSpPr>
        <p:spPr/>
        <p:txBody>
          <a:bodyPr/>
          <a:lstStyle/>
          <a:p>
            <a:fld id="{A900132D-7786-AE4B-9C68-C0AD0B38C6A0}" type="datetime1">
              <a:rPr lang="en-US" smtClean="0"/>
              <a:t>6/24/20</a:t>
            </a:fld>
            <a:endParaRPr lang="en-US"/>
          </a:p>
        </p:txBody>
      </p:sp>
      <p:sp>
        <p:nvSpPr>
          <p:cNvPr id="7" name="Slide Number Placeholder 6">
            <a:extLst>
              <a:ext uri="{FF2B5EF4-FFF2-40B4-BE49-F238E27FC236}">
                <a16:creationId xmlns:a16="http://schemas.microsoft.com/office/drawing/2014/main" id="{F9212DB3-1723-DB43-A319-97AD980BD925}"/>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323437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3482-A256-8E44-B6DF-1096172E82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A0C9E-5754-164B-B257-FC8F8DAC8F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A5E10-8E5D-0748-A294-D8A2E3D2659B}"/>
              </a:ext>
            </a:extLst>
          </p:cNvPr>
          <p:cNvSpPr>
            <a:spLocks noGrp="1"/>
          </p:cNvSpPr>
          <p:nvPr>
            <p:ph type="dt" sz="half" idx="10"/>
          </p:nvPr>
        </p:nvSpPr>
        <p:spPr/>
        <p:txBody>
          <a:bodyPr/>
          <a:lstStyle/>
          <a:p>
            <a:fld id="{9F564AA5-D810-9445-B827-958D0FECDF92}" type="datetime1">
              <a:rPr lang="en-US" smtClean="0"/>
              <a:t>6/24/20</a:t>
            </a:fld>
            <a:endParaRPr lang="en-US"/>
          </a:p>
        </p:txBody>
      </p:sp>
      <p:sp>
        <p:nvSpPr>
          <p:cNvPr id="6" name="Slide Number Placeholder 5">
            <a:extLst>
              <a:ext uri="{FF2B5EF4-FFF2-40B4-BE49-F238E27FC236}">
                <a16:creationId xmlns:a16="http://schemas.microsoft.com/office/drawing/2014/main" id="{D5012299-119F-C64C-BBD4-2E39A6816590}"/>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2311287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4DDB-7B7E-DB47-86FA-67FBFF55D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8F44D8-8D17-114B-8436-9E7E8744E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C919D8-8119-0D4D-A483-00ACC9C6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12BAF-705F-6546-A30F-00E15E3143D5}"/>
              </a:ext>
            </a:extLst>
          </p:cNvPr>
          <p:cNvSpPr>
            <a:spLocks noGrp="1"/>
          </p:cNvSpPr>
          <p:nvPr>
            <p:ph type="dt" sz="half" idx="10"/>
          </p:nvPr>
        </p:nvSpPr>
        <p:spPr/>
        <p:txBody>
          <a:bodyPr/>
          <a:lstStyle/>
          <a:p>
            <a:fld id="{8B83E2E5-210C-754D-87FD-B7ADD9B3F936}" type="datetime1">
              <a:rPr lang="en-US" smtClean="0"/>
              <a:t>6/24/20</a:t>
            </a:fld>
            <a:endParaRPr lang="en-US"/>
          </a:p>
        </p:txBody>
      </p:sp>
      <p:sp>
        <p:nvSpPr>
          <p:cNvPr id="7" name="Slide Number Placeholder 6">
            <a:extLst>
              <a:ext uri="{FF2B5EF4-FFF2-40B4-BE49-F238E27FC236}">
                <a16:creationId xmlns:a16="http://schemas.microsoft.com/office/drawing/2014/main" id="{7384895F-0C77-2542-90CA-5893288D4F6C}"/>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3306581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F615-3483-5242-A885-CE9B9BFCA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980D22-E398-5143-A568-7820B75C87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57514-4EC4-A74F-97CD-15569A32BBB0}"/>
              </a:ext>
            </a:extLst>
          </p:cNvPr>
          <p:cNvSpPr>
            <a:spLocks noGrp="1"/>
          </p:cNvSpPr>
          <p:nvPr>
            <p:ph type="dt" sz="half" idx="10"/>
          </p:nvPr>
        </p:nvSpPr>
        <p:spPr/>
        <p:txBody>
          <a:bodyPr/>
          <a:lstStyle/>
          <a:p>
            <a:fld id="{662FEE9C-BE39-8E4B-B528-9B907C40CAE2}" type="datetime1">
              <a:rPr lang="en-US" smtClean="0"/>
              <a:t>6/24/20</a:t>
            </a:fld>
            <a:endParaRPr lang="en-US"/>
          </a:p>
        </p:txBody>
      </p:sp>
      <p:sp>
        <p:nvSpPr>
          <p:cNvPr id="6" name="Slide Number Placeholder 5">
            <a:extLst>
              <a:ext uri="{FF2B5EF4-FFF2-40B4-BE49-F238E27FC236}">
                <a16:creationId xmlns:a16="http://schemas.microsoft.com/office/drawing/2014/main" id="{1CB6D99B-A221-C34B-827E-3214A553910D}"/>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2438525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8BFB1E-BA13-AE49-8719-87917FBB81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3BEBC-2003-BB4E-B328-609F48C9A6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D07AC-290F-BB4F-9057-E7C7FF2851C5}"/>
              </a:ext>
            </a:extLst>
          </p:cNvPr>
          <p:cNvSpPr>
            <a:spLocks noGrp="1"/>
          </p:cNvSpPr>
          <p:nvPr>
            <p:ph type="dt" sz="half" idx="10"/>
          </p:nvPr>
        </p:nvSpPr>
        <p:spPr/>
        <p:txBody>
          <a:bodyPr/>
          <a:lstStyle/>
          <a:p>
            <a:fld id="{7700A978-34FE-A240-BCB2-9B8E3B9F74A1}" type="datetime1">
              <a:rPr lang="en-US" smtClean="0"/>
              <a:t>6/24/20</a:t>
            </a:fld>
            <a:endParaRPr lang="en-US"/>
          </a:p>
        </p:txBody>
      </p:sp>
      <p:sp>
        <p:nvSpPr>
          <p:cNvPr id="6" name="Slide Number Placeholder 5">
            <a:extLst>
              <a:ext uri="{FF2B5EF4-FFF2-40B4-BE49-F238E27FC236}">
                <a16:creationId xmlns:a16="http://schemas.microsoft.com/office/drawing/2014/main" id="{C825FDC5-F7AE-FF48-B87D-6221F427D737}"/>
              </a:ext>
            </a:extLst>
          </p:cNvPr>
          <p:cNvSpPr>
            <a:spLocks noGrp="1"/>
          </p:cNvSpPr>
          <p:nvPr>
            <p:ph type="sldNum" sz="quarter" idx="12"/>
          </p:nvPr>
        </p:nvSpPr>
        <p:spPr/>
        <p:txBody>
          <a:bodyPr/>
          <a:lstStyle/>
          <a:p>
            <a:fld id="{C1C12353-4DBD-294B-AD2A-5F3A29EDEAEE}" type="slidenum">
              <a:rPr lang="en-US" smtClean="0"/>
              <a:t>‹#›</a:t>
            </a:fld>
            <a:endParaRPr lang="en-US"/>
          </a:p>
        </p:txBody>
      </p:sp>
    </p:spTree>
    <p:extLst>
      <p:ext uri="{BB962C8B-B14F-4D97-AF65-F5344CB8AC3E}">
        <p14:creationId xmlns:p14="http://schemas.microsoft.com/office/powerpoint/2010/main" val="57482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A4B9-58E0-D142-BF33-F8ADB06CCA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5F997E-8785-314C-9501-51016FF487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16CCFF-E93F-694C-8FCA-E484DBB2C5A2}"/>
              </a:ext>
            </a:extLst>
          </p:cNvPr>
          <p:cNvSpPr>
            <a:spLocks noGrp="1"/>
          </p:cNvSpPr>
          <p:nvPr>
            <p:ph type="dt" sz="half" idx="10"/>
          </p:nvPr>
        </p:nvSpPr>
        <p:spPr/>
        <p:txBody>
          <a:bodyPr/>
          <a:lstStyle/>
          <a:p>
            <a:fld id="{E8E6F068-90E3-1541-8BD6-6505CE674092}" type="datetime1">
              <a:rPr lang="en-US" smtClean="0"/>
              <a:t>6/24/20</a:t>
            </a:fld>
            <a:endParaRPr lang="en-US"/>
          </a:p>
        </p:txBody>
      </p:sp>
      <p:sp>
        <p:nvSpPr>
          <p:cNvPr id="6" name="Slide Number Placeholder 5">
            <a:extLst>
              <a:ext uri="{FF2B5EF4-FFF2-40B4-BE49-F238E27FC236}">
                <a16:creationId xmlns:a16="http://schemas.microsoft.com/office/drawing/2014/main" id="{AE561A2C-B8FC-AD48-BCA0-5C27692B7A59}"/>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204207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6CF6-67C9-244E-B54A-0C7B01FEF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1D1DA-B14F-4C49-81CC-3BA60B22EC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5291EB-0B79-8141-854E-66359B0163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A991FD-22F6-3C4C-B3B3-33937B2DB747}"/>
              </a:ext>
            </a:extLst>
          </p:cNvPr>
          <p:cNvSpPr>
            <a:spLocks noGrp="1"/>
          </p:cNvSpPr>
          <p:nvPr>
            <p:ph type="dt" sz="half" idx="10"/>
          </p:nvPr>
        </p:nvSpPr>
        <p:spPr/>
        <p:txBody>
          <a:bodyPr/>
          <a:lstStyle/>
          <a:p>
            <a:fld id="{D59C7DEF-7DD2-124D-9705-03B71418D558}" type="datetime1">
              <a:rPr lang="en-US" smtClean="0"/>
              <a:t>6/24/20</a:t>
            </a:fld>
            <a:endParaRPr lang="en-US"/>
          </a:p>
        </p:txBody>
      </p:sp>
      <p:sp>
        <p:nvSpPr>
          <p:cNvPr id="7" name="Slide Number Placeholder 6">
            <a:extLst>
              <a:ext uri="{FF2B5EF4-FFF2-40B4-BE49-F238E27FC236}">
                <a16:creationId xmlns:a16="http://schemas.microsoft.com/office/drawing/2014/main" id="{E3295073-75ED-3D44-8867-CFAE0D1ACFE4}"/>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23636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A9BC-0942-CE44-A846-392FAD5BF2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D78DD4-0408-5C4B-8918-BACB05B27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F1283D-D2AB-2F42-B8F9-A83931A20F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ABEC09-2E00-BE46-BEA9-37C2F67869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4BA315-41BB-8344-9AFF-89E38E7900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F9311A-DF76-DF4E-926F-1536B3CFD7AC}"/>
              </a:ext>
            </a:extLst>
          </p:cNvPr>
          <p:cNvSpPr>
            <a:spLocks noGrp="1"/>
          </p:cNvSpPr>
          <p:nvPr>
            <p:ph type="dt" sz="half" idx="10"/>
          </p:nvPr>
        </p:nvSpPr>
        <p:spPr/>
        <p:txBody>
          <a:bodyPr/>
          <a:lstStyle/>
          <a:p>
            <a:fld id="{A9DA334B-3BA2-C049-9462-83BB17EAB07A}" type="datetime1">
              <a:rPr lang="en-US" smtClean="0"/>
              <a:t>6/24/20</a:t>
            </a:fld>
            <a:endParaRPr lang="en-US"/>
          </a:p>
        </p:txBody>
      </p:sp>
      <p:sp>
        <p:nvSpPr>
          <p:cNvPr id="9" name="Slide Number Placeholder 8">
            <a:extLst>
              <a:ext uri="{FF2B5EF4-FFF2-40B4-BE49-F238E27FC236}">
                <a16:creationId xmlns:a16="http://schemas.microsoft.com/office/drawing/2014/main" id="{87898844-04C2-D64C-B8FA-C10E30266A40}"/>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185049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D090-89CD-D249-B701-748E4D6F5B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DAD21-C4A6-0743-A4EA-680BAF3DE030}"/>
              </a:ext>
            </a:extLst>
          </p:cNvPr>
          <p:cNvSpPr>
            <a:spLocks noGrp="1"/>
          </p:cNvSpPr>
          <p:nvPr>
            <p:ph type="dt" sz="half" idx="10"/>
          </p:nvPr>
        </p:nvSpPr>
        <p:spPr/>
        <p:txBody>
          <a:bodyPr/>
          <a:lstStyle/>
          <a:p>
            <a:fld id="{186DAD1A-044B-1349-8514-0942125E97D7}" type="datetime1">
              <a:rPr lang="en-US" smtClean="0"/>
              <a:t>6/24/20</a:t>
            </a:fld>
            <a:endParaRPr lang="en-US"/>
          </a:p>
        </p:txBody>
      </p:sp>
      <p:sp>
        <p:nvSpPr>
          <p:cNvPr id="5" name="Slide Number Placeholder 4">
            <a:extLst>
              <a:ext uri="{FF2B5EF4-FFF2-40B4-BE49-F238E27FC236}">
                <a16:creationId xmlns:a16="http://schemas.microsoft.com/office/drawing/2014/main" id="{DC969F6E-5BC8-D442-9DF3-835F881544D2}"/>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342406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97E3BD-58B6-B847-AF73-8C52E0C47DF2}"/>
              </a:ext>
            </a:extLst>
          </p:cNvPr>
          <p:cNvSpPr>
            <a:spLocks noGrp="1"/>
          </p:cNvSpPr>
          <p:nvPr>
            <p:ph type="dt" sz="half" idx="10"/>
          </p:nvPr>
        </p:nvSpPr>
        <p:spPr/>
        <p:txBody>
          <a:bodyPr/>
          <a:lstStyle/>
          <a:p>
            <a:fld id="{CE675C46-F850-CD4D-92AD-AF6D412A507A}" type="datetime1">
              <a:rPr lang="en-US" smtClean="0"/>
              <a:t>6/24/20</a:t>
            </a:fld>
            <a:endParaRPr lang="en-US"/>
          </a:p>
        </p:txBody>
      </p:sp>
      <p:sp>
        <p:nvSpPr>
          <p:cNvPr id="4" name="Slide Number Placeholder 3">
            <a:extLst>
              <a:ext uri="{FF2B5EF4-FFF2-40B4-BE49-F238E27FC236}">
                <a16:creationId xmlns:a16="http://schemas.microsoft.com/office/drawing/2014/main" id="{F5CF9BFF-02EE-2242-A737-49309E01C63E}"/>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172442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6818-5A77-C144-A2EB-52E3DF7C1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E710C2-32AB-DA4C-9E89-EDA47D4B2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585AC5-1C6F-E245-916D-228E80B1A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D45B82-3648-914F-A450-50CC6118D27C}"/>
              </a:ext>
            </a:extLst>
          </p:cNvPr>
          <p:cNvSpPr>
            <a:spLocks noGrp="1"/>
          </p:cNvSpPr>
          <p:nvPr>
            <p:ph type="dt" sz="half" idx="10"/>
          </p:nvPr>
        </p:nvSpPr>
        <p:spPr/>
        <p:txBody>
          <a:bodyPr/>
          <a:lstStyle/>
          <a:p>
            <a:fld id="{ACA2F60E-E7B9-C84F-8305-7BC03E98395B}" type="datetime1">
              <a:rPr lang="en-US" smtClean="0"/>
              <a:t>6/24/20</a:t>
            </a:fld>
            <a:endParaRPr lang="en-US"/>
          </a:p>
        </p:txBody>
      </p:sp>
      <p:sp>
        <p:nvSpPr>
          <p:cNvPr id="7" name="Slide Number Placeholder 6">
            <a:extLst>
              <a:ext uri="{FF2B5EF4-FFF2-40B4-BE49-F238E27FC236}">
                <a16:creationId xmlns:a16="http://schemas.microsoft.com/office/drawing/2014/main" id="{D22D3A67-ED09-CC45-9978-E6CD11B3EB79}"/>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100815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5833-96B0-8441-8898-9876871C8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37BD2B-AE95-8C40-991B-772325473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46D6EB-3631-2048-9D0E-BEA79CDE2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CF45DD-599B-8A40-ADCB-D4F0E72BF624}"/>
              </a:ext>
            </a:extLst>
          </p:cNvPr>
          <p:cNvSpPr>
            <a:spLocks noGrp="1"/>
          </p:cNvSpPr>
          <p:nvPr>
            <p:ph type="dt" sz="half" idx="10"/>
          </p:nvPr>
        </p:nvSpPr>
        <p:spPr/>
        <p:txBody>
          <a:bodyPr/>
          <a:lstStyle/>
          <a:p>
            <a:fld id="{9FF45CCC-AAE4-1345-A327-DDFE1D0B318C}" type="datetime1">
              <a:rPr lang="en-US" smtClean="0"/>
              <a:t>6/24/20</a:t>
            </a:fld>
            <a:endParaRPr lang="en-US"/>
          </a:p>
        </p:txBody>
      </p:sp>
      <p:sp>
        <p:nvSpPr>
          <p:cNvPr id="7" name="Slide Number Placeholder 6">
            <a:extLst>
              <a:ext uri="{FF2B5EF4-FFF2-40B4-BE49-F238E27FC236}">
                <a16:creationId xmlns:a16="http://schemas.microsoft.com/office/drawing/2014/main" id="{19161FA5-E50B-6149-969A-B90A75A8A26E}"/>
              </a:ext>
            </a:extLst>
          </p:cNvPr>
          <p:cNvSpPr>
            <a:spLocks noGrp="1"/>
          </p:cNvSpPr>
          <p:nvPr>
            <p:ph type="sldNum" sz="quarter" idx="12"/>
          </p:nvPr>
        </p:nvSpPr>
        <p:spPr/>
        <p:txBody>
          <a:bodyPr/>
          <a:lstStyle/>
          <a:p>
            <a:fld id="{05AE577F-4817-5C47-A532-0DDC98B9ABC9}" type="slidenum">
              <a:rPr lang="en-US" smtClean="0"/>
              <a:t>‹#›</a:t>
            </a:fld>
            <a:endParaRPr lang="en-US"/>
          </a:p>
        </p:txBody>
      </p:sp>
    </p:spTree>
    <p:extLst>
      <p:ext uri="{BB962C8B-B14F-4D97-AF65-F5344CB8AC3E}">
        <p14:creationId xmlns:p14="http://schemas.microsoft.com/office/powerpoint/2010/main" val="254126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BC63E5-51DB-6F4A-B688-BB017C9FEF80}"/>
              </a:ext>
            </a:extLst>
          </p:cNvPr>
          <p:cNvPicPr>
            <a:picLocks noChangeAspect="1"/>
          </p:cNvPicPr>
          <p:nvPr userDrawn="1"/>
        </p:nvPicPr>
        <p:blipFill>
          <a:blip r:embed="rId13"/>
          <a:stretch>
            <a:fillRect/>
          </a:stretch>
        </p:blipFill>
        <p:spPr>
          <a:xfrm>
            <a:off x="1" y="1"/>
            <a:ext cx="12191999" cy="6857999"/>
          </a:xfrm>
          <a:prstGeom prst="rect">
            <a:avLst/>
          </a:prstGeom>
        </p:spPr>
      </p:pic>
      <p:sp>
        <p:nvSpPr>
          <p:cNvPr id="2" name="Title Placeholder 1">
            <a:extLst>
              <a:ext uri="{FF2B5EF4-FFF2-40B4-BE49-F238E27FC236}">
                <a16:creationId xmlns:a16="http://schemas.microsoft.com/office/drawing/2014/main" id="{C421C2FD-E2C6-1149-B547-0F5E4DF1E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72D8E2-6048-CC44-A4DE-E86A5E75F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EFC47-F7B5-F54F-981C-A637C03143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11D7C-9F2B-5F40-B12B-FE6B8BD422A0}" type="datetime1">
              <a:rPr lang="en-US" smtClean="0"/>
              <a:t>6/24/20</a:t>
            </a:fld>
            <a:endParaRPr lang="en-US"/>
          </a:p>
        </p:txBody>
      </p:sp>
      <p:sp>
        <p:nvSpPr>
          <p:cNvPr id="6" name="Slide Number Placeholder 5">
            <a:extLst>
              <a:ext uri="{FF2B5EF4-FFF2-40B4-BE49-F238E27FC236}">
                <a16:creationId xmlns:a16="http://schemas.microsoft.com/office/drawing/2014/main" id="{CDF2CECA-B214-3A4B-AE80-6F611E7F8E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E577F-4817-5C47-A532-0DDC98B9ABC9}" type="slidenum">
              <a:rPr lang="en-US" smtClean="0"/>
              <a:t>‹#›</a:t>
            </a:fld>
            <a:endParaRPr lang="en-US"/>
          </a:p>
        </p:txBody>
      </p:sp>
      <p:pic>
        <p:nvPicPr>
          <p:cNvPr id="10" name="Picture 9">
            <a:extLst>
              <a:ext uri="{FF2B5EF4-FFF2-40B4-BE49-F238E27FC236}">
                <a16:creationId xmlns:a16="http://schemas.microsoft.com/office/drawing/2014/main" id="{85CF1F1D-4871-434A-B11B-5AAF77FFC183}"/>
              </a:ext>
            </a:extLst>
          </p:cNvPr>
          <p:cNvPicPr>
            <a:picLocks noChangeAspect="1"/>
          </p:cNvPicPr>
          <p:nvPr userDrawn="1"/>
        </p:nvPicPr>
        <p:blipFill>
          <a:blip r:embed="rId14"/>
          <a:stretch>
            <a:fillRect/>
          </a:stretch>
        </p:blipFill>
        <p:spPr>
          <a:xfrm>
            <a:off x="223644" y="5946544"/>
            <a:ext cx="3403600" cy="685800"/>
          </a:xfrm>
          <a:prstGeom prst="rect">
            <a:avLst/>
          </a:prstGeom>
        </p:spPr>
      </p:pic>
    </p:spTree>
    <p:extLst>
      <p:ext uri="{BB962C8B-B14F-4D97-AF65-F5344CB8AC3E}">
        <p14:creationId xmlns:p14="http://schemas.microsoft.com/office/powerpoint/2010/main" val="41068254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7A06C-3773-7A47-8E99-F29E5C584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630919-6AE0-CA4B-B654-BBD1CF864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F1488-5CF9-7844-9F2A-26C079931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BFCB0-D4A0-1C46-BA77-B16B121CBAED}" type="datetime1">
              <a:rPr lang="en-US" smtClean="0"/>
              <a:t>6/24/20</a:t>
            </a:fld>
            <a:endParaRPr lang="en-US"/>
          </a:p>
        </p:txBody>
      </p:sp>
      <p:sp>
        <p:nvSpPr>
          <p:cNvPr id="6" name="Slide Number Placeholder 5">
            <a:extLst>
              <a:ext uri="{FF2B5EF4-FFF2-40B4-BE49-F238E27FC236}">
                <a16:creationId xmlns:a16="http://schemas.microsoft.com/office/drawing/2014/main" id="{91623683-9A90-3449-9211-8F99A41A7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12353-4DBD-294B-AD2A-5F3A29EDEAEE}" type="slidenum">
              <a:rPr lang="en-US" smtClean="0"/>
              <a:t>‹#›</a:t>
            </a:fld>
            <a:endParaRPr lang="en-US"/>
          </a:p>
        </p:txBody>
      </p:sp>
    </p:spTree>
    <p:extLst>
      <p:ext uri="{BB962C8B-B14F-4D97-AF65-F5344CB8AC3E}">
        <p14:creationId xmlns:p14="http://schemas.microsoft.com/office/powerpoint/2010/main" val="430139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tiff"/><Relationship Id="rId4" Type="http://schemas.openxmlformats.org/officeDocument/2006/relationships/hyperlink" Target="http://nbgrader.readthedocs.io/en/stable/user_guide/highlights.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py4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Python for Data Science Bootcamp (PDSB)</a:t>
            </a:r>
          </a:p>
        </p:txBody>
      </p:sp>
      <p:sp>
        <p:nvSpPr>
          <p:cNvPr id="3" name="Subtitle 2"/>
          <p:cNvSpPr>
            <a:spLocks noGrp="1"/>
          </p:cNvSpPr>
          <p:nvPr>
            <p:ph type="subTitle" idx="1"/>
          </p:nvPr>
        </p:nvSpPr>
        <p:spPr/>
        <p:txBody>
          <a:bodyPr/>
          <a:lstStyle/>
          <a:p>
            <a:r>
              <a:rPr lang="en-US" dirty="0"/>
              <a:t>Fall 2020</a:t>
            </a:r>
          </a:p>
          <a:p>
            <a:r>
              <a:rPr lang="en-US" dirty="0"/>
              <a:t>Prof. Luis E. Morales</a:t>
            </a:r>
          </a:p>
          <a:p>
            <a:r>
              <a:rPr lang="en-US" dirty="0"/>
              <a:t>Aug 10, 2020</a:t>
            </a:r>
          </a:p>
        </p:txBody>
      </p:sp>
      <p:sp>
        <p:nvSpPr>
          <p:cNvPr id="6" name="Slide Number Placeholder 5">
            <a:extLst>
              <a:ext uri="{FF2B5EF4-FFF2-40B4-BE49-F238E27FC236}">
                <a16:creationId xmlns:a16="http://schemas.microsoft.com/office/drawing/2014/main" id="{5BDA8FE3-081D-3342-A165-34D41A61439E}"/>
              </a:ext>
            </a:extLst>
          </p:cNvPr>
          <p:cNvSpPr>
            <a:spLocks noGrp="1"/>
          </p:cNvSpPr>
          <p:nvPr>
            <p:ph type="sldNum" sz="quarter" idx="12"/>
          </p:nvPr>
        </p:nvSpPr>
        <p:spPr/>
        <p:txBody>
          <a:bodyPr/>
          <a:lstStyle/>
          <a:p>
            <a:fld id="{05AE577F-4817-5C47-A532-0DDC98B9ABC9}" type="slidenum">
              <a:rPr lang="en-US" smtClean="0"/>
              <a:t>1</a:t>
            </a:fld>
            <a:endParaRPr lang="en-US"/>
          </a:p>
        </p:txBody>
      </p:sp>
      <p:sp>
        <p:nvSpPr>
          <p:cNvPr id="7" name="TextBox 6">
            <a:extLst>
              <a:ext uri="{FF2B5EF4-FFF2-40B4-BE49-F238E27FC236}">
                <a16:creationId xmlns:a16="http://schemas.microsoft.com/office/drawing/2014/main" id="{290E33E1-5387-1342-B14C-D0D5CF6A5E3F}"/>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Tree>
    <p:extLst>
      <p:ext uri="{BB962C8B-B14F-4D97-AF65-F5344CB8AC3E}">
        <p14:creationId xmlns:p14="http://schemas.microsoft.com/office/powerpoint/2010/main" val="3668077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F64F-48AF-1A43-A12C-A238C9B9ABA3}"/>
              </a:ext>
            </a:extLst>
          </p:cNvPr>
          <p:cNvSpPr>
            <a:spLocks noGrp="1"/>
          </p:cNvSpPr>
          <p:nvPr>
            <p:ph type="title"/>
          </p:nvPr>
        </p:nvSpPr>
        <p:spPr>
          <a:xfrm>
            <a:off x="200722" y="368342"/>
            <a:ext cx="10515600" cy="1325563"/>
          </a:xfrm>
        </p:spPr>
        <p:txBody>
          <a:bodyPr>
            <a:normAutofit fontScale="90000"/>
          </a:bodyPr>
          <a:lstStyle/>
          <a:p>
            <a:r>
              <a:rPr lang="en-US" dirty="0"/>
              <a:t>Python for Data Science Bootcamp (PDSB)</a:t>
            </a:r>
            <a:br>
              <a:rPr lang="en-US" dirty="0"/>
            </a:br>
            <a:r>
              <a:rPr lang="en-US" sz="2700" dirty="0"/>
              <a:t>Why Study Data Science? (cont.)</a:t>
            </a:r>
            <a:br>
              <a:rPr lang="en-US" sz="2700" dirty="0"/>
            </a:br>
            <a:endParaRPr lang="en-US" sz="2700" dirty="0"/>
          </a:p>
        </p:txBody>
      </p:sp>
      <p:sp>
        <p:nvSpPr>
          <p:cNvPr id="3" name="Content Placeholder 2">
            <a:extLst>
              <a:ext uri="{FF2B5EF4-FFF2-40B4-BE49-F238E27FC236}">
                <a16:creationId xmlns:a16="http://schemas.microsoft.com/office/drawing/2014/main" id="{3638F869-EB63-8643-B9EF-9B5096CF78D3}"/>
              </a:ext>
            </a:extLst>
          </p:cNvPr>
          <p:cNvSpPr>
            <a:spLocks noGrp="1"/>
          </p:cNvSpPr>
          <p:nvPr>
            <p:ph idx="1"/>
          </p:nvPr>
        </p:nvSpPr>
        <p:spPr>
          <a:xfrm>
            <a:off x="263603" y="1378286"/>
            <a:ext cx="10389837" cy="4351338"/>
          </a:xfrm>
        </p:spPr>
        <p:txBody>
          <a:bodyPr>
            <a:normAutofit/>
          </a:bodyPr>
          <a:lstStyle/>
          <a:p>
            <a:pPr marL="0" indent="0">
              <a:buNone/>
            </a:pPr>
            <a:r>
              <a:rPr lang="en-US" sz="2400" dirty="0"/>
              <a:t>…and there is more to come!</a:t>
            </a:r>
          </a:p>
          <a:p>
            <a:pPr lvl="1"/>
            <a:r>
              <a:rPr lang="en-US" sz="2000" dirty="0"/>
              <a:t>Technology trends that are providing “wind beneath the sails” of increased data generation and capture</a:t>
            </a:r>
          </a:p>
          <a:p>
            <a:pPr lvl="1"/>
            <a:r>
              <a:rPr lang="en-US" sz="2000" dirty="0"/>
              <a:t>These include: </a:t>
            </a:r>
          </a:p>
          <a:p>
            <a:pPr lvl="2">
              <a:buFont typeface="Wingdings" pitchFamily="2" charset="2"/>
              <a:buChar char="ü"/>
            </a:pPr>
            <a:r>
              <a:rPr lang="en-US" dirty="0"/>
              <a:t>Digitization</a:t>
            </a:r>
          </a:p>
          <a:p>
            <a:pPr lvl="2">
              <a:buFont typeface="Wingdings" pitchFamily="2" charset="2"/>
              <a:buChar char="ü"/>
            </a:pPr>
            <a:r>
              <a:rPr lang="en-US" dirty="0"/>
              <a:t>Internet of Things</a:t>
            </a:r>
          </a:p>
          <a:p>
            <a:pPr lvl="2">
              <a:buFont typeface="Wingdings" pitchFamily="2" charset="2"/>
              <a:buChar char="ü"/>
            </a:pPr>
            <a:r>
              <a:rPr lang="en-US" dirty="0"/>
              <a:t>Cloud Computing</a:t>
            </a:r>
          </a:p>
          <a:p>
            <a:pPr lvl="2">
              <a:buFont typeface="Wingdings" pitchFamily="2" charset="2"/>
              <a:buChar char="ü"/>
            </a:pPr>
            <a:r>
              <a:rPr lang="en-US" dirty="0"/>
              <a:t> IPV6</a:t>
            </a:r>
          </a:p>
          <a:p>
            <a:pPr lvl="2">
              <a:buFont typeface="Wingdings" pitchFamily="2" charset="2"/>
              <a:buChar char="ü"/>
            </a:pPr>
            <a:r>
              <a:rPr lang="en-US" dirty="0"/>
              <a:t>Machine Learning and AI</a:t>
            </a:r>
          </a:p>
          <a:p>
            <a:pPr lvl="1"/>
            <a:endParaRPr lang="en-US" sz="2200" dirty="0"/>
          </a:p>
          <a:p>
            <a:pPr lvl="1"/>
            <a:endParaRPr lang="en-US" dirty="0"/>
          </a:p>
          <a:p>
            <a:endParaRPr lang="en-US" dirty="0" err="1"/>
          </a:p>
        </p:txBody>
      </p:sp>
      <p:sp>
        <p:nvSpPr>
          <p:cNvPr id="4" name="Slide Number Placeholder 3">
            <a:extLst>
              <a:ext uri="{FF2B5EF4-FFF2-40B4-BE49-F238E27FC236}">
                <a16:creationId xmlns:a16="http://schemas.microsoft.com/office/drawing/2014/main" id="{BD99E5BA-EEF2-9447-9DD1-3F0EED80C545}"/>
              </a:ext>
            </a:extLst>
          </p:cNvPr>
          <p:cNvSpPr>
            <a:spLocks noGrp="1"/>
          </p:cNvSpPr>
          <p:nvPr>
            <p:ph type="sldNum" sz="quarter" idx="12"/>
          </p:nvPr>
        </p:nvSpPr>
        <p:spPr/>
        <p:txBody>
          <a:bodyPr/>
          <a:lstStyle/>
          <a:p>
            <a:fld id="{6D22F896-40B5-4ADD-8801-0D06FADFA095}" type="slidenum">
              <a:rPr lang="en-US" smtClean="0"/>
              <a:pPr/>
              <a:t>10</a:t>
            </a:fld>
            <a:endParaRPr lang="en-US" dirty="0"/>
          </a:p>
        </p:txBody>
      </p:sp>
      <p:pic>
        <p:nvPicPr>
          <p:cNvPr id="13" name="Picture 12">
            <a:extLst>
              <a:ext uri="{FF2B5EF4-FFF2-40B4-BE49-F238E27FC236}">
                <a16:creationId xmlns:a16="http://schemas.microsoft.com/office/drawing/2014/main" id="{03FD8747-BA9D-6E4D-8CD8-F32A9817290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55118" y="2479219"/>
            <a:ext cx="3435791" cy="3435791"/>
          </a:xfrm>
          <a:prstGeom prst="rect">
            <a:avLst/>
          </a:prstGeom>
        </p:spPr>
      </p:pic>
      <p:sp>
        <p:nvSpPr>
          <p:cNvPr id="7" name="TextBox 6">
            <a:extLst>
              <a:ext uri="{FF2B5EF4-FFF2-40B4-BE49-F238E27FC236}">
                <a16:creationId xmlns:a16="http://schemas.microsoft.com/office/drawing/2014/main" id="{198863AC-2BD9-7D4A-BC2C-A00AC80D41D3}"/>
              </a:ext>
            </a:extLst>
          </p:cNvPr>
          <p:cNvSpPr txBox="1"/>
          <p:nvPr/>
        </p:nvSpPr>
        <p:spPr>
          <a:xfrm>
            <a:off x="200722" y="5018049"/>
            <a:ext cx="6467707" cy="461665"/>
          </a:xfrm>
          <a:prstGeom prst="rect">
            <a:avLst/>
          </a:prstGeom>
          <a:solidFill>
            <a:srgbClr val="C00000">
              <a:alpha val="28000"/>
            </a:srgbClr>
          </a:solidFill>
        </p:spPr>
        <p:txBody>
          <a:bodyPr wrap="square" rtlCol="0">
            <a:spAutoFit/>
          </a:bodyPr>
          <a:lstStyle/>
          <a:p>
            <a:pPr algn="ctr"/>
            <a:r>
              <a:rPr lang="en-US" sz="2400" dirty="0">
                <a:solidFill>
                  <a:srgbClr val="002060"/>
                </a:solidFill>
              </a:rPr>
              <a:t>What do we do with all this data????</a:t>
            </a:r>
          </a:p>
        </p:txBody>
      </p:sp>
      <p:sp>
        <p:nvSpPr>
          <p:cNvPr id="8" name="TextBox 7">
            <a:extLst>
              <a:ext uri="{FF2B5EF4-FFF2-40B4-BE49-F238E27FC236}">
                <a16:creationId xmlns:a16="http://schemas.microsoft.com/office/drawing/2014/main" id="{F39E9370-7CA7-EC43-AA2F-AE3C869A39F9}"/>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9" name="TextBox 8">
            <a:extLst>
              <a:ext uri="{FF2B5EF4-FFF2-40B4-BE49-F238E27FC236}">
                <a16:creationId xmlns:a16="http://schemas.microsoft.com/office/drawing/2014/main" id="{4145DBBE-8768-BD4F-975F-526A2A384E5F}"/>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218213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78" y="386555"/>
            <a:ext cx="10515600" cy="1325563"/>
          </a:xfrm>
        </p:spPr>
        <p:txBody>
          <a:bodyPr>
            <a:normAutofit/>
          </a:bodyPr>
          <a:lstStyle/>
          <a:p>
            <a:r>
              <a:rPr lang="en-US" dirty="0"/>
              <a:t>Python for Data Science Bootcamp (PDSB)</a:t>
            </a:r>
            <a:br>
              <a:rPr lang="en-US" dirty="0"/>
            </a:br>
            <a:r>
              <a:rPr lang="en-US" sz="2400" dirty="0"/>
              <a:t>Data Scientist Responsibilities</a:t>
            </a:r>
          </a:p>
        </p:txBody>
      </p:sp>
      <p:sp>
        <p:nvSpPr>
          <p:cNvPr id="7" name="Slide Number Placeholder 6"/>
          <p:cNvSpPr>
            <a:spLocks noGrp="1"/>
          </p:cNvSpPr>
          <p:nvPr>
            <p:ph type="sldNum" sz="quarter" idx="12"/>
          </p:nvPr>
        </p:nvSpPr>
        <p:spPr/>
        <p:txBody>
          <a:bodyPr/>
          <a:lstStyle/>
          <a:p>
            <a:fld id="{6D22F896-40B5-4ADD-8801-0D06FADFA095}" type="slidenum">
              <a:rPr lang="en-US" smtClean="0"/>
              <a:pPr/>
              <a:t>11</a:t>
            </a:fld>
            <a:endParaRPr lang="en-US" dirty="0"/>
          </a:p>
        </p:txBody>
      </p:sp>
      <p:pic>
        <p:nvPicPr>
          <p:cNvPr id="3" name="Picture 2">
            <a:extLst>
              <a:ext uri="{FF2B5EF4-FFF2-40B4-BE49-F238E27FC236}">
                <a16:creationId xmlns:a16="http://schemas.microsoft.com/office/drawing/2014/main" id="{3E28C9ED-5D09-A443-9983-9439E92D7245}"/>
              </a:ext>
            </a:extLst>
          </p:cNvPr>
          <p:cNvPicPr>
            <a:picLocks noChangeAspect="1"/>
          </p:cNvPicPr>
          <p:nvPr/>
        </p:nvPicPr>
        <p:blipFill>
          <a:blip r:embed="rId3"/>
          <a:stretch>
            <a:fillRect/>
          </a:stretch>
        </p:blipFill>
        <p:spPr>
          <a:xfrm>
            <a:off x="9264316" y="4120451"/>
            <a:ext cx="2029117" cy="1639526"/>
          </a:xfrm>
          <a:prstGeom prst="rect">
            <a:avLst/>
          </a:prstGeom>
          <a:ln w="19050">
            <a:noFill/>
          </a:ln>
        </p:spPr>
      </p:pic>
      <p:sp>
        <p:nvSpPr>
          <p:cNvPr id="82" name="Content Placeholder 2">
            <a:extLst>
              <a:ext uri="{FF2B5EF4-FFF2-40B4-BE49-F238E27FC236}">
                <a16:creationId xmlns:a16="http://schemas.microsoft.com/office/drawing/2014/main" id="{84EF8875-86EF-2846-9601-DAADD5093041}"/>
              </a:ext>
            </a:extLst>
          </p:cNvPr>
          <p:cNvSpPr>
            <a:spLocks noGrp="1"/>
          </p:cNvSpPr>
          <p:nvPr>
            <p:ph idx="1"/>
          </p:nvPr>
        </p:nvSpPr>
        <p:spPr>
          <a:xfrm>
            <a:off x="675599" y="1667625"/>
            <a:ext cx="10617834" cy="2968796"/>
          </a:xfrm>
        </p:spPr>
        <p:txBody>
          <a:bodyPr>
            <a:noAutofit/>
          </a:bodyPr>
          <a:lstStyle/>
          <a:p>
            <a:pPr marL="0" indent="0">
              <a:buNone/>
            </a:pPr>
            <a:r>
              <a:rPr lang="en-US" sz="2200" dirty="0"/>
              <a:t>Include:</a:t>
            </a:r>
          </a:p>
          <a:p>
            <a:pPr lvl="1">
              <a:buFont typeface="Wingdings" pitchFamily="2" charset="2"/>
              <a:buChar char="ü"/>
            </a:pPr>
            <a:r>
              <a:rPr lang="en-US" sz="2200" dirty="0"/>
              <a:t>Collecting large amounts of raw data and transforming it into a more usable format</a:t>
            </a:r>
          </a:p>
          <a:p>
            <a:pPr lvl="1">
              <a:buFont typeface="Wingdings" pitchFamily="2" charset="2"/>
              <a:buChar char="ü"/>
            </a:pPr>
            <a:r>
              <a:rPr lang="en-US" sz="2200" dirty="0"/>
              <a:t>Solving business-related problems using data-driven techniques</a:t>
            </a:r>
          </a:p>
          <a:p>
            <a:pPr lvl="1">
              <a:buFont typeface="Wingdings" pitchFamily="2" charset="2"/>
              <a:buChar char="ü"/>
            </a:pPr>
            <a:r>
              <a:rPr lang="en-US" sz="2200" dirty="0"/>
              <a:t>Build mathematical models using the data</a:t>
            </a:r>
          </a:p>
          <a:p>
            <a:pPr lvl="1">
              <a:buFont typeface="Wingdings" pitchFamily="2" charset="2"/>
              <a:buChar char="ü"/>
            </a:pPr>
            <a:r>
              <a:rPr lang="en-US" sz="2200" dirty="0"/>
              <a:t>Blend data sources </a:t>
            </a:r>
          </a:p>
          <a:p>
            <a:pPr lvl="1">
              <a:buFont typeface="Wingdings" pitchFamily="2" charset="2"/>
              <a:buChar char="ü"/>
            </a:pPr>
            <a:r>
              <a:rPr lang="en-US" sz="2200" dirty="0"/>
              <a:t>Having a solid grasp of statistics, including statistical tests and distributions</a:t>
            </a:r>
          </a:p>
          <a:p>
            <a:pPr lvl="1">
              <a:buFont typeface="Wingdings" pitchFamily="2" charset="2"/>
              <a:buChar char="ü"/>
            </a:pPr>
            <a:r>
              <a:rPr lang="en-US" sz="2200" dirty="0"/>
              <a:t>Staying on top of analytical techniques such as machine learning, deep learning and text analytics</a:t>
            </a:r>
          </a:p>
          <a:p>
            <a:pPr lvl="1">
              <a:buFont typeface="Wingdings" pitchFamily="2" charset="2"/>
              <a:buChar char="ü"/>
            </a:pPr>
            <a:r>
              <a:rPr lang="en-US" sz="2200" dirty="0"/>
              <a:t>Communicating and collaborating with both IT and business</a:t>
            </a:r>
          </a:p>
          <a:p>
            <a:pPr lvl="1">
              <a:buFont typeface="Wingdings" pitchFamily="2" charset="2"/>
              <a:buChar char="ü"/>
            </a:pPr>
            <a:r>
              <a:rPr lang="en-US" sz="2200" dirty="0"/>
              <a:t>Looking for order and patterns in data, as well as spotting trends that                          can help a business’s bottom line</a:t>
            </a:r>
          </a:p>
        </p:txBody>
      </p:sp>
      <p:sp>
        <p:nvSpPr>
          <p:cNvPr id="9" name="TextBox 8">
            <a:extLst>
              <a:ext uri="{FF2B5EF4-FFF2-40B4-BE49-F238E27FC236}">
                <a16:creationId xmlns:a16="http://schemas.microsoft.com/office/drawing/2014/main" id="{D879CC57-62BD-694C-B897-B60B6EFADF22}"/>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10" name="TextBox 9">
            <a:extLst>
              <a:ext uri="{FF2B5EF4-FFF2-40B4-BE49-F238E27FC236}">
                <a16:creationId xmlns:a16="http://schemas.microsoft.com/office/drawing/2014/main" id="{46380B16-BCDC-734E-920C-9972101BB8E9}"/>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3509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402494" y="1835269"/>
            <a:ext cx="7319554" cy="3517219"/>
          </a:xfrm>
        </p:spPr>
        <p:txBody>
          <a:bodyPr/>
          <a:lstStyle/>
          <a:p>
            <a:pPr algn="l"/>
            <a:r>
              <a:rPr lang="en-US" i="1" dirty="0"/>
              <a:t>1. Data Exploration and Preparation</a:t>
            </a:r>
          </a:p>
          <a:p>
            <a:pPr algn="l"/>
            <a:r>
              <a:rPr lang="en-US" i="1" dirty="0"/>
              <a:t>2. Data Representation and Transformation</a:t>
            </a:r>
          </a:p>
          <a:p>
            <a:pPr algn="l"/>
            <a:r>
              <a:rPr lang="en-US" i="1" dirty="0"/>
              <a:t>3. Computing with Data</a:t>
            </a:r>
          </a:p>
          <a:p>
            <a:pPr algn="l"/>
            <a:r>
              <a:rPr lang="en-US" i="1" dirty="0"/>
              <a:t>4. Data Modeling</a:t>
            </a:r>
          </a:p>
          <a:p>
            <a:pPr algn="l"/>
            <a:r>
              <a:rPr lang="en-US" i="1" dirty="0"/>
              <a:t>5. Data Visualization and Presentation</a:t>
            </a:r>
          </a:p>
          <a:p>
            <a:pPr algn="l"/>
            <a:r>
              <a:rPr lang="en-US" i="1" dirty="0"/>
              <a:t>6. Science about Data Science</a:t>
            </a:r>
            <a:endParaRPr lang="en-US" dirty="0"/>
          </a:p>
        </p:txBody>
      </p:sp>
      <p:sp>
        <p:nvSpPr>
          <p:cNvPr id="11" name="Subtitle 2"/>
          <p:cNvSpPr txBox="1">
            <a:spLocks/>
          </p:cNvSpPr>
          <p:nvPr/>
        </p:nvSpPr>
        <p:spPr>
          <a:xfrm>
            <a:off x="3402494" y="1344032"/>
            <a:ext cx="6049858" cy="5519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David </a:t>
            </a:r>
            <a:r>
              <a:rPr lang="en-US" dirty="0" err="1"/>
              <a:t>Donoho</a:t>
            </a:r>
            <a:r>
              <a:rPr lang="en-US" dirty="0"/>
              <a:t>, “50 Years of Data Science”</a:t>
            </a:r>
          </a:p>
          <a:p>
            <a:pPr algn="l"/>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66262" y="1210808"/>
            <a:ext cx="2582091" cy="3227614"/>
          </a:xfrm>
          <a:prstGeom prst="rect">
            <a:avLst/>
          </a:prstGeom>
        </p:spPr>
      </p:pic>
      <p:sp>
        <p:nvSpPr>
          <p:cNvPr id="4" name="Rectangle 3"/>
          <p:cNvSpPr/>
          <p:nvPr/>
        </p:nvSpPr>
        <p:spPr>
          <a:xfrm>
            <a:off x="366262" y="4643396"/>
            <a:ext cx="10671851" cy="1200329"/>
          </a:xfrm>
          <a:prstGeom prst="rect">
            <a:avLst/>
          </a:prstGeom>
          <a:solidFill>
            <a:srgbClr val="C00000">
              <a:alpha val="28000"/>
            </a:srgbClr>
          </a:solidFill>
        </p:spPr>
        <p:txBody>
          <a:bodyPr wrap="square">
            <a:spAutoFit/>
          </a:bodyPr>
          <a:lstStyle/>
          <a:p>
            <a:r>
              <a:rPr lang="en-US" sz="2400" dirty="0"/>
              <a:t>Introduce students to foundational data science concepts and provide hands on experience with critical skills including loading, cleaning, manipulating, visualizing, analyzing and interpreting data </a:t>
            </a:r>
            <a:r>
              <a:rPr lang="en-US" sz="2400" dirty="0">
                <a:latin typeface="Calibri" panose="020F0502020204030204" pitchFamily="34" charset="0"/>
                <a:ea typeface="Times New Roman" panose="02020603050405020304" pitchFamily="18" charset="0"/>
                <a:cs typeface="Times New Roman" panose="02020603050405020304" pitchFamily="18" charset="0"/>
              </a:rPr>
              <a:t>-- </a:t>
            </a:r>
            <a:r>
              <a:rPr lang="en-US" sz="2400" u="sng" dirty="0">
                <a:latin typeface="Calibri" panose="020F0502020204030204" pitchFamily="34" charset="0"/>
                <a:ea typeface="Times New Roman" panose="02020603050405020304" pitchFamily="18" charset="0"/>
                <a:cs typeface="Times New Roman" panose="02020603050405020304" pitchFamily="18" charset="0"/>
              </a:rPr>
              <a:t>learn by doing</a:t>
            </a:r>
            <a:endParaRPr lang="en-US" sz="2400" u="sng" dirty="0"/>
          </a:p>
        </p:txBody>
      </p:sp>
      <p:sp>
        <p:nvSpPr>
          <p:cNvPr id="7" name="Title 1">
            <a:extLst>
              <a:ext uri="{FF2B5EF4-FFF2-40B4-BE49-F238E27FC236}">
                <a16:creationId xmlns:a16="http://schemas.microsoft.com/office/drawing/2014/main" id="{2AE93E3E-263C-124A-97FD-6C31A4305A46}"/>
              </a:ext>
            </a:extLst>
          </p:cNvPr>
          <p:cNvSpPr txBox="1">
            <a:spLocks/>
          </p:cNvSpPr>
          <p:nvPr/>
        </p:nvSpPr>
        <p:spPr>
          <a:xfrm>
            <a:off x="79919" y="288758"/>
            <a:ext cx="10515600" cy="908895"/>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Python for Data Science Bootcamp (PDSB)</a:t>
            </a:r>
            <a:br>
              <a:rPr lang="en-US" sz="4400" dirty="0"/>
            </a:br>
            <a:r>
              <a:rPr lang="en-US" sz="2600" dirty="0"/>
              <a:t>Our Approach</a:t>
            </a:r>
            <a:endParaRPr lang="en-US" sz="4400" dirty="0"/>
          </a:p>
        </p:txBody>
      </p:sp>
      <p:sp>
        <p:nvSpPr>
          <p:cNvPr id="6" name="Slide Number Placeholder 5">
            <a:extLst>
              <a:ext uri="{FF2B5EF4-FFF2-40B4-BE49-F238E27FC236}">
                <a16:creationId xmlns:a16="http://schemas.microsoft.com/office/drawing/2014/main" id="{99A0D953-C80A-E649-9481-5B729FA57ADE}"/>
              </a:ext>
            </a:extLst>
          </p:cNvPr>
          <p:cNvSpPr>
            <a:spLocks noGrp="1"/>
          </p:cNvSpPr>
          <p:nvPr>
            <p:ph type="sldNum" sz="quarter" idx="12"/>
          </p:nvPr>
        </p:nvSpPr>
        <p:spPr/>
        <p:txBody>
          <a:bodyPr/>
          <a:lstStyle/>
          <a:p>
            <a:fld id="{05AE577F-4817-5C47-A532-0DDC98B9ABC9}" type="slidenum">
              <a:rPr lang="en-US" smtClean="0"/>
              <a:t>12</a:t>
            </a:fld>
            <a:endParaRPr lang="en-US"/>
          </a:p>
        </p:txBody>
      </p:sp>
      <p:sp>
        <p:nvSpPr>
          <p:cNvPr id="9" name="TextBox 8">
            <a:extLst>
              <a:ext uri="{FF2B5EF4-FFF2-40B4-BE49-F238E27FC236}">
                <a16:creationId xmlns:a16="http://schemas.microsoft.com/office/drawing/2014/main" id="{FD1CCFE2-FDE2-8149-95B3-626E5836D218}"/>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Tree>
    <p:extLst>
      <p:ext uri="{BB962C8B-B14F-4D97-AF65-F5344CB8AC3E}">
        <p14:creationId xmlns:p14="http://schemas.microsoft.com/office/powerpoint/2010/main" val="217731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5620"/>
            <a:ext cx="10515600" cy="951602"/>
          </a:xfrm>
        </p:spPr>
        <p:txBody>
          <a:bodyPr>
            <a:normAutofit fontScale="90000"/>
          </a:bodyPr>
          <a:lstStyle/>
          <a:p>
            <a:r>
              <a:rPr lang="en-US" dirty="0"/>
              <a:t>Python for Data Science Bootcamp (PDSB)</a:t>
            </a:r>
            <a:br>
              <a:rPr lang="en-US" dirty="0"/>
            </a:br>
            <a:r>
              <a:rPr lang="en-US" sz="2700" dirty="0"/>
              <a:t>Course Content</a:t>
            </a:r>
            <a:endParaRPr lang="en-US" dirty="0"/>
          </a:p>
        </p:txBody>
      </p:sp>
      <p:sp>
        <p:nvSpPr>
          <p:cNvPr id="3" name="Content Placeholder 2"/>
          <p:cNvSpPr>
            <a:spLocks noGrp="1"/>
          </p:cNvSpPr>
          <p:nvPr>
            <p:ph idx="1"/>
          </p:nvPr>
        </p:nvSpPr>
        <p:spPr>
          <a:xfrm>
            <a:off x="838200" y="1601182"/>
            <a:ext cx="10515600" cy="3728464"/>
          </a:xfrm>
        </p:spPr>
        <p:txBody>
          <a:bodyPr>
            <a:normAutofit/>
          </a:bodyPr>
          <a:lstStyle/>
          <a:p>
            <a:r>
              <a:rPr lang="en-US" sz="2400" dirty="0"/>
              <a:t>Learn Basic Python programming</a:t>
            </a:r>
          </a:p>
          <a:p>
            <a:r>
              <a:rPr lang="en-US" sz="2400" dirty="0"/>
              <a:t>Use Numerical Python Library (</a:t>
            </a:r>
            <a:r>
              <a:rPr lang="en-US" sz="2400" dirty="0" err="1"/>
              <a:t>Numpy</a:t>
            </a:r>
            <a:r>
              <a:rPr lang="en-US" sz="2400" dirty="0"/>
              <a:t>)</a:t>
            </a:r>
          </a:p>
          <a:p>
            <a:r>
              <a:rPr lang="en-US" sz="2400" dirty="0"/>
              <a:t>Load and manipulate data using the Panda's library</a:t>
            </a:r>
          </a:p>
          <a:p>
            <a:r>
              <a:rPr lang="en-US" sz="2400" dirty="0"/>
              <a:t>Plot, chart &amp; visualize data using the Matplotlib library</a:t>
            </a:r>
          </a:p>
          <a:p>
            <a:r>
              <a:rPr lang="en-US" sz="2400" dirty="0"/>
              <a:t>Learn Basic probability &amp; statistics </a:t>
            </a:r>
            <a:r>
              <a:rPr lang="en-US" altLang="zh-CN" sz="2400" dirty="0"/>
              <a:t>concepts and simulation techniques</a:t>
            </a:r>
          </a:p>
        </p:txBody>
      </p:sp>
      <p:sp>
        <p:nvSpPr>
          <p:cNvPr id="5" name="Slide Number Placeholder 4">
            <a:extLst>
              <a:ext uri="{FF2B5EF4-FFF2-40B4-BE49-F238E27FC236}">
                <a16:creationId xmlns:a16="http://schemas.microsoft.com/office/drawing/2014/main" id="{2CA4D7FC-7997-C441-8E84-96064CE29F4A}"/>
              </a:ext>
            </a:extLst>
          </p:cNvPr>
          <p:cNvSpPr>
            <a:spLocks noGrp="1"/>
          </p:cNvSpPr>
          <p:nvPr>
            <p:ph type="sldNum" sz="quarter" idx="12"/>
          </p:nvPr>
        </p:nvSpPr>
        <p:spPr/>
        <p:txBody>
          <a:bodyPr/>
          <a:lstStyle/>
          <a:p>
            <a:fld id="{05AE577F-4817-5C47-A532-0DDC98B9ABC9}" type="slidenum">
              <a:rPr lang="en-US" smtClean="0"/>
              <a:t>13</a:t>
            </a:fld>
            <a:endParaRPr lang="en-US"/>
          </a:p>
        </p:txBody>
      </p:sp>
      <p:sp>
        <p:nvSpPr>
          <p:cNvPr id="6" name="TextBox 5">
            <a:extLst>
              <a:ext uri="{FF2B5EF4-FFF2-40B4-BE49-F238E27FC236}">
                <a16:creationId xmlns:a16="http://schemas.microsoft.com/office/drawing/2014/main" id="{C0CF0B45-6103-AB41-A5F5-056959098C68}"/>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7" name="TextBox 6">
            <a:extLst>
              <a:ext uri="{FF2B5EF4-FFF2-40B4-BE49-F238E27FC236}">
                <a16:creationId xmlns:a16="http://schemas.microsoft.com/office/drawing/2014/main" id="{3ED04FE2-F2F5-A143-9884-B3883A012103}"/>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328955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8CFCE05-3BF3-B245-B2C9-CEDD53E317A1}"/>
              </a:ext>
            </a:extLst>
          </p:cNvPr>
          <p:cNvGraphicFramePr>
            <a:graphicFrameLocks noGrp="1"/>
          </p:cNvGraphicFramePr>
          <p:nvPr>
            <p:extLst>
              <p:ext uri="{D42A27DB-BD31-4B8C-83A1-F6EECF244321}">
                <p14:modId xmlns:p14="http://schemas.microsoft.com/office/powerpoint/2010/main" val="1326947557"/>
              </p:ext>
            </p:extLst>
          </p:nvPr>
        </p:nvGraphicFramePr>
        <p:xfrm>
          <a:off x="810372" y="1219822"/>
          <a:ext cx="10089995" cy="3888964"/>
        </p:xfrm>
        <a:graphic>
          <a:graphicData uri="http://schemas.openxmlformats.org/drawingml/2006/table">
            <a:tbl>
              <a:tblPr/>
              <a:tblGrid>
                <a:gridCol w="1115613">
                  <a:extLst>
                    <a:ext uri="{9D8B030D-6E8A-4147-A177-3AD203B41FA5}">
                      <a16:colId xmlns:a16="http://schemas.microsoft.com/office/drawing/2014/main" val="3908337305"/>
                    </a:ext>
                  </a:extLst>
                </a:gridCol>
                <a:gridCol w="3104148">
                  <a:extLst>
                    <a:ext uri="{9D8B030D-6E8A-4147-A177-3AD203B41FA5}">
                      <a16:colId xmlns:a16="http://schemas.microsoft.com/office/drawing/2014/main" val="1791755322"/>
                    </a:ext>
                  </a:extLst>
                </a:gridCol>
                <a:gridCol w="2093495">
                  <a:extLst>
                    <a:ext uri="{9D8B030D-6E8A-4147-A177-3AD203B41FA5}">
                      <a16:colId xmlns:a16="http://schemas.microsoft.com/office/drawing/2014/main" val="1712676729"/>
                    </a:ext>
                  </a:extLst>
                </a:gridCol>
                <a:gridCol w="1997242">
                  <a:extLst>
                    <a:ext uri="{9D8B030D-6E8A-4147-A177-3AD203B41FA5}">
                      <a16:colId xmlns:a16="http://schemas.microsoft.com/office/drawing/2014/main" val="2502235247"/>
                    </a:ext>
                  </a:extLst>
                </a:gridCol>
                <a:gridCol w="1779497">
                  <a:extLst>
                    <a:ext uri="{9D8B030D-6E8A-4147-A177-3AD203B41FA5}">
                      <a16:colId xmlns:a16="http://schemas.microsoft.com/office/drawing/2014/main" val="4277580642"/>
                    </a:ext>
                  </a:extLst>
                </a:gridCol>
              </a:tblGrid>
              <a:tr h="0">
                <a:tc>
                  <a:txBody>
                    <a:bodyPr/>
                    <a:lstStyle/>
                    <a:p>
                      <a:pPr algn="ctr"/>
                      <a:r>
                        <a:rPr lang="en-US" sz="1600" b="1" dirty="0">
                          <a:effectLst/>
                          <a:latin typeface="Times New Roman" panose="02020603050405020304" pitchFamily="18" charset="0"/>
                          <a:cs typeface="Times New Roman" panose="02020603050405020304" pitchFamily="18" charset="0"/>
                        </a:rPr>
                        <a:t>Date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600" b="1" dirty="0">
                          <a:effectLst/>
                          <a:latin typeface="Times New Roman" panose="02020603050405020304" pitchFamily="18" charset="0"/>
                          <a:cs typeface="Times New Roman" panose="02020603050405020304" pitchFamily="18" charset="0"/>
                        </a:rPr>
                        <a:t>Class topic/unit name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600" b="1" dirty="0">
                          <a:effectLst/>
                          <a:latin typeface="Times New Roman" panose="02020603050405020304" pitchFamily="18" charset="0"/>
                          <a:cs typeface="Times New Roman" panose="02020603050405020304" pitchFamily="18" charset="0"/>
                        </a:rPr>
                        <a:t>Pre-class work for students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600" b="1" dirty="0">
                          <a:effectLst/>
                          <a:latin typeface="Times New Roman" panose="02020603050405020304" pitchFamily="18" charset="0"/>
                          <a:cs typeface="Times New Roman" panose="02020603050405020304" pitchFamily="18" charset="0"/>
                        </a:rPr>
                        <a:t>Planned in- class activities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Assessments</a:t>
                      </a:r>
                      <a:r>
                        <a:rPr lang="en-US" sz="16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Released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69707952"/>
                  </a:ext>
                </a:extLst>
              </a:tr>
              <a:tr h="1574980">
                <a:tc>
                  <a:txBody>
                    <a:bodyPr/>
                    <a:lstStyle/>
                    <a:p>
                      <a:pPr algn="ctr"/>
                      <a:r>
                        <a:rPr lang="en-US" sz="1600" b="1">
                          <a:effectLst/>
                          <a:latin typeface="Times New Roman" panose="02020603050405020304" pitchFamily="18" charset="0"/>
                          <a:cs typeface="Times New Roman" panose="02020603050405020304" pitchFamily="18" charset="0"/>
                        </a:rPr>
                        <a:t>Week 1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algn="ctr">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Course introduction, Basic Python programming I</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Donoho D. 50 Years of Data Science. Journal of Computational &amp; Graphical Statistics, 2017, 26(4): 745- 766 https://www.py4e.com/Chapters 1-6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lectures, checkpoint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Assignment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3985208"/>
                  </a:ext>
                </a:extLst>
              </a:tr>
              <a:tr h="791957">
                <a:tc>
                  <a:txBody>
                    <a:bodyPr/>
                    <a:lstStyle/>
                    <a:p>
                      <a:pPr algn="ctr"/>
                      <a:r>
                        <a:rPr lang="en-US" sz="1600" b="1" dirty="0">
                          <a:effectLst/>
                          <a:latin typeface="Times New Roman" panose="02020603050405020304" pitchFamily="18" charset="0"/>
                          <a:cs typeface="Times New Roman" panose="02020603050405020304" pitchFamily="18" charset="0"/>
                        </a:rPr>
                        <a:t>Week 2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algn="ctr">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Basic Python programming II,</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https://www.py4e.com/Chapters 7-11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lectures, checkpoint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Assignment 2                     Mini-project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183385"/>
                  </a:ext>
                </a:extLst>
              </a:tr>
              <a:tr h="791957">
                <a:tc>
                  <a:txBody>
                    <a:bodyPr/>
                    <a:lstStyle/>
                    <a:p>
                      <a:pPr algn="ctr"/>
                      <a:r>
                        <a:rPr lang="en-US" sz="1600" b="1" dirty="0">
                          <a:effectLst/>
                          <a:latin typeface="Times New Roman" panose="02020603050405020304" pitchFamily="18" charset="0"/>
                          <a:cs typeface="Times New Roman" panose="02020603050405020304" pitchFamily="18" charset="0"/>
                        </a:rPr>
                        <a:t>Week 3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algn="ctr">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Numpy, Load and manipulate data using the panda's library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PDSH reading chapters 2 and 3 (up to section 3.04)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lectures, checkpoint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Assignment 3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1670866"/>
                  </a:ext>
                </a:extLst>
              </a:tr>
            </a:tbl>
          </a:graphicData>
        </a:graphic>
      </p:graphicFrame>
      <p:sp>
        <p:nvSpPr>
          <p:cNvPr id="5" name="Title 1">
            <a:extLst>
              <a:ext uri="{FF2B5EF4-FFF2-40B4-BE49-F238E27FC236}">
                <a16:creationId xmlns:a16="http://schemas.microsoft.com/office/drawing/2014/main" id="{5A2FB79A-4E8C-0E41-A1A8-835CB46634A4}"/>
              </a:ext>
            </a:extLst>
          </p:cNvPr>
          <p:cNvSpPr>
            <a:spLocks noGrp="1"/>
          </p:cNvSpPr>
          <p:nvPr>
            <p:ph type="title"/>
          </p:nvPr>
        </p:nvSpPr>
        <p:spPr>
          <a:xfrm>
            <a:off x="261258" y="228743"/>
            <a:ext cx="10515600" cy="951602"/>
          </a:xfrm>
        </p:spPr>
        <p:txBody>
          <a:bodyPr>
            <a:normAutofit fontScale="90000"/>
          </a:bodyPr>
          <a:lstStyle/>
          <a:p>
            <a:r>
              <a:rPr lang="en-US" dirty="0"/>
              <a:t>Python for Data Science Bootcamp (PDSB)</a:t>
            </a:r>
            <a:br>
              <a:rPr lang="en-US" dirty="0"/>
            </a:br>
            <a:r>
              <a:rPr lang="en-US" sz="2700" dirty="0"/>
              <a:t>Weekly Topics – First Three Weeks</a:t>
            </a:r>
            <a:endParaRPr lang="en-US" dirty="0"/>
          </a:p>
        </p:txBody>
      </p:sp>
      <p:sp>
        <p:nvSpPr>
          <p:cNvPr id="2" name="Slide Number Placeholder 1">
            <a:extLst>
              <a:ext uri="{FF2B5EF4-FFF2-40B4-BE49-F238E27FC236}">
                <a16:creationId xmlns:a16="http://schemas.microsoft.com/office/drawing/2014/main" id="{F869D2DE-1EB6-324D-BDBD-8A194BA35063}"/>
              </a:ext>
            </a:extLst>
          </p:cNvPr>
          <p:cNvSpPr>
            <a:spLocks noGrp="1"/>
          </p:cNvSpPr>
          <p:nvPr>
            <p:ph type="sldNum" sz="quarter" idx="12"/>
          </p:nvPr>
        </p:nvSpPr>
        <p:spPr/>
        <p:txBody>
          <a:bodyPr/>
          <a:lstStyle/>
          <a:p>
            <a:fld id="{05AE577F-4817-5C47-A532-0DDC98B9ABC9}" type="slidenum">
              <a:rPr lang="en-US" smtClean="0"/>
              <a:t>14</a:t>
            </a:fld>
            <a:endParaRPr lang="en-US"/>
          </a:p>
        </p:txBody>
      </p:sp>
      <p:sp>
        <p:nvSpPr>
          <p:cNvPr id="6" name="TextBox 5">
            <a:extLst>
              <a:ext uri="{FF2B5EF4-FFF2-40B4-BE49-F238E27FC236}">
                <a16:creationId xmlns:a16="http://schemas.microsoft.com/office/drawing/2014/main" id="{1A85105C-FB8D-1944-8DC6-32E6B6F751AD}"/>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7" name="Right Arrow 6">
            <a:extLst>
              <a:ext uri="{FF2B5EF4-FFF2-40B4-BE49-F238E27FC236}">
                <a16:creationId xmlns:a16="http://schemas.microsoft.com/office/drawing/2014/main" id="{5AB68F51-C8EA-0E4A-9DFB-54B363BC776B}"/>
              </a:ext>
            </a:extLst>
          </p:cNvPr>
          <p:cNvSpPr/>
          <p:nvPr/>
        </p:nvSpPr>
        <p:spPr>
          <a:xfrm>
            <a:off x="112762" y="2118167"/>
            <a:ext cx="604868" cy="671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a:extLst>
              <a:ext uri="{FF2B5EF4-FFF2-40B4-BE49-F238E27FC236}">
                <a16:creationId xmlns:a16="http://schemas.microsoft.com/office/drawing/2014/main" id="{E12F40CB-66FE-C241-B30D-64FAB7C373D8}"/>
              </a:ext>
            </a:extLst>
          </p:cNvPr>
          <p:cNvSpPr txBox="1"/>
          <p:nvPr/>
        </p:nvSpPr>
        <p:spPr>
          <a:xfrm>
            <a:off x="112762" y="1328326"/>
            <a:ext cx="986833" cy="830997"/>
          </a:xfrm>
          <a:prstGeom prst="rect">
            <a:avLst/>
          </a:prstGeom>
          <a:noFill/>
        </p:spPr>
        <p:txBody>
          <a:bodyPr wrap="square" rtlCol="0">
            <a:spAutoFit/>
          </a:bodyPr>
          <a:lstStyle/>
          <a:p>
            <a:r>
              <a:rPr lang="en-US" sz="1600" dirty="0"/>
              <a:t>First entry point</a:t>
            </a:r>
          </a:p>
        </p:txBody>
      </p:sp>
      <p:sp>
        <p:nvSpPr>
          <p:cNvPr id="10" name="Right Arrow 9">
            <a:extLst>
              <a:ext uri="{FF2B5EF4-FFF2-40B4-BE49-F238E27FC236}">
                <a16:creationId xmlns:a16="http://schemas.microsoft.com/office/drawing/2014/main" id="{454D3B90-2231-D348-83F0-92417E78964F}"/>
              </a:ext>
            </a:extLst>
          </p:cNvPr>
          <p:cNvSpPr/>
          <p:nvPr/>
        </p:nvSpPr>
        <p:spPr>
          <a:xfrm>
            <a:off x="66463" y="4363012"/>
            <a:ext cx="604868" cy="671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TextBox 10">
            <a:extLst>
              <a:ext uri="{FF2B5EF4-FFF2-40B4-BE49-F238E27FC236}">
                <a16:creationId xmlns:a16="http://schemas.microsoft.com/office/drawing/2014/main" id="{575AB72C-1FD5-BF47-8677-288A2A78521F}"/>
              </a:ext>
            </a:extLst>
          </p:cNvPr>
          <p:cNvSpPr txBox="1"/>
          <p:nvPr/>
        </p:nvSpPr>
        <p:spPr>
          <a:xfrm>
            <a:off x="43458" y="3368198"/>
            <a:ext cx="986833" cy="830997"/>
          </a:xfrm>
          <a:prstGeom prst="rect">
            <a:avLst/>
          </a:prstGeom>
          <a:noFill/>
        </p:spPr>
        <p:txBody>
          <a:bodyPr wrap="square" rtlCol="0">
            <a:spAutoFit/>
          </a:bodyPr>
          <a:lstStyle/>
          <a:p>
            <a:r>
              <a:rPr lang="en-US" sz="1600" dirty="0"/>
              <a:t>Second entry point</a:t>
            </a:r>
          </a:p>
        </p:txBody>
      </p:sp>
      <p:sp>
        <p:nvSpPr>
          <p:cNvPr id="12" name="TextBox 11">
            <a:extLst>
              <a:ext uri="{FF2B5EF4-FFF2-40B4-BE49-F238E27FC236}">
                <a16:creationId xmlns:a16="http://schemas.microsoft.com/office/drawing/2014/main" id="{95BAAFC0-11FB-6849-B3B9-946FEF8A1776}"/>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310964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484E7A-0337-6241-AD00-FFAD2E2F2436}"/>
              </a:ext>
            </a:extLst>
          </p:cNvPr>
          <p:cNvGraphicFramePr>
            <a:graphicFrameLocks noGrp="1"/>
          </p:cNvGraphicFramePr>
          <p:nvPr>
            <p:extLst>
              <p:ext uri="{D42A27DB-BD31-4B8C-83A1-F6EECF244321}">
                <p14:modId xmlns:p14="http://schemas.microsoft.com/office/powerpoint/2010/main" val="1594166034"/>
              </p:ext>
            </p:extLst>
          </p:nvPr>
        </p:nvGraphicFramePr>
        <p:xfrm>
          <a:off x="529650" y="1451827"/>
          <a:ext cx="10443150" cy="2830830"/>
        </p:xfrm>
        <a:graphic>
          <a:graphicData uri="http://schemas.openxmlformats.org/drawingml/2006/table">
            <a:tbl>
              <a:tblPr/>
              <a:tblGrid>
                <a:gridCol w="974754">
                  <a:extLst>
                    <a:ext uri="{9D8B030D-6E8A-4147-A177-3AD203B41FA5}">
                      <a16:colId xmlns:a16="http://schemas.microsoft.com/office/drawing/2014/main" val="2262821355"/>
                    </a:ext>
                  </a:extLst>
                </a:gridCol>
                <a:gridCol w="3231486">
                  <a:extLst>
                    <a:ext uri="{9D8B030D-6E8A-4147-A177-3AD203B41FA5}">
                      <a16:colId xmlns:a16="http://schemas.microsoft.com/office/drawing/2014/main" val="1963781606"/>
                    </a:ext>
                  </a:extLst>
                </a:gridCol>
                <a:gridCol w="2103120">
                  <a:extLst>
                    <a:ext uri="{9D8B030D-6E8A-4147-A177-3AD203B41FA5}">
                      <a16:colId xmlns:a16="http://schemas.microsoft.com/office/drawing/2014/main" val="420810895"/>
                    </a:ext>
                  </a:extLst>
                </a:gridCol>
                <a:gridCol w="2103120">
                  <a:extLst>
                    <a:ext uri="{9D8B030D-6E8A-4147-A177-3AD203B41FA5}">
                      <a16:colId xmlns:a16="http://schemas.microsoft.com/office/drawing/2014/main" val="324222297"/>
                    </a:ext>
                  </a:extLst>
                </a:gridCol>
                <a:gridCol w="2030670">
                  <a:extLst>
                    <a:ext uri="{9D8B030D-6E8A-4147-A177-3AD203B41FA5}">
                      <a16:colId xmlns:a16="http://schemas.microsoft.com/office/drawing/2014/main" val="1945511356"/>
                    </a:ext>
                  </a:extLst>
                </a:gridCol>
              </a:tblGrid>
              <a:tr h="0">
                <a:tc>
                  <a:txBody>
                    <a:bodyPr/>
                    <a:lstStyle/>
                    <a:p>
                      <a:pPr algn="ctr"/>
                      <a:r>
                        <a:rPr lang="en-US" sz="1600" b="1" dirty="0">
                          <a:effectLst/>
                          <a:latin typeface="Times New Roman" panose="02020603050405020304" pitchFamily="18" charset="0"/>
                          <a:cs typeface="Times New Roman" panose="02020603050405020304" pitchFamily="18" charset="0"/>
                        </a:rPr>
                        <a:t>Date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600" b="1" dirty="0">
                          <a:effectLst/>
                          <a:latin typeface="Times New Roman" panose="02020603050405020304" pitchFamily="18" charset="0"/>
                          <a:cs typeface="Times New Roman" panose="02020603050405020304" pitchFamily="18" charset="0"/>
                        </a:rPr>
                        <a:t>Class topic</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600" b="1" dirty="0">
                          <a:effectLst/>
                          <a:latin typeface="Times New Roman" panose="02020603050405020304" pitchFamily="18" charset="0"/>
                          <a:cs typeface="Times New Roman" panose="02020603050405020304" pitchFamily="18" charset="0"/>
                        </a:rPr>
                        <a:t>Pre-class work for students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600" b="1" dirty="0">
                          <a:effectLst/>
                          <a:latin typeface="Times New Roman" panose="02020603050405020304" pitchFamily="18" charset="0"/>
                          <a:cs typeface="Times New Roman" panose="02020603050405020304" pitchFamily="18" charset="0"/>
                        </a:rPr>
                        <a:t>Planned in-class activities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algn="ctr">
                        <a:spcBef>
                          <a:spcPts val="0"/>
                        </a:spcBef>
                        <a:spcAft>
                          <a:spcPts val="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Assessments</a:t>
                      </a:r>
                      <a:r>
                        <a:rPr lang="en-US" sz="16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Released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65943410"/>
                  </a:ext>
                </a:extLst>
              </a:tr>
              <a:tr h="0">
                <a:tc>
                  <a:txBody>
                    <a:bodyPr/>
                    <a:lstStyle/>
                    <a:p>
                      <a:pPr algn="ctr"/>
                      <a:r>
                        <a:rPr lang="en-US" sz="1600" b="1" dirty="0">
                          <a:effectLst/>
                          <a:latin typeface="Times New Roman" panose="02020603050405020304" pitchFamily="18" charset="0"/>
                          <a:cs typeface="Times New Roman" panose="02020603050405020304" pitchFamily="18" charset="0"/>
                        </a:rPr>
                        <a:t>Week 4 </a:t>
                      </a:r>
                      <a:endParaRPr lang="en-US" sz="2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algn="ctr">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Load and manipulate data using the panda's library (cont.) </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PDSH reading chapters 3 (sections 3.05, 3.06, 3.07, 3.08 and 3.10) </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lectures, checkpoint</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Assignment 4                 Mini-project 2                         </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3885430"/>
                  </a:ext>
                </a:extLst>
              </a:tr>
              <a:tr h="0">
                <a:tc>
                  <a:txBody>
                    <a:bodyPr/>
                    <a:lstStyle/>
                    <a:p>
                      <a:pPr algn="ctr"/>
                      <a:r>
                        <a:rPr lang="en-US" sz="1600" b="1" dirty="0">
                          <a:effectLst/>
                          <a:latin typeface="Times New Roman" panose="02020603050405020304" pitchFamily="18" charset="0"/>
                          <a:cs typeface="Times New Roman" panose="02020603050405020304" pitchFamily="18" charset="0"/>
                        </a:rPr>
                        <a:t>Week 5 </a:t>
                      </a:r>
                      <a:endParaRPr 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algn="ctr">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Plotting, charting &amp; data visualization using the matplotlib library;  Probability and statistics</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PDSH reading chapter 4 (sections 4.01, 4.02, 4.05, 4.14); </a:t>
                      </a:r>
                      <a:r>
                        <a:rPr lang="en-US" sz="1600" b="1" dirty="0">
                          <a:effectLst/>
                          <a:latin typeface="+mn-lt"/>
                          <a:ea typeface="Times New Roman" panose="02020603050405020304" pitchFamily="18" charset="0"/>
                          <a:cs typeface="Times New Roman" panose="02020603050405020304" pitchFamily="18" charset="0"/>
                        </a:rPr>
                        <a:t> </a:t>
                      </a:r>
                      <a:r>
                        <a:rPr lang="en-US" sz="1600" dirty="0">
                          <a:effectLst/>
                          <a:latin typeface="+mn-lt"/>
                          <a:ea typeface="Times New Roman" panose="02020603050405020304" pitchFamily="18" charset="0"/>
                          <a:cs typeface="Times New Roman" panose="02020603050405020304" pitchFamily="18" charset="0"/>
                        </a:rPr>
                        <a:t>Introduction to Probability, chapter 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lectures, checkpoint</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Assignment 5             </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3884048"/>
                  </a:ext>
                </a:extLst>
              </a:tr>
              <a:tr h="0">
                <a:tc>
                  <a:txBody>
                    <a:bodyPr/>
                    <a:lstStyle/>
                    <a:p>
                      <a:pPr algn="ctr"/>
                      <a:r>
                        <a:rPr lang="en-US" sz="1600" b="1" dirty="0">
                          <a:effectLst/>
                          <a:latin typeface="Times New Roman" panose="02020603050405020304" pitchFamily="18" charset="0"/>
                          <a:cs typeface="Times New Roman" panose="02020603050405020304" pitchFamily="18" charset="0"/>
                        </a:rPr>
                        <a:t>Week 6 </a:t>
                      </a:r>
                      <a:endParaRPr 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algn="ctr">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Probability and statistics </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Introduction to Probability, chapters 2-5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lectures, checkpoint</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Assignment 6                 Mini-project 3</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6932010"/>
                  </a:ext>
                </a:extLst>
              </a:tr>
            </a:tbl>
          </a:graphicData>
        </a:graphic>
      </p:graphicFrame>
      <p:sp>
        <p:nvSpPr>
          <p:cNvPr id="4" name="Title 1">
            <a:extLst>
              <a:ext uri="{FF2B5EF4-FFF2-40B4-BE49-F238E27FC236}">
                <a16:creationId xmlns:a16="http://schemas.microsoft.com/office/drawing/2014/main" id="{20E8B214-B094-1841-8B0F-6036F3B2435C}"/>
              </a:ext>
            </a:extLst>
          </p:cNvPr>
          <p:cNvSpPr>
            <a:spLocks noGrp="1"/>
          </p:cNvSpPr>
          <p:nvPr>
            <p:ph type="title"/>
          </p:nvPr>
        </p:nvSpPr>
        <p:spPr>
          <a:xfrm>
            <a:off x="261258" y="245056"/>
            <a:ext cx="10515600" cy="951602"/>
          </a:xfrm>
        </p:spPr>
        <p:txBody>
          <a:bodyPr>
            <a:normAutofit fontScale="90000"/>
          </a:bodyPr>
          <a:lstStyle/>
          <a:p>
            <a:r>
              <a:rPr lang="en-US" dirty="0"/>
              <a:t>Python for Data Science Bootcamp (PDSB)</a:t>
            </a:r>
            <a:br>
              <a:rPr lang="en-US" dirty="0"/>
            </a:br>
            <a:r>
              <a:rPr lang="en-US" sz="2700" dirty="0"/>
              <a:t>Weekly Topics (cont.)</a:t>
            </a:r>
            <a:endParaRPr lang="en-US" dirty="0"/>
          </a:p>
        </p:txBody>
      </p:sp>
      <p:sp>
        <p:nvSpPr>
          <p:cNvPr id="2" name="Slide Number Placeholder 1">
            <a:extLst>
              <a:ext uri="{FF2B5EF4-FFF2-40B4-BE49-F238E27FC236}">
                <a16:creationId xmlns:a16="http://schemas.microsoft.com/office/drawing/2014/main" id="{DE534720-B22C-334C-85F0-AA9A7CA15E7C}"/>
              </a:ext>
            </a:extLst>
          </p:cNvPr>
          <p:cNvSpPr>
            <a:spLocks noGrp="1"/>
          </p:cNvSpPr>
          <p:nvPr>
            <p:ph type="sldNum" sz="quarter" idx="12"/>
          </p:nvPr>
        </p:nvSpPr>
        <p:spPr/>
        <p:txBody>
          <a:bodyPr/>
          <a:lstStyle/>
          <a:p>
            <a:fld id="{05AE577F-4817-5C47-A532-0DDC98B9ABC9}" type="slidenum">
              <a:rPr lang="en-US" smtClean="0"/>
              <a:t>15</a:t>
            </a:fld>
            <a:endParaRPr lang="en-US"/>
          </a:p>
        </p:txBody>
      </p:sp>
      <p:sp>
        <p:nvSpPr>
          <p:cNvPr id="6" name="TextBox 5">
            <a:extLst>
              <a:ext uri="{FF2B5EF4-FFF2-40B4-BE49-F238E27FC236}">
                <a16:creationId xmlns:a16="http://schemas.microsoft.com/office/drawing/2014/main" id="{C5210BE7-02F4-C848-BB42-98221A9FCD35}"/>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7" name="TextBox 6">
            <a:extLst>
              <a:ext uri="{FF2B5EF4-FFF2-40B4-BE49-F238E27FC236}">
                <a16:creationId xmlns:a16="http://schemas.microsoft.com/office/drawing/2014/main" id="{62FBC486-D5A7-2143-9871-21866797AF7F}"/>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312747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1" y="338770"/>
            <a:ext cx="10515600" cy="771344"/>
          </a:xfrm>
        </p:spPr>
        <p:txBody>
          <a:bodyPr>
            <a:normAutofit fontScale="90000"/>
          </a:bodyPr>
          <a:lstStyle/>
          <a:p>
            <a:r>
              <a:rPr lang="en-US" dirty="0"/>
              <a:t>Python for Data Science Bootcamp (PDSB)</a:t>
            </a:r>
            <a:br>
              <a:rPr lang="en-US" dirty="0"/>
            </a:br>
            <a:r>
              <a:rPr lang="en-US" sz="2700" dirty="0"/>
              <a:t>Class Activities</a:t>
            </a:r>
            <a:endParaRPr lang="en-US" dirty="0"/>
          </a:p>
        </p:txBody>
      </p:sp>
      <p:sp>
        <p:nvSpPr>
          <p:cNvPr id="3" name="Content Placeholder 2"/>
          <p:cNvSpPr>
            <a:spLocks noGrp="1"/>
          </p:cNvSpPr>
          <p:nvPr>
            <p:ph idx="1"/>
          </p:nvPr>
        </p:nvSpPr>
        <p:spPr>
          <a:xfrm>
            <a:off x="291738" y="1313787"/>
            <a:ext cx="11900262" cy="4841249"/>
          </a:xfrm>
        </p:spPr>
        <p:txBody>
          <a:bodyPr>
            <a:noAutofit/>
          </a:bodyPr>
          <a:lstStyle/>
          <a:p>
            <a:r>
              <a:rPr lang="en-US" dirty="0"/>
              <a:t>Lecture Sessions:</a:t>
            </a:r>
            <a:endParaRPr lang="en-US" sz="3200" dirty="0"/>
          </a:p>
          <a:p>
            <a:pPr lvl="2"/>
            <a:r>
              <a:rPr lang="en-US" dirty="0"/>
              <a:t>Delivery: Asynchronous online </a:t>
            </a:r>
          </a:p>
          <a:p>
            <a:pPr lvl="2"/>
            <a:r>
              <a:rPr lang="en-US" dirty="0" err="1"/>
              <a:t>Jupyter</a:t>
            </a:r>
            <a:r>
              <a:rPr lang="en-US" dirty="0"/>
              <a:t> notes and lecture video will be posted a week ahead</a:t>
            </a:r>
            <a:endParaRPr lang="en-US" sz="2400" dirty="0"/>
          </a:p>
          <a:p>
            <a:pPr lvl="2"/>
            <a:r>
              <a:rPr lang="en-US" dirty="0"/>
              <a:t>Total: 23; 4 per week (3 on week 6)</a:t>
            </a:r>
            <a:endParaRPr lang="en-US" sz="2400" dirty="0"/>
          </a:p>
          <a:p>
            <a:pPr lvl="2"/>
            <a:r>
              <a:rPr lang="en-US" dirty="0"/>
              <a:t>Each video lecture is on average 35 minutes long (shortest 16 minutes, longest 65 minutes)</a:t>
            </a:r>
            <a:endParaRPr lang="en-US" sz="2400" dirty="0"/>
          </a:p>
          <a:p>
            <a:r>
              <a:rPr lang="en-US" dirty="0"/>
              <a:t>Checkpoint Sessions:</a:t>
            </a:r>
            <a:endParaRPr lang="en-US" sz="3200" dirty="0"/>
          </a:p>
          <a:p>
            <a:pPr lvl="2"/>
            <a:r>
              <a:rPr lang="en-US" dirty="0"/>
              <a:t>Delivery: Synchronous, recorded</a:t>
            </a:r>
            <a:endParaRPr lang="en-US" sz="2400" dirty="0"/>
          </a:p>
          <a:p>
            <a:pPr lvl="2"/>
            <a:r>
              <a:rPr lang="en-US" dirty="0"/>
              <a:t>Total: 6; 1 per week (Thu)</a:t>
            </a:r>
            <a:endParaRPr lang="en-US" sz="2400" dirty="0"/>
          </a:p>
          <a:p>
            <a:pPr lvl="2"/>
            <a:r>
              <a:rPr lang="en-US" dirty="0"/>
              <a:t>Each session is 30 mins long</a:t>
            </a:r>
            <a:endParaRPr lang="en-US" sz="2400" dirty="0"/>
          </a:p>
        </p:txBody>
      </p:sp>
      <p:sp>
        <p:nvSpPr>
          <p:cNvPr id="5" name="Slide Number Placeholder 4">
            <a:extLst>
              <a:ext uri="{FF2B5EF4-FFF2-40B4-BE49-F238E27FC236}">
                <a16:creationId xmlns:a16="http://schemas.microsoft.com/office/drawing/2014/main" id="{D2358E91-4294-A544-81D9-D5F1C57D0993}"/>
              </a:ext>
            </a:extLst>
          </p:cNvPr>
          <p:cNvSpPr>
            <a:spLocks noGrp="1"/>
          </p:cNvSpPr>
          <p:nvPr>
            <p:ph type="sldNum" sz="quarter" idx="12"/>
          </p:nvPr>
        </p:nvSpPr>
        <p:spPr/>
        <p:txBody>
          <a:bodyPr/>
          <a:lstStyle/>
          <a:p>
            <a:fld id="{05AE577F-4817-5C47-A532-0DDC98B9ABC9}" type="slidenum">
              <a:rPr lang="en-US" smtClean="0"/>
              <a:t>16</a:t>
            </a:fld>
            <a:endParaRPr lang="en-US"/>
          </a:p>
        </p:txBody>
      </p:sp>
      <p:sp>
        <p:nvSpPr>
          <p:cNvPr id="6" name="TextBox 5">
            <a:extLst>
              <a:ext uri="{FF2B5EF4-FFF2-40B4-BE49-F238E27FC236}">
                <a16:creationId xmlns:a16="http://schemas.microsoft.com/office/drawing/2014/main" id="{2FFAECCB-9E5F-1849-A1BF-3585BE68559B}"/>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7" name="TextBox 6">
            <a:extLst>
              <a:ext uri="{FF2B5EF4-FFF2-40B4-BE49-F238E27FC236}">
                <a16:creationId xmlns:a16="http://schemas.microsoft.com/office/drawing/2014/main" id="{95D53746-124C-4B45-B42C-6309957A0218}"/>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332205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8" y="278549"/>
            <a:ext cx="10515600" cy="1325563"/>
          </a:xfrm>
        </p:spPr>
        <p:txBody>
          <a:bodyPr/>
          <a:lstStyle/>
          <a:p>
            <a:r>
              <a:rPr lang="en-US" dirty="0"/>
              <a:t>Python for Data Science Bootcamp (PDSB)</a:t>
            </a:r>
            <a:br>
              <a:rPr lang="en-US" dirty="0"/>
            </a:br>
            <a:r>
              <a:rPr lang="en-US" sz="2400" dirty="0"/>
              <a:t>Text Books</a:t>
            </a:r>
            <a:endParaRPr lang="en-US" dirty="0"/>
          </a:p>
        </p:txBody>
      </p:sp>
      <p:sp>
        <p:nvSpPr>
          <p:cNvPr id="3" name="Content Placeholder 2"/>
          <p:cNvSpPr>
            <a:spLocks noGrp="1"/>
          </p:cNvSpPr>
          <p:nvPr>
            <p:ph idx="1"/>
          </p:nvPr>
        </p:nvSpPr>
        <p:spPr>
          <a:xfrm>
            <a:off x="838200" y="1760536"/>
            <a:ext cx="10216654" cy="3741124"/>
          </a:xfrm>
        </p:spPr>
        <p:txBody>
          <a:bodyPr>
            <a:noAutofit/>
          </a:bodyPr>
          <a:lstStyle/>
          <a:p>
            <a:pPr marL="514350" indent="-514350">
              <a:buFont typeface="+mj-lt"/>
              <a:buAutoNum type="arabicPeriod"/>
            </a:pPr>
            <a:r>
              <a:rPr lang="en-US" sz="2400" dirty="0"/>
              <a:t>Python Data Science Handbook: Essential Tools for Working with Data, by Jake </a:t>
            </a:r>
            <a:r>
              <a:rPr lang="en-US" sz="2400" dirty="0" err="1"/>
              <a:t>VanderPlas</a:t>
            </a:r>
            <a:r>
              <a:rPr lang="en-US" sz="2400" dirty="0"/>
              <a:t>, O'Reilly Media; 1 edition (December 10, 2016), ISBN-13: 978-1491912058, full text and code freely available at: https://</a:t>
            </a:r>
            <a:r>
              <a:rPr lang="en-US" sz="2400" dirty="0" err="1"/>
              <a:t>jakevdp.github.io</a:t>
            </a:r>
            <a:r>
              <a:rPr lang="en-US" sz="2400" dirty="0"/>
              <a:t>/</a:t>
            </a:r>
            <a:r>
              <a:rPr lang="en-US" sz="2400" dirty="0" err="1"/>
              <a:t>PythonDataScienceHandbook</a:t>
            </a:r>
            <a:r>
              <a:rPr lang="en-US" sz="2400" dirty="0"/>
              <a:t>/</a:t>
            </a:r>
          </a:p>
          <a:p>
            <a:pPr marL="514350" indent="-514350">
              <a:buFont typeface="+mj-lt"/>
              <a:buAutoNum type="arabicPeriod"/>
            </a:pPr>
            <a:r>
              <a:rPr lang="en-US" sz="2400" dirty="0"/>
              <a:t>Python for everybody, Exploring Data Using Python 3, Charles R. Severance, free open book at https://www.py4e.com/ </a:t>
            </a:r>
          </a:p>
          <a:p>
            <a:pPr marL="514350" indent="-514350">
              <a:buFont typeface="+mj-lt"/>
              <a:buAutoNum type="arabicPeriod"/>
            </a:pPr>
            <a:r>
              <a:rPr lang="en-US" sz="2400" dirty="0"/>
              <a:t>Introduction to Probability by Charles M. </a:t>
            </a:r>
            <a:r>
              <a:rPr lang="en-US" sz="2400" dirty="0" err="1"/>
              <a:t>Grinstead</a:t>
            </a:r>
            <a:r>
              <a:rPr lang="en-US" sz="2400" dirty="0"/>
              <a:t> and J. Laurie Snell, free open book at </a:t>
            </a:r>
            <a:r>
              <a:rPr lang="en-US" sz="2400" dirty="0" err="1"/>
              <a:t>www.dartmouth.edu</a:t>
            </a:r>
            <a:r>
              <a:rPr lang="en-US" sz="2400" dirty="0"/>
              <a:t>/~chance/</a:t>
            </a:r>
            <a:r>
              <a:rPr lang="en-US" sz="2400" dirty="0" err="1"/>
              <a:t>teaching_aids</a:t>
            </a:r>
            <a:r>
              <a:rPr lang="en-US" sz="2400" dirty="0"/>
              <a:t>/</a:t>
            </a:r>
            <a:r>
              <a:rPr lang="en-US" sz="2400" dirty="0" err="1"/>
              <a:t>books_articles</a:t>
            </a:r>
            <a:r>
              <a:rPr lang="en-US" sz="2400" dirty="0"/>
              <a:t>/</a:t>
            </a:r>
            <a:r>
              <a:rPr lang="en-US" sz="2400" dirty="0" err="1"/>
              <a:t>probability_book</a:t>
            </a:r>
            <a:r>
              <a:rPr lang="en-US" sz="2400" dirty="0"/>
              <a:t>/</a:t>
            </a:r>
            <a:r>
              <a:rPr lang="en-US" sz="2400" dirty="0" err="1"/>
              <a:t>book.html</a:t>
            </a:r>
            <a:r>
              <a:rPr lang="en-US" sz="2400"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17</a:t>
            </a:fld>
            <a:endParaRPr lang="en-US" dirty="0"/>
          </a:p>
        </p:txBody>
      </p:sp>
      <p:pic>
        <p:nvPicPr>
          <p:cNvPr id="23554" name="Picture 2" descr="https://tse1.mm.bing.net/th?id=OIP.fijdd59aW6oZJ8h7OQqFSwEsDH&amp;pid=15.1&amp;P=0&amp;w=242&amp;h=16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002049" y="817720"/>
            <a:ext cx="1927333" cy="1282234"/>
          </a:xfrm>
          <a:prstGeom prst="rect">
            <a:avLst/>
          </a:prstGeom>
          <a:noFill/>
          <a:ln w="38100">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E35F7AE-B073-EE40-BF29-1F763233A8D7}"/>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10" name="TextBox 9">
            <a:extLst>
              <a:ext uri="{FF2B5EF4-FFF2-40B4-BE49-F238E27FC236}">
                <a16:creationId xmlns:a16="http://schemas.microsoft.com/office/drawing/2014/main" id="{7A38C834-7FB5-994E-A5CE-63BE367A30A0}"/>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293648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96379"/>
            <a:ext cx="4899101" cy="1325563"/>
          </a:xfrm>
        </p:spPr>
        <p:txBody>
          <a:bodyPr>
            <a:normAutofit fontScale="90000"/>
          </a:bodyPr>
          <a:lstStyle/>
          <a:p>
            <a:pPr algn="ctr"/>
            <a:r>
              <a:rPr lang="en-US" dirty="0"/>
              <a:t>Greetings </a:t>
            </a:r>
            <a:br>
              <a:rPr lang="en-US" dirty="0"/>
            </a:br>
            <a:r>
              <a:rPr lang="en-US" dirty="0"/>
              <a:t>from </a:t>
            </a:r>
            <a:br>
              <a:rPr lang="en-US" dirty="0"/>
            </a:br>
            <a:r>
              <a:rPr lang="en-US" dirty="0"/>
              <a:t>Chuck Severance</a:t>
            </a:r>
            <a:br>
              <a:rPr lang="en-US" dirty="0"/>
            </a:br>
            <a:r>
              <a:rPr lang="en-US" dirty="0"/>
              <a:t>Author PY4E!!!</a:t>
            </a:r>
            <a:br>
              <a:rPr lang="en-US" dirty="0"/>
            </a:br>
            <a:r>
              <a:rPr lang="en-US" sz="3100" dirty="0"/>
              <a:t>October 7, 2019</a:t>
            </a:r>
            <a:br>
              <a:rPr lang="en-US" sz="3100" dirty="0"/>
            </a:br>
            <a:r>
              <a:rPr lang="en-US" sz="3100" dirty="0"/>
              <a:t>Duke’s campus</a:t>
            </a:r>
            <a:endParaRPr lang="en-US" dirty="0"/>
          </a:p>
        </p:txBody>
      </p:sp>
      <p:pic>
        <p:nvPicPr>
          <p:cNvPr id="5" name="Picture 4">
            <a:extLst>
              <a:ext uri="{FF2B5EF4-FFF2-40B4-BE49-F238E27FC236}">
                <a16:creationId xmlns:a16="http://schemas.microsoft.com/office/drawing/2014/main" id="{F0F1BCF6-A815-BC4B-B778-BC492F3C4FA7}"/>
              </a:ext>
            </a:extLst>
          </p:cNvPr>
          <p:cNvPicPr>
            <a:picLocks noChangeAspect="1"/>
          </p:cNvPicPr>
          <p:nvPr/>
        </p:nvPicPr>
        <p:blipFill>
          <a:blip r:embed="rId2" cstate="screen">
            <a:extLst>
              <a:ext uri="{BEBA8EAE-BF5A-486C-A8C5-ECC9F3942E4B}">
                <a14:imgProps xmlns:a14="http://schemas.microsoft.com/office/drawing/2010/main">
                  <a14:imgLayer r:embed="rId3">
                    <a14:imgEffect>
                      <a14:sharpenSoften amount="2000"/>
                    </a14:imgEffect>
                    <a14:imgEffect>
                      <a14:brightnessContrast bright="40000" contrast="-20000"/>
                    </a14:imgEffect>
                  </a14:imgLayer>
                </a14:imgProps>
              </a:ext>
              <a:ext uri="{28A0092B-C50C-407E-A947-70E740481C1C}">
                <a14:useLocalDpi xmlns:a14="http://schemas.microsoft.com/office/drawing/2010/main"/>
              </a:ext>
            </a:extLst>
          </a:blip>
          <a:stretch>
            <a:fillRect/>
          </a:stretch>
        </p:blipFill>
        <p:spPr>
          <a:xfrm>
            <a:off x="4587798" y="677334"/>
            <a:ext cx="6521604" cy="4891203"/>
          </a:xfrm>
          <a:prstGeom prst="rect">
            <a:avLst/>
          </a:prstGeom>
          <a:ln w="76200">
            <a:solidFill>
              <a:schemeClr val="accent1"/>
            </a:solidFill>
          </a:ln>
          <a:effectLst>
            <a:outerShdw blurRad="50800" dist="50800" dir="5400000" algn="ctr" rotWithShape="0">
              <a:srgbClr val="000000"/>
            </a:outerShdw>
            <a:softEdge rad="939800"/>
          </a:effectLst>
        </p:spPr>
      </p:pic>
      <p:sp>
        <p:nvSpPr>
          <p:cNvPr id="3" name="Slide Number Placeholder 2">
            <a:extLst>
              <a:ext uri="{FF2B5EF4-FFF2-40B4-BE49-F238E27FC236}">
                <a16:creationId xmlns:a16="http://schemas.microsoft.com/office/drawing/2014/main" id="{1D94561A-3FE3-6E42-92DF-737994000E24}"/>
              </a:ext>
            </a:extLst>
          </p:cNvPr>
          <p:cNvSpPr>
            <a:spLocks noGrp="1"/>
          </p:cNvSpPr>
          <p:nvPr>
            <p:ph type="sldNum" sz="quarter" idx="12"/>
          </p:nvPr>
        </p:nvSpPr>
        <p:spPr/>
        <p:txBody>
          <a:bodyPr/>
          <a:lstStyle/>
          <a:p>
            <a:fld id="{05AE577F-4817-5C47-A532-0DDC98B9ABC9}" type="slidenum">
              <a:rPr lang="en-US" smtClean="0"/>
              <a:t>18</a:t>
            </a:fld>
            <a:endParaRPr lang="en-US"/>
          </a:p>
        </p:txBody>
      </p:sp>
      <p:sp>
        <p:nvSpPr>
          <p:cNvPr id="6" name="TextBox 5">
            <a:extLst>
              <a:ext uri="{FF2B5EF4-FFF2-40B4-BE49-F238E27FC236}">
                <a16:creationId xmlns:a16="http://schemas.microsoft.com/office/drawing/2014/main" id="{420F990A-04B5-474D-9E10-7610294B9C39}"/>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7" name="TextBox 6">
            <a:extLst>
              <a:ext uri="{FF2B5EF4-FFF2-40B4-BE49-F238E27FC236}">
                <a16:creationId xmlns:a16="http://schemas.microsoft.com/office/drawing/2014/main" id="{FA1AF1D1-1595-EA4D-9A09-B84BDC6B111D}"/>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79724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489"/>
            <a:ext cx="10515600" cy="1325563"/>
          </a:xfrm>
        </p:spPr>
        <p:txBody>
          <a:bodyPr/>
          <a:lstStyle/>
          <a:p>
            <a:r>
              <a:rPr lang="en-US" dirty="0"/>
              <a:t>Python for Data Science Bootcamp (PDSB)</a:t>
            </a:r>
            <a:br>
              <a:rPr lang="en-US" dirty="0"/>
            </a:br>
            <a:r>
              <a:rPr lang="en-US" sz="2400" dirty="0"/>
              <a:t>Course Grading</a:t>
            </a:r>
          </a:p>
        </p:txBody>
      </p:sp>
      <p:sp>
        <p:nvSpPr>
          <p:cNvPr id="3" name="Content Placeholder 2"/>
          <p:cNvSpPr>
            <a:spLocks noGrp="1"/>
          </p:cNvSpPr>
          <p:nvPr>
            <p:ph idx="1"/>
          </p:nvPr>
        </p:nvSpPr>
        <p:spPr>
          <a:xfrm>
            <a:off x="972274" y="2141202"/>
            <a:ext cx="6852212" cy="3741124"/>
          </a:xfrm>
        </p:spPr>
        <p:txBody>
          <a:bodyPr>
            <a:normAutofit/>
          </a:bodyPr>
          <a:lstStyle/>
          <a:p>
            <a:pPr marL="0" indent="0">
              <a:buNone/>
            </a:pPr>
            <a:r>
              <a:rPr lang="en-US" sz="2400" dirty="0"/>
              <a:t>Pass/Fail: To pass, the student must pass each assessment.  If an assessment fails (assignment or mini-project) student must resubmit.</a:t>
            </a:r>
            <a:r>
              <a:rPr lang="en-US" sz="2000" dirty="0"/>
              <a:t>	</a:t>
            </a:r>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19</a:t>
            </a:fld>
            <a:endParaRPr lang="en-US" dirty="0"/>
          </a:p>
        </p:txBody>
      </p:sp>
      <p:sp>
        <p:nvSpPr>
          <p:cNvPr id="6" name="TextBox 5"/>
          <p:cNvSpPr txBox="1"/>
          <p:nvPr/>
        </p:nvSpPr>
        <p:spPr>
          <a:xfrm>
            <a:off x="11146420" y="220485"/>
            <a:ext cx="881171" cy="276999"/>
          </a:xfrm>
          <a:prstGeom prst="rect">
            <a:avLst/>
          </a:prstGeom>
          <a:noFill/>
        </p:spPr>
        <p:txBody>
          <a:bodyPr wrap="square" rtlCol="0">
            <a:spAutoFit/>
          </a:bodyPr>
          <a:lstStyle/>
          <a:p>
            <a:r>
              <a:rPr lang="en-US" sz="1200" dirty="0"/>
              <a:t>Lecture #1</a:t>
            </a:r>
          </a:p>
        </p:txBody>
      </p:sp>
      <p:pic>
        <p:nvPicPr>
          <p:cNvPr id="1026" name="Picture 2" descr="http://sidelinesguide.com/assets/uploads/211610111.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467991" y="1579052"/>
            <a:ext cx="4559600" cy="2784396"/>
          </a:xfrm>
          <a:prstGeom prst="rect">
            <a:avLst/>
          </a:prstGeom>
          <a:noFill/>
          <a:ln w="38100">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29C6158-1C0B-E94F-AC21-4A74A1097B02}"/>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Tree>
    <p:extLst>
      <p:ext uri="{BB962C8B-B14F-4D97-AF65-F5344CB8AC3E}">
        <p14:creationId xmlns:p14="http://schemas.microsoft.com/office/powerpoint/2010/main" val="318197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27602"/>
            <a:ext cx="10515600" cy="1325563"/>
          </a:xfrm>
          <a:ln>
            <a:noFill/>
          </a:ln>
        </p:spPr>
        <p:txBody>
          <a:bodyPr/>
          <a:lstStyle/>
          <a:p>
            <a:r>
              <a:rPr lang="en-US" dirty="0"/>
              <a:t>Lecture #1 Agenda</a:t>
            </a:r>
          </a:p>
        </p:txBody>
      </p:sp>
      <p:sp>
        <p:nvSpPr>
          <p:cNvPr id="3" name="Content Placeholder 2"/>
          <p:cNvSpPr>
            <a:spLocks noGrp="1"/>
          </p:cNvSpPr>
          <p:nvPr>
            <p:ph idx="1"/>
          </p:nvPr>
        </p:nvSpPr>
        <p:spPr>
          <a:xfrm>
            <a:off x="1451579" y="1936880"/>
            <a:ext cx="9603275" cy="4113394"/>
          </a:xfrm>
        </p:spPr>
        <p:txBody>
          <a:bodyPr>
            <a:normAutofit/>
          </a:bodyPr>
          <a:lstStyle/>
          <a:p>
            <a:r>
              <a:rPr lang="en-US" sz="2400" dirty="0"/>
              <a:t>Course Objectives, Learning Objectives, Where, When</a:t>
            </a:r>
          </a:p>
          <a:p>
            <a:r>
              <a:rPr lang="en-US" sz="2400" dirty="0"/>
              <a:t>Setting the Context</a:t>
            </a:r>
          </a:p>
          <a:p>
            <a:r>
              <a:rPr lang="en-US" sz="2400" dirty="0"/>
              <a:t>Game plan:</a:t>
            </a:r>
          </a:p>
          <a:p>
            <a:pPr lvl="1">
              <a:buFont typeface="Wingdings" pitchFamily="2" charset="2"/>
              <a:buChar char="ü"/>
            </a:pPr>
            <a:r>
              <a:rPr lang="en-US" sz="2000" dirty="0"/>
              <a:t>Our Approach, Content, Weekly Topics</a:t>
            </a:r>
          </a:p>
          <a:p>
            <a:pPr lvl="1">
              <a:buFont typeface="Wingdings" pitchFamily="2" charset="2"/>
              <a:buChar char="ü"/>
            </a:pPr>
            <a:r>
              <a:rPr lang="en-US" sz="2000" dirty="0"/>
              <a:t>Class Structure, Activities</a:t>
            </a:r>
          </a:p>
          <a:p>
            <a:pPr lvl="1">
              <a:buFont typeface="Wingdings" pitchFamily="2" charset="2"/>
              <a:buChar char="ü"/>
            </a:pPr>
            <a:r>
              <a:rPr lang="en-US" sz="2000" dirty="0"/>
              <a:t>Text Books</a:t>
            </a:r>
          </a:p>
          <a:p>
            <a:pPr lvl="1">
              <a:buFont typeface="Wingdings" pitchFamily="2" charset="2"/>
              <a:buChar char="ü"/>
            </a:pPr>
            <a:r>
              <a:rPr lang="en-US" sz="2000" dirty="0"/>
              <a:t>Course Grading</a:t>
            </a:r>
          </a:p>
          <a:p>
            <a:pPr lvl="0"/>
            <a:r>
              <a:rPr lang="en-US" sz="2400" dirty="0"/>
              <a:t>Wrap up and look ahead</a:t>
            </a:r>
          </a:p>
        </p:txBody>
      </p:sp>
      <p:sp>
        <p:nvSpPr>
          <p:cNvPr id="7" name="Slide Number Placeholder 6"/>
          <p:cNvSpPr>
            <a:spLocks noGrp="1"/>
          </p:cNvSpPr>
          <p:nvPr>
            <p:ph type="sldNum" sz="quarter" idx="12"/>
          </p:nvPr>
        </p:nvSpPr>
        <p:spPr/>
        <p:txBody>
          <a:bodyPr/>
          <a:lstStyle/>
          <a:p>
            <a:fld id="{6D22F896-40B5-4ADD-8801-0D06FADFA095}" type="slidenum">
              <a:rPr lang="en-US" smtClean="0"/>
              <a:pPr/>
              <a:t>2</a:t>
            </a:fld>
            <a:endParaRPr lang="en-US" dirty="0"/>
          </a:p>
        </p:txBody>
      </p:sp>
      <p:sp>
        <p:nvSpPr>
          <p:cNvPr id="9" name="TextBox 8"/>
          <p:cNvSpPr txBox="1"/>
          <p:nvPr/>
        </p:nvSpPr>
        <p:spPr>
          <a:xfrm>
            <a:off x="11157995" y="232060"/>
            <a:ext cx="869596" cy="276999"/>
          </a:xfrm>
          <a:prstGeom prst="rect">
            <a:avLst/>
          </a:prstGeom>
          <a:noFill/>
        </p:spPr>
        <p:txBody>
          <a:bodyPr wrap="square" rtlCol="0">
            <a:spAutoFit/>
          </a:bodyPr>
          <a:lstStyle/>
          <a:p>
            <a:r>
              <a:rPr lang="en-US" sz="1200" dirty="0"/>
              <a:t>Lecture #1</a:t>
            </a:r>
          </a:p>
        </p:txBody>
      </p:sp>
      <p:pic>
        <p:nvPicPr>
          <p:cNvPr id="19458" name="Picture 2" descr="https://tse4.mm.bing.net/th?id=OIP.wHkmK-GfN0kx6p94p1tfAAD6D6&amp;pid=15.1&amp;P=0&amp;w=300&amp;h=30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646341" y="2153165"/>
            <a:ext cx="2381250" cy="2381250"/>
          </a:xfrm>
          <a:prstGeom prst="rect">
            <a:avLst/>
          </a:prstGeom>
          <a:noFill/>
          <a:ln w="38100">
            <a:noFill/>
          </a:ln>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83497E0-555B-B142-A89C-3FCD27B6A444}"/>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Tree>
    <p:extLst>
      <p:ext uri="{BB962C8B-B14F-4D97-AF65-F5344CB8AC3E}">
        <p14:creationId xmlns:p14="http://schemas.microsoft.com/office/powerpoint/2010/main" val="1805871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442" y="136525"/>
            <a:ext cx="10515600" cy="1325563"/>
          </a:xfrm>
        </p:spPr>
        <p:txBody>
          <a:bodyPr/>
          <a:lstStyle/>
          <a:p>
            <a:r>
              <a:rPr lang="en-US" dirty="0"/>
              <a:t>Python for Data Science Bootcamp (PDSB)</a:t>
            </a:r>
            <a:br>
              <a:rPr lang="en-US" dirty="0"/>
            </a:br>
            <a:r>
              <a:rPr lang="en-US" sz="2400" dirty="0"/>
              <a:t>Assessments</a:t>
            </a:r>
          </a:p>
        </p:txBody>
      </p:sp>
      <p:sp>
        <p:nvSpPr>
          <p:cNvPr id="3" name="Content Placeholder 2"/>
          <p:cNvSpPr>
            <a:spLocks noGrp="1"/>
          </p:cNvSpPr>
          <p:nvPr>
            <p:ph idx="1"/>
          </p:nvPr>
        </p:nvSpPr>
        <p:spPr>
          <a:xfrm>
            <a:off x="960699" y="1622709"/>
            <a:ext cx="8530542" cy="3741124"/>
          </a:xfrm>
        </p:spPr>
        <p:txBody>
          <a:bodyPr>
            <a:normAutofit/>
          </a:bodyPr>
          <a:lstStyle/>
          <a:p>
            <a:r>
              <a:rPr lang="en-US" sz="2600" dirty="0"/>
              <a:t>Assignments</a:t>
            </a:r>
            <a:r>
              <a:rPr lang="en-US" dirty="0"/>
              <a:t> </a:t>
            </a:r>
            <a:endParaRPr lang="en-US" sz="3200" dirty="0"/>
          </a:p>
          <a:p>
            <a:pPr lvl="3"/>
            <a:r>
              <a:rPr lang="en-US" sz="2200" b="1" dirty="0"/>
              <a:t>Total:</a:t>
            </a:r>
            <a:r>
              <a:rPr lang="en-US" sz="2200" dirty="0"/>
              <a:t> 6; 1 per week </a:t>
            </a:r>
          </a:p>
          <a:p>
            <a:pPr lvl="3"/>
            <a:r>
              <a:rPr lang="en-US" sz="2200" b="1" dirty="0"/>
              <a:t>Released and collected:</a:t>
            </a:r>
            <a:r>
              <a:rPr lang="en-US" sz="2200" dirty="0"/>
              <a:t> Released Monday due Friday</a:t>
            </a:r>
          </a:p>
          <a:p>
            <a:pPr lvl="3"/>
            <a:r>
              <a:rPr lang="en-US" sz="2200" b="1" dirty="0"/>
              <a:t>Time to complete and submit:</a:t>
            </a:r>
            <a:r>
              <a:rPr lang="en-US" sz="2200" dirty="0"/>
              <a:t> 5 days</a:t>
            </a:r>
          </a:p>
          <a:p>
            <a:r>
              <a:rPr lang="en-US" sz="2600" dirty="0"/>
              <a:t>Mini-Projects</a:t>
            </a:r>
          </a:p>
          <a:p>
            <a:pPr lvl="3"/>
            <a:r>
              <a:rPr lang="en-US" sz="2200" b="1" dirty="0"/>
              <a:t>Total:</a:t>
            </a:r>
            <a:r>
              <a:rPr lang="en-US" sz="2200" dirty="0"/>
              <a:t> 3; 1 every other week </a:t>
            </a:r>
          </a:p>
          <a:p>
            <a:pPr lvl="3"/>
            <a:r>
              <a:rPr lang="en-US" sz="2200" b="1" dirty="0"/>
              <a:t>Released and collected:</a:t>
            </a:r>
            <a:r>
              <a:rPr lang="en-US" sz="2200" dirty="0"/>
              <a:t> Released Monday due following Monday</a:t>
            </a:r>
          </a:p>
          <a:p>
            <a:pPr lvl="3"/>
            <a:r>
              <a:rPr lang="en-US" sz="2200" b="1" dirty="0"/>
              <a:t>Time to complete and submit:</a:t>
            </a:r>
            <a:r>
              <a:rPr lang="en-US" sz="2200" dirty="0"/>
              <a:t> 1 week</a:t>
            </a:r>
          </a:p>
        </p:txBody>
      </p:sp>
      <p:sp>
        <p:nvSpPr>
          <p:cNvPr id="7" name="Slide Number Placeholder 6"/>
          <p:cNvSpPr>
            <a:spLocks noGrp="1"/>
          </p:cNvSpPr>
          <p:nvPr>
            <p:ph type="sldNum" sz="quarter" idx="12"/>
          </p:nvPr>
        </p:nvSpPr>
        <p:spPr/>
        <p:txBody>
          <a:bodyPr/>
          <a:lstStyle/>
          <a:p>
            <a:fld id="{6D22F896-40B5-4ADD-8801-0D06FADFA095}" type="slidenum">
              <a:rPr lang="en-US" smtClean="0"/>
              <a:pPr/>
              <a:t>20</a:t>
            </a:fld>
            <a:endParaRPr lang="en-US" dirty="0"/>
          </a:p>
        </p:txBody>
      </p:sp>
      <p:sp>
        <p:nvSpPr>
          <p:cNvPr id="6" name="TextBox 5"/>
          <p:cNvSpPr txBox="1"/>
          <p:nvPr/>
        </p:nvSpPr>
        <p:spPr>
          <a:xfrm>
            <a:off x="11192719" y="220485"/>
            <a:ext cx="834872" cy="276999"/>
          </a:xfrm>
          <a:prstGeom prst="rect">
            <a:avLst/>
          </a:prstGeom>
          <a:noFill/>
        </p:spPr>
        <p:txBody>
          <a:bodyPr wrap="square" rtlCol="0">
            <a:spAutoFit/>
          </a:bodyPr>
          <a:lstStyle/>
          <a:p>
            <a:r>
              <a:rPr lang="en-US" sz="1200" dirty="0"/>
              <a:t>Lecture #1</a:t>
            </a:r>
          </a:p>
        </p:txBody>
      </p:sp>
      <p:sp>
        <p:nvSpPr>
          <p:cNvPr id="9" name="TextBox 8">
            <a:extLst>
              <a:ext uri="{FF2B5EF4-FFF2-40B4-BE49-F238E27FC236}">
                <a16:creationId xmlns:a16="http://schemas.microsoft.com/office/drawing/2014/main" id="{229C6158-1C0B-E94F-AC21-4A74A1097B02}"/>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pic>
        <p:nvPicPr>
          <p:cNvPr id="4098" name="Picture 2" descr="Screening and Assessment / SAMHSA-HRSA">
            <a:extLst>
              <a:ext uri="{FF2B5EF4-FFF2-40B4-BE49-F238E27FC236}">
                <a16:creationId xmlns:a16="http://schemas.microsoft.com/office/drawing/2014/main" id="{0A712DDF-18F4-3F4E-9304-65E7C6389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410" y="2328499"/>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C40F36-38D0-F04C-B813-83A8990A4BBA}"/>
              </a:ext>
            </a:extLst>
          </p:cNvPr>
          <p:cNvSpPr txBox="1"/>
          <p:nvPr/>
        </p:nvSpPr>
        <p:spPr>
          <a:xfrm>
            <a:off x="835290" y="5320289"/>
            <a:ext cx="10751916" cy="369332"/>
          </a:xfrm>
          <a:prstGeom prst="rect">
            <a:avLst/>
          </a:prstGeom>
          <a:solidFill>
            <a:schemeClr val="accent1">
              <a:lumMod val="40000"/>
              <a:lumOff val="60000"/>
            </a:schemeClr>
          </a:solidFill>
        </p:spPr>
        <p:txBody>
          <a:bodyPr wrap="square" rtlCol="0">
            <a:spAutoFit/>
          </a:bodyPr>
          <a:lstStyle/>
          <a:p>
            <a:pPr algn="ctr"/>
            <a:r>
              <a:rPr lang="en-US" dirty="0"/>
              <a:t>To be released and collected using GitHub and graded using </a:t>
            </a:r>
            <a:r>
              <a:rPr lang="en-US" dirty="0" err="1"/>
              <a:t>Nbgrader</a:t>
            </a:r>
            <a:r>
              <a:rPr lang="en-US" dirty="0"/>
              <a:t> application built on </a:t>
            </a:r>
            <a:r>
              <a:rPr lang="en-US" dirty="0" err="1"/>
              <a:t>Jupyter</a:t>
            </a:r>
            <a:r>
              <a:rPr lang="en-US" dirty="0"/>
              <a:t> notebooks</a:t>
            </a:r>
          </a:p>
        </p:txBody>
      </p:sp>
    </p:spTree>
    <p:extLst>
      <p:ext uri="{BB962C8B-B14F-4D97-AF65-F5344CB8AC3E}">
        <p14:creationId xmlns:p14="http://schemas.microsoft.com/office/powerpoint/2010/main" val="2783692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432" y="524363"/>
            <a:ext cx="10515600" cy="1325563"/>
          </a:xfrm>
        </p:spPr>
        <p:txBody>
          <a:bodyPr>
            <a:normAutofit/>
          </a:bodyPr>
          <a:lstStyle/>
          <a:p>
            <a:r>
              <a:rPr lang="en-US" dirty="0"/>
              <a:t>Python for Data Science Bootcamp (PDSB)       </a:t>
            </a:r>
            <a:br>
              <a:rPr lang="en-US" dirty="0"/>
            </a:br>
            <a:r>
              <a:rPr lang="en-US" sz="2400" dirty="0"/>
              <a:t>Setting up Your Coding Environment </a:t>
            </a:r>
            <a:r>
              <a:rPr lang="en-US" dirty="0"/>
              <a:t>			         </a:t>
            </a:r>
            <a:endParaRPr lang="en-US" sz="2400" dirty="0"/>
          </a:p>
        </p:txBody>
      </p:sp>
      <p:sp>
        <p:nvSpPr>
          <p:cNvPr id="3" name="Content Placeholder 2"/>
          <p:cNvSpPr>
            <a:spLocks noGrp="1"/>
          </p:cNvSpPr>
          <p:nvPr>
            <p:ph idx="1"/>
          </p:nvPr>
        </p:nvSpPr>
        <p:spPr>
          <a:xfrm>
            <a:off x="1451579" y="1929283"/>
            <a:ext cx="10319874" cy="4173497"/>
          </a:xfrm>
        </p:spPr>
        <p:txBody>
          <a:bodyPr>
            <a:noAutofit/>
          </a:bodyPr>
          <a:lstStyle/>
          <a:p>
            <a:pPr marL="457200" indent="-457200">
              <a:buFont typeface="+mj-lt"/>
              <a:buAutoNum type="arabicPeriod"/>
            </a:pPr>
            <a:r>
              <a:rPr lang="en-US" altLang="zh-CN" sz="2400" dirty="0"/>
              <a:t>Download Anaconda: </a:t>
            </a:r>
            <a:r>
              <a:rPr lang="en-US" sz="2400" dirty="0">
                <a:hlinkClick r:id="rId3"/>
              </a:rPr>
              <a:t>https://www.anaconda.com/download/</a:t>
            </a:r>
            <a:endParaRPr lang="en-US" sz="2400" dirty="0"/>
          </a:p>
          <a:p>
            <a:pPr marL="457200" lvl="1" indent="0">
              <a:buNone/>
            </a:pPr>
            <a:r>
              <a:rPr lang="en-US" altLang="zh-CN" sz="2000" dirty="0"/>
              <a:t>Including Python 3.7, </a:t>
            </a:r>
            <a:r>
              <a:rPr lang="en-US" altLang="zh-CN" sz="2000" dirty="0" err="1"/>
              <a:t>Jupyter</a:t>
            </a:r>
            <a:r>
              <a:rPr lang="en-US" altLang="zh-CN" sz="2000" dirty="0"/>
              <a:t> Notebook 6.0.1</a:t>
            </a:r>
          </a:p>
          <a:p>
            <a:pPr marL="457200" indent="-457200">
              <a:buFont typeface="+mj-lt"/>
              <a:buAutoNum type="arabicPeriod"/>
            </a:pPr>
            <a:r>
              <a:rPr lang="en-US" altLang="zh-CN" sz="2400" dirty="0"/>
              <a:t>Install Anaconda Navigator on your desktop</a:t>
            </a:r>
          </a:p>
          <a:p>
            <a:pPr marL="914400" lvl="1" indent="-457200">
              <a:buFont typeface="+mj-lt"/>
              <a:buAutoNum type="alphaLcParenR"/>
            </a:pPr>
            <a:r>
              <a:rPr lang="en-US" altLang="zh-CN" sz="2000" dirty="0"/>
              <a:t>Open </a:t>
            </a:r>
            <a:r>
              <a:rPr lang="en-US" altLang="zh-CN" sz="2000" dirty="0" err="1"/>
              <a:t>Jupyter</a:t>
            </a:r>
            <a:r>
              <a:rPr lang="en-US" altLang="zh-CN" sz="2000" dirty="0"/>
              <a:t> notebook</a:t>
            </a:r>
          </a:p>
          <a:p>
            <a:pPr marL="914400" lvl="1" indent="-457200">
              <a:buFont typeface="+mj-lt"/>
              <a:buAutoNum type="alphaLcParenR"/>
            </a:pPr>
            <a:r>
              <a:rPr lang="en-US" altLang="zh-CN" sz="2000" dirty="0"/>
              <a:t>Create, then go to PDSB folder</a:t>
            </a:r>
          </a:p>
          <a:p>
            <a:pPr marL="914400" lvl="1" indent="-457200">
              <a:buFont typeface="+mj-lt"/>
              <a:buAutoNum type="alphaLcParenR"/>
            </a:pPr>
            <a:r>
              <a:rPr lang="en-US" altLang="zh-CN" sz="2000" dirty="0"/>
              <a:t>Download and open “test” notebook</a:t>
            </a:r>
          </a:p>
          <a:p>
            <a:pPr marL="914400" lvl="1" indent="-457200">
              <a:buFont typeface="+mj-lt"/>
              <a:buAutoNum type="alphaLcParenR"/>
            </a:pPr>
            <a:r>
              <a:rPr lang="en-US" altLang="zh-CN" sz="2000" dirty="0"/>
              <a:t>Close notebook and logout</a:t>
            </a:r>
          </a:p>
          <a:p>
            <a:pPr marL="457200" indent="-457200">
              <a:buFont typeface="+mj-lt"/>
              <a:buAutoNum type="arabicPeriod"/>
            </a:pPr>
            <a:r>
              <a:rPr lang="en-US" sz="2400" dirty="0" err="1"/>
              <a:t>Nbgrader</a:t>
            </a:r>
            <a:r>
              <a:rPr lang="en-US" sz="2400" dirty="0"/>
              <a:t> documentation available at:</a:t>
            </a:r>
            <a:br>
              <a:rPr lang="en-US" sz="2400" dirty="0"/>
            </a:br>
            <a:r>
              <a:rPr lang="en-US" sz="2400" dirty="0"/>
              <a:t>	</a:t>
            </a:r>
            <a:br>
              <a:rPr lang="en-US" sz="2400" dirty="0"/>
            </a:br>
            <a:r>
              <a:rPr lang="en-US" sz="2400" dirty="0"/>
              <a:t>	</a:t>
            </a:r>
            <a:r>
              <a:rPr lang="en-US" sz="2400" dirty="0">
                <a:hlinkClick r:id="rId4"/>
              </a:rPr>
              <a:t>http://nbgrader.readthedocs.io/en/stable/user_guide/highlights.html</a:t>
            </a:r>
          </a:p>
          <a:p>
            <a:pPr marL="0" indent="0">
              <a:buNone/>
            </a:pPr>
            <a:r>
              <a:rPr lang="en-US" sz="1600" dirty="0">
                <a:hlinkClick r:id="rId4"/>
              </a:rPr>
              <a:t>*</a:t>
            </a:r>
            <a:r>
              <a:rPr lang="en-US" sz="1600" dirty="0"/>
              <a:t> Additional instructions for GitHub account to be provided later</a:t>
            </a:r>
          </a:p>
          <a:p>
            <a:pPr marL="457200" indent="-457200">
              <a:buFont typeface="+mj-lt"/>
              <a:buAutoNum type="arabicPeriod"/>
            </a:pPr>
            <a:endParaRPr lang="en-US" sz="2400"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21</a:t>
            </a:fld>
            <a:endParaRPr lang="en-US" dirty="0"/>
          </a:p>
        </p:txBody>
      </p:sp>
      <p:pic>
        <p:nvPicPr>
          <p:cNvPr id="9" name="Picture 8">
            <a:extLst>
              <a:ext uri="{FF2B5EF4-FFF2-40B4-BE49-F238E27FC236}">
                <a16:creationId xmlns:a16="http://schemas.microsoft.com/office/drawing/2014/main" id="{57D2A841-CFE2-0747-9AAC-4034B28575C6}"/>
              </a:ext>
            </a:extLst>
          </p:cNvPr>
          <p:cNvPicPr>
            <a:picLocks noChangeAspect="1"/>
          </p:cNvPicPr>
          <p:nvPr/>
        </p:nvPicPr>
        <p:blipFill>
          <a:blip r:embed="rId5"/>
          <a:stretch>
            <a:fillRect/>
          </a:stretch>
        </p:blipFill>
        <p:spPr>
          <a:xfrm>
            <a:off x="9253212" y="2493167"/>
            <a:ext cx="2339581" cy="1871665"/>
          </a:xfrm>
          <a:prstGeom prst="rect">
            <a:avLst/>
          </a:prstGeom>
          <a:ln w="38100">
            <a:noFill/>
          </a:ln>
        </p:spPr>
      </p:pic>
      <p:sp>
        <p:nvSpPr>
          <p:cNvPr id="10" name="TextBox 9">
            <a:extLst>
              <a:ext uri="{FF2B5EF4-FFF2-40B4-BE49-F238E27FC236}">
                <a16:creationId xmlns:a16="http://schemas.microsoft.com/office/drawing/2014/main" id="{7359F334-B0B6-2246-B44A-DE053C782A16}"/>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11" name="TextBox 10">
            <a:extLst>
              <a:ext uri="{FF2B5EF4-FFF2-40B4-BE49-F238E27FC236}">
                <a16:creationId xmlns:a16="http://schemas.microsoft.com/office/drawing/2014/main" id="{84688DD9-8F67-D249-8822-780832B3CECC}"/>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427067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15262"/>
            <a:ext cx="10515600" cy="1325563"/>
          </a:xfrm>
        </p:spPr>
        <p:txBody>
          <a:bodyPr>
            <a:normAutofit/>
          </a:bodyPr>
          <a:lstStyle/>
          <a:p>
            <a:r>
              <a:rPr lang="en-US" dirty="0"/>
              <a:t>In summary</a:t>
            </a:r>
            <a:r>
              <a:rPr lang="mr-IN" dirty="0"/>
              <a:t>…</a:t>
            </a:r>
            <a:r>
              <a:rPr lang="en-US" dirty="0"/>
              <a:t>.</a:t>
            </a:r>
          </a:p>
        </p:txBody>
      </p:sp>
      <p:sp>
        <p:nvSpPr>
          <p:cNvPr id="3" name="Content Placeholder 2"/>
          <p:cNvSpPr>
            <a:spLocks noGrp="1"/>
          </p:cNvSpPr>
          <p:nvPr>
            <p:ph idx="1"/>
          </p:nvPr>
        </p:nvSpPr>
        <p:spPr>
          <a:xfrm>
            <a:off x="1451579" y="1943101"/>
            <a:ext cx="9603275" cy="3210790"/>
          </a:xfrm>
        </p:spPr>
        <p:txBody>
          <a:bodyPr>
            <a:normAutofit/>
          </a:bodyPr>
          <a:lstStyle/>
          <a:p>
            <a:r>
              <a:rPr lang="en-US" sz="2400" dirty="0"/>
              <a:t>Course Objectives, Learning Objectives, Where, When, How</a:t>
            </a:r>
          </a:p>
          <a:p>
            <a:r>
              <a:rPr lang="en-US" sz="2400" dirty="0"/>
              <a:t>Setting the Context</a:t>
            </a:r>
          </a:p>
          <a:p>
            <a:r>
              <a:rPr lang="en-US" sz="2400" dirty="0"/>
              <a:t>Reviewing our Game plan</a:t>
            </a:r>
          </a:p>
        </p:txBody>
      </p:sp>
      <p:sp>
        <p:nvSpPr>
          <p:cNvPr id="7" name="Slide Number Placeholder 6"/>
          <p:cNvSpPr>
            <a:spLocks noGrp="1"/>
          </p:cNvSpPr>
          <p:nvPr>
            <p:ph type="sldNum" sz="quarter" idx="12"/>
          </p:nvPr>
        </p:nvSpPr>
        <p:spPr/>
        <p:txBody>
          <a:bodyPr/>
          <a:lstStyle/>
          <a:p>
            <a:fld id="{6D22F896-40B5-4ADD-8801-0D06FADFA095}" type="slidenum">
              <a:rPr lang="en-US" smtClean="0"/>
              <a:pPr/>
              <a:t>22</a:t>
            </a:fld>
            <a:endParaRPr lang="en-US" dirty="0"/>
          </a:p>
        </p:txBody>
      </p:sp>
      <p:pic>
        <p:nvPicPr>
          <p:cNvPr id="22530" name="Picture 2" descr="https://acphospitalist.org/archives/2009/03/acph-200903-discharge_a1.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35479" y="2536533"/>
            <a:ext cx="2619375" cy="2276475"/>
          </a:xfrm>
          <a:prstGeom prst="rect">
            <a:avLst/>
          </a:prstGeom>
          <a:noFill/>
          <a:ln w="38100">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1AD2848-5B20-4741-902B-5013FCD315DD}"/>
              </a:ext>
            </a:extLst>
          </p:cNvPr>
          <p:cNvSpPr txBox="1"/>
          <p:nvPr/>
        </p:nvSpPr>
        <p:spPr>
          <a:xfrm>
            <a:off x="11157995" y="220485"/>
            <a:ext cx="869596" cy="276999"/>
          </a:xfrm>
          <a:prstGeom prst="rect">
            <a:avLst/>
          </a:prstGeom>
          <a:noFill/>
        </p:spPr>
        <p:txBody>
          <a:bodyPr wrap="square" rtlCol="0">
            <a:spAutoFit/>
          </a:bodyPr>
          <a:lstStyle/>
          <a:p>
            <a:r>
              <a:rPr lang="en-US" sz="1200" dirty="0"/>
              <a:t>Lecture #1</a:t>
            </a:r>
          </a:p>
        </p:txBody>
      </p:sp>
      <p:sp>
        <p:nvSpPr>
          <p:cNvPr id="9" name="TextBox 8">
            <a:extLst>
              <a:ext uri="{FF2B5EF4-FFF2-40B4-BE49-F238E27FC236}">
                <a16:creationId xmlns:a16="http://schemas.microsoft.com/office/drawing/2014/main" id="{467F236C-DD4A-2D4D-BF47-E24CE0130AD2}"/>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Tree>
    <p:extLst>
      <p:ext uri="{BB962C8B-B14F-4D97-AF65-F5344CB8AC3E}">
        <p14:creationId xmlns:p14="http://schemas.microsoft.com/office/powerpoint/2010/main" val="3767252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21644"/>
            <a:ext cx="10515600" cy="1325563"/>
          </a:xfrm>
        </p:spPr>
        <p:txBody>
          <a:bodyPr/>
          <a:lstStyle/>
          <a:p>
            <a:r>
              <a:rPr lang="en-US" dirty="0"/>
              <a:t>Look Ahead</a:t>
            </a:r>
          </a:p>
        </p:txBody>
      </p:sp>
      <p:sp>
        <p:nvSpPr>
          <p:cNvPr id="3" name="Content Placeholder 2"/>
          <p:cNvSpPr>
            <a:spLocks noGrp="1"/>
          </p:cNvSpPr>
          <p:nvPr>
            <p:ph idx="1"/>
          </p:nvPr>
        </p:nvSpPr>
        <p:spPr>
          <a:xfrm>
            <a:off x="838200" y="1647207"/>
            <a:ext cx="10515600" cy="4351338"/>
          </a:xfrm>
        </p:spPr>
        <p:txBody>
          <a:bodyPr>
            <a:normAutofit/>
          </a:bodyPr>
          <a:lstStyle/>
          <a:p>
            <a:r>
              <a:rPr lang="en-US" dirty="0"/>
              <a:t>Before lecture #2:</a:t>
            </a:r>
          </a:p>
          <a:p>
            <a:pPr lvl="1"/>
            <a:r>
              <a:rPr lang="en-US" dirty="0"/>
              <a:t>Do: Install anaconda, Python, </a:t>
            </a:r>
            <a:r>
              <a:rPr lang="en-US" dirty="0" err="1"/>
              <a:t>Jupyter</a:t>
            </a:r>
            <a:r>
              <a:rPr lang="en-US" dirty="0"/>
              <a:t> notebook, GitHub</a:t>
            </a:r>
          </a:p>
          <a:p>
            <a:pPr lvl="1"/>
            <a:r>
              <a:rPr lang="en-US" dirty="0"/>
              <a:t>Read: </a:t>
            </a:r>
            <a:r>
              <a:rPr lang="en-US" dirty="0">
                <a:hlinkClick r:id="rId2"/>
              </a:rPr>
              <a:t>https://py4e.com/</a:t>
            </a:r>
            <a:r>
              <a:rPr lang="en-US" dirty="0"/>
              <a:t>   Chapter 2</a:t>
            </a:r>
          </a:p>
          <a:p>
            <a:pPr lvl="1"/>
            <a:endParaRPr lang="en-US" dirty="0">
              <a:hlinkClick r:id="rId2"/>
            </a:endParaRPr>
          </a:p>
        </p:txBody>
      </p:sp>
      <p:pic>
        <p:nvPicPr>
          <p:cNvPr id="7" name="Picture 2" descr="http://thumbs.dreamstime.com/z/look-ahead-22047113.jpg">
            <a:extLst>
              <a:ext uri="{FF2B5EF4-FFF2-40B4-BE49-F238E27FC236}">
                <a16:creationId xmlns:a16="http://schemas.microsoft.com/office/drawing/2014/main" id="{993AE49D-D357-634F-BB81-69687A1F3B5D}"/>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766857" y="2085352"/>
            <a:ext cx="2430685" cy="3379107"/>
          </a:xfrm>
          <a:prstGeom prst="rect">
            <a:avLst/>
          </a:prstGeom>
          <a:noFill/>
          <a:ln w="38100">
            <a:noFill/>
          </a:ln>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CACBC51-7606-7448-9B69-4BD7593BC8BB}"/>
              </a:ext>
            </a:extLst>
          </p:cNvPr>
          <p:cNvSpPr>
            <a:spLocks noGrp="1"/>
          </p:cNvSpPr>
          <p:nvPr>
            <p:ph type="sldNum" sz="quarter" idx="12"/>
          </p:nvPr>
        </p:nvSpPr>
        <p:spPr/>
        <p:txBody>
          <a:bodyPr/>
          <a:lstStyle/>
          <a:p>
            <a:fld id="{05AE577F-4817-5C47-A532-0DDC98B9ABC9}" type="slidenum">
              <a:rPr lang="en-US" smtClean="0"/>
              <a:t>23</a:t>
            </a:fld>
            <a:endParaRPr lang="en-US"/>
          </a:p>
        </p:txBody>
      </p:sp>
      <p:sp>
        <p:nvSpPr>
          <p:cNvPr id="8" name="TextBox 7">
            <a:extLst>
              <a:ext uri="{FF2B5EF4-FFF2-40B4-BE49-F238E27FC236}">
                <a16:creationId xmlns:a16="http://schemas.microsoft.com/office/drawing/2014/main" id="{1835525C-F120-9040-9F44-B05F72FCB57A}"/>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10" name="TextBox 9">
            <a:extLst>
              <a:ext uri="{FF2B5EF4-FFF2-40B4-BE49-F238E27FC236}">
                <a16:creationId xmlns:a16="http://schemas.microsoft.com/office/drawing/2014/main" id="{91E6E12C-491C-1D49-842E-FD688103F77F}"/>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2145622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149" name="Picture 5" descr="Image result for thank you happy face">
            <a:extLst>
              <a:ext uri="{FF2B5EF4-FFF2-40B4-BE49-F238E27FC236}">
                <a16:creationId xmlns:a16="http://schemas.microsoft.com/office/drawing/2014/main" id="{2032B04E-B5B4-E34C-BD13-2C2726A97BF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185636" y="737785"/>
            <a:ext cx="7404410" cy="492729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E3519F4-BA54-8148-99E4-8BBE7234EE47}"/>
              </a:ext>
            </a:extLst>
          </p:cNvPr>
          <p:cNvSpPr>
            <a:spLocks noGrp="1"/>
          </p:cNvSpPr>
          <p:nvPr>
            <p:ph type="sldNum" sz="quarter" idx="12"/>
          </p:nvPr>
        </p:nvSpPr>
        <p:spPr/>
        <p:txBody>
          <a:bodyPr/>
          <a:lstStyle/>
          <a:p>
            <a:fld id="{05AE577F-4817-5C47-A532-0DDC98B9ABC9}" type="slidenum">
              <a:rPr lang="en-US" smtClean="0"/>
              <a:t>24</a:t>
            </a:fld>
            <a:endParaRPr lang="en-US"/>
          </a:p>
        </p:txBody>
      </p:sp>
      <p:sp>
        <p:nvSpPr>
          <p:cNvPr id="5" name="TextBox 4">
            <a:extLst>
              <a:ext uri="{FF2B5EF4-FFF2-40B4-BE49-F238E27FC236}">
                <a16:creationId xmlns:a16="http://schemas.microsoft.com/office/drawing/2014/main" id="{05318A1A-2917-4340-A538-0FD55065D5D9}"/>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222426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66257" y="1846701"/>
            <a:ext cx="10485863" cy="3537136"/>
          </a:xfrm>
        </p:spPr>
        <p:txBody>
          <a:bodyPr>
            <a:noAutofit/>
          </a:bodyPr>
          <a:lstStyle/>
          <a:p>
            <a:pPr marL="514350" indent="-514350" algn="l">
              <a:buFont typeface="+mj-lt"/>
              <a:buAutoNum type="arabicPeriod"/>
            </a:pPr>
            <a:r>
              <a:rPr lang="en-US" b="1" dirty="0"/>
              <a:t>WHAT:</a:t>
            </a:r>
            <a:r>
              <a:rPr lang="en-US" dirty="0"/>
              <a:t> Prepare students with knowledge essential for data analysis, information sharing and information extraction using Python</a:t>
            </a:r>
          </a:p>
          <a:p>
            <a:pPr marL="514350" indent="-514350" algn="l">
              <a:buFont typeface="+mj-lt"/>
              <a:buAutoNum type="arabicPeriod"/>
            </a:pPr>
            <a:r>
              <a:rPr lang="en-US" b="1" dirty="0"/>
              <a:t>HOW:</a:t>
            </a:r>
            <a:r>
              <a:rPr lang="en-US" dirty="0"/>
              <a:t> Introduce students to foundational data science concepts and provide hands on experience with critical skills including loading, cleaning, manipulating, visualizing, analyzing and interpreting data</a:t>
            </a:r>
          </a:p>
          <a:p>
            <a:pPr marL="514350" indent="-514350" algn="l">
              <a:buFont typeface="+mj-lt"/>
              <a:buAutoNum type="arabicPeriod"/>
            </a:pPr>
            <a:r>
              <a:rPr lang="en-US" b="1" dirty="0"/>
              <a:t>WHY: </a:t>
            </a:r>
            <a:r>
              <a:rPr lang="en-US" dirty="0"/>
              <a:t>Build proficiency in the use of Python for Data Science</a:t>
            </a:r>
          </a:p>
        </p:txBody>
      </p:sp>
      <p:sp>
        <p:nvSpPr>
          <p:cNvPr id="5" name="Title 1">
            <a:extLst>
              <a:ext uri="{FF2B5EF4-FFF2-40B4-BE49-F238E27FC236}">
                <a16:creationId xmlns:a16="http://schemas.microsoft.com/office/drawing/2014/main" id="{10E5C078-8AF0-5244-9768-B3E1E3BBB16E}"/>
              </a:ext>
            </a:extLst>
          </p:cNvPr>
          <p:cNvSpPr txBox="1">
            <a:spLocks/>
          </p:cNvSpPr>
          <p:nvPr/>
        </p:nvSpPr>
        <p:spPr>
          <a:xfrm>
            <a:off x="323698" y="211406"/>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Python for Data Science Bootcamp (PDSB)</a:t>
            </a:r>
          </a:p>
          <a:p>
            <a:pPr algn="l"/>
            <a:r>
              <a:rPr lang="en-US" sz="2400" dirty="0"/>
              <a:t>Course Objectives</a:t>
            </a:r>
          </a:p>
        </p:txBody>
      </p:sp>
      <p:sp>
        <p:nvSpPr>
          <p:cNvPr id="4" name="Slide Number Placeholder 3">
            <a:extLst>
              <a:ext uri="{FF2B5EF4-FFF2-40B4-BE49-F238E27FC236}">
                <a16:creationId xmlns:a16="http://schemas.microsoft.com/office/drawing/2014/main" id="{FDC53502-F21D-9742-855B-524DEB9C2824}"/>
              </a:ext>
            </a:extLst>
          </p:cNvPr>
          <p:cNvSpPr>
            <a:spLocks noGrp="1"/>
          </p:cNvSpPr>
          <p:nvPr>
            <p:ph type="sldNum" sz="quarter" idx="12"/>
          </p:nvPr>
        </p:nvSpPr>
        <p:spPr/>
        <p:txBody>
          <a:bodyPr/>
          <a:lstStyle/>
          <a:p>
            <a:fld id="{05AE577F-4817-5C47-A532-0DDC98B9ABC9}" type="slidenum">
              <a:rPr lang="en-US" smtClean="0"/>
              <a:t>3</a:t>
            </a:fld>
            <a:endParaRPr lang="en-US"/>
          </a:p>
        </p:txBody>
      </p:sp>
      <p:sp>
        <p:nvSpPr>
          <p:cNvPr id="6" name="TextBox 5">
            <a:extLst>
              <a:ext uri="{FF2B5EF4-FFF2-40B4-BE49-F238E27FC236}">
                <a16:creationId xmlns:a16="http://schemas.microsoft.com/office/drawing/2014/main" id="{C2727722-AC8A-914C-9709-B97377464311}"/>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7" name="TextBox 6">
            <a:extLst>
              <a:ext uri="{FF2B5EF4-FFF2-40B4-BE49-F238E27FC236}">
                <a16:creationId xmlns:a16="http://schemas.microsoft.com/office/drawing/2014/main" id="{20C9D8EC-54BD-F042-B144-689CEA2AF31D}"/>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118722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37" y="596848"/>
            <a:ext cx="10515600" cy="771344"/>
          </a:xfrm>
        </p:spPr>
        <p:txBody>
          <a:bodyPr>
            <a:normAutofit fontScale="90000"/>
          </a:bodyPr>
          <a:lstStyle/>
          <a:p>
            <a:r>
              <a:rPr lang="en-US" sz="4900" dirty="0"/>
              <a:t>Python for Data Science Bootcamp (PDSB) </a:t>
            </a:r>
            <a:br>
              <a:rPr lang="en-US" dirty="0"/>
            </a:br>
            <a:r>
              <a:rPr lang="en-US" sz="2700" dirty="0"/>
              <a:t>Learning Objectives</a:t>
            </a:r>
          </a:p>
        </p:txBody>
      </p:sp>
      <p:sp>
        <p:nvSpPr>
          <p:cNvPr id="3" name="Content Placeholder 2"/>
          <p:cNvSpPr>
            <a:spLocks noGrp="1"/>
          </p:cNvSpPr>
          <p:nvPr>
            <p:ph idx="1"/>
          </p:nvPr>
        </p:nvSpPr>
        <p:spPr>
          <a:xfrm>
            <a:off x="570576" y="1710460"/>
            <a:ext cx="10515600" cy="4185010"/>
          </a:xfrm>
        </p:spPr>
        <p:txBody>
          <a:bodyPr>
            <a:normAutofit/>
          </a:bodyPr>
          <a:lstStyle/>
          <a:p>
            <a:pPr lvl="0"/>
            <a:r>
              <a:rPr lang="en-US" sz="2400" dirty="0"/>
              <a:t>Manage fundamental python programming techniques </a:t>
            </a:r>
          </a:p>
          <a:p>
            <a:pPr lvl="0"/>
            <a:r>
              <a:rPr lang="en-US" sz="2400" dirty="0"/>
              <a:t>Employ frequently used libraries, such as </a:t>
            </a:r>
            <a:r>
              <a:rPr lang="en-US" sz="2400" dirty="0" err="1"/>
              <a:t>numpy</a:t>
            </a:r>
            <a:r>
              <a:rPr lang="en-US" sz="2400" dirty="0"/>
              <a:t>, pandas, matplotlib in your own codes</a:t>
            </a:r>
          </a:p>
          <a:p>
            <a:pPr lvl="0"/>
            <a:r>
              <a:rPr lang="en-US" sz="2400" dirty="0"/>
              <a:t>Apply data analysis methods on real data including loading, cleaning, manipulating, visualizing and running basic statistical analyses</a:t>
            </a:r>
          </a:p>
          <a:p>
            <a:pPr lvl="0"/>
            <a:r>
              <a:rPr lang="en-US" sz="2400" dirty="0"/>
              <a:t>Evaluate whether the selected methods and experimental results are reasonable</a:t>
            </a:r>
          </a:p>
          <a:p>
            <a:pPr lvl="0"/>
            <a:r>
              <a:rPr lang="en-US" sz="2400" dirty="0"/>
              <a:t>Conduct simulations of chance experiments with discrete or continuous outcomes </a:t>
            </a:r>
          </a:p>
          <a:p>
            <a:endParaRPr lang="en-US" dirty="0"/>
          </a:p>
        </p:txBody>
      </p:sp>
      <p:sp>
        <p:nvSpPr>
          <p:cNvPr id="5" name="Slide Number Placeholder 4">
            <a:extLst>
              <a:ext uri="{FF2B5EF4-FFF2-40B4-BE49-F238E27FC236}">
                <a16:creationId xmlns:a16="http://schemas.microsoft.com/office/drawing/2014/main" id="{75F4E705-4E20-4C42-8328-289D0AEEFF11}"/>
              </a:ext>
            </a:extLst>
          </p:cNvPr>
          <p:cNvSpPr>
            <a:spLocks noGrp="1"/>
          </p:cNvSpPr>
          <p:nvPr>
            <p:ph type="sldNum" sz="quarter" idx="12"/>
          </p:nvPr>
        </p:nvSpPr>
        <p:spPr/>
        <p:txBody>
          <a:bodyPr/>
          <a:lstStyle/>
          <a:p>
            <a:fld id="{05AE577F-4817-5C47-A532-0DDC98B9ABC9}" type="slidenum">
              <a:rPr lang="en-US" smtClean="0"/>
              <a:t>4</a:t>
            </a:fld>
            <a:endParaRPr lang="en-US"/>
          </a:p>
        </p:txBody>
      </p:sp>
      <p:sp>
        <p:nvSpPr>
          <p:cNvPr id="6" name="TextBox 5">
            <a:extLst>
              <a:ext uri="{FF2B5EF4-FFF2-40B4-BE49-F238E27FC236}">
                <a16:creationId xmlns:a16="http://schemas.microsoft.com/office/drawing/2014/main" id="{A1F9EEE2-088C-114A-B4B3-63472BD29873}"/>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7" name="TextBox 6">
            <a:extLst>
              <a:ext uri="{FF2B5EF4-FFF2-40B4-BE49-F238E27FC236}">
                <a16:creationId xmlns:a16="http://schemas.microsoft.com/office/drawing/2014/main" id="{A3C1C7BD-79DC-2C4F-8DED-E2A5A2A3F23C}"/>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318731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621" y="144378"/>
            <a:ext cx="10515600" cy="1325563"/>
          </a:xfrm>
        </p:spPr>
        <p:txBody>
          <a:bodyPr>
            <a:normAutofit/>
          </a:bodyPr>
          <a:lstStyle/>
          <a:p>
            <a:r>
              <a:rPr lang="en-US" dirty="0"/>
              <a:t>Python for Data Science Bootcamp (PDSB)</a:t>
            </a:r>
            <a:br>
              <a:rPr lang="en-US" dirty="0"/>
            </a:br>
            <a:r>
              <a:rPr lang="en-US" sz="2400" dirty="0"/>
              <a:t>Where, When, How</a:t>
            </a:r>
            <a:endParaRPr lang="en-US" dirty="0"/>
          </a:p>
        </p:txBody>
      </p:sp>
      <p:sp>
        <p:nvSpPr>
          <p:cNvPr id="3" name="Content Placeholder 2"/>
          <p:cNvSpPr>
            <a:spLocks noGrp="1"/>
          </p:cNvSpPr>
          <p:nvPr>
            <p:ph idx="1"/>
          </p:nvPr>
        </p:nvSpPr>
        <p:spPr>
          <a:xfrm>
            <a:off x="838200" y="1324565"/>
            <a:ext cx="10515600" cy="4717422"/>
          </a:xfrm>
        </p:spPr>
        <p:txBody>
          <a:bodyPr>
            <a:normAutofit/>
          </a:bodyPr>
          <a:lstStyle/>
          <a:p>
            <a:r>
              <a:rPr lang="en-US" sz="2400" dirty="0"/>
              <a:t>Where: </a:t>
            </a:r>
          </a:p>
          <a:p>
            <a:pPr lvl="1">
              <a:buFont typeface="Wingdings" pitchFamily="2" charset="2"/>
              <a:buChar char="ü"/>
            </a:pPr>
            <a:r>
              <a:rPr lang="en-US" sz="2000" dirty="0"/>
              <a:t>Lecture Sessions: Notes and videos available online</a:t>
            </a:r>
          </a:p>
          <a:p>
            <a:pPr lvl="1">
              <a:buFont typeface="Wingdings" pitchFamily="2" charset="2"/>
              <a:buChar char="ü"/>
            </a:pPr>
            <a:r>
              <a:rPr lang="en-US" sz="2000" dirty="0"/>
              <a:t>Checkpoint Sessions: Live via Zoom (and recorded)</a:t>
            </a:r>
          </a:p>
          <a:p>
            <a:r>
              <a:rPr lang="en-US" sz="2400" dirty="0"/>
              <a:t>When: </a:t>
            </a:r>
          </a:p>
          <a:p>
            <a:pPr lvl="1">
              <a:buFont typeface="Wingdings" pitchFamily="2" charset="2"/>
              <a:buChar char="ü"/>
            </a:pPr>
            <a:r>
              <a:rPr lang="en-US" sz="2000" dirty="0"/>
              <a:t>Lectures </a:t>
            </a:r>
          </a:p>
          <a:p>
            <a:pPr lvl="2">
              <a:buFont typeface="Courier New" panose="02070309020205020404" pitchFamily="49" charset="0"/>
              <a:buChar char="o"/>
            </a:pPr>
            <a:r>
              <a:rPr lang="en-US" sz="1800" dirty="0"/>
              <a:t>4 Lectures per week (posted in advance)</a:t>
            </a:r>
          </a:p>
          <a:p>
            <a:pPr lvl="2">
              <a:buFont typeface="Courier New" panose="02070309020205020404" pitchFamily="49" charset="0"/>
              <a:buChar char="o"/>
            </a:pPr>
            <a:r>
              <a:rPr lang="en-US" sz="1800" dirty="0"/>
              <a:t>1 Checkpoint per week Thursday 8:00 PM - 8:30 PM</a:t>
            </a:r>
          </a:p>
          <a:p>
            <a:r>
              <a:rPr lang="en-US" sz="2400" dirty="0"/>
              <a:t>How:</a:t>
            </a:r>
          </a:p>
          <a:p>
            <a:pPr lvl="1">
              <a:buFont typeface="Wingdings" pitchFamily="2" charset="2"/>
              <a:buChar char="ü"/>
            </a:pPr>
            <a:r>
              <a:rPr lang="en-US" sz="2000" dirty="0"/>
              <a:t> Two entry points for students based on incoming Python proficiency</a:t>
            </a:r>
          </a:p>
          <a:p>
            <a:pPr lvl="2">
              <a:buFont typeface="Courier New" panose="02070309020205020404" pitchFamily="49" charset="0"/>
              <a:buChar char="o"/>
            </a:pPr>
            <a:r>
              <a:rPr lang="en-US" sz="1800" dirty="0"/>
              <a:t>First Entry Point: Week 1 – For students with little or no Python experience</a:t>
            </a:r>
          </a:p>
          <a:p>
            <a:pPr lvl="2">
              <a:buFont typeface="Courier New" panose="02070309020205020404" pitchFamily="49" charset="0"/>
              <a:buChar char="o"/>
            </a:pPr>
            <a:r>
              <a:rPr lang="en-US" sz="1800" dirty="0"/>
              <a:t>Second Entry Point: Week 3 – For students that meet minimum proficiency standards</a:t>
            </a:r>
          </a:p>
          <a:p>
            <a:pPr marL="457200" lvl="1" indent="0">
              <a:buNone/>
            </a:pPr>
            <a:endParaRPr lang="en-US" dirty="0"/>
          </a:p>
        </p:txBody>
      </p:sp>
      <p:sp>
        <p:nvSpPr>
          <p:cNvPr id="5" name="Rectangle 4">
            <a:extLst>
              <a:ext uri="{FF2B5EF4-FFF2-40B4-BE49-F238E27FC236}">
                <a16:creationId xmlns:a16="http://schemas.microsoft.com/office/drawing/2014/main" id="{27E80B82-34E8-8A44-8DE2-DCCE7AA8AFC4}"/>
              </a:ext>
            </a:extLst>
          </p:cNvPr>
          <p:cNvSpPr/>
          <p:nvPr/>
        </p:nvSpPr>
        <p:spPr>
          <a:xfrm>
            <a:off x="7411454" y="3051829"/>
            <a:ext cx="2907630" cy="954107"/>
          </a:xfrm>
          <a:prstGeom prst="rect">
            <a:avLst/>
          </a:prstGeom>
          <a:solidFill>
            <a:srgbClr val="C00000">
              <a:alpha val="28000"/>
            </a:srgbClr>
          </a:solidFill>
        </p:spPr>
        <p:txBody>
          <a:bodyPr wrap="square">
            <a:spAutoFit/>
          </a:bodyPr>
          <a:lstStyle/>
          <a:p>
            <a:pPr algn="ctr"/>
            <a:r>
              <a:rPr lang="en-US" sz="2800" u="sng" dirty="0"/>
              <a:t>No pre-requisites </a:t>
            </a:r>
            <a:r>
              <a:rPr lang="en-US" sz="2800" i="1" dirty="0"/>
              <a:t>open to everyone</a:t>
            </a:r>
          </a:p>
        </p:txBody>
      </p:sp>
      <p:sp>
        <p:nvSpPr>
          <p:cNvPr id="6" name="Slide Number Placeholder 5">
            <a:extLst>
              <a:ext uri="{FF2B5EF4-FFF2-40B4-BE49-F238E27FC236}">
                <a16:creationId xmlns:a16="http://schemas.microsoft.com/office/drawing/2014/main" id="{E60F0ED9-ECBF-1A4A-935E-72C649183767}"/>
              </a:ext>
            </a:extLst>
          </p:cNvPr>
          <p:cNvSpPr>
            <a:spLocks noGrp="1"/>
          </p:cNvSpPr>
          <p:nvPr>
            <p:ph type="sldNum" sz="quarter" idx="12"/>
          </p:nvPr>
        </p:nvSpPr>
        <p:spPr/>
        <p:txBody>
          <a:bodyPr/>
          <a:lstStyle/>
          <a:p>
            <a:fld id="{05AE577F-4817-5C47-A532-0DDC98B9ABC9}" type="slidenum">
              <a:rPr lang="en-US" smtClean="0"/>
              <a:t>5</a:t>
            </a:fld>
            <a:endParaRPr lang="en-US"/>
          </a:p>
        </p:txBody>
      </p:sp>
      <p:sp>
        <p:nvSpPr>
          <p:cNvPr id="7" name="TextBox 6">
            <a:extLst>
              <a:ext uri="{FF2B5EF4-FFF2-40B4-BE49-F238E27FC236}">
                <a16:creationId xmlns:a16="http://schemas.microsoft.com/office/drawing/2014/main" id="{7853DFFD-75C1-E34D-84B8-6266C970083A}"/>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8" name="TextBox 7">
            <a:extLst>
              <a:ext uri="{FF2B5EF4-FFF2-40B4-BE49-F238E27FC236}">
                <a16:creationId xmlns:a16="http://schemas.microsoft.com/office/drawing/2014/main" id="{224EB551-DAF0-8547-B426-76E6C50783BF}"/>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343621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C8B83CF7-6014-AF47-AE7B-6283F3948D8D}"/>
              </a:ext>
            </a:extLst>
          </p:cNvPr>
          <p:cNvSpPr>
            <a:spLocks noGrp="1"/>
          </p:cNvSpPr>
          <p:nvPr>
            <p:ph type="title"/>
          </p:nvPr>
        </p:nvSpPr>
        <p:spPr>
          <a:xfrm>
            <a:off x="182033" y="143934"/>
            <a:ext cx="10515600" cy="1325033"/>
          </a:xfrm>
        </p:spPr>
        <p:txBody>
          <a:bodyPr/>
          <a:lstStyle/>
          <a:p>
            <a:r>
              <a:rPr lang="en-US" dirty="0"/>
              <a:t>Python for Data Science Bootcamp (PDSB)</a:t>
            </a:r>
            <a:br>
              <a:rPr lang="en-US" dirty="0"/>
            </a:br>
            <a:r>
              <a:rPr lang="en-US" altLang="en-US" sz="2400" dirty="0">
                <a:ea typeface="ＭＳ Ｐゴシック" panose="020B0600070205080204" pitchFamily="34" charset="-128"/>
              </a:rPr>
              <a:t>My Background</a:t>
            </a:r>
            <a:endParaRPr lang="en-US" altLang="en-US" sz="4000" dirty="0">
              <a:ea typeface="ＭＳ Ｐゴシック" panose="020B0600070205080204" pitchFamily="34" charset="-128"/>
            </a:endParaRPr>
          </a:p>
        </p:txBody>
      </p:sp>
      <p:sp>
        <p:nvSpPr>
          <p:cNvPr id="17410" name="Slide Number Placeholder 5">
            <a:extLst>
              <a:ext uri="{FF2B5EF4-FFF2-40B4-BE49-F238E27FC236}">
                <a16:creationId xmlns:a16="http://schemas.microsoft.com/office/drawing/2014/main" id="{08E9E7E9-464C-E34E-A7E7-24273A053F4B}"/>
              </a:ext>
            </a:extLst>
          </p:cNvPr>
          <p:cNvSpPr>
            <a:spLocks noGrp="1" noChangeArrowheads="1"/>
          </p:cNvSpPr>
          <p:nvPr>
            <p:ph type="sldNum" sz="quarter" idx="4294967295"/>
          </p:nvPr>
        </p:nvSpPr>
        <p:spPr bwMode="auto">
          <a:xfrm>
            <a:off x="11480800" y="8475133"/>
            <a:ext cx="3657600" cy="4868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4267">
                <a:solidFill>
                  <a:srgbClr val="404040"/>
                </a:solidFill>
                <a:latin typeface="Arial" panose="020B0604020202020204" pitchFamily="34" charset="0"/>
                <a:ea typeface="ＭＳ Ｐゴシック" panose="020B0600070205080204" pitchFamily="34" charset="-128"/>
              </a:defRPr>
            </a:lvl1pPr>
            <a:lvl2pPr marL="990575" indent="-380990">
              <a:spcBef>
                <a:spcPct val="20000"/>
              </a:spcBef>
              <a:buFont typeface="Arial" panose="020B0604020202020204" pitchFamily="34" charset="0"/>
              <a:buChar char="–"/>
              <a:defRPr sz="3733">
                <a:solidFill>
                  <a:srgbClr val="404040"/>
                </a:solidFill>
                <a:latin typeface="Arial" panose="020B0604020202020204" pitchFamily="34" charset="0"/>
                <a:ea typeface="ＭＳ Ｐゴシック" panose="020B0600070205080204" pitchFamily="34" charset="-128"/>
              </a:defRPr>
            </a:lvl2pPr>
            <a:lvl3pPr marL="1523962" indent="-304792">
              <a:spcBef>
                <a:spcPct val="20000"/>
              </a:spcBef>
              <a:buFont typeface="Arial" panose="020B0604020202020204" pitchFamily="34" charset="0"/>
              <a:buChar char="•"/>
              <a:defRPr sz="3200">
                <a:solidFill>
                  <a:srgbClr val="404040"/>
                </a:solidFill>
                <a:latin typeface="Arial" panose="020B0604020202020204" pitchFamily="34" charset="0"/>
                <a:ea typeface="ＭＳ Ｐゴシック" panose="020B0600070205080204" pitchFamily="34" charset="-128"/>
              </a:defRPr>
            </a:lvl3pPr>
            <a:lvl4pPr marL="2133547" indent="-304792">
              <a:spcBef>
                <a:spcPct val="20000"/>
              </a:spcBef>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4pPr>
            <a:lvl5pPr marL="2743131" indent="-304792">
              <a:spcBef>
                <a:spcPct val="20000"/>
              </a:spcBef>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5pPr>
            <a:lvl6pPr marL="3352716" indent="-304792" eaLnBrk="0" fontAlgn="base" hangingPunct="0">
              <a:spcBef>
                <a:spcPct val="20000"/>
              </a:spcBef>
              <a:spcAft>
                <a:spcPct val="0"/>
              </a:spcAft>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6pPr>
            <a:lvl7pPr marL="3962301" indent="-304792" eaLnBrk="0" fontAlgn="base" hangingPunct="0">
              <a:spcBef>
                <a:spcPct val="20000"/>
              </a:spcBef>
              <a:spcAft>
                <a:spcPct val="0"/>
              </a:spcAft>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7pPr>
            <a:lvl8pPr marL="4571886" indent="-304792" eaLnBrk="0" fontAlgn="base" hangingPunct="0">
              <a:spcBef>
                <a:spcPct val="20000"/>
              </a:spcBef>
              <a:spcAft>
                <a:spcPct val="0"/>
              </a:spcAft>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8pPr>
            <a:lvl9pPr marL="5181470" indent="-304792" eaLnBrk="0" fontAlgn="base" hangingPunct="0">
              <a:spcBef>
                <a:spcPct val="20000"/>
              </a:spcBef>
              <a:spcAft>
                <a:spcPct val="0"/>
              </a:spcAft>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9pPr>
          </a:lstStyle>
          <a:p>
            <a:pPr defTabSz="1219170">
              <a:spcBef>
                <a:spcPct val="0"/>
              </a:spcBef>
              <a:buNone/>
            </a:pPr>
            <a:fld id="{F68F7B20-0FCE-B346-84AA-8E30C2F2D6C0}" type="slidenum">
              <a:rPr lang="en-US" altLang="en-US" sz="1600">
                <a:solidFill>
                  <a:srgbClr val="898989"/>
                </a:solidFill>
                <a:latin typeface="Calibri" panose="020F0502020204030204" pitchFamily="34" charset="0"/>
              </a:rPr>
              <a:pPr defTabSz="1219170">
                <a:spcBef>
                  <a:spcPct val="0"/>
                </a:spcBef>
                <a:buNone/>
              </a:pPr>
              <a:t>6</a:t>
            </a:fld>
            <a:endParaRPr lang="en-US" altLang="en-US" sz="1600">
              <a:solidFill>
                <a:srgbClr val="898989"/>
              </a:solidFill>
              <a:latin typeface="Calibri" panose="020F0502020204030204" pitchFamily="34" charset="0"/>
            </a:endParaRPr>
          </a:p>
        </p:txBody>
      </p:sp>
      <p:sp>
        <p:nvSpPr>
          <p:cNvPr id="17411" name="Footer Placeholder 2">
            <a:extLst>
              <a:ext uri="{FF2B5EF4-FFF2-40B4-BE49-F238E27FC236}">
                <a16:creationId xmlns:a16="http://schemas.microsoft.com/office/drawing/2014/main" id="{AC9A42F9-7109-E34E-BB66-2121BAA80441}"/>
              </a:ext>
            </a:extLst>
          </p:cNvPr>
          <p:cNvSpPr>
            <a:spLocks noGrp="1" noChangeArrowheads="1"/>
          </p:cNvSpPr>
          <p:nvPr>
            <p:ph type="ftr" sz="quarter" idx="4294967295"/>
          </p:nvPr>
        </p:nvSpPr>
        <p:spPr bwMode="auto">
          <a:xfrm>
            <a:off x="5384800" y="8475133"/>
            <a:ext cx="5486400" cy="4868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4267">
                <a:solidFill>
                  <a:srgbClr val="404040"/>
                </a:solidFill>
                <a:latin typeface="Arial" panose="020B0604020202020204" pitchFamily="34" charset="0"/>
                <a:ea typeface="ＭＳ Ｐゴシック" panose="020B0600070205080204" pitchFamily="34" charset="-128"/>
              </a:defRPr>
            </a:lvl1pPr>
            <a:lvl2pPr marL="990575" indent="-380990">
              <a:spcBef>
                <a:spcPct val="20000"/>
              </a:spcBef>
              <a:buFont typeface="Arial" panose="020B0604020202020204" pitchFamily="34" charset="0"/>
              <a:buChar char="–"/>
              <a:defRPr sz="3733">
                <a:solidFill>
                  <a:srgbClr val="404040"/>
                </a:solidFill>
                <a:latin typeface="Arial" panose="020B0604020202020204" pitchFamily="34" charset="0"/>
                <a:ea typeface="ＭＳ Ｐゴシック" panose="020B0600070205080204" pitchFamily="34" charset="-128"/>
              </a:defRPr>
            </a:lvl2pPr>
            <a:lvl3pPr marL="1523962" indent="-304792">
              <a:spcBef>
                <a:spcPct val="20000"/>
              </a:spcBef>
              <a:buFont typeface="Arial" panose="020B0604020202020204" pitchFamily="34" charset="0"/>
              <a:buChar char="•"/>
              <a:defRPr sz="3200">
                <a:solidFill>
                  <a:srgbClr val="404040"/>
                </a:solidFill>
                <a:latin typeface="Arial" panose="020B0604020202020204" pitchFamily="34" charset="0"/>
                <a:ea typeface="ＭＳ Ｐゴシック" panose="020B0600070205080204" pitchFamily="34" charset="-128"/>
              </a:defRPr>
            </a:lvl3pPr>
            <a:lvl4pPr marL="2133547" indent="-304792">
              <a:spcBef>
                <a:spcPct val="20000"/>
              </a:spcBef>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4pPr>
            <a:lvl5pPr marL="2743131" indent="-304792">
              <a:spcBef>
                <a:spcPct val="20000"/>
              </a:spcBef>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5pPr>
            <a:lvl6pPr marL="3352716" indent="-304792" eaLnBrk="0" fontAlgn="base" hangingPunct="0">
              <a:spcBef>
                <a:spcPct val="20000"/>
              </a:spcBef>
              <a:spcAft>
                <a:spcPct val="0"/>
              </a:spcAft>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6pPr>
            <a:lvl7pPr marL="3962301" indent="-304792" eaLnBrk="0" fontAlgn="base" hangingPunct="0">
              <a:spcBef>
                <a:spcPct val="20000"/>
              </a:spcBef>
              <a:spcAft>
                <a:spcPct val="0"/>
              </a:spcAft>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7pPr>
            <a:lvl8pPr marL="4571886" indent="-304792" eaLnBrk="0" fontAlgn="base" hangingPunct="0">
              <a:spcBef>
                <a:spcPct val="20000"/>
              </a:spcBef>
              <a:spcAft>
                <a:spcPct val="0"/>
              </a:spcAft>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8pPr>
            <a:lvl9pPr marL="5181470" indent="-304792" eaLnBrk="0" fontAlgn="base" hangingPunct="0">
              <a:spcBef>
                <a:spcPct val="20000"/>
              </a:spcBef>
              <a:spcAft>
                <a:spcPct val="0"/>
              </a:spcAft>
              <a:buFont typeface="Arial" panose="020B0604020202020204" pitchFamily="34" charset="0"/>
              <a:buChar char="»"/>
              <a:defRPr sz="2667">
                <a:solidFill>
                  <a:srgbClr val="404040"/>
                </a:solidFill>
                <a:latin typeface="Arial" panose="020B0604020202020204" pitchFamily="34" charset="0"/>
                <a:ea typeface="ＭＳ Ｐゴシック" panose="020B0600070205080204" pitchFamily="34" charset="-128"/>
              </a:defRPr>
            </a:lvl9pPr>
          </a:lstStyle>
          <a:p>
            <a:pPr algn="ctr" defTabSz="1219170">
              <a:spcBef>
                <a:spcPct val="0"/>
              </a:spcBef>
              <a:buNone/>
            </a:pPr>
            <a:r>
              <a:rPr lang="en-US" altLang="en-US" sz="1600">
                <a:solidFill>
                  <a:srgbClr val="898989"/>
                </a:solidFill>
                <a:latin typeface="Calibri" panose="020F0502020204030204" pitchFamily="34" charset="0"/>
              </a:rPr>
              <a:t>Class source materials provided by Prof. Ming Li                                                                                       STATS 102 </a:t>
            </a:r>
          </a:p>
        </p:txBody>
      </p:sp>
      <p:pic>
        <p:nvPicPr>
          <p:cNvPr id="17412" name="Picture 2" descr="https://tse2.mm.bing.net/th?id=OIP.z_meW46azlWWfMqlT-YTyADYEg&amp;pid=15.1&amp;P=0&amp;w=300&amp;h=300">
            <a:extLst>
              <a:ext uri="{FF2B5EF4-FFF2-40B4-BE49-F238E27FC236}">
                <a16:creationId xmlns:a16="http://schemas.microsoft.com/office/drawing/2014/main" id="{7356874F-B04F-ED4F-9247-087D963A7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8417" y="1940984"/>
            <a:ext cx="2057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7413" name="Content Placeholder 2">
            <a:extLst>
              <a:ext uri="{FF2B5EF4-FFF2-40B4-BE49-F238E27FC236}">
                <a16:creationId xmlns:a16="http://schemas.microsoft.com/office/drawing/2014/main" id="{6F3FBD61-D77B-764F-A3C6-4553D4D2C08E}"/>
              </a:ext>
            </a:extLst>
          </p:cNvPr>
          <p:cNvSpPr>
            <a:spLocks noGrp="1"/>
          </p:cNvSpPr>
          <p:nvPr>
            <p:ph idx="1"/>
          </p:nvPr>
        </p:nvSpPr>
        <p:spPr>
          <a:xfrm>
            <a:off x="558800" y="1374494"/>
            <a:ext cx="10138833" cy="4572000"/>
          </a:xfrm>
        </p:spPr>
        <p:txBody>
          <a:bodyPr anchor="ctr">
            <a:normAutofit lnSpcReduction="10000"/>
          </a:bodyPr>
          <a:lstStyle/>
          <a:p>
            <a:r>
              <a:rPr lang="en-US" altLang="en-US" sz="2400" dirty="0">
                <a:ea typeface="ＭＳ Ｐゴシック" panose="020B0600070205080204" pitchFamily="34" charset="-128"/>
              </a:rPr>
              <a:t>~3  years as faculty in the Master of Engineering Management (MEM) program at Duke University’s Main Campus in Durham, North Carolina</a:t>
            </a:r>
          </a:p>
          <a:p>
            <a:r>
              <a:rPr lang="en-US" altLang="en-US" sz="2400" dirty="0">
                <a:ea typeface="ＭＳ Ｐゴシック" panose="020B0600070205080204" pitchFamily="34" charset="-128"/>
              </a:rPr>
              <a:t>Created and teach two courses to MEM/ECE master students:</a:t>
            </a:r>
          </a:p>
          <a:p>
            <a:pPr lvl="1"/>
            <a:r>
              <a:rPr lang="en-US" altLang="en-US" sz="2000" dirty="0">
                <a:ea typeface="ＭＳ Ｐゴシック" panose="020B0600070205080204" pitchFamily="34" charset="-128"/>
              </a:rPr>
              <a:t>Software Quality Management (EGRMGMT-575) </a:t>
            </a:r>
          </a:p>
          <a:p>
            <a:pPr lvl="1"/>
            <a:r>
              <a:rPr lang="en-US" altLang="en-US" sz="2000" dirty="0">
                <a:ea typeface="ＭＳ Ｐゴシック" panose="020B0600070205080204" pitchFamily="34" charset="-128"/>
              </a:rPr>
              <a:t>Improving Customer Experience (EGRMGMT-579)</a:t>
            </a:r>
          </a:p>
          <a:p>
            <a:r>
              <a:rPr lang="en-US" altLang="en-US" sz="2400" dirty="0">
                <a:ea typeface="ＭＳ Ｐゴシック" panose="020B0600070205080204" pitchFamily="34" charset="-128"/>
              </a:rPr>
              <a:t>Taught “Introduction to Data Science” (STATS 102) as visiting faculty at Duke Kunshan University in the Spring 2020</a:t>
            </a:r>
          </a:p>
          <a:p>
            <a:r>
              <a:rPr lang="en-US" altLang="en-US" sz="2400" dirty="0">
                <a:ea typeface="ＭＳ Ｐゴシック" panose="020B0600070205080204" pitchFamily="34" charset="-128"/>
              </a:rPr>
              <a:t>Prior to Duke served 28 years in various engineering leadership roles in technology industry:</a:t>
            </a:r>
          </a:p>
          <a:p>
            <a:pPr lvl="1">
              <a:buFont typeface="Wingdings" pitchFamily="2" charset="2"/>
              <a:buChar char="ü"/>
            </a:pPr>
            <a:r>
              <a:rPr lang="en-US" altLang="en-US" sz="2000" dirty="0">
                <a:ea typeface="ＭＳ Ｐゴシック" panose="020B0600070205080204" pitchFamily="34" charset="-128"/>
              </a:rPr>
              <a:t> 13 years at Cisco Systems in North Carolina</a:t>
            </a:r>
          </a:p>
          <a:p>
            <a:pPr lvl="1">
              <a:buFont typeface="Wingdings" pitchFamily="2" charset="2"/>
              <a:buChar char="ü"/>
            </a:pPr>
            <a:r>
              <a:rPr lang="en-US" altLang="en-US" sz="2000" dirty="0">
                <a:ea typeface="ＭＳ Ｐゴシック" panose="020B0600070205080204" pitchFamily="34" charset="-128"/>
              </a:rPr>
              <a:t> 15 years at  AT&amp;T Labs in New Jersey</a:t>
            </a:r>
          </a:p>
          <a:p>
            <a:r>
              <a:rPr lang="en-US" altLang="en-US" sz="2400" dirty="0">
                <a:ea typeface="ＭＳ Ｐゴシック" panose="020B0600070205080204" pitchFamily="34" charset="-128"/>
              </a:rPr>
              <a:t>In 2018, started consulting practice (</a:t>
            </a:r>
            <a:r>
              <a:rPr lang="en-US" altLang="en-US" sz="2400" dirty="0" err="1">
                <a:ea typeface="ＭＳ Ｐゴシック" panose="020B0600070205080204" pitchFamily="34" charset="-128"/>
              </a:rPr>
              <a:t>Calu</a:t>
            </a:r>
            <a:r>
              <a:rPr lang="en-US" altLang="en-US" sz="2400" dirty="0">
                <a:ea typeface="ＭＳ Ｐゴシック" panose="020B0600070205080204" pitchFamily="34" charset="-128"/>
              </a:rPr>
              <a:t> Consulting LLC) that helps clients use data to improve customer experience</a:t>
            </a:r>
          </a:p>
        </p:txBody>
      </p:sp>
      <p:sp>
        <p:nvSpPr>
          <p:cNvPr id="7" name="TextBox 6">
            <a:extLst>
              <a:ext uri="{FF2B5EF4-FFF2-40B4-BE49-F238E27FC236}">
                <a16:creationId xmlns:a16="http://schemas.microsoft.com/office/drawing/2014/main" id="{4DCE69B4-6EB4-FC45-A8DD-7487CFE77F00}"/>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349887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10" y="205683"/>
            <a:ext cx="12027590" cy="1325563"/>
          </a:xfrm>
        </p:spPr>
        <p:txBody>
          <a:bodyPr/>
          <a:lstStyle/>
          <a:p>
            <a:r>
              <a:rPr lang="en-US" dirty="0"/>
              <a:t>Python for Data Science Bootcamp (PDSB)</a:t>
            </a:r>
            <a:br>
              <a:rPr lang="en-US" dirty="0"/>
            </a:br>
            <a:r>
              <a:rPr lang="en-US" altLang="en-US" sz="2400" dirty="0">
                <a:ea typeface="ＭＳ Ｐゴシック" panose="020B0600070205080204" pitchFamily="34" charset="-128"/>
              </a:rPr>
              <a:t>My Background (cont.)</a:t>
            </a:r>
            <a:endParaRPr lang="en-US" dirty="0"/>
          </a:p>
        </p:txBody>
      </p:sp>
      <p:sp>
        <p:nvSpPr>
          <p:cNvPr id="3" name="Content Placeholder 2"/>
          <p:cNvSpPr>
            <a:spLocks noGrp="1"/>
          </p:cNvSpPr>
          <p:nvPr>
            <p:ph idx="1"/>
          </p:nvPr>
        </p:nvSpPr>
        <p:spPr>
          <a:xfrm>
            <a:off x="898127" y="1531246"/>
            <a:ext cx="8482130" cy="4216777"/>
          </a:xfrm>
        </p:spPr>
        <p:txBody>
          <a:bodyPr>
            <a:noAutofit/>
          </a:bodyPr>
          <a:lstStyle/>
          <a:p>
            <a:r>
              <a:rPr lang="en-US" sz="2400" dirty="0"/>
              <a:t>Publications: </a:t>
            </a:r>
          </a:p>
          <a:p>
            <a:pPr lvl="1">
              <a:buFont typeface="Wingdings" pitchFamily="2" charset="2"/>
              <a:buChar char="ü"/>
            </a:pPr>
            <a:r>
              <a:rPr lang="en-US" dirty="0"/>
              <a:t>Co-author, "Achieving Customer Experience Excellence Through a Quality Management System." Book published by ASQ Quality Press in June 2016</a:t>
            </a:r>
          </a:p>
          <a:p>
            <a:pPr lvl="1">
              <a:buFont typeface="Wingdings" pitchFamily="2" charset="2"/>
              <a:buChar char="ü"/>
            </a:pPr>
            <a:r>
              <a:rPr lang="en-US" dirty="0"/>
              <a:t>Co-author, ”Quality Experience Telemetry." Book published by ASQ Quality Press in April 2018</a:t>
            </a:r>
          </a:p>
          <a:p>
            <a:r>
              <a:rPr lang="en-US" sz="2400" dirty="0"/>
              <a:t>Inventor: Six patents (one for Lucent, and five for AT&amp;T) in the area of IP networking and security </a:t>
            </a:r>
          </a:p>
          <a:p>
            <a:r>
              <a:rPr lang="en-US" sz="2400" dirty="0"/>
              <a:t>Winner of Cisco’s highest technical recognition, Cisco Pioneer Award 2011</a:t>
            </a:r>
          </a:p>
        </p:txBody>
      </p:sp>
      <p:sp>
        <p:nvSpPr>
          <p:cNvPr id="6" name="Slide Number Placeholder 5"/>
          <p:cNvSpPr>
            <a:spLocks noGrp="1"/>
          </p:cNvSpPr>
          <p:nvPr>
            <p:ph type="sldNum" sz="quarter" idx="12"/>
          </p:nvPr>
        </p:nvSpPr>
        <p:spPr/>
        <p:txBody>
          <a:bodyPr/>
          <a:lstStyle/>
          <a:p>
            <a:fld id="{6D22F896-40B5-4ADD-8801-0D06FADFA095}" type="slidenum">
              <a:rPr lang="en-US" smtClean="0"/>
              <a:pPr/>
              <a:t>7</a:t>
            </a:fld>
            <a:endParaRPr lang="en-US" dirty="0"/>
          </a:p>
        </p:txBody>
      </p:sp>
      <p:sp>
        <p:nvSpPr>
          <p:cNvPr id="8" name="TextBox 7"/>
          <p:cNvSpPr txBox="1"/>
          <p:nvPr/>
        </p:nvSpPr>
        <p:spPr>
          <a:xfrm>
            <a:off x="11065398" y="220485"/>
            <a:ext cx="962194" cy="276999"/>
          </a:xfrm>
          <a:prstGeom prst="rect">
            <a:avLst/>
          </a:prstGeom>
          <a:noFill/>
        </p:spPr>
        <p:txBody>
          <a:bodyPr wrap="square" rtlCol="0">
            <a:spAutoFit/>
          </a:bodyPr>
          <a:lstStyle/>
          <a:p>
            <a:r>
              <a:rPr lang="en-US" sz="1200" dirty="0"/>
              <a:t>Lecture #1</a:t>
            </a:r>
          </a:p>
        </p:txBody>
      </p:sp>
      <p:pic>
        <p:nvPicPr>
          <p:cNvPr id="17410" name="Picture 2" descr="https://tse2.mm.bing.net/th?id=OIP.z_meW46azlWWfMqlT-YTyADYEg&amp;pid=15.1&amp;P=0&amp;w=300&amp;h=30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767388" y="1941314"/>
            <a:ext cx="2057400" cy="2743200"/>
          </a:xfrm>
          <a:prstGeom prst="rect">
            <a:avLst/>
          </a:prstGeom>
          <a:noFill/>
          <a:ln w="38100">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0316448-2723-2D42-B886-9AF1ABEC0877}"/>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Tree>
    <p:extLst>
      <p:ext uri="{BB962C8B-B14F-4D97-AF65-F5344CB8AC3E}">
        <p14:creationId xmlns:p14="http://schemas.microsoft.com/office/powerpoint/2010/main" val="805776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4250" y="290664"/>
            <a:ext cx="10603774" cy="551951"/>
          </a:xfrm>
        </p:spPr>
        <p:txBody>
          <a:bodyPr>
            <a:noAutofit/>
          </a:bodyPr>
          <a:lstStyle/>
          <a:p>
            <a:pPr algn="l"/>
            <a:r>
              <a:rPr lang="en-US" sz="4400" dirty="0"/>
              <a:t>Python for Data Science Bootcamp (PDSB)</a:t>
            </a:r>
            <a:br>
              <a:rPr lang="en-US" sz="4400" dirty="0"/>
            </a:br>
            <a:r>
              <a:rPr lang="en-US" dirty="0">
                <a:latin typeface="+mj-lt"/>
              </a:rPr>
              <a:t>What is Data Science?</a:t>
            </a:r>
            <a:endParaRPr lang="en-US" sz="4400" dirty="0">
              <a:latin typeface="+mj-lt"/>
            </a:endParaRPr>
          </a:p>
        </p:txBody>
      </p:sp>
      <p:sp>
        <p:nvSpPr>
          <p:cNvPr id="4" name="Oval 3"/>
          <p:cNvSpPr/>
          <p:nvPr/>
        </p:nvSpPr>
        <p:spPr>
          <a:xfrm>
            <a:off x="2288179" y="1351178"/>
            <a:ext cx="3381102" cy="3123679"/>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282440" y="1351178"/>
            <a:ext cx="3333206" cy="3122023"/>
          </a:xfrm>
          <a:prstGeom prst="ellipse">
            <a:avLst/>
          </a:prstGeom>
          <a:solidFill>
            <a:srgbClr val="FFC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88179" y="2883877"/>
            <a:ext cx="6067697" cy="3281792"/>
          </a:xfrm>
          <a:prstGeom prst="ellipse">
            <a:avLst/>
          </a:prstGeom>
          <a:solidFill>
            <a:schemeClr val="accent6">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71335" y="2085271"/>
            <a:ext cx="1511105" cy="954107"/>
          </a:xfrm>
          <a:prstGeom prst="rect">
            <a:avLst/>
          </a:prstGeom>
          <a:noFill/>
        </p:spPr>
        <p:txBody>
          <a:bodyPr wrap="square" rtlCol="0">
            <a:spAutoFit/>
          </a:bodyPr>
          <a:lstStyle/>
          <a:p>
            <a:r>
              <a:rPr lang="en-US" sz="2800" dirty="0"/>
              <a:t>Math</a:t>
            </a:r>
          </a:p>
          <a:p>
            <a:r>
              <a:rPr lang="en-US" sz="2800" dirty="0"/>
              <a:t>Statistics</a:t>
            </a:r>
          </a:p>
        </p:txBody>
      </p:sp>
      <p:sp>
        <p:nvSpPr>
          <p:cNvPr id="8" name="TextBox 7"/>
          <p:cNvSpPr txBox="1"/>
          <p:nvPr/>
        </p:nvSpPr>
        <p:spPr>
          <a:xfrm>
            <a:off x="5770433" y="2050530"/>
            <a:ext cx="1744060" cy="954107"/>
          </a:xfrm>
          <a:prstGeom prst="rect">
            <a:avLst/>
          </a:prstGeom>
          <a:noFill/>
        </p:spPr>
        <p:txBody>
          <a:bodyPr wrap="square" rtlCol="0">
            <a:spAutoFit/>
          </a:bodyPr>
          <a:lstStyle/>
          <a:p>
            <a:r>
              <a:rPr lang="en-US" sz="2800" dirty="0"/>
              <a:t>Computer Science</a:t>
            </a:r>
          </a:p>
        </p:txBody>
      </p:sp>
      <p:sp>
        <p:nvSpPr>
          <p:cNvPr id="9" name="TextBox 8"/>
          <p:cNvSpPr txBox="1"/>
          <p:nvPr/>
        </p:nvSpPr>
        <p:spPr>
          <a:xfrm>
            <a:off x="2592894" y="4796215"/>
            <a:ext cx="5458265" cy="523220"/>
          </a:xfrm>
          <a:prstGeom prst="rect">
            <a:avLst/>
          </a:prstGeom>
          <a:noFill/>
        </p:spPr>
        <p:txBody>
          <a:bodyPr wrap="square" rtlCol="0">
            <a:spAutoFit/>
          </a:bodyPr>
          <a:lstStyle/>
          <a:p>
            <a:r>
              <a:rPr lang="en-US" sz="2800" dirty="0"/>
              <a:t>Interdisciplinary domain knowledge</a:t>
            </a:r>
          </a:p>
        </p:txBody>
      </p:sp>
      <p:sp>
        <p:nvSpPr>
          <p:cNvPr id="10" name="TextBox 9"/>
          <p:cNvSpPr txBox="1"/>
          <p:nvPr/>
        </p:nvSpPr>
        <p:spPr>
          <a:xfrm>
            <a:off x="4383845" y="2835068"/>
            <a:ext cx="1386588" cy="954107"/>
          </a:xfrm>
          <a:prstGeom prst="rect">
            <a:avLst/>
          </a:prstGeom>
          <a:noFill/>
        </p:spPr>
        <p:txBody>
          <a:bodyPr wrap="square" rtlCol="0">
            <a:spAutoFit/>
          </a:bodyPr>
          <a:lstStyle/>
          <a:p>
            <a:r>
              <a:rPr lang="en-US" sz="2800" dirty="0"/>
              <a:t>Data Science</a:t>
            </a:r>
          </a:p>
        </p:txBody>
      </p:sp>
      <p:sp>
        <p:nvSpPr>
          <p:cNvPr id="11" name="Right Arrow 10">
            <a:extLst>
              <a:ext uri="{FF2B5EF4-FFF2-40B4-BE49-F238E27FC236}">
                <a16:creationId xmlns:a16="http://schemas.microsoft.com/office/drawing/2014/main" id="{C169C495-AF74-B446-BE94-01FD7CF4092B}"/>
              </a:ext>
            </a:extLst>
          </p:cNvPr>
          <p:cNvSpPr/>
          <p:nvPr/>
        </p:nvSpPr>
        <p:spPr>
          <a:xfrm rot="10800000">
            <a:off x="8597361" y="4473201"/>
            <a:ext cx="1058779" cy="353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0105EFA-EDD1-914C-813C-4FF8A7E3DDFA}"/>
              </a:ext>
            </a:extLst>
          </p:cNvPr>
          <p:cNvSpPr txBox="1"/>
          <p:nvPr/>
        </p:nvSpPr>
        <p:spPr>
          <a:xfrm>
            <a:off x="9609907" y="4049687"/>
            <a:ext cx="2371451" cy="1200329"/>
          </a:xfrm>
          <a:prstGeom prst="rect">
            <a:avLst/>
          </a:prstGeom>
          <a:noFill/>
        </p:spPr>
        <p:txBody>
          <a:bodyPr wrap="square" rtlCol="0">
            <a:spAutoFit/>
          </a:bodyPr>
          <a:lstStyle/>
          <a:p>
            <a:pPr algn="ctr"/>
            <a:r>
              <a:rPr lang="en-US" b="1" dirty="0"/>
              <a:t>What Makes You Unique???</a:t>
            </a:r>
          </a:p>
          <a:p>
            <a:pPr algn="ctr"/>
            <a:r>
              <a:rPr lang="en-US" dirty="0"/>
              <a:t>My domain - Customer Experience and Quality</a:t>
            </a:r>
          </a:p>
        </p:txBody>
      </p:sp>
      <p:sp>
        <p:nvSpPr>
          <p:cNvPr id="13" name="Slide Number Placeholder 12">
            <a:extLst>
              <a:ext uri="{FF2B5EF4-FFF2-40B4-BE49-F238E27FC236}">
                <a16:creationId xmlns:a16="http://schemas.microsoft.com/office/drawing/2014/main" id="{11F9DBAC-5882-6641-9F4D-2C42D9585C4C}"/>
              </a:ext>
            </a:extLst>
          </p:cNvPr>
          <p:cNvSpPr>
            <a:spLocks noGrp="1"/>
          </p:cNvSpPr>
          <p:nvPr>
            <p:ph type="sldNum" sz="quarter" idx="12"/>
          </p:nvPr>
        </p:nvSpPr>
        <p:spPr/>
        <p:txBody>
          <a:bodyPr/>
          <a:lstStyle/>
          <a:p>
            <a:fld id="{05AE577F-4817-5C47-A532-0DDC98B9ABC9}" type="slidenum">
              <a:rPr lang="en-US" smtClean="0"/>
              <a:t>8</a:t>
            </a:fld>
            <a:endParaRPr lang="en-US"/>
          </a:p>
        </p:txBody>
      </p:sp>
      <p:sp>
        <p:nvSpPr>
          <p:cNvPr id="14" name="TextBox 13">
            <a:extLst>
              <a:ext uri="{FF2B5EF4-FFF2-40B4-BE49-F238E27FC236}">
                <a16:creationId xmlns:a16="http://schemas.microsoft.com/office/drawing/2014/main" id="{732DDF82-2E39-4D40-9912-555A159121AB}"/>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15" name="TextBox 14">
            <a:extLst>
              <a:ext uri="{FF2B5EF4-FFF2-40B4-BE49-F238E27FC236}">
                <a16:creationId xmlns:a16="http://schemas.microsoft.com/office/drawing/2014/main" id="{D8673C1E-E2A4-A147-9986-AC447DA27E37}"/>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129645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949" y="660902"/>
            <a:ext cx="11642101" cy="1325563"/>
          </a:xfrm>
        </p:spPr>
        <p:txBody>
          <a:bodyPr>
            <a:normAutofit fontScale="90000"/>
          </a:bodyPr>
          <a:lstStyle/>
          <a:p>
            <a:r>
              <a:rPr lang="en-US" sz="5400" dirty="0"/>
              <a:t>Python for Data Science Bootcamp (PDSB)</a:t>
            </a:r>
            <a:br>
              <a:rPr lang="en-US" sz="5400" dirty="0"/>
            </a:br>
            <a:r>
              <a:rPr lang="en-US" sz="2700" dirty="0"/>
              <a:t>Why Study Data Science?</a:t>
            </a:r>
            <a:br>
              <a:rPr lang="en-US" dirty="0"/>
            </a:br>
            <a:br>
              <a:rPr lang="en-US" dirty="0"/>
            </a:br>
            <a:endParaRPr lang="en-US" dirty="0"/>
          </a:p>
        </p:txBody>
      </p:sp>
      <p:sp>
        <p:nvSpPr>
          <p:cNvPr id="3" name="Content Placeholder 2"/>
          <p:cNvSpPr>
            <a:spLocks noGrp="1"/>
          </p:cNvSpPr>
          <p:nvPr>
            <p:ph idx="1"/>
          </p:nvPr>
        </p:nvSpPr>
        <p:spPr>
          <a:xfrm>
            <a:off x="838200" y="1483519"/>
            <a:ext cx="10515600" cy="4351338"/>
          </a:xfrm>
        </p:spPr>
        <p:txBody>
          <a:bodyPr>
            <a:normAutofit/>
          </a:bodyPr>
          <a:lstStyle/>
          <a:p>
            <a:pPr marL="0" indent="0">
              <a:buNone/>
            </a:pPr>
            <a:r>
              <a:rPr lang="en-US" sz="2400" dirty="0"/>
              <a:t>Living in a data rich world… Data is everywhere, and it is created/captured as we interact with digital world.  </a:t>
            </a:r>
          </a:p>
          <a:p>
            <a:endParaRPr lang="en-US" sz="2400" dirty="0"/>
          </a:p>
          <a:p>
            <a:endParaRPr lang="en-US" dirty="0"/>
          </a:p>
        </p:txBody>
      </p:sp>
      <p:pic>
        <p:nvPicPr>
          <p:cNvPr id="1026" name="Picture 2" descr="Image result for digital environment">
            <a:extLst>
              <a:ext uri="{FF2B5EF4-FFF2-40B4-BE49-F238E27FC236}">
                <a16:creationId xmlns:a16="http://schemas.microsoft.com/office/drawing/2014/main" id="{D098F6D0-90C7-9247-921A-B2E9ED2B26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81137" y="2507958"/>
            <a:ext cx="381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44E446B-8F7A-8242-B105-329D3097C113}"/>
              </a:ext>
            </a:extLst>
          </p:cNvPr>
          <p:cNvSpPr>
            <a:spLocks noGrp="1"/>
          </p:cNvSpPr>
          <p:nvPr>
            <p:ph type="sldNum" sz="quarter" idx="12"/>
          </p:nvPr>
        </p:nvSpPr>
        <p:spPr/>
        <p:txBody>
          <a:bodyPr/>
          <a:lstStyle/>
          <a:p>
            <a:fld id="{05AE577F-4817-5C47-A532-0DDC98B9ABC9}" type="slidenum">
              <a:rPr lang="en-US" smtClean="0"/>
              <a:t>9</a:t>
            </a:fld>
            <a:endParaRPr lang="en-US"/>
          </a:p>
        </p:txBody>
      </p:sp>
      <p:sp>
        <p:nvSpPr>
          <p:cNvPr id="7" name="TextBox 6">
            <a:extLst>
              <a:ext uri="{FF2B5EF4-FFF2-40B4-BE49-F238E27FC236}">
                <a16:creationId xmlns:a16="http://schemas.microsoft.com/office/drawing/2014/main" id="{A934CFF0-B851-0F47-84CD-78B90AD8B5F9}"/>
              </a:ext>
            </a:extLst>
          </p:cNvPr>
          <p:cNvSpPr txBox="1"/>
          <p:nvPr/>
        </p:nvSpPr>
        <p:spPr>
          <a:xfrm>
            <a:off x="5519058" y="6444476"/>
            <a:ext cx="734158" cy="276999"/>
          </a:xfrm>
          <a:prstGeom prst="rect">
            <a:avLst/>
          </a:prstGeom>
          <a:noFill/>
        </p:spPr>
        <p:txBody>
          <a:bodyPr wrap="square" rtlCol="0">
            <a:spAutoFit/>
          </a:bodyPr>
          <a:lstStyle/>
          <a:p>
            <a:r>
              <a:rPr lang="en-US" sz="1200" dirty="0"/>
              <a:t>PDSB</a:t>
            </a:r>
          </a:p>
        </p:txBody>
      </p:sp>
      <p:sp>
        <p:nvSpPr>
          <p:cNvPr id="8" name="TextBox 7">
            <a:extLst>
              <a:ext uri="{FF2B5EF4-FFF2-40B4-BE49-F238E27FC236}">
                <a16:creationId xmlns:a16="http://schemas.microsoft.com/office/drawing/2014/main" id="{5678AD47-F7B9-7542-939D-2EAC3A3BE0AD}"/>
              </a:ext>
            </a:extLst>
          </p:cNvPr>
          <p:cNvSpPr txBox="1"/>
          <p:nvPr/>
        </p:nvSpPr>
        <p:spPr>
          <a:xfrm>
            <a:off x="11157995" y="232060"/>
            <a:ext cx="869596" cy="276999"/>
          </a:xfrm>
          <a:prstGeom prst="rect">
            <a:avLst/>
          </a:prstGeom>
          <a:noFill/>
        </p:spPr>
        <p:txBody>
          <a:bodyPr wrap="square" rtlCol="0">
            <a:spAutoFit/>
          </a:bodyPr>
          <a:lstStyle/>
          <a:p>
            <a:r>
              <a:rPr lang="en-US" sz="1200" dirty="0"/>
              <a:t>Lecture #1</a:t>
            </a:r>
          </a:p>
        </p:txBody>
      </p:sp>
    </p:spTree>
    <p:extLst>
      <p:ext uri="{BB962C8B-B14F-4D97-AF65-F5344CB8AC3E}">
        <p14:creationId xmlns:p14="http://schemas.microsoft.com/office/powerpoint/2010/main" val="4015341842"/>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57501</TotalTime>
  <Words>2101</Words>
  <Application>Microsoft Macintosh PowerPoint</Application>
  <PresentationFormat>Widescreen</PresentationFormat>
  <Paragraphs>312</Paragraphs>
  <Slides>24</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Calibri Light</vt:lpstr>
      <vt:lpstr>Courier New</vt:lpstr>
      <vt:lpstr>Times New Roman</vt:lpstr>
      <vt:lpstr>Wingdings</vt:lpstr>
      <vt:lpstr>1_Custom Design</vt:lpstr>
      <vt:lpstr>Custom Design</vt:lpstr>
      <vt:lpstr>Python for Data Science Bootcamp (PDSB)</vt:lpstr>
      <vt:lpstr>Lecture #1 Agenda</vt:lpstr>
      <vt:lpstr>PowerPoint Presentation</vt:lpstr>
      <vt:lpstr>Python for Data Science Bootcamp (PDSB)  Learning Objectives</vt:lpstr>
      <vt:lpstr>Python for Data Science Bootcamp (PDSB) Where, When, How</vt:lpstr>
      <vt:lpstr>Python for Data Science Bootcamp (PDSB) My Background</vt:lpstr>
      <vt:lpstr>Python for Data Science Bootcamp (PDSB) My Background (cont.)</vt:lpstr>
      <vt:lpstr>PowerPoint Presentation</vt:lpstr>
      <vt:lpstr>Python for Data Science Bootcamp (PDSB) Why Study Data Science?  </vt:lpstr>
      <vt:lpstr>Python for Data Science Bootcamp (PDSB) Why Study Data Science? (cont.) </vt:lpstr>
      <vt:lpstr>Python for Data Science Bootcamp (PDSB) Data Scientist Responsibilities</vt:lpstr>
      <vt:lpstr>PowerPoint Presentation</vt:lpstr>
      <vt:lpstr>Python for Data Science Bootcamp (PDSB) Course Content</vt:lpstr>
      <vt:lpstr>Python for Data Science Bootcamp (PDSB) Weekly Topics – First Three Weeks</vt:lpstr>
      <vt:lpstr>Python for Data Science Bootcamp (PDSB) Weekly Topics (cont.)</vt:lpstr>
      <vt:lpstr>Python for Data Science Bootcamp (PDSB) Class Activities</vt:lpstr>
      <vt:lpstr>Python for Data Science Bootcamp (PDSB) Text Books</vt:lpstr>
      <vt:lpstr>Greetings  from  Chuck Severance Author PY4E!!! October 7, 2019 Duke’s campus</vt:lpstr>
      <vt:lpstr>Python for Data Science Bootcamp (PDSB) Course Grading</vt:lpstr>
      <vt:lpstr>Python for Data Science Bootcamp (PDSB) Assessments</vt:lpstr>
      <vt:lpstr>Python for Data Science Bootcamp (PDSB)        Setting up Your Coding Environment             </vt:lpstr>
      <vt:lpstr>In summary….</vt:lpstr>
      <vt:lpstr>Look Ahead</vt:lpstr>
      <vt:lpstr>PowerPoint Presentation</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Ming Li, Ph.D.</dc:creator>
  <cp:lastModifiedBy>Luis Morales</cp:lastModifiedBy>
  <cp:revision>303</cp:revision>
  <cp:lastPrinted>2019-09-18T21:21:49Z</cp:lastPrinted>
  <dcterms:created xsi:type="dcterms:W3CDTF">2018-03-19T19:47:58Z</dcterms:created>
  <dcterms:modified xsi:type="dcterms:W3CDTF">2020-06-24T20:35:35Z</dcterms:modified>
</cp:coreProperties>
</file>