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6" r:id="rId2"/>
    <p:sldMasterId id="2147483688" r:id="rId3"/>
    <p:sldMasterId id="2147483705" r:id="rId4"/>
    <p:sldMasterId id="2147483723" r:id="rId5"/>
    <p:sldMasterId id="2147483737" r:id="rId6"/>
    <p:sldMasterId id="2147483750" r:id="rId7"/>
  </p:sldMasterIdLst>
  <p:notesMasterIdLst>
    <p:notesMasterId r:id="rId40"/>
  </p:notesMasterIdLst>
  <p:sldIdLst>
    <p:sldId id="288" r:id="rId8"/>
    <p:sldId id="271" r:id="rId9"/>
    <p:sldId id="272" r:id="rId10"/>
    <p:sldId id="273" r:id="rId11"/>
    <p:sldId id="276" r:id="rId12"/>
    <p:sldId id="275" r:id="rId13"/>
    <p:sldId id="277" r:id="rId14"/>
    <p:sldId id="279" r:id="rId15"/>
    <p:sldId id="278" r:id="rId16"/>
    <p:sldId id="282" r:id="rId17"/>
    <p:sldId id="283" r:id="rId18"/>
    <p:sldId id="290" r:id="rId19"/>
    <p:sldId id="291" r:id="rId20"/>
    <p:sldId id="284" r:id="rId21"/>
    <p:sldId id="285" r:id="rId22"/>
    <p:sldId id="286" r:id="rId23"/>
    <p:sldId id="256" r:id="rId24"/>
    <p:sldId id="259" r:id="rId25"/>
    <p:sldId id="260" r:id="rId26"/>
    <p:sldId id="261" r:id="rId27"/>
    <p:sldId id="413" r:id="rId28"/>
    <p:sldId id="263" r:id="rId29"/>
    <p:sldId id="264" r:id="rId30"/>
    <p:sldId id="265" r:id="rId31"/>
    <p:sldId id="266" r:id="rId32"/>
    <p:sldId id="267" r:id="rId33"/>
    <p:sldId id="268" r:id="rId34"/>
    <p:sldId id="281" r:id="rId35"/>
    <p:sldId id="414" r:id="rId36"/>
    <p:sldId id="415" r:id="rId37"/>
    <p:sldId id="280" r:id="rId38"/>
    <p:sldId id="307" r:id="rId3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3B462-640D-425C-9EC9-4054600F9BBB}">
          <p14:sldIdLst>
            <p14:sldId id="288"/>
            <p14:sldId id="271"/>
            <p14:sldId id="272"/>
            <p14:sldId id="273"/>
            <p14:sldId id="276"/>
            <p14:sldId id="275"/>
            <p14:sldId id="277"/>
            <p14:sldId id="279"/>
            <p14:sldId id="278"/>
            <p14:sldId id="282"/>
            <p14:sldId id="283"/>
            <p14:sldId id="290"/>
            <p14:sldId id="291"/>
            <p14:sldId id="284"/>
            <p14:sldId id="285"/>
            <p14:sldId id="286"/>
            <p14:sldId id="256"/>
            <p14:sldId id="259"/>
            <p14:sldId id="260"/>
            <p14:sldId id="261"/>
            <p14:sldId id="413"/>
            <p14:sldId id="263"/>
            <p14:sldId id="264"/>
            <p14:sldId id="265"/>
            <p14:sldId id="266"/>
            <p14:sldId id="267"/>
            <p14:sldId id="268"/>
            <p14:sldId id="281"/>
            <p14:sldId id="414"/>
            <p14:sldId id="415"/>
            <p14:sldId id="280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6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00"/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4" autoAdjust="0"/>
    <p:restoredTop sz="95126" autoAdjust="0"/>
  </p:normalViewPr>
  <p:slideViewPr>
    <p:cSldViewPr snapToGrid="0" showGuides="1">
      <p:cViewPr varScale="1">
        <p:scale>
          <a:sx n="75" d="100"/>
          <a:sy n="75" d="100"/>
        </p:scale>
        <p:origin x="72" y="3456"/>
      </p:cViewPr>
      <p:guideLst>
        <p:guide pos="3840"/>
        <p:guide orient="horz" pos="2160"/>
        <p:guide orient="horz" pos="26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0E515-B892-43E8-805D-90120BEE7F23}" type="datetimeFigureOut">
              <a:rPr lang="uk-UA" smtClean="0"/>
              <a:t>20.01.2023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6DE06-F3D2-4967-9E42-1EE18725EA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488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Comprehensions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</a:t>
            </a:r>
            <a:r>
              <a:rPr lang="uk-U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Синаксичний</a:t>
            </a:r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цукор) 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</a:t>
            </a:r>
            <a:r>
              <a:rPr lang="uk-U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спосіб компактного опису операцій по роботі зі списками.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Comprehensions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повертають список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winning_lottery_numbers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uk-UA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uk-UA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uk-UA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uk-UA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uk-UA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uk-UA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fake_lottery_numbers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uk-UA" dirty="0">
                <a:solidFill>
                  <a:srgbClr val="FF4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uk-UA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uk-UA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altLang="uk-UA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winning_lottery_numbers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uk-UA" dirty="0">
                <a:latin typeface="Arial" panose="020B0604020202020204" pitchFamily="34" charset="0"/>
              </a:rPr>
              <a:t> </a:t>
            </a:r>
            <a:endParaRPr lang="uk-UA" sz="1200" b="1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uk-UA" dirty="0"/>
              <a:t> = </a:t>
            </a:r>
            <a:r>
              <a:rPr lang="en-US" dirty="0"/>
              <a:t>[n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dirty="0"/>
              <a:t> 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en-US" dirty="0"/>
              <a:t>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</a:t>
            </a:r>
          </a:p>
          <a:p>
            <a:r>
              <a:rPr lang="en-US" dirty="0"/>
              <a:t>list</a:t>
            </a:r>
            <a:r>
              <a:rPr lang="en-US" baseline="0" dirty="0"/>
              <a:t> = [</a:t>
            </a:r>
            <a:r>
              <a:rPr lang="en-US" baseline="0" dirty="0" err="1"/>
              <a:t>random.random</a:t>
            </a:r>
            <a:r>
              <a:rPr lang="en-US" baseline="0" dirty="0"/>
              <a:t>() </a:t>
            </a:r>
            <a:r>
              <a:rPr lang="en-US" b="1" baseline="0" dirty="0"/>
              <a:t>for</a:t>
            </a:r>
            <a:r>
              <a:rPr lang="en-US" baseline="0" dirty="0"/>
              <a:t> i </a:t>
            </a:r>
            <a:r>
              <a:rPr lang="en-US" b="1" baseline="0" dirty="0"/>
              <a:t>in</a:t>
            </a:r>
            <a:r>
              <a:rPr lang="en-US" baseline="0" dirty="0"/>
              <a:t> range(100)]</a:t>
            </a:r>
          </a:p>
          <a:p>
            <a:endParaRPr lang="en-US" baseline="0" dirty="0"/>
          </a:p>
          <a:p>
            <a:endParaRPr lang="en-US" baseline="0" dirty="0"/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Here’s a for loop that flattens a matrix (a list of lists):</a:t>
            </a:r>
          </a:p>
          <a:p>
            <a:pPr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flattened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</a:t>
            </a:r>
            <a:r>
              <a:rPr lang="en-US" dirty="0"/>
              <a:t>:</a:t>
            </a:r>
          </a:p>
          <a:p>
            <a:pPr fontAlgn="base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en-US" dirty="0"/>
              <a:t>:</a:t>
            </a:r>
          </a:p>
          <a:p>
            <a:pPr fontAlgn="base"/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flattened</a:t>
            </a:r>
            <a:r>
              <a:rPr lang="en-US" dirty="0" err="1"/>
              <a:t>.append</a:t>
            </a:r>
            <a:r>
              <a:rPr lang="en-US" dirty="0"/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dirty="0"/>
              <a:t>)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Here’s a list comprehension that does the same thing: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flattened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dirty="0"/>
          </a:p>
          <a:p>
            <a:endParaRPr lang="en-US" dirty="0"/>
          </a:p>
          <a:p>
            <a:r>
              <a:rPr lang="en-US" dirty="0"/>
              <a:t>list = [(x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/>
              <a:t>y)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x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range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1, 10</a:t>
            </a:r>
            <a:r>
              <a:rPr lang="en-US" dirty="0"/>
              <a:t>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y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range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1, 10</a:t>
            </a:r>
            <a:r>
              <a:rPr lang="en-US" dirty="0"/>
              <a:t>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x % y ==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/>
              <a:t>]</a:t>
            </a:r>
            <a:endParaRPr lang="uk-U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008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5E61F04D-5018-4623-B4DF-A18B828D92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</a:rPr>
              <a:t>Introduction to files in Pascal</a:t>
            </a:r>
          </a:p>
        </p:txBody>
      </p:sp>
      <p:sp>
        <p:nvSpPr>
          <p:cNvPr id="36867" name="Rectangle 7">
            <a:extLst>
              <a:ext uri="{FF2B5EF4-FFF2-40B4-BE49-F238E27FC236}">
                <a16:creationId xmlns:a16="http://schemas.microsoft.com/office/drawing/2014/main" id="{8FD062DF-8F85-4976-8215-EEE7EE1D885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B928589-D576-42AE-BCD6-F14018C39070}" type="slidenum">
              <a:rPr lang="en-US" altLang="en-US" sz="13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91C4FFA7-1FED-4176-B542-3F5D220F6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964C7043-7F56-4348-8B80-97ECBC30C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>
            <a:extLst>
              <a:ext uri="{FF2B5EF4-FFF2-40B4-BE49-F238E27FC236}">
                <a16:creationId xmlns:a16="http://schemas.microsoft.com/office/drawing/2014/main" id="{B1371FC6-E32B-48CB-9C8E-2788056FF42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</a:rPr>
              <a:t>Introduction to files in Pascal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F048177-02E4-460C-8344-CDFB67F1BD6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C317A6D-80EB-4732-9E38-DA010A666F9B}" type="slidenum">
              <a:rPr lang="en-US" altLang="en-US" sz="13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BE1ACB50-42B7-45D9-B6F6-DB9822068A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BAC43A1-9E7D-47C1-9E40-E290BEE89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>
            <a:extLst>
              <a:ext uri="{FF2B5EF4-FFF2-40B4-BE49-F238E27FC236}">
                <a16:creationId xmlns:a16="http://schemas.microsoft.com/office/drawing/2014/main" id="{2DB0AC97-3C1E-4C61-A20A-CB5847AEA66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</a:rPr>
              <a:t>Introduction to files in Pascal</a:t>
            </a:r>
          </a:p>
        </p:txBody>
      </p:sp>
      <p:sp>
        <p:nvSpPr>
          <p:cNvPr id="41987" name="Rectangle 7">
            <a:extLst>
              <a:ext uri="{FF2B5EF4-FFF2-40B4-BE49-F238E27FC236}">
                <a16:creationId xmlns:a16="http://schemas.microsoft.com/office/drawing/2014/main" id="{9E976B75-A2C5-4247-9D8E-A35930CCC5E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8DEFCDF-0657-4DD0-A9BC-490D5EBF1110}" type="slidenum">
              <a:rPr lang="en-US" altLang="en-US" sz="13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24631355-2797-4B09-912A-ED2E60AD8C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91FD1293-2ADE-40D8-BD5B-2897BB7DA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>
              <a:buFontTx/>
              <a:buChar char="•"/>
            </a:pPr>
            <a:r>
              <a:rPr lang="en-US" altLang="en-US"/>
              <a:t>Draw out memory allocations as well as files allocated on disk.</a:t>
            </a:r>
          </a:p>
          <a:p>
            <a:pPr defTabSz="896938" eaLnBrk="1" hangingPunct="1">
              <a:buFontTx/>
              <a:buChar char="•"/>
            </a:pPr>
            <a:r>
              <a:rPr lang="en-US" altLang="en-US"/>
              <a:t>Show the connection make between the file variable and the file with the reset statement.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A400D4C1-C998-4B09-AB26-68A4FF431DF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</a:rPr>
              <a:t>Introduction to files in Pascal</a:t>
            </a:r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1342A1B4-0F6E-444A-A4A9-BDB4F51D5CF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78670A-B6EF-4A89-BAF0-C94EA233EF90}" type="slidenum">
              <a:rPr lang="en-US" altLang="en-US" sz="13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9282E115-D987-4DD9-A81B-E5918CD6BC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E6709543-76D4-4276-94F5-01B82365B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>
            <a:extLst>
              <a:ext uri="{FF2B5EF4-FFF2-40B4-BE49-F238E27FC236}">
                <a16:creationId xmlns:a16="http://schemas.microsoft.com/office/drawing/2014/main" id="{CF8E7757-E4F1-4B44-9A50-7E917DC910E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</a:rPr>
              <a:t>Introduction to files in Pascal</a:t>
            </a:r>
          </a:p>
        </p:txBody>
      </p:sp>
      <p:sp>
        <p:nvSpPr>
          <p:cNvPr id="46083" name="Rectangle 7">
            <a:extLst>
              <a:ext uri="{FF2B5EF4-FFF2-40B4-BE49-F238E27FC236}">
                <a16:creationId xmlns:a16="http://schemas.microsoft.com/office/drawing/2014/main" id="{DC9CA123-348D-4237-9D98-48A97A36B26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72CC5FA-1900-4FD9-AFF3-BD7E65939A81}" type="slidenum">
              <a:rPr lang="en-US" altLang="en-US" sz="13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5240CAC6-2CE0-4E05-959E-351BFE59BD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80D7E814-BFC7-4180-BA3E-3005EC2FC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/>
            <a:r>
              <a:rPr lang="en-US" altLang="en-US"/>
              <a:t>“r” open file for reading</a:t>
            </a:r>
          </a:p>
          <a:p>
            <a:pPr defTabSz="896938" eaLnBrk="1" hangingPunct="1"/>
            <a:r>
              <a:rPr lang="en-US" altLang="en-US"/>
              <a:t>“w” open file for writing</a:t>
            </a:r>
          </a:p>
          <a:p>
            <a:pPr defTabSz="896938" eaLnBrk="1" hangingPunct="1"/>
            <a:r>
              <a:rPr lang="en-US" altLang="en-US"/>
              <a:t>“c” open file for reading or writing, if the file doesn’t exist then create it</a:t>
            </a:r>
          </a:p>
          <a:p>
            <a:pPr defTabSz="896938" eaLnBrk="1" hangingPunct="1"/>
            <a:r>
              <a:rPr lang="en-US" altLang="en-US"/>
              <a:t>“n” create a new file for reading or writing, if the file exists then it’s contents are overwritten.</a:t>
            </a:r>
          </a:p>
          <a:p>
            <a:pPr defTabSz="896938" eaLnBrk="1" hangingPunct="1"/>
            <a:r>
              <a:rPr lang="en-US" altLang="en-US"/>
              <a:t>“a” open the file for appending, create the file if it doesn’t exist</a:t>
            </a:r>
          </a:p>
          <a:p>
            <a:pPr defTabSz="896938" eaLnBrk="1" hangingPunct="1"/>
            <a:endParaRPr lang="en-US" altLang="en-US"/>
          </a:p>
          <a:p>
            <a:pPr defTabSz="896938" eaLnBrk="1" hangingPunct="1"/>
            <a:r>
              <a:rPr lang="en-US" altLang="en-US"/>
              <a:t>Show how to read single line: see Gaddis</a:t>
            </a:r>
          </a:p>
          <a:p>
            <a:pPr defTabSz="896938" eaLnBrk="1" hangingPunct="1"/>
            <a:endParaRPr lang="en-US" altLang="en-US"/>
          </a:p>
          <a:p>
            <a:pPr defTabSz="896938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B47E067A-46D2-44C1-83BA-ECA3B88457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</a:rPr>
              <a:t>Introduction to files in Pascal</a:t>
            </a:r>
          </a:p>
        </p:txBody>
      </p:sp>
      <p:sp>
        <p:nvSpPr>
          <p:cNvPr id="48131" name="Rectangle 7">
            <a:extLst>
              <a:ext uri="{FF2B5EF4-FFF2-40B4-BE49-F238E27FC236}">
                <a16:creationId xmlns:a16="http://schemas.microsoft.com/office/drawing/2014/main" id="{A32293ED-E4A2-4202-BA4C-97CD971E055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139BB6C-BFFB-4919-AAEC-91597252F71B}" type="slidenum">
              <a:rPr lang="en-US" altLang="en-US" sz="13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20533F1A-2D2D-4431-B98E-A9CE2443BD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EA5D3D11-16D3-414C-9CFD-881EA3A9C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>
            <a:extLst>
              <a:ext uri="{FF2B5EF4-FFF2-40B4-BE49-F238E27FC236}">
                <a16:creationId xmlns:a16="http://schemas.microsoft.com/office/drawing/2014/main" id="{337C027E-BDC4-48F4-9B01-C07FFD228E5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</a:rPr>
              <a:t>Introduction to files in Pascal</a:t>
            </a:r>
          </a:p>
        </p:txBody>
      </p:sp>
      <p:sp>
        <p:nvSpPr>
          <p:cNvPr id="50179" name="Rectangle 7">
            <a:extLst>
              <a:ext uri="{FF2B5EF4-FFF2-40B4-BE49-F238E27FC236}">
                <a16:creationId xmlns:a16="http://schemas.microsoft.com/office/drawing/2014/main" id="{6021772B-6D4E-48EA-A4ED-0AA94A215A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E8A9E33-DFD3-499C-B905-C87BF7144FE5}" type="slidenum">
              <a:rPr lang="en-US" altLang="en-US" sz="13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C81ED3F2-0A7B-4CDA-9E0F-2F2ECE4D0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57C9170D-C81A-4B85-AE49-05E71A9AD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13E1AAB8-00EC-4BFE-A55E-47C2AC1F31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DFB04930-C18A-4E64-A42E-9532609761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* Trace with a simple input file e.g., gpa.txt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4819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need to assign the lambda to a name, use a </a:t>
            </a:r>
            <a:r>
              <a:rPr lang="en-US" dirty="0" err="1"/>
              <a:t>def</a:t>
            </a:r>
            <a:r>
              <a:rPr lang="en-US" dirty="0"/>
              <a:t> instead. </a:t>
            </a:r>
            <a:r>
              <a:rPr lang="en-US" dirty="0" err="1"/>
              <a:t>defs</a:t>
            </a:r>
            <a:r>
              <a:rPr lang="en-US" dirty="0"/>
              <a:t> are just syntactic sugar for an assignment, so the result is the same, and they are a lot more flexible and readable.</a:t>
            </a:r>
          </a:p>
          <a:p>
            <a:endParaRPr lang="en-US" dirty="0"/>
          </a:p>
          <a:p>
            <a:r>
              <a:rPr lang="en-US" dirty="0"/>
              <a:t>lambdas can be used for use once, throw away functions which won't have a name.</a:t>
            </a:r>
          </a:p>
          <a:p>
            <a:endParaRPr lang="en-US" dirty="0"/>
          </a:p>
          <a:p>
            <a:r>
              <a:rPr lang="en-US" dirty="0"/>
              <a:t>However, this use case is very rare. You rarely need to pass around unnamed function objects.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builtins</a:t>
            </a:r>
            <a:r>
              <a:rPr lang="en-US" dirty="0"/>
              <a:t> map() and filter() need function objects, but list comprehensions and generator expressions are generally more readable than those functions and can cover all use cases, without the need of lambdas.</a:t>
            </a:r>
          </a:p>
          <a:p>
            <a:endParaRPr lang="en-US" dirty="0"/>
          </a:p>
          <a:p>
            <a:r>
              <a:rPr lang="en-US" dirty="0"/>
              <a:t>For the cases you really need a small function object, you should use the operator module functions, like </a:t>
            </a:r>
            <a:r>
              <a:rPr lang="en-US" dirty="0" err="1"/>
              <a:t>operator.add</a:t>
            </a:r>
            <a:r>
              <a:rPr lang="en-US" dirty="0"/>
              <a:t> instead of lambda x, y: x + y</a:t>
            </a:r>
          </a:p>
          <a:p>
            <a:endParaRPr lang="en-US" dirty="0"/>
          </a:p>
          <a:p>
            <a:r>
              <a:rPr lang="en-US" dirty="0"/>
              <a:t>If you still need some lambda not covered, you might consider writing a </a:t>
            </a:r>
            <a:r>
              <a:rPr lang="en-US" dirty="0" err="1"/>
              <a:t>def</a:t>
            </a:r>
            <a:r>
              <a:rPr lang="en-US" dirty="0"/>
              <a:t>, just to be more readable. If the function is more complex than the ones at operator module, a </a:t>
            </a:r>
            <a:r>
              <a:rPr lang="en-US" dirty="0" err="1"/>
              <a:t>def</a:t>
            </a:r>
            <a:r>
              <a:rPr lang="en-US" dirty="0"/>
              <a:t> is probably better.</a:t>
            </a:r>
          </a:p>
          <a:p>
            <a:endParaRPr lang="en-US" dirty="0"/>
          </a:p>
          <a:p>
            <a:r>
              <a:rPr lang="en-US" dirty="0"/>
              <a:t>So, real world good lambda use cases are very rare.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741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В</a:t>
            </a:r>
            <a:r>
              <a:rPr lang="uk-UA" baseline="0" dirty="0"/>
              <a:t> мові </a:t>
            </a:r>
            <a:r>
              <a:rPr lang="uk-UA" baseline="0" dirty="0" err="1"/>
              <a:t>Пайтон</a:t>
            </a:r>
            <a:r>
              <a:rPr lang="uk-UA" baseline="0" dirty="0"/>
              <a:t>, також є вирази-генератори, які мають схожий синтаксис з </a:t>
            </a:r>
            <a:r>
              <a:rPr lang="en-US" baseline="0" dirty="0"/>
              <a:t>List Comprehensions (</a:t>
            </a:r>
            <a:r>
              <a:rPr lang="uk-UA" baseline="0" dirty="0"/>
              <a:t>спискові включення)  але повертають об</a:t>
            </a:r>
            <a:r>
              <a:rPr lang="en-US" baseline="0" dirty="0"/>
              <a:t>’</a:t>
            </a:r>
            <a:r>
              <a:rPr lang="uk-UA" baseline="0" dirty="0" err="1"/>
              <a:t>єкт</a:t>
            </a:r>
            <a:r>
              <a:rPr lang="en-US" baseline="0" dirty="0"/>
              <a:t> </a:t>
            </a:r>
            <a:r>
              <a:rPr lang="uk-UA" baseline="0" dirty="0" err="1"/>
              <a:t>ітератор</a:t>
            </a:r>
            <a:r>
              <a:rPr lang="uk-UA" baseline="0" dirty="0"/>
              <a:t> </a:t>
            </a:r>
            <a:endParaRPr lang="en-US" baseline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fairly simple to create a generator in Python. It is as easy as defining a normal function with </a:t>
            </a:r>
            <a:r>
              <a:rPr lang="en-US" dirty="0"/>
              <a:t>yield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 instead of a </a:t>
            </a:r>
            <a:r>
              <a:rPr lang="en-US" dirty="0"/>
              <a:t>return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1095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fairly simple to create a generator in Python. It is as easy as defining a normal function with </a:t>
            </a:r>
            <a:r>
              <a:rPr lang="en-US" b="1" dirty="0"/>
              <a:t>yield</a:t>
            </a:r>
            <a:r>
              <a:rPr lang="en-US" dirty="0"/>
              <a:t> statement instead of a </a:t>
            </a:r>
            <a:r>
              <a:rPr lang="en-US" b="1" dirty="0"/>
              <a:t>return</a:t>
            </a:r>
            <a:r>
              <a:rPr lang="en-US" dirty="0"/>
              <a:t> statement.</a:t>
            </a:r>
          </a:p>
          <a:p>
            <a:endParaRPr lang="en-US" dirty="0"/>
          </a:p>
          <a:p>
            <a:r>
              <a:rPr lang="en-US" dirty="0"/>
              <a:t>If a function contains at least one yield statement (it may contain other yield or return statements), it becomes a generator function. Both yield and return will return some value from a function.</a:t>
            </a:r>
          </a:p>
          <a:p>
            <a:endParaRPr lang="en-US" dirty="0"/>
          </a:p>
          <a:p>
            <a:r>
              <a:rPr lang="en-US" dirty="0"/>
              <a:t>The difference is that, while a return statement terminates a function entirely, yield statement pauses the function saving all its states and later continues from there on successive calls.</a:t>
            </a:r>
          </a:p>
          <a:p>
            <a:endParaRPr lang="en-US" dirty="0"/>
          </a:p>
          <a:p>
            <a:r>
              <a:rPr lang="en-US" dirty="0"/>
              <a:t>https://www.programiz.com/python-programming/generator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045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DE06-F3D2-4967-9E42-1EE18725EA77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17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E6BDA7F9-964A-404D-81DC-6AD6EC67E1A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</a:rPr>
              <a:t>Introduction to files in Pascal</a:t>
            </a:r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2753D404-9550-4424-98E0-1009FA9F895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A2E26CE-AEC0-41E8-97CF-64E05C8F4ABF}" type="slidenum">
              <a:rPr lang="en-US" altLang="en-US" sz="13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4CBFD450-8337-4FAF-A51F-637226283F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6EB8BB4D-552C-4BC5-BB80-AD22375B1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D95F4BA0-C934-4E1B-BD48-E63E139A794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</a:rPr>
              <a:t>Introduction to files in Pascal</a:t>
            </a:r>
          </a:p>
        </p:txBody>
      </p:sp>
      <p:sp>
        <p:nvSpPr>
          <p:cNvPr id="32771" name="Rectangle 7">
            <a:extLst>
              <a:ext uri="{FF2B5EF4-FFF2-40B4-BE49-F238E27FC236}">
                <a16:creationId xmlns:a16="http://schemas.microsoft.com/office/drawing/2014/main" id="{6D373C1D-77ED-4A79-B54D-E8D97339177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DDF685A-3323-4D6A-B6FA-B6EA964A3BD9}" type="slidenum">
              <a:rPr lang="en-US" altLang="en-US" sz="13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686B1014-B2FE-4675-94B1-AA46E8FFB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486FCCCC-3B5B-45D6-8063-27C0C2D85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>
            <a:extLst>
              <a:ext uri="{FF2B5EF4-FFF2-40B4-BE49-F238E27FC236}">
                <a16:creationId xmlns:a16="http://schemas.microsoft.com/office/drawing/2014/main" id="{6E7FD466-4CF5-49F5-98D8-56CC37276C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</a:rPr>
              <a:t>Introduction to files in Pascal</a:t>
            </a: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D6913F22-798C-44C1-ABBF-094AC010F24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2A00E8E-64A7-404A-9D22-140D7F65BEC6}" type="slidenum">
              <a:rPr lang="en-US" altLang="en-US" sz="13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F9BE9D2-DFAD-4BF5-B8A8-C485E79E8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5A496FCF-D2E1-4B24-A5BD-9DB738B17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/>
            <a:r>
              <a:rPr lang="en-US" altLang="en-US"/>
              <a:t>“r” open file for reading</a:t>
            </a:r>
          </a:p>
          <a:p>
            <a:pPr defTabSz="896938" eaLnBrk="1" hangingPunct="1"/>
            <a:r>
              <a:rPr lang="en-US" altLang="en-US"/>
              <a:t>“w” open file for writing</a:t>
            </a:r>
          </a:p>
          <a:p>
            <a:pPr defTabSz="896938" eaLnBrk="1" hangingPunct="1"/>
            <a:r>
              <a:rPr lang="en-US" altLang="en-US"/>
              <a:t>“c” open file for reading or writing, if the file doesn’t exist then create it</a:t>
            </a:r>
          </a:p>
          <a:p>
            <a:pPr defTabSz="896938" eaLnBrk="1" hangingPunct="1"/>
            <a:r>
              <a:rPr lang="en-US" altLang="en-US"/>
              <a:t>“n” create a new file for reading or writing, if the file exists then it’s contents are overwritten.</a:t>
            </a:r>
          </a:p>
          <a:p>
            <a:pPr defTabSz="896938" eaLnBrk="1" hangingPunct="1"/>
            <a:r>
              <a:rPr lang="en-US" altLang="en-US"/>
              <a:t>“a” open the file for appending, create the file if it doesn’t exist</a:t>
            </a:r>
          </a:p>
          <a:p>
            <a:pPr defTabSz="896938"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1" y="343778"/>
            <a:ext cx="11511915" cy="525970"/>
          </a:xfrm>
        </p:spPr>
        <p:txBody>
          <a:bodyPr>
            <a:noAutofit/>
          </a:bodyPr>
          <a:lstStyle>
            <a:lvl1pPr>
              <a:defRPr sz="2625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6" name="Текст 2"/>
          <p:cNvSpPr>
            <a:spLocks noGrp="1"/>
          </p:cNvSpPr>
          <p:nvPr>
            <p:ph idx="1"/>
          </p:nvPr>
        </p:nvSpPr>
        <p:spPr>
          <a:xfrm>
            <a:off x="416560" y="1232043"/>
            <a:ext cx="11369040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3"/>
            <a:r>
              <a:rPr lang="en-US" dirty="0"/>
              <a:t>Fourth level</a:t>
            </a:r>
            <a:endParaRPr lang="ru-RU" dirty="0"/>
          </a:p>
          <a:p>
            <a:pPr lvl="4"/>
            <a:r>
              <a:rPr lang="en-US" dirty="0"/>
              <a:t>Fifth</a:t>
            </a:r>
            <a:r>
              <a:rPr lang="ru-RU" dirty="0"/>
              <a:t> </a:t>
            </a:r>
            <a:r>
              <a:rPr lang="en-US" dirty="0"/>
              <a:t>level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4105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2" y="2057400"/>
            <a:ext cx="5174999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9724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2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2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962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2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2" y="1382490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2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5729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2" y="1377047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2" y="1377047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Oval 11"/>
          <p:cNvSpPr/>
          <p:nvPr/>
        </p:nvSpPr>
        <p:spPr>
          <a:xfrm>
            <a:off x="3113587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81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3" y="4040781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7" y="4040781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81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7" y="4040781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08469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2057404"/>
            <a:ext cx="1466851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1" y="2057404"/>
            <a:ext cx="1466851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4"/>
            <a:ext cx="1466851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1" y="2057404"/>
            <a:ext cx="1466851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4"/>
            <a:ext cx="1466851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9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9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8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9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8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753313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2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7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125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58896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2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2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3746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2" y="1382490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2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2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62812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908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90"/>
            <a:ext cx="11513504" cy="3425825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1650"/>
            </a:lvl1pPr>
            <a:lvl2pPr marL="514313" indent="-171438">
              <a:buClr>
                <a:schemeClr val="bg2"/>
              </a:buClr>
              <a:buFont typeface="Tahoma" panose="020B0604030504040204" pitchFamily="34" charset="0"/>
              <a:buChar char="▪"/>
              <a:defRPr sz="1650"/>
            </a:lvl2pPr>
            <a:lvl3pPr marL="857186" indent="-171438">
              <a:buClr>
                <a:schemeClr val="bg2"/>
              </a:buClr>
              <a:buFont typeface="Tahoma" panose="020B0604030504040204" pitchFamily="34" charset="0"/>
              <a:buChar char="-"/>
              <a:defRPr sz="1650"/>
            </a:lvl3pPr>
            <a:lvl4pPr marL="1200060" indent="-17143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1650"/>
            </a:lvl4pPr>
            <a:lvl5pPr>
              <a:defRPr sz="1650"/>
            </a:lvl5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1" y="343778"/>
            <a:ext cx="11511915" cy="525970"/>
          </a:xfrm>
        </p:spPr>
        <p:txBody>
          <a:bodyPr>
            <a:noAutofit/>
          </a:bodyPr>
          <a:lstStyle>
            <a:lvl1pPr>
              <a:defRPr sz="2625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2" y="1382490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2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2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23505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4875" baseline="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65 </a:t>
            </a:r>
            <a:r>
              <a:rPr lang="en-US" dirty="0" err="1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6" y="1963228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5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add Subtitle 30pt</a:t>
            </a:r>
            <a:endParaRPr lang="uk-U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1" y="271780"/>
            <a:ext cx="116459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3462" y="5302608"/>
            <a:ext cx="2923244" cy="12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99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5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25"/>
            </a:lvl1pPr>
          </a:lstStyle>
          <a:p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1" y="271780"/>
            <a:ext cx="11645900" cy="6858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951552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7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3837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0"/>
          </p:nvPr>
        </p:nvSpPr>
        <p:spPr>
          <a:xfrm>
            <a:off x="263531" y="1233488"/>
            <a:ext cx="11664391" cy="5364162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6" y="4741591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50">
                <a:solidFill>
                  <a:schemeClr val="bg1"/>
                </a:solidFill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5434554"/>
            <a:ext cx="10741340" cy="9247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4875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65 </a:t>
            </a:r>
            <a:r>
              <a:rPr lang="en-US" dirty="0" err="1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94339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1233488"/>
            <a:ext cx="11686056" cy="5364162"/>
          </a:xfrm>
          <a:prstGeom prst="rect">
            <a:avLst/>
          </a:prstGeom>
        </p:spPr>
      </p:pic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88728" y="1972755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50">
                <a:solidFill>
                  <a:schemeClr val="bg1"/>
                </a:solidFill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add subtitle 30pt</a:t>
            </a:r>
            <a:endParaRPr lang="uk-UA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88723" y="2701639"/>
            <a:ext cx="7631084" cy="17310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48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65 </a:t>
            </a:r>
            <a:r>
              <a:rPr lang="en-US" dirty="0" err="1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1719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263532" y="1233500"/>
            <a:ext cx="11664951" cy="4364007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63533" y="5851567"/>
            <a:ext cx="8969433" cy="45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625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add subtitle 35pt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7236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4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25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12202" y="2034652"/>
            <a:ext cx="11352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3"/>
            <a:r>
              <a:rPr lang="en-US" dirty="0"/>
              <a:t>Fourth level</a:t>
            </a:r>
            <a:endParaRPr lang="ru-RU" dirty="0"/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682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4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25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2203" y="2033699"/>
            <a:ext cx="11517861" cy="456395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1650"/>
            </a:lvl1pPr>
            <a:lvl2pPr marL="514313" indent="-171438">
              <a:buClr>
                <a:schemeClr val="bg2"/>
              </a:buClr>
              <a:buFont typeface="Tahoma" panose="020B0604030504040204" pitchFamily="34" charset="0"/>
              <a:buChar char="▪"/>
              <a:defRPr sz="1650"/>
            </a:lvl2pPr>
            <a:lvl3pPr marL="857186" indent="-171438">
              <a:buClr>
                <a:schemeClr val="bg2"/>
              </a:buClr>
              <a:buFont typeface="Tahoma" panose="020B0604030504040204" pitchFamily="34" charset="0"/>
              <a:buChar char="-"/>
              <a:defRPr sz="1650"/>
            </a:lvl3pPr>
            <a:lvl4pPr marL="1200060" indent="-17143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1650"/>
            </a:lvl4pPr>
            <a:lvl5pPr>
              <a:defRPr sz="1650"/>
            </a:lvl5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4692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4" y="1233488"/>
            <a:ext cx="11346033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25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2203" y="2031338"/>
            <a:ext cx="11517861" cy="454501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40432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3" y="1231207"/>
            <a:ext cx="5536880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625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8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50"/>
            </a:lvl1pPr>
            <a:lvl2pPr marL="342875" indent="0">
              <a:buNone/>
              <a:defRPr sz="1050"/>
            </a:lvl2pPr>
            <a:lvl3pPr marL="685749" indent="0">
              <a:buNone/>
              <a:defRPr sz="900"/>
            </a:lvl3pPr>
            <a:lvl4pPr marL="1028624" indent="0">
              <a:buNone/>
              <a:defRPr sz="750"/>
            </a:lvl4pPr>
            <a:lvl5pPr marL="1371498" indent="0">
              <a:buNone/>
              <a:defRPr sz="750"/>
            </a:lvl5pPr>
            <a:lvl6pPr marL="1714373" indent="0">
              <a:buNone/>
              <a:defRPr sz="750"/>
            </a:lvl6pPr>
            <a:lvl7pPr marL="2057246" indent="0">
              <a:buNone/>
              <a:defRPr sz="750"/>
            </a:lvl7pPr>
            <a:lvl8pPr marL="2400120" indent="0">
              <a:buNone/>
              <a:defRPr sz="750"/>
            </a:lvl8pPr>
            <a:lvl9pPr marL="2742995" indent="0">
              <a:buNone/>
              <a:defRPr sz="750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240464" y="1233488"/>
            <a:ext cx="5688013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204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416562" y="1233490"/>
            <a:ext cx="11513503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1" y="343778"/>
            <a:ext cx="11511915" cy="525970"/>
          </a:xfrm>
        </p:spPr>
        <p:txBody>
          <a:bodyPr>
            <a:noAutofit/>
          </a:bodyPr>
          <a:lstStyle>
            <a:lvl1pPr>
              <a:defRPr sz="2625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3" y="1233488"/>
            <a:ext cx="5539337" cy="63716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625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4" y="1233488"/>
            <a:ext cx="5688019" cy="536416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203" y="2221358"/>
            <a:ext cx="5539336" cy="437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50"/>
            </a:lvl1pPr>
            <a:lvl2pPr marL="342875" indent="0">
              <a:buNone/>
              <a:defRPr sz="1050"/>
            </a:lvl2pPr>
            <a:lvl3pPr marL="685749" indent="0">
              <a:buNone/>
              <a:defRPr sz="900"/>
            </a:lvl3pPr>
            <a:lvl4pPr marL="1028624" indent="0">
              <a:buNone/>
              <a:defRPr sz="750"/>
            </a:lvl4pPr>
            <a:lvl5pPr marL="1371498" indent="0">
              <a:buNone/>
              <a:defRPr sz="750"/>
            </a:lvl5pPr>
            <a:lvl6pPr marL="1714373" indent="0">
              <a:buNone/>
              <a:defRPr sz="750"/>
            </a:lvl6pPr>
            <a:lvl7pPr marL="2057246" indent="0">
              <a:buNone/>
              <a:defRPr sz="750"/>
            </a:lvl7pPr>
            <a:lvl8pPr marL="2400120" indent="0">
              <a:buNone/>
              <a:defRPr sz="750"/>
            </a:lvl8pPr>
            <a:lvl9pPr marL="2742995" indent="0">
              <a:buNone/>
              <a:defRPr sz="750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6518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s 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263532" y="4834659"/>
            <a:ext cx="11664951" cy="1763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35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5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25"/>
            </a:lvl1pPr>
          </a:lstStyle>
          <a:p>
            <a:endParaRPr lang="uk-U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51552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7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534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30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6188"/>
              </a:lnSpc>
              <a:defRPr sz="8438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2" y="5915029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125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1020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803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6188"/>
              </a:lnSpc>
              <a:defRPr sz="7031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2" y="5915029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125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9099292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89812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2" y="2057400"/>
            <a:ext cx="5174999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90757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2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2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41150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2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2" y="1382490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2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32359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2" y="1377047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2" y="1377047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Oval 11"/>
          <p:cNvSpPr/>
          <p:nvPr/>
        </p:nvSpPr>
        <p:spPr>
          <a:xfrm>
            <a:off x="3113587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81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3" y="4040781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7" y="4040781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81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7" y="4040781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09139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2057404"/>
            <a:ext cx="1466851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1" y="2057404"/>
            <a:ext cx="1466851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4"/>
            <a:ext cx="1466851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1" y="2057404"/>
            <a:ext cx="1466851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4"/>
            <a:ext cx="1466851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9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9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9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8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9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8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238452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451" y="1464898"/>
            <a:ext cx="4786023" cy="4159615"/>
          </a:xfrm>
        </p:spPr>
        <p:txBody>
          <a:bodyPr>
            <a:normAutofit/>
          </a:bodyPr>
          <a:lstStyle>
            <a:lvl1pPr marL="0" indent="0">
              <a:buNone/>
              <a:defRPr sz="1650"/>
            </a:lvl1pPr>
            <a:lvl2pPr marL="342875" indent="0">
              <a:buNone/>
              <a:defRPr sz="1050"/>
            </a:lvl2pPr>
            <a:lvl3pPr marL="685749" indent="0">
              <a:buNone/>
              <a:defRPr sz="900"/>
            </a:lvl3pPr>
            <a:lvl4pPr marL="1028624" indent="0">
              <a:buNone/>
              <a:defRPr sz="750"/>
            </a:lvl4pPr>
            <a:lvl5pPr marL="1371498" indent="0">
              <a:buNone/>
              <a:defRPr sz="750"/>
            </a:lvl5pPr>
            <a:lvl6pPr marL="1714373" indent="0">
              <a:buNone/>
              <a:defRPr sz="750"/>
            </a:lvl6pPr>
            <a:lvl7pPr marL="2057246" indent="0">
              <a:buNone/>
              <a:defRPr sz="750"/>
            </a:lvl7pPr>
            <a:lvl8pPr marL="2400120" indent="0">
              <a:buNone/>
              <a:defRPr sz="750"/>
            </a:lvl8pPr>
            <a:lvl9pPr marL="2742995" indent="0">
              <a:buNone/>
              <a:defRPr sz="750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096002" y="0"/>
            <a:ext cx="6095999" cy="68580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5435" y="343778"/>
            <a:ext cx="4772879" cy="525970"/>
          </a:xfrm>
        </p:spPr>
        <p:txBody>
          <a:bodyPr>
            <a:noAutofit/>
          </a:bodyPr>
          <a:lstStyle>
            <a:lvl1pPr>
              <a:defRPr sz="2625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2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7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560001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8836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2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2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533404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2" y="1382490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2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2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2313966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8667862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2" y="1382490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2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2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382980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90"/>
            <a:ext cx="11513504" cy="3425825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1650"/>
            </a:lvl1pPr>
            <a:lvl2pPr marL="514313" indent="-171438">
              <a:buClr>
                <a:schemeClr val="bg2"/>
              </a:buClr>
              <a:buFont typeface="Tahoma" panose="020B0604030504040204" pitchFamily="34" charset="0"/>
              <a:buChar char="▪"/>
              <a:defRPr sz="1650"/>
            </a:lvl2pPr>
            <a:lvl3pPr marL="857186" indent="-171438">
              <a:buClr>
                <a:schemeClr val="bg2"/>
              </a:buClr>
              <a:buFont typeface="Tahoma" panose="020B0604030504040204" pitchFamily="34" charset="0"/>
              <a:buChar char="-"/>
              <a:defRPr sz="1650"/>
            </a:lvl3pPr>
            <a:lvl4pPr marL="1200060" indent="-17143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1650"/>
            </a:lvl4pPr>
            <a:lvl5pPr>
              <a:defRPr sz="1650"/>
            </a:lvl5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1" y="343778"/>
            <a:ext cx="11511915" cy="525970"/>
          </a:xfrm>
        </p:spPr>
        <p:txBody>
          <a:bodyPr>
            <a:noAutofit/>
          </a:bodyPr>
          <a:lstStyle>
            <a:lvl1pPr>
              <a:defRPr sz="2625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205068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8727" y="2132235"/>
            <a:ext cx="988353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25"/>
            </a:lvl1pPr>
          </a:lstStyle>
          <a:p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051" y="271780"/>
            <a:ext cx="11645900" cy="6858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951552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b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7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8523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5915027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5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46" y="5906730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30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8250"/>
              </a:lnSpc>
              <a:defRPr sz="1125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36806838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801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8250"/>
              </a:lnSpc>
              <a:defRPr sz="9375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5915027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5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46" y="5906730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7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4145" y="1233490"/>
            <a:ext cx="4728944" cy="4391025"/>
          </a:xfrm>
        </p:spPr>
        <p:txBody>
          <a:bodyPr>
            <a:normAutofit/>
          </a:bodyPr>
          <a:lstStyle>
            <a:lvl1pPr marL="0" indent="0">
              <a:buNone/>
              <a:defRPr sz="1650"/>
            </a:lvl1pPr>
            <a:lvl2pPr marL="342875" indent="0">
              <a:buNone/>
              <a:defRPr sz="1050"/>
            </a:lvl2pPr>
            <a:lvl3pPr marL="685749" indent="0">
              <a:buNone/>
              <a:defRPr sz="900"/>
            </a:lvl3pPr>
            <a:lvl4pPr marL="1028624" indent="0">
              <a:buNone/>
              <a:defRPr sz="750"/>
            </a:lvl4pPr>
            <a:lvl5pPr marL="1371498" indent="0">
              <a:buNone/>
              <a:defRPr sz="750"/>
            </a:lvl5pPr>
            <a:lvl6pPr marL="1714373" indent="0">
              <a:buNone/>
              <a:defRPr sz="750"/>
            </a:lvl6pPr>
            <a:lvl7pPr marL="2057246" indent="0">
              <a:buNone/>
              <a:defRPr sz="750"/>
            </a:lvl7pPr>
            <a:lvl8pPr marL="2400120" indent="0">
              <a:buNone/>
              <a:defRPr sz="750"/>
            </a:lvl8pPr>
            <a:lvl9pPr marL="2742995" indent="0">
              <a:buNone/>
              <a:defRPr sz="750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6240464" y="260352"/>
            <a:ext cx="5688019" cy="5364163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4147" y="345774"/>
            <a:ext cx="4728944" cy="525970"/>
          </a:xfrm>
        </p:spPr>
        <p:txBody>
          <a:bodyPr>
            <a:noAutofit/>
          </a:bodyPr>
          <a:lstStyle>
            <a:lvl1pPr>
              <a:defRPr sz="2625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1" y="5906730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877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342900" indent="0">
              <a:buNone/>
              <a:defRPr sz="135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685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028700" indent="0">
              <a:buNone/>
              <a:defRPr sz="105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371600" indent="0">
              <a:buNone/>
              <a:defRPr sz="9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46464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342900" indent="0">
              <a:buNone/>
              <a:defRPr sz="135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685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028700" indent="0">
              <a:buNone/>
              <a:defRPr sz="105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371600" indent="0">
              <a:buNone/>
              <a:defRPr sz="9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13509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46" y="5906730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201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2057400"/>
            <a:ext cx="5174999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06818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1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2127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1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1" y="1382488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2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24396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1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1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17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2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2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2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2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2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2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2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2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41485278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30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6188"/>
              </a:lnSpc>
              <a:defRPr sz="8438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2" y="5915029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125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7657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6119" y="5848096"/>
            <a:ext cx="105156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91467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5915027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5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6" y="5906730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30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8250"/>
              </a:lnSpc>
              <a:defRPr sz="1125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26199808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801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8250"/>
              </a:lnSpc>
              <a:defRPr sz="9375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5915027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5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6" y="5906730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412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350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1" y="5906730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842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342900" indent="0">
              <a:buNone/>
              <a:defRPr sz="135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685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028700" indent="0">
              <a:buNone/>
              <a:defRPr sz="105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371600" indent="0">
              <a:buNone/>
              <a:defRPr sz="9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86251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342900" indent="0">
              <a:buNone/>
              <a:defRPr sz="135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685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028700" indent="0">
              <a:buNone/>
              <a:defRPr sz="105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371600" indent="0">
              <a:buNone/>
              <a:defRPr sz="9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25076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6" y="5906730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496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2057400"/>
            <a:ext cx="5174999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49180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1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936273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1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1" y="1382488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2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90330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30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6188"/>
              </a:lnSpc>
              <a:defRPr sz="8438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2" y="5915029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125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147428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1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1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202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2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2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2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2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2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2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2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2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9388513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342900" indent="0">
              <a:buNone/>
              <a:defRPr sz="135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685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028700" indent="0">
              <a:buNone/>
              <a:defRPr sz="105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371600" indent="0">
              <a:buNone/>
              <a:defRPr sz="9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10"/>
            <a:ext cx="212162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25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465276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30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7875"/>
              </a:lnSpc>
              <a:defRPr sz="1125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5915027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5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6" y="5906730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801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8250"/>
              </a:lnSpc>
              <a:defRPr sz="9375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5915027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5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6" y="5906730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6234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1" y="5906730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410994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6" y="5906730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144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342900" indent="0">
              <a:buNone/>
              <a:defRPr sz="135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685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028700" indent="0">
              <a:buNone/>
              <a:defRPr sz="105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371600" indent="0">
              <a:buNone/>
              <a:defRPr sz="9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121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7132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2057400"/>
            <a:ext cx="5174999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547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803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6188"/>
              </a:lnSpc>
              <a:defRPr sz="7031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2" y="5915029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125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3343313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1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72134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1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1" y="1382488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2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8960307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1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1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6931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2"/>
            <a:ext cx="1466851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2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2"/>
            <a:ext cx="1466851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2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2"/>
            <a:ext cx="1466851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2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2"/>
            <a:ext cx="1466851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2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2"/>
            <a:ext cx="1466851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2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7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7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6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7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6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6" y="5906730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7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12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1435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71525" indent="0">
              <a:buNone/>
              <a:defRPr sz="788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8700" indent="0">
              <a:buNone/>
              <a:defRPr sz="675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86901" y="236812"/>
            <a:ext cx="212162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9508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image" Target="../media/image3.emf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7.emf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7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7.emf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561" y="131310"/>
            <a:ext cx="113307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6561" y="1160923"/>
            <a:ext cx="113307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3"/>
            <a:r>
              <a:rPr lang="en-US" dirty="0"/>
              <a:t>Fourth level</a:t>
            </a:r>
            <a:endParaRPr lang="ru-RU" dirty="0"/>
          </a:p>
          <a:p>
            <a:pPr lvl="4"/>
            <a:r>
              <a:rPr lang="en-US" dirty="0"/>
              <a:t>Fifth</a:t>
            </a:r>
            <a:r>
              <a:rPr lang="ru-RU" dirty="0"/>
              <a:t> </a:t>
            </a:r>
            <a:r>
              <a:rPr lang="en-US" dirty="0"/>
              <a:t>level</a:t>
            </a:r>
            <a:endParaRPr lang="uk-U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63551" y="6031830"/>
            <a:ext cx="287855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725" userDrawn="1">
          <p15:clr>
            <a:srgbClr val="F26B43"/>
          </p15:clr>
        </p15:guide>
        <p15:guide id="1" pos="167" userDrawn="1">
          <p15:clr>
            <a:srgbClr val="F26B43"/>
          </p15:clr>
        </p15:guide>
        <p15:guide id="2" pos="7515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847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543" userDrawn="1">
          <p15:clr>
            <a:srgbClr val="F26B43"/>
          </p15:clr>
        </p15:guide>
        <p15:guide id="9" pos="3749" userDrawn="1">
          <p15:clr>
            <a:srgbClr val="F26B43"/>
          </p15:clr>
        </p15:guide>
        <p15:guide id="10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265114" y="5624515"/>
            <a:ext cx="11664951" cy="99045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35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67" userDrawn="1">
          <p15:clr>
            <a:srgbClr val="F26B43"/>
          </p15:clr>
        </p15:guide>
        <p15:guide id="2" pos="7515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847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959147" y="5906732"/>
            <a:ext cx="1547053" cy="2654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273051" y="271780"/>
            <a:ext cx="11645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2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650" r:id="rId17"/>
    <p:sldLayoutId id="2147483672" r:id="rId18"/>
    <p:sldLayoutId id="2147483651" r:id="rId19"/>
    <p:sldLayoutId id="2147483654" r:id="rId20"/>
    <p:sldLayoutId id="2147483675" r:id="rId21"/>
    <p:sldLayoutId id="2147483655" r:id="rId22"/>
    <p:sldLayoutId id="2147483656" r:id="rId23"/>
    <p:sldLayoutId id="2147483674" r:id="rId24"/>
    <p:sldLayoutId id="2147483673" r:id="rId25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7" y="5906732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8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1" r:id="rId15"/>
    <p:sldLayoutId id="2147483722" r:id="rId16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59146" y="5906730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54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120" userDrawn="1">
          <p15:clr>
            <a:srgbClr val="F26B43"/>
          </p15:clr>
        </p15:guide>
        <p15:guide id="3" pos="576" userDrawn="1">
          <p15:clr>
            <a:srgbClr val="F26B43"/>
          </p15:clr>
        </p15:guide>
        <p15:guide id="4" pos="9664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2240" userDrawn="1">
          <p15:clr>
            <a:srgbClr val="F26B43"/>
          </p15:clr>
        </p15:guide>
        <p15:guide id="10" pos="2432" userDrawn="1">
          <p15:clr>
            <a:srgbClr val="F26B43"/>
          </p15:clr>
        </p15:guide>
        <p15:guide id="11" pos="3488" userDrawn="1">
          <p15:clr>
            <a:srgbClr val="F26B43"/>
          </p15:clr>
        </p15:guide>
        <p15:guide id="12" pos="4096" userDrawn="1">
          <p15:clr>
            <a:srgbClr val="F26B43"/>
          </p15:clr>
        </p15:guide>
        <p15:guide id="13" pos="3680" userDrawn="1">
          <p15:clr>
            <a:srgbClr val="F26B43"/>
          </p15:clr>
        </p15:guide>
        <p15:guide id="14" pos="4288" userDrawn="1">
          <p15:clr>
            <a:srgbClr val="F26B43"/>
          </p15:clr>
        </p15:guide>
        <p15:guide id="15" pos="5952" userDrawn="1">
          <p15:clr>
            <a:srgbClr val="F26B43"/>
          </p15:clr>
        </p15:guide>
        <p15:guide id="16" pos="6144" userDrawn="1">
          <p15:clr>
            <a:srgbClr val="F26B43"/>
          </p15:clr>
        </p15:guide>
        <p15:guide id="17" pos="6560" userDrawn="1">
          <p15:clr>
            <a:srgbClr val="F26B43"/>
          </p15:clr>
        </p15:guide>
        <p15:guide id="18" pos="6752" userDrawn="1">
          <p15:clr>
            <a:srgbClr val="F26B43"/>
          </p15:clr>
        </p15:guide>
        <p15:guide id="19" pos="7808" userDrawn="1">
          <p15:clr>
            <a:srgbClr val="F26B43"/>
          </p15:clr>
        </p15:guide>
        <p15:guide id="20" pos="8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5024" userDrawn="1">
          <p15:clr>
            <a:srgbClr val="F26B43"/>
          </p15:clr>
        </p15:guide>
        <p15:guide id="24" pos="5216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59146" y="5906730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47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120" userDrawn="1">
          <p15:clr>
            <a:srgbClr val="F26B43"/>
          </p15:clr>
        </p15:guide>
        <p15:guide id="3" pos="576" userDrawn="1">
          <p15:clr>
            <a:srgbClr val="F26B43"/>
          </p15:clr>
        </p15:guide>
        <p15:guide id="4" pos="9664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2240" userDrawn="1">
          <p15:clr>
            <a:srgbClr val="F26B43"/>
          </p15:clr>
        </p15:guide>
        <p15:guide id="10" pos="2432" userDrawn="1">
          <p15:clr>
            <a:srgbClr val="F26B43"/>
          </p15:clr>
        </p15:guide>
        <p15:guide id="11" pos="3488" userDrawn="1">
          <p15:clr>
            <a:srgbClr val="F26B43"/>
          </p15:clr>
        </p15:guide>
        <p15:guide id="12" pos="4096" userDrawn="1">
          <p15:clr>
            <a:srgbClr val="F26B43"/>
          </p15:clr>
        </p15:guide>
        <p15:guide id="13" pos="3680" userDrawn="1">
          <p15:clr>
            <a:srgbClr val="F26B43"/>
          </p15:clr>
        </p15:guide>
        <p15:guide id="14" pos="4288" userDrawn="1">
          <p15:clr>
            <a:srgbClr val="F26B43"/>
          </p15:clr>
        </p15:guide>
        <p15:guide id="15" pos="5952" userDrawn="1">
          <p15:clr>
            <a:srgbClr val="F26B43"/>
          </p15:clr>
        </p15:guide>
        <p15:guide id="16" pos="6144" userDrawn="1">
          <p15:clr>
            <a:srgbClr val="F26B43"/>
          </p15:clr>
        </p15:guide>
        <p15:guide id="17" pos="6560" userDrawn="1">
          <p15:clr>
            <a:srgbClr val="F26B43"/>
          </p15:clr>
        </p15:guide>
        <p15:guide id="18" pos="6752" userDrawn="1">
          <p15:clr>
            <a:srgbClr val="F26B43"/>
          </p15:clr>
        </p15:guide>
        <p15:guide id="19" pos="7808" userDrawn="1">
          <p15:clr>
            <a:srgbClr val="F26B43"/>
          </p15:clr>
        </p15:guide>
        <p15:guide id="20" pos="8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5024" userDrawn="1">
          <p15:clr>
            <a:srgbClr val="F26B43"/>
          </p15:clr>
        </p15:guide>
        <p15:guide id="24" pos="5216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59146" y="5906730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46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120" userDrawn="1">
          <p15:clr>
            <a:srgbClr val="F26B43"/>
          </p15:clr>
        </p15:guide>
        <p15:guide id="3" pos="576" userDrawn="1">
          <p15:clr>
            <a:srgbClr val="F26B43"/>
          </p15:clr>
        </p15:guide>
        <p15:guide id="4" pos="9664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2240" userDrawn="1">
          <p15:clr>
            <a:srgbClr val="F26B43"/>
          </p15:clr>
        </p15:guide>
        <p15:guide id="10" pos="2432" userDrawn="1">
          <p15:clr>
            <a:srgbClr val="F26B43"/>
          </p15:clr>
        </p15:guide>
        <p15:guide id="11" pos="3488" userDrawn="1">
          <p15:clr>
            <a:srgbClr val="F26B43"/>
          </p15:clr>
        </p15:guide>
        <p15:guide id="12" pos="4096" userDrawn="1">
          <p15:clr>
            <a:srgbClr val="F26B43"/>
          </p15:clr>
        </p15:guide>
        <p15:guide id="13" pos="3680" userDrawn="1">
          <p15:clr>
            <a:srgbClr val="F26B43"/>
          </p15:clr>
        </p15:guide>
        <p15:guide id="14" pos="4288" userDrawn="1">
          <p15:clr>
            <a:srgbClr val="F26B43"/>
          </p15:clr>
        </p15:guide>
        <p15:guide id="15" pos="5952" userDrawn="1">
          <p15:clr>
            <a:srgbClr val="F26B43"/>
          </p15:clr>
        </p15:guide>
        <p15:guide id="16" pos="6144" userDrawn="1">
          <p15:clr>
            <a:srgbClr val="F26B43"/>
          </p15:clr>
        </p15:guide>
        <p15:guide id="17" pos="6560" userDrawn="1">
          <p15:clr>
            <a:srgbClr val="F26B43"/>
          </p15:clr>
        </p15:guide>
        <p15:guide id="18" pos="6752" userDrawn="1">
          <p15:clr>
            <a:srgbClr val="F26B43"/>
          </p15:clr>
        </p15:guide>
        <p15:guide id="19" pos="7808" userDrawn="1">
          <p15:clr>
            <a:srgbClr val="F26B43"/>
          </p15:clr>
        </p15:guide>
        <p15:guide id="20" pos="8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5024" userDrawn="1">
          <p15:clr>
            <a:srgbClr val="F26B43"/>
          </p15:clr>
        </p15:guide>
        <p15:guide id="24" pos="5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/>
              <a:t>Decorators</a:t>
            </a:r>
            <a:br>
              <a:rPr lang="en-US" sz="7200" b="1"/>
            </a:br>
            <a:r>
              <a:rPr lang="en-US" sz="7200" b="1"/>
              <a:t>Generators</a:t>
            </a:r>
            <a:endParaRPr lang="uk-UA" sz="7200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C6700834-D496-41B9-8F4B-1B9BE83DE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7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Generators with a Loop</a:t>
            </a:r>
            <a:endParaRPr lang="uk-UA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03548C1F-52EB-4040-B92B-FE05A15F8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1" y="2660755"/>
            <a:ext cx="4948693" cy="338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1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  <a:endParaRPr lang="uk-U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4021" y="2809379"/>
            <a:ext cx="8115300" cy="3429000"/>
          </a:xfrm>
        </p:spPr>
        <p:txBody>
          <a:bodyPr/>
          <a:lstStyle/>
          <a:p>
            <a:r>
              <a:rPr lang="en-US" sz="1600" dirty="0"/>
              <a:t>Python has an interesting feature called </a:t>
            </a:r>
            <a:r>
              <a:rPr lang="en-US" sz="1600" b="1" dirty="0"/>
              <a:t>decorators</a:t>
            </a:r>
            <a:r>
              <a:rPr lang="en-US" sz="1600" dirty="0"/>
              <a:t> to add functionality to an existing code.</a:t>
            </a:r>
          </a:p>
          <a:p>
            <a:r>
              <a:rPr lang="en-US" sz="1600" dirty="0"/>
              <a:t>This is also called </a:t>
            </a:r>
            <a:r>
              <a:rPr lang="en-US" sz="1600" b="1" dirty="0"/>
              <a:t>metaprogramming</a:t>
            </a:r>
            <a:r>
              <a:rPr lang="en-US" sz="1600" dirty="0"/>
              <a:t> as a part of the program tries to modify another part of the program at compile time.</a:t>
            </a:r>
            <a:endParaRPr lang="uk-UA" sz="1600" dirty="0"/>
          </a:p>
        </p:txBody>
      </p:sp>
      <p:sp>
        <p:nvSpPr>
          <p:cNvPr id="4" name="Rectangle 3"/>
          <p:cNvSpPr/>
          <p:nvPr/>
        </p:nvSpPr>
        <p:spPr>
          <a:xfrm>
            <a:off x="1820911" y="1986071"/>
            <a:ext cx="8208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We can use the </a:t>
            </a:r>
            <a:r>
              <a:rPr lang="en-US" sz="2000" b="1" dirty="0">
                <a:solidFill>
                  <a:srgbClr val="00B050"/>
                </a:solidFill>
              </a:rPr>
              <a:t>@</a:t>
            </a:r>
            <a:r>
              <a:rPr lang="en-US" sz="1600" dirty="0">
                <a:solidFill>
                  <a:schemeClr val="bg1"/>
                </a:solidFill>
              </a:rPr>
              <a:t> symbol along with the name of the decorator function and place it above the definition of the function to be decorated. For example,</a:t>
            </a:r>
            <a:endParaRPr lang="uk-UA" sz="16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38350" y="4439475"/>
            <a:ext cx="7660418" cy="1521912"/>
            <a:chOff x="389965" y="3573736"/>
            <a:chExt cx="7660418" cy="1521912"/>
          </a:xfrm>
        </p:grpSpPr>
        <p:sp>
          <p:nvSpPr>
            <p:cNvPr id="6" name="Equal 5"/>
            <p:cNvSpPr/>
            <p:nvPr/>
          </p:nvSpPr>
          <p:spPr>
            <a:xfrm>
              <a:off x="3217209" y="3892709"/>
              <a:ext cx="1018615" cy="32770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35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9965" y="4795566"/>
              <a:ext cx="4269182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This is just a syntactic sugar to implement decorators.</a:t>
              </a:r>
              <a:endParaRPr lang="uk-UA" sz="135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965" y="3573736"/>
              <a:ext cx="2783887" cy="75343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6594" y="3577928"/>
              <a:ext cx="3563789" cy="877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363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Returning Functions From Functions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Python also allows you to use functions as return values. The following example returns one of the inner functions from the outer parent() function:</a:t>
            </a:r>
            <a:endParaRPr lang="uk-UA" sz="1800" dirty="0"/>
          </a:p>
        </p:txBody>
      </p:sp>
      <p:sp>
        <p:nvSpPr>
          <p:cNvPr id="11" name="Rectangle 10"/>
          <p:cNvSpPr/>
          <p:nvPr/>
        </p:nvSpPr>
        <p:spPr>
          <a:xfrm>
            <a:off x="1933286" y="3883224"/>
            <a:ext cx="822036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somewhat cryptic output simply means that the first variable refers to the local </a:t>
            </a:r>
            <a:r>
              <a:rPr lang="en-US" sz="1600" dirty="0" err="1"/>
              <a:t>first_child</a:t>
            </a:r>
            <a:r>
              <a:rPr lang="en-US" sz="1600" dirty="0"/>
              <a:t>() function inside of parent(), while second points to </a:t>
            </a:r>
            <a:r>
              <a:rPr lang="en-US" sz="1600" dirty="0" err="1"/>
              <a:t>second_child</a:t>
            </a:r>
            <a:r>
              <a:rPr lang="en-US" sz="1600" dirty="0"/>
              <a:t>().</a:t>
            </a:r>
          </a:p>
          <a:p>
            <a:r>
              <a:rPr lang="en-US" sz="1600" dirty="0"/>
              <a:t>You can now use first and second as if they are regular functions, even though the functions they point to can’t be accessed directly: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9019"/>
          <a:stretch/>
        </p:blipFill>
        <p:spPr>
          <a:xfrm>
            <a:off x="5307946" y="4084478"/>
            <a:ext cx="5024583" cy="11529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1" y="3314998"/>
            <a:ext cx="2976995" cy="22385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50" y="5487711"/>
            <a:ext cx="2333416" cy="98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5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Simple Decorators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6670" y="1813225"/>
            <a:ext cx="11381777" cy="912165"/>
          </a:xfrm>
        </p:spPr>
        <p:txBody>
          <a:bodyPr/>
          <a:lstStyle/>
          <a:p>
            <a:r>
              <a:rPr lang="en-US" sz="1400" dirty="0"/>
              <a:t>In effect, the name </a:t>
            </a:r>
            <a:r>
              <a:rPr lang="en-US" sz="1400" dirty="0" err="1"/>
              <a:t>say_whee</a:t>
            </a:r>
            <a:r>
              <a:rPr lang="en-US" sz="1400" dirty="0"/>
              <a:t> now points to the wrapper() inner function. </a:t>
            </a:r>
          </a:p>
          <a:p>
            <a:r>
              <a:rPr lang="en-US" sz="1400" dirty="0"/>
              <a:t>However, wrapper() has a reference to the original </a:t>
            </a:r>
            <a:r>
              <a:rPr lang="en-US" sz="1400" dirty="0" err="1"/>
              <a:t>say_whee</a:t>
            </a:r>
            <a:r>
              <a:rPr lang="en-US" sz="1400" dirty="0"/>
              <a:t>() as </a:t>
            </a:r>
            <a:r>
              <a:rPr lang="en-US" sz="1400" dirty="0" err="1"/>
              <a:t>func</a:t>
            </a:r>
            <a:r>
              <a:rPr lang="en-US" sz="1400" dirty="0"/>
              <a:t>, and calls that function between the two calls to print().</a:t>
            </a:r>
          </a:p>
          <a:p>
            <a:r>
              <a:rPr lang="en-US" sz="1400" dirty="0"/>
              <a:t>Put simply: </a:t>
            </a:r>
            <a:r>
              <a:rPr lang="en-US" sz="1400" b="1" dirty="0"/>
              <a:t>decorators wrap a function, modifying its behavior.</a:t>
            </a:r>
          </a:p>
          <a:p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884" y="2823703"/>
            <a:ext cx="6459105" cy="20972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884" y="4880758"/>
            <a:ext cx="6009347" cy="1745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981" y="5816280"/>
            <a:ext cx="4579137" cy="7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2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Decorating Functions with Parameters</a:t>
            </a:r>
            <a:endParaRPr lang="uk-U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The above decorator was simple and it only worked with functions that did not have any parameters. What if we had functions that took in parameters like below?</a:t>
            </a:r>
            <a:endParaRPr lang="uk-UA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2114382" y="3068958"/>
            <a:ext cx="7963237" cy="1907303"/>
            <a:chOff x="666413" y="2304459"/>
            <a:chExt cx="7963237" cy="1907303"/>
          </a:xfrm>
        </p:grpSpPr>
        <p:sp>
          <p:nvSpPr>
            <p:cNvPr id="6" name="Right Arrow 5"/>
            <p:cNvSpPr/>
            <p:nvPr/>
          </p:nvSpPr>
          <p:spPr>
            <a:xfrm>
              <a:off x="2936634" y="2845937"/>
              <a:ext cx="1250576" cy="1887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35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413" y="2542795"/>
              <a:ext cx="2071313" cy="5523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4296" y="2304459"/>
              <a:ext cx="4105354" cy="1907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338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Decorating Functions with Parameters</a:t>
            </a:r>
            <a:endParaRPr lang="uk-U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Now let's make a decorator to check for this case that will cause the error.</a:t>
            </a:r>
            <a:endParaRPr lang="uk-UA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42072" y="2759302"/>
            <a:ext cx="8507857" cy="2531456"/>
            <a:chOff x="399328" y="2309598"/>
            <a:chExt cx="8507857" cy="2531456"/>
          </a:xfrm>
        </p:grpSpPr>
        <p:sp>
          <p:nvSpPr>
            <p:cNvPr id="8" name="Right Arrow 7"/>
            <p:cNvSpPr/>
            <p:nvPr/>
          </p:nvSpPr>
          <p:spPr>
            <a:xfrm>
              <a:off x="4709039" y="3430293"/>
              <a:ext cx="897591" cy="188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328" y="2309598"/>
              <a:ext cx="4418108" cy="253145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4444" y="2767210"/>
              <a:ext cx="3142741" cy="1388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68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Decorators in Python</a:t>
            </a:r>
            <a:endParaRPr lang="uk-U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81649" y="2057400"/>
            <a:ext cx="6186798" cy="3429000"/>
          </a:xfrm>
        </p:spPr>
        <p:txBody>
          <a:bodyPr>
            <a:noAutofit/>
          </a:bodyPr>
          <a:lstStyle/>
          <a:p>
            <a:r>
              <a:rPr lang="en-US" sz="1600" dirty="0"/>
              <a:t>Multiple decorators can be chained in Python.</a:t>
            </a:r>
          </a:p>
          <a:p>
            <a:r>
              <a:rPr lang="en-US" sz="1600" dirty="0"/>
              <a:t>This is to say, a function can be decorated multiple times with different (or same) decorators. We simply place the decorators above the desired function.</a:t>
            </a:r>
            <a:endParaRPr lang="uk-UA" sz="1600" dirty="0"/>
          </a:p>
        </p:txBody>
      </p:sp>
      <p:sp>
        <p:nvSpPr>
          <p:cNvPr id="6" name="Rectangle 5"/>
          <p:cNvSpPr/>
          <p:nvPr/>
        </p:nvSpPr>
        <p:spPr>
          <a:xfrm>
            <a:off x="5299831" y="3527752"/>
            <a:ext cx="6468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The order in which we chain decorators matter. If we had reversed the order as,</a:t>
            </a:r>
            <a:endParaRPr lang="uk-UA" sz="1600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26" y="1857611"/>
            <a:ext cx="3140775" cy="45098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919" y="4505939"/>
            <a:ext cx="2981996" cy="196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2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7DAD76E-4DA1-4902-BA85-BB7B60181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684213"/>
            <a:r>
              <a:rPr lang="en-US" altLang="en-US" sz="4400">
                <a:latin typeface="Proxima Nova Black" pitchFamily="2" charset="0"/>
                <a:ea typeface="MS PGothic" panose="020B0600070205080204" pitchFamily="34" charset="-128"/>
              </a:rPr>
              <a:t>Introduction To Files In Python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3B2163A-E4B6-4AE7-BEC6-CD73F48BE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Proxima Nova Black" pitchFamily="2" charset="0"/>
                <a:ea typeface="MS PGothic" panose="020B0600070205080204" pitchFamily="34" charset="-128"/>
              </a:rPr>
              <a:t>What You Need In Order To Read </a:t>
            </a:r>
            <a:br>
              <a:rPr lang="en-US" altLang="en-US">
                <a:latin typeface="Proxima Nova Black" pitchFamily="2" charset="0"/>
                <a:ea typeface="MS PGothic" panose="020B0600070205080204" pitchFamily="34" charset="-128"/>
              </a:rPr>
            </a:br>
            <a:r>
              <a:rPr lang="en-US" altLang="en-US">
                <a:latin typeface="Proxima Nova Black" pitchFamily="2" charset="0"/>
                <a:ea typeface="MS PGothic" panose="020B0600070205080204" pitchFamily="34" charset="-128"/>
              </a:rPr>
              <a:t>Information From A File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DBC391F-350D-49C7-9936-48CFB91B76E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sz="2400">
                <a:solidFill>
                  <a:schemeClr val="bg2"/>
                </a:solidFill>
                <a:ea typeface="MS PGothic" panose="020B0600070205080204" pitchFamily="34" charset="-128"/>
              </a:rPr>
              <a:t>Open the file and associate the file with a file variable.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400">
                <a:solidFill>
                  <a:schemeClr val="bg2"/>
                </a:solidFill>
                <a:ea typeface="MS PGothic" panose="020B0600070205080204" pitchFamily="34" charset="-128"/>
              </a:rPr>
              <a:t>A command to read the information.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400">
                <a:solidFill>
                  <a:schemeClr val="bg2"/>
                </a:solidFill>
                <a:ea typeface="MS PGothic" panose="020B0600070205080204" pitchFamily="34" charset="-128"/>
              </a:rPr>
              <a:t>A command to close the file.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B3174B1-A87B-4E5E-98A9-7E5CF965E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defTabSz="684213">
              <a:buFontTx/>
              <a:buAutoNum type="arabicPeriod"/>
            </a:pPr>
            <a:r>
              <a:rPr lang="en-US" altLang="en-US">
                <a:latin typeface="Proxima Nova Black" pitchFamily="2" charset="0"/>
                <a:ea typeface="MS PGothic" panose="020B0600070205080204" pitchFamily="34" charset="-128"/>
              </a:rPr>
              <a:t>Opening Files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C9B7DEB-BCB5-4684-BC65-9A5A4BEF991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795647" y="1714500"/>
            <a:ext cx="11044052" cy="4701290"/>
          </a:xfrm>
        </p:spPr>
        <p:txBody>
          <a:bodyPr/>
          <a:lstStyle/>
          <a:p>
            <a:pPr marL="457200" indent="-457200" defTabSz="685749">
              <a:defRPr/>
            </a:pPr>
            <a:r>
              <a:rPr lang="en-US" altLang="en-US" sz="1800" dirty="0">
                <a:solidFill>
                  <a:schemeClr val="bg2"/>
                </a:solidFill>
                <a:ea typeface="ＭＳ Ｐゴシック" panose="020B0600070205080204" pitchFamily="34" charset="-128"/>
              </a:rPr>
              <a:t>Prepares the file for reading:</a:t>
            </a:r>
          </a:p>
          <a:p>
            <a:pPr marL="723900" lvl="1" indent="-381000" defTabSz="685749">
              <a:lnSpc>
                <a:spcPct val="100000"/>
              </a:lnSpc>
              <a:buFontTx/>
              <a:buAutoNum type="alphaUcPeriod"/>
              <a:defRPr/>
            </a:pPr>
            <a:r>
              <a:rPr lang="en-CA" altLang="en-US" sz="1800" dirty="0">
                <a:solidFill>
                  <a:schemeClr val="bg2"/>
                </a:solidFill>
                <a:ea typeface="ＭＳ Ｐゴシック" panose="020B0600070205080204" pitchFamily="34" charset="-128"/>
              </a:rPr>
              <a:t>Links the file variable with the physical file (references to the file variable are references to the physical file).</a:t>
            </a:r>
            <a:endParaRPr lang="en-US" altLang="en-US" sz="1800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  <a:p>
            <a:pPr marL="723900" lvl="1" indent="-381000" defTabSz="685749">
              <a:lnSpc>
                <a:spcPct val="100000"/>
              </a:lnSpc>
              <a:buFontTx/>
              <a:buAutoNum type="alphaUcPeriod"/>
              <a:defRPr/>
            </a:pPr>
            <a:r>
              <a:rPr lang="en-US" altLang="en-US" sz="1800" dirty="0">
                <a:solidFill>
                  <a:schemeClr val="bg2"/>
                </a:solidFill>
                <a:ea typeface="ＭＳ Ｐゴシック" panose="020B0600070205080204" pitchFamily="34" charset="-128"/>
              </a:rPr>
              <a:t>Positions the file pointer at the start of the file.</a:t>
            </a:r>
          </a:p>
          <a:p>
            <a:pPr lvl="1" defTabSz="685749">
              <a:lnSpc>
                <a:spcPct val="70000"/>
              </a:lnSpc>
              <a:defRPr/>
            </a:pPr>
            <a:endParaRPr lang="en-US" altLang="en-US" sz="1800" b="1" dirty="0">
              <a:solidFill>
                <a:schemeClr val="bg2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lvl="1" defTabSz="685749">
              <a:lnSpc>
                <a:spcPct val="70000"/>
              </a:lnSpc>
              <a:defRPr/>
            </a:pPr>
            <a:r>
              <a:rPr lang="en-US" altLang="en-US" sz="1800" b="1" dirty="0">
                <a:solidFill>
                  <a:schemeClr val="bg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Format:</a:t>
            </a:r>
          </a:p>
          <a:p>
            <a:pPr marL="457200" indent="-457200" defTabSz="685749">
              <a:lnSpc>
                <a:spcPct val="80000"/>
              </a:lnSpc>
              <a:defRPr/>
            </a:pPr>
            <a:r>
              <a:rPr lang="en-US" altLang="en-US" sz="1800" dirty="0">
                <a:solidFill>
                  <a:schemeClr val="bg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   &lt;</a:t>
            </a:r>
            <a:r>
              <a:rPr lang="en-US" altLang="en-US" sz="1800" i="1" dirty="0">
                <a:solidFill>
                  <a:schemeClr val="bg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file variable</a:t>
            </a:r>
            <a:r>
              <a:rPr lang="en-US" altLang="en-US" sz="1800" dirty="0">
                <a:solidFill>
                  <a:schemeClr val="bg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 = open(&lt;</a:t>
            </a:r>
            <a:r>
              <a:rPr lang="en-US" altLang="en-US" sz="1800" i="1" dirty="0">
                <a:solidFill>
                  <a:schemeClr val="bg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file name</a:t>
            </a:r>
            <a:r>
              <a:rPr lang="en-US" altLang="en-US" sz="1800" dirty="0">
                <a:solidFill>
                  <a:schemeClr val="bg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&gt;</a:t>
            </a:r>
            <a:r>
              <a:rPr lang="en-US" altLang="en-US" sz="1800" i="1" dirty="0">
                <a:solidFill>
                  <a:schemeClr val="bg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00" dirty="0">
                <a:solidFill>
                  <a:schemeClr val="bg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"r")</a:t>
            </a:r>
          </a:p>
          <a:p>
            <a:pPr marL="457200" indent="-457200" defTabSz="685749">
              <a:lnSpc>
                <a:spcPct val="80000"/>
              </a:lnSpc>
              <a:defRPr/>
            </a:pPr>
            <a:endParaRPr lang="en-US" altLang="en-US" sz="18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  <a:p>
            <a:pPr marL="457200" indent="-457200" defTabSz="685749">
              <a:lnSpc>
                <a:spcPct val="80000"/>
              </a:lnSpc>
              <a:defRPr/>
            </a:pPr>
            <a:r>
              <a:rPr lang="en-US" altLang="en-US" sz="1800" b="1" dirty="0">
                <a:solidFill>
                  <a:schemeClr val="bg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Example:</a:t>
            </a:r>
            <a:endParaRPr lang="en-US" altLang="en-US" sz="1800" dirty="0">
              <a:solidFill>
                <a:schemeClr val="bg2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457200" indent="-457200" defTabSz="685749">
              <a:lnSpc>
                <a:spcPct val="80000"/>
              </a:lnSpc>
              <a:defRPr/>
            </a:pPr>
            <a:r>
              <a:rPr lang="en-US" altLang="en-US" sz="1800" dirty="0">
                <a:solidFill>
                  <a:schemeClr val="bg2"/>
                </a:solidFill>
                <a:ea typeface="ＭＳ Ｐゴシック" panose="020B0600070205080204" pitchFamily="34" charset="-128"/>
              </a:rPr>
              <a:t>    (Constant file name)</a:t>
            </a:r>
          </a:p>
          <a:p>
            <a:pPr marL="457200" indent="-457200" defTabSz="685749">
              <a:lnSpc>
                <a:spcPct val="80000"/>
              </a:lnSpc>
              <a:defRPr/>
            </a:pPr>
            <a:r>
              <a:rPr lang="en-US" altLang="en-US" sz="1800" dirty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 err="1">
                <a:solidFill>
                  <a:schemeClr val="bg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inputFile</a:t>
            </a:r>
            <a:r>
              <a:rPr lang="en-US" altLang="en-US" sz="1800" dirty="0">
                <a:solidFill>
                  <a:schemeClr val="bg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open("data.txt", "r")</a:t>
            </a:r>
          </a:p>
          <a:p>
            <a:pPr marL="265113" lvl="3" defTabSz="685749">
              <a:defRPr/>
            </a:pPr>
            <a:r>
              <a:rPr lang="en-US" altLang="en-US" sz="1800" dirty="0">
                <a:solidFill>
                  <a:schemeClr val="bg2"/>
                </a:solidFill>
                <a:ea typeface="ＭＳ Ｐゴシック" panose="020B0600070205080204" pitchFamily="34" charset="-128"/>
              </a:rPr>
              <a:t>OR</a:t>
            </a:r>
          </a:p>
          <a:p>
            <a:pPr marL="457200" indent="-457200" defTabSz="685749">
              <a:lnSpc>
                <a:spcPct val="80000"/>
              </a:lnSpc>
              <a:defRPr/>
            </a:pPr>
            <a:r>
              <a:rPr lang="en-US" altLang="en-US" sz="1800" dirty="0">
                <a:solidFill>
                  <a:schemeClr val="bg2"/>
                </a:solidFill>
                <a:ea typeface="ＭＳ Ｐゴシック" panose="020B0600070205080204" pitchFamily="34" charset="-128"/>
              </a:rPr>
              <a:t>    (Variable file name: entered by user at runtime)</a:t>
            </a:r>
          </a:p>
          <a:p>
            <a:pPr marL="457200" indent="-457200" defTabSz="685749">
              <a:lnSpc>
                <a:spcPct val="80000"/>
              </a:lnSpc>
              <a:defRPr/>
            </a:pPr>
            <a:r>
              <a:rPr lang="en-US" altLang="en-US" sz="1800" dirty="0">
                <a:solidFill>
                  <a:schemeClr val="bg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filename = input("Enter name of input file: ")</a:t>
            </a:r>
          </a:p>
          <a:p>
            <a:pPr marL="457200" indent="-457200" defTabSz="685749">
              <a:lnSpc>
                <a:spcPct val="80000"/>
              </a:lnSpc>
              <a:defRPr/>
            </a:pPr>
            <a:r>
              <a:rPr lang="en-US" altLang="en-US" sz="1800" dirty="0">
                <a:solidFill>
                  <a:schemeClr val="bg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</a:t>
            </a:r>
            <a:r>
              <a:rPr lang="en-US" altLang="en-US" sz="1800" dirty="0" err="1">
                <a:solidFill>
                  <a:schemeClr val="bg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inputFile</a:t>
            </a:r>
            <a:r>
              <a:rPr lang="en-US" altLang="en-US" sz="1800" dirty="0">
                <a:solidFill>
                  <a:schemeClr val="bg2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open(filename, "r")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9EE43A93-629B-4A58-892D-5B8B374BC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47" y="6553901"/>
            <a:ext cx="74676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aseline="300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 Examples assume that the file is in the same directory/folder as the Python program.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4004" y="506223"/>
            <a:ext cx="8115300" cy="685800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" y="1760759"/>
            <a:ext cx="11582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List comprehensions </a:t>
            </a:r>
            <a:r>
              <a:rPr lang="en-US" sz="1600" dirty="0">
                <a:solidFill>
                  <a:schemeClr val="bg1"/>
                </a:solidFill>
              </a:rPr>
              <a:t>are a tool for transforming one list (any </a:t>
            </a:r>
            <a:r>
              <a:rPr lang="en-US" sz="1600" dirty="0" err="1">
                <a:solidFill>
                  <a:schemeClr val="bg1"/>
                </a:solidFill>
              </a:rPr>
              <a:t>itterable</a:t>
            </a:r>
            <a:r>
              <a:rPr lang="en-US" sz="1600" dirty="0">
                <a:solidFill>
                  <a:schemeClr val="bg1"/>
                </a:solidFill>
              </a:rPr>
              <a:t> actually) into another list. During this transformation, elements can be conditionally included in the new list and each element can be transformed as needed.</a:t>
            </a:r>
            <a:endParaRPr lang="uk-UA" sz="16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63556" y="2452272"/>
            <a:ext cx="8559152" cy="2306462"/>
            <a:chOff x="338606" y="1565835"/>
            <a:chExt cx="8559152" cy="2306462"/>
          </a:xfrm>
        </p:grpSpPr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552500" y="1582225"/>
              <a:ext cx="681597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r>
                <a:rPr lang="en-US" altLang="uk-UA" sz="1350" dirty="0">
                  <a:solidFill>
                    <a:schemeClr val="bg1"/>
                  </a:solidFill>
                </a:rPr>
                <a:t>Syntax:</a:t>
              </a:r>
            </a:p>
          </p:txBody>
        </p:sp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1244253" y="1565835"/>
              <a:ext cx="5527475" cy="276999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r>
                <a:rPr lang="en-US" altLang="uk-UA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altLang="uk-UA" sz="1200" dirty="0">
                  <a:solidFill>
                    <a:srgbClr val="66CC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altLang="uk-UA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expression</a:t>
              </a:r>
              <a:r>
                <a:rPr lang="en-US" altLang="uk-UA" sz="1200" dirty="0">
                  <a:solidFill>
                    <a:srgbClr val="66CC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altLang="uk-UA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uk-UA" sz="1200" b="1" dirty="0">
                  <a:solidFill>
                    <a:srgbClr val="FF77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altLang="uk-UA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uk-UA" sz="1200" dirty="0">
                  <a:solidFill>
                    <a:srgbClr val="66CC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altLang="uk-UA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altLang="uk-UA" sz="1200" dirty="0">
                  <a:solidFill>
                    <a:srgbClr val="66CC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altLang="uk-UA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uk-UA" sz="1200" b="1" dirty="0">
                  <a:solidFill>
                    <a:srgbClr val="FF77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altLang="uk-UA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uk-UA" sz="1200" dirty="0">
                  <a:solidFill>
                    <a:srgbClr val="66CC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altLang="uk-UA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collection</a:t>
              </a:r>
              <a:r>
                <a:rPr lang="en-US" altLang="uk-UA" sz="1200" dirty="0">
                  <a:solidFill>
                    <a:srgbClr val="66CC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altLang="uk-UA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uk-UA" sz="1200" b="1" dirty="0">
                  <a:solidFill>
                    <a:srgbClr val="FF77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altLang="uk-UA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uk-UA" sz="1200" dirty="0">
                  <a:solidFill>
                    <a:srgbClr val="66CC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altLang="uk-UA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condition</a:t>
              </a:r>
              <a:r>
                <a:rPr lang="en-US" altLang="uk-UA" sz="1200" dirty="0">
                  <a:solidFill>
                    <a:srgbClr val="66CC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altLang="uk-UA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en-US" altLang="uk-UA" sz="1200" dirty="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244252" y="2074691"/>
              <a:ext cx="4501396" cy="30008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350" dirty="0" err="1"/>
                <a:t>doubled_odds</a:t>
              </a:r>
              <a:r>
                <a:rPr lang="en-US" sz="1350" dirty="0"/>
                <a:t> = [n * 2 </a:t>
              </a:r>
              <a:r>
                <a:rPr lang="en-US" sz="1350" b="1" dirty="0">
                  <a:solidFill>
                    <a:srgbClr val="FF7700"/>
                  </a:solidFill>
                </a:rPr>
                <a:t>for</a:t>
              </a:r>
              <a:r>
                <a:rPr lang="en-US" sz="1350" dirty="0"/>
                <a:t> n </a:t>
              </a:r>
              <a:r>
                <a:rPr lang="en-US" sz="1350" b="1" dirty="0">
                  <a:solidFill>
                    <a:srgbClr val="FF7700"/>
                  </a:solidFill>
                </a:rPr>
                <a:t>in</a:t>
              </a:r>
              <a:r>
                <a:rPr lang="en-US" sz="1350" dirty="0"/>
                <a:t> range(10) </a:t>
              </a:r>
              <a:r>
                <a:rPr lang="en-US" sz="1350" b="1" dirty="0">
                  <a:solidFill>
                    <a:srgbClr val="FF7700"/>
                  </a:solidFill>
                </a:rPr>
                <a:t>if</a:t>
              </a:r>
              <a:r>
                <a:rPr lang="en-US" sz="1350" dirty="0"/>
                <a:t> n % 2 == 1]</a:t>
              </a:r>
              <a:endParaRPr lang="uk-UA" sz="135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4864" y="2775970"/>
              <a:ext cx="1641155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Traditional for loop</a:t>
              </a:r>
              <a:endParaRPr lang="uk-UA" sz="1350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3550053" y="2682787"/>
              <a:ext cx="797582" cy="1863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72882" y="2824204"/>
              <a:ext cx="3524876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The same code written as a comprehension:</a:t>
              </a:r>
              <a:endParaRPr lang="uk-UA" sz="135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2590" y="2427230"/>
              <a:ext cx="2944993" cy="25555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606" y="2641085"/>
              <a:ext cx="3561779" cy="67486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t="50780" b="-1"/>
            <a:stretch/>
          </p:blipFill>
          <p:spPr>
            <a:xfrm>
              <a:off x="4686567" y="2827934"/>
              <a:ext cx="4013593" cy="21103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60488" y="3467398"/>
              <a:ext cx="1799549" cy="404899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1807571" y="4740384"/>
            <a:ext cx="8841902" cy="1299454"/>
            <a:chOff x="247901" y="4682637"/>
            <a:chExt cx="8841902" cy="1299454"/>
          </a:xfrm>
        </p:grpSpPr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4447800" y="4682637"/>
              <a:ext cx="790601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r>
                <a:rPr lang="en-US" altLang="uk-UA" sz="1350" dirty="0">
                  <a:solidFill>
                    <a:schemeClr val="bg1"/>
                  </a:solidFill>
                </a:rPr>
                <a:t>Filtering: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3653" y="5094357"/>
              <a:ext cx="4636150" cy="83181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7901" y="4764602"/>
              <a:ext cx="3476867" cy="1217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596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D8FA7C9-5683-4319-A70A-B2D2F66A2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2240" y="303551"/>
            <a:ext cx="5376759" cy="1121140"/>
          </a:xfrm>
        </p:spPr>
        <p:txBody>
          <a:bodyPr rtlCol="0">
            <a:normAutofit/>
          </a:bodyPr>
          <a:lstStyle/>
          <a:p>
            <a:pPr marL="533400" indent="-533400" defTabSz="685749">
              <a:buFontTx/>
              <a:buAutoNum type="alphaUcPeriod" startAt="2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Positioning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the File Pointer</a:t>
            </a:r>
          </a:p>
        </p:txBody>
      </p:sp>
      <p:sp>
        <p:nvSpPr>
          <p:cNvPr id="35843" name="Rectangle 4">
            <a:extLst>
              <a:ext uri="{FF2B5EF4-FFF2-40B4-BE49-F238E27FC236}">
                <a16:creationId xmlns:a16="http://schemas.microsoft.com/office/drawing/2014/main" id="{1135EA19-187A-4D48-93D6-9FF617D5B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190" y="1982449"/>
            <a:ext cx="2667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en-US" sz="20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pt-BR" altLang="en-US" sz="2000">
                <a:solidFill>
                  <a:schemeClr val="bg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A</a:t>
            </a:r>
          </a:p>
          <a:p>
            <a:pPr eaLnBrk="1" hangingPunct="1">
              <a:spcBef>
                <a:spcPct val="50000"/>
              </a:spcBef>
            </a:pPr>
            <a:endParaRPr lang="pt-BR" altLang="en-US" sz="2000">
              <a:solidFill>
                <a:schemeClr val="bg2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en-US" sz="2000">
                <a:solidFill>
                  <a:schemeClr val="bg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B</a:t>
            </a:r>
          </a:p>
          <a:p>
            <a:pPr eaLnBrk="1" hangingPunct="1">
              <a:spcBef>
                <a:spcPct val="50000"/>
              </a:spcBef>
            </a:pPr>
            <a:endParaRPr lang="pt-BR" altLang="en-US" sz="2000">
              <a:solidFill>
                <a:schemeClr val="bg2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en-US" sz="2000">
                <a:solidFill>
                  <a:schemeClr val="bg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C</a:t>
            </a:r>
          </a:p>
          <a:p>
            <a:pPr eaLnBrk="1" hangingPunct="1">
              <a:spcBef>
                <a:spcPct val="50000"/>
              </a:spcBef>
            </a:pPr>
            <a:endParaRPr lang="pt-BR" altLang="en-US" sz="2000">
              <a:solidFill>
                <a:schemeClr val="bg2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en-US" sz="2000">
                <a:solidFill>
                  <a:schemeClr val="bg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B</a:t>
            </a:r>
          </a:p>
          <a:p>
            <a:pPr eaLnBrk="1" hangingPunct="1">
              <a:spcBef>
                <a:spcPct val="50000"/>
              </a:spcBef>
            </a:pPr>
            <a:endParaRPr lang="pt-BR" altLang="en-US" sz="2000">
              <a:solidFill>
                <a:schemeClr val="bg2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en-US" sz="2000">
                <a:solidFill>
                  <a:schemeClr val="bg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B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en-US" sz="2000">
                <a:solidFill>
                  <a:schemeClr val="bg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35844" name="Text Box 5">
            <a:extLst>
              <a:ext uri="{FF2B5EF4-FFF2-40B4-BE49-F238E27FC236}">
                <a16:creationId xmlns:a16="http://schemas.microsoft.com/office/drawing/2014/main" id="{6D2CC5D5-3858-4D4B-AA92-B6021BBF2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777" y="3563911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letters.txt</a:t>
            </a:r>
          </a:p>
        </p:txBody>
      </p:sp>
      <p:sp>
        <p:nvSpPr>
          <p:cNvPr id="173062" name="Line 6">
            <a:extLst>
              <a:ext uri="{FF2B5EF4-FFF2-40B4-BE49-F238E27FC236}">
                <a16:creationId xmlns:a16="http://schemas.microsoft.com/office/drawing/2014/main" id="{BB21D5D2-BA3C-4AB3-AD4B-4E6D8CCAD6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9590" y="2287249"/>
            <a:ext cx="0" cy="457200"/>
          </a:xfrm>
          <a:prstGeom prst="line">
            <a:avLst/>
          </a:prstGeom>
          <a:noFill/>
          <a:ln w="1016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ru-RU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09BE149-0F61-4686-97F4-D03ACBB50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defTabSz="684213">
              <a:buFontTx/>
              <a:buAutoNum type="arabicPeriod" startAt="2"/>
            </a:pPr>
            <a:r>
              <a:rPr lang="en-US" altLang="en-US">
                <a:latin typeface="Proxima Nova Black" pitchFamily="2" charset="0"/>
                <a:ea typeface="MS PGothic" panose="020B0600070205080204" pitchFamily="34" charset="-128"/>
              </a:rPr>
              <a:t>Reading Information From Files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F754FCC-1146-43C3-AA40-5E7B7EDD140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038350" y="2057400"/>
            <a:ext cx="8115300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000">
                <a:ea typeface="MS PGothic" panose="020B0600070205080204" pitchFamily="34" charset="-128"/>
              </a:rPr>
              <a:t>Typically reading is done within the body of a loop</a:t>
            </a:r>
          </a:p>
          <a:p>
            <a:pPr eaLnBrk="1" hangingPunct="1"/>
            <a:r>
              <a:rPr lang="en-US" altLang="en-US" sz="2000">
                <a:ea typeface="MS PGothic" panose="020B0600070205080204" pitchFamily="34" charset="-128"/>
              </a:rPr>
              <a:t>Each execution of the loop will read a line from the file into a string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nsolas" panose="020B0609020204030204" pitchFamily="49" charset="0"/>
                <a:ea typeface="MS PGothic" panose="020B0600070205080204" pitchFamily="34" charset="-128"/>
              </a:rPr>
              <a:t>Format:</a:t>
            </a:r>
          </a:p>
          <a:p>
            <a:pPr lvl="1" eaLnBrk="1" hangingPunct="1">
              <a:buFont typeface="Times New Roman" panose="02020603050405020304" pitchFamily="18" charset="0"/>
              <a:buNone/>
            </a:pPr>
            <a:r>
              <a:rPr lang="en-US" altLang="en-US" sz="1800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for &lt;</a:t>
            </a:r>
            <a:r>
              <a:rPr lang="en-US" altLang="en-US" sz="1800" i="1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variable to store a string</a:t>
            </a:r>
            <a:r>
              <a:rPr lang="en-US" altLang="en-US" sz="1800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&gt; in &lt;</a:t>
            </a:r>
            <a:r>
              <a:rPr lang="en-US" altLang="en-US" sz="1800" i="1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name of file variable</a:t>
            </a:r>
            <a:r>
              <a:rPr lang="en-US" altLang="en-US" sz="1800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&gt;:</a:t>
            </a:r>
          </a:p>
          <a:p>
            <a:pPr lvl="1" eaLnBrk="1" hangingPunct="1">
              <a:buFont typeface="Times New Roman" panose="02020603050405020304" pitchFamily="18" charset="0"/>
              <a:buNone/>
            </a:pPr>
            <a:r>
              <a:rPr lang="en-US" altLang="en-US" sz="1800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   &lt;</a:t>
            </a:r>
            <a:r>
              <a:rPr lang="en-US" altLang="en-US" sz="1800" i="1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Do something with the string read from file</a:t>
            </a:r>
            <a:r>
              <a:rPr lang="en-US" altLang="en-US" sz="1800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&gt;</a:t>
            </a:r>
          </a:p>
          <a:p>
            <a:pPr eaLnBrk="1" hangingPunct="1">
              <a:buFontTx/>
              <a:buNone/>
            </a:pPr>
            <a:endParaRPr lang="en-US" altLang="en-US" sz="2000" b="1"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nsolas" panose="020B0609020204030204" pitchFamily="49" charset="0"/>
                <a:ea typeface="MS PGothic" panose="020B0600070205080204" pitchFamily="34" charset="-128"/>
              </a:rPr>
              <a:t>Example:</a:t>
            </a:r>
            <a:r>
              <a:rPr lang="en-US" altLang="en-US" sz="2000">
                <a:latin typeface="Consolas" panose="020B0609020204030204" pitchFamily="49" charset="0"/>
                <a:ea typeface="MS PGothic" panose="020B0600070205080204" pitchFamily="34" charset="-128"/>
              </a:rPr>
              <a:t>     </a:t>
            </a:r>
          </a:p>
          <a:p>
            <a:pPr lvl="1" eaLnBrk="1" hangingPunct="1">
              <a:buFont typeface="Times New Roman" panose="02020603050405020304" pitchFamily="18" charset="0"/>
              <a:buNone/>
            </a:pPr>
            <a:r>
              <a:rPr lang="en-US" altLang="en-US" sz="1800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for line in inputFile:</a:t>
            </a:r>
          </a:p>
          <a:p>
            <a:pPr lvl="1" eaLnBrk="1" hangingPunct="1">
              <a:buFont typeface="Times New Roman" panose="02020603050405020304" pitchFamily="18" charset="0"/>
              <a:buNone/>
            </a:pPr>
            <a:r>
              <a:rPr lang="en-US" altLang="en-US" sz="1800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   print(line)  </a:t>
            </a:r>
            <a:r>
              <a:rPr lang="en-US" altLang="en-US" sz="1800" b="1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# Echo file contents back onscreen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52D9E1A-F23E-4CA6-A4E8-B1D8718B6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4213"/>
            <a:r>
              <a:rPr lang="en-US" altLang="en-US">
                <a:latin typeface="Proxima Nova Black" pitchFamily="2" charset="0"/>
                <a:ea typeface="MS PGothic" panose="020B0600070205080204" pitchFamily="34" charset="-128"/>
              </a:rPr>
              <a:t>Closing The File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D752B4D-0D2E-4648-A870-D618AE15700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038350" y="1738860"/>
            <a:ext cx="8115300" cy="374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400">
                <a:ea typeface="MS PGothic" panose="020B0600070205080204" pitchFamily="34" charset="-128"/>
              </a:rPr>
              <a:t>Although a file is automatically closed when your program ends it is still a good style to explicitly close your file as soon as the program is done with it.</a:t>
            </a:r>
          </a:p>
          <a:p>
            <a:pPr lvl="1" eaLnBrk="1" hangingPunct="1"/>
            <a:endParaRPr lang="en-US" altLang="en-US" sz="2400">
              <a:solidFill>
                <a:schemeClr val="bg1"/>
              </a:solidFill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z="2400">
                <a:solidFill>
                  <a:schemeClr val="bg1"/>
                </a:solidFill>
                <a:ea typeface="MS PGothic" panose="020B0600070205080204" pitchFamily="34" charset="-128"/>
              </a:rPr>
              <a:t>What if the program encounters a runtime error and crashes before it reaches the end? The input file may remain ‘locked’ an inaccessible state because it’s still open.</a:t>
            </a:r>
          </a:p>
          <a:p>
            <a:pPr eaLnBrk="1" hangingPunct="1"/>
            <a:endParaRPr lang="en-US" altLang="en-US" sz="1600" b="1"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1600" b="1">
                <a:latin typeface="Consolas" panose="020B0609020204030204" pitchFamily="49" charset="0"/>
                <a:ea typeface="MS PGothic" panose="020B0600070205080204" pitchFamily="34" charset="-128"/>
              </a:rPr>
              <a:t>Format</a:t>
            </a:r>
            <a:r>
              <a:rPr lang="en-US" altLang="en-US" sz="1600">
                <a:latin typeface="Consolas" panose="020B0609020204030204" pitchFamily="49" charset="0"/>
                <a:ea typeface="MS PGothic" panose="020B0600070205080204" pitchFamily="34" charset="-128"/>
              </a:rPr>
              <a:t>:</a:t>
            </a:r>
          </a:p>
          <a:p>
            <a:pPr lvl="1" eaLnBrk="1" hangingPunct="1"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&lt;</a:t>
            </a:r>
            <a:r>
              <a:rPr lang="en-US" altLang="en-US" sz="1400" i="1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name of file variable</a:t>
            </a:r>
            <a:r>
              <a:rPr lang="en-US" altLang="en-US" sz="1400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&gt;.close()</a:t>
            </a:r>
          </a:p>
          <a:p>
            <a:pPr lvl="1" eaLnBrk="1" hangingPunct="1">
              <a:buFont typeface="Times New Roman" panose="02020603050405020304" pitchFamily="18" charset="0"/>
              <a:buNone/>
            </a:pPr>
            <a:endParaRPr lang="en-US" altLang="en-US" sz="1400">
              <a:solidFill>
                <a:schemeClr val="bg1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1600" b="1">
                <a:latin typeface="Consolas" panose="020B0609020204030204" pitchFamily="49" charset="0"/>
                <a:ea typeface="MS PGothic" panose="020B0600070205080204" pitchFamily="34" charset="-128"/>
              </a:rPr>
              <a:t>Example</a:t>
            </a:r>
            <a:r>
              <a:rPr lang="en-US" altLang="en-US" sz="1600">
                <a:latin typeface="Consolas" panose="020B0609020204030204" pitchFamily="49" charset="0"/>
                <a:ea typeface="MS PGothic" panose="020B0600070205080204" pitchFamily="34" charset="-128"/>
              </a:rPr>
              <a:t>:</a:t>
            </a:r>
          </a:p>
          <a:p>
            <a:pPr lvl="1" eaLnBrk="1" hangingPunct="1"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inputFile.close()</a:t>
            </a:r>
          </a:p>
          <a:p>
            <a:pPr eaLnBrk="1" hangingPunct="1"/>
            <a:endParaRPr lang="en-US" altLang="en-US" sz="16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83ECAD8-ED94-47D8-99CF-A0880D232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defTabSz="685749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Reading From Files: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Putting It All Together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C526EE1-586C-4DBB-A169-C9D0204648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ea typeface="MS PGothic" panose="020B0600070205080204" pitchFamily="34" charset="-128"/>
              </a:rPr>
              <a:t>Input file: </a:t>
            </a:r>
            <a:r>
              <a:rPr lang="en-US" altLang="en-US" sz="2000">
                <a:solidFill>
                  <a:srgbClr val="00B05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letters.txt</a:t>
            </a:r>
          </a:p>
        </p:txBody>
      </p:sp>
      <p:pic>
        <p:nvPicPr>
          <p:cNvPr id="40965" name="Picture 1">
            <a:extLst>
              <a:ext uri="{FF2B5EF4-FFF2-40B4-BE49-F238E27FC236}">
                <a16:creationId xmlns:a16="http://schemas.microsoft.com/office/drawing/2014/main" id="{D12B9B5C-3D59-46AF-B5A7-392330033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6" y="1905000"/>
            <a:ext cx="66786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2">
            <a:extLst>
              <a:ext uri="{FF2B5EF4-FFF2-40B4-BE49-F238E27FC236}">
                <a16:creationId xmlns:a16="http://schemas.microsoft.com/office/drawing/2014/main" id="{68346233-E9F1-4DE1-BE88-2C4EE9490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19601"/>
            <a:ext cx="84582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2E7C534-4008-454F-83D9-00449CA63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685749">
              <a:defRPr/>
            </a:pPr>
            <a:r>
              <a:rPr lang="en-US" altLang="en-US" b="1" dirty="0">
                <a:latin typeface="Proxima Nova Black" panose="02000506030000020004" pitchFamily="2" charset="0"/>
              </a:rPr>
              <a:t>What You Need To Write Information To A File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D7AECD9-1DF9-41B0-8319-29A795BBBC6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 sz="2400">
                <a:ea typeface="MS PGothic" panose="020B0600070205080204" pitchFamily="34" charset="-128"/>
              </a:rPr>
              <a:t>Open the file and associate the file with a file variable (file is “locked” for writing).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400">
                <a:ea typeface="MS PGothic" panose="020B0600070205080204" pitchFamily="34" charset="-128"/>
              </a:rPr>
              <a:t>A command to write the information.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400">
                <a:ea typeface="MS PGothic" panose="020B0600070205080204" pitchFamily="34" charset="-128"/>
              </a:rPr>
              <a:t>A command to close the file.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7DCC317-75ED-4F4C-AC53-A1028F4D0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defTabSz="684213">
              <a:buFontTx/>
              <a:buAutoNum type="arabicPeriod"/>
            </a:pPr>
            <a:r>
              <a:rPr lang="en-US" altLang="en-US">
                <a:latin typeface="Proxima Nova Black" pitchFamily="2" charset="0"/>
                <a:ea typeface="MS PGothic" panose="020B0600070205080204" pitchFamily="34" charset="-128"/>
              </a:rPr>
              <a:t>Opening The File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08CFC05-60D5-459A-9440-ADC59439540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/>
            <a:r>
              <a:rPr lang="en-US" altLang="en-US" b="1">
                <a:ea typeface="MS PGothic" panose="020B0600070205080204" pitchFamily="34" charset="-128"/>
              </a:rPr>
              <a:t>Format</a:t>
            </a:r>
            <a:r>
              <a:rPr lang="en-US" altLang="en-US" b="1" baseline="30000">
                <a:ea typeface="MS PGothic" panose="020B0600070205080204" pitchFamily="34" charset="-128"/>
              </a:rPr>
              <a:t>1</a:t>
            </a:r>
            <a:r>
              <a:rPr lang="en-US" altLang="en-US" b="1">
                <a:ea typeface="MS PGothic" panose="020B0600070205080204" pitchFamily="34" charset="-128"/>
              </a:rPr>
              <a:t>:</a:t>
            </a:r>
            <a:endParaRPr lang="en-US" altLang="en-US">
              <a:ea typeface="MS PGothic" panose="020B0600070205080204" pitchFamily="34" charset="-128"/>
            </a:endParaRPr>
          </a:p>
          <a:p>
            <a:pPr marL="457200" indent="-457200"/>
            <a:r>
              <a:rPr lang="en-US" altLang="en-US">
                <a:latin typeface="Consolas" panose="020B0609020204030204" pitchFamily="49" charset="0"/>
                <a:ea typeface="MS PGothic" panose="020B0600070205080204" pitchFamily="34" charset="-128"/>
              </a:rPr>
              <a:t>	&lt;</a:t>
            </a:r>
            <a:r>
              <a:rPr lang="en-US" altLang="en-US" i="1">
                <a:latin typeface="Consolas" panose="020B0609020204030204" pitchFamily="49" charset="0"/>
                <a:ea typeface="MS PGothic" panose="020B0600070205080204" pitchFamily="34" charset="-128"/>
              </a:rPr>
              <a:t>name of file variable</a:t>
            </a:r>
            <a:r>
              <a:rPr lang="en-US" altLang="en-US">
                <a:latin typeface="Consolas" panose="020B0609020204030204" pitchFamily="49" charset="0"/>
                <a:ea typeface="MS PGothic" panose="020B0600070205080204" pitchFamily="34" charset="-128"/>
              </a:rPr>
              <a:t>&gt; = open(&lt;</a:t>
            </a:r>
            <a:r>
              <a:rPr lang="en-US" altLang="en-US" i="1">
                <a:latin typeface="Consolas" panose="020B0609020204030204" pitchFamily="49" charset="0"/>
                <a:ea typeface="MS PGothic" panose="020B0600070205080204" pitchFamily="34" charset="-128"/>
              </a:rPr>
              <a:t>file name</a:t>
            </a:r>
            <a:r>
              <a:rPr lang="en-US" altLang="en-US">
                <a:latin typeface="Consolas" panose="020B0609020204030204" pitchFamily="49" charset="0"/>
                <a:ea typeface="MS PGothic" panose="020B0600070205080204" pitchFamily="34" charset="-128"/>
              </a:rPr>
              <a:t>&gt;, "w")</a:t>
            </a:r>
          </a:p>
          <a:p>
            <a:pPr marL="457200" indent="-457200"/>
            <a:endParaRPr lang="en-US" altLang="en-US">
              <a:ea typeface="MS PGothic" panose="020B0600070205080204" pitchFamily="34" charset="-128"/>
            </a:endParaRPr>
          </a:p>
          <a:p>
            <a:pPr marL="457200" indent="-457200"/>
            <a:r>
              <a:rPr lang="en-US" altLang="en-US" b="1">
                <a:ea typeface="MS PGothic" panose="020B0600070205080204" pitchFamily="34" charset="-128"/>
              </a:rPr>
              <a:t>Example:</a:t>
            </a:r>
            <a:endParaRPr lang="en-US" altLang="en-US">
              <a:ea typeface="MS PGothic" panose="020B0600070205080204" pitchFamily="34" charset="-128"/>
            </a:endParaRPr>
          </a:p>
          <a:p>
            <a:pPr marL="457200" indent="-457200"/>
            <a:r>
              <a:rPr lang="en-US" altLang="en-US" sz="2000">
                <a:solidFill>
                  <a:srgbClr val="00B050"/>
                </a:solidFill>
                <a:ea typeface="MS PGothic" panose="020B0600070205080204" pitchFamily="34" charset="-128"/>
              </a:rPr>
              <a:t>      (Constant file name) </a:t>
            </a:r>
          </a:p>
          <a:p>
            <a:pPr marL="457200" indent="-457200"/>
            <a:r>
              <a:rPr lang="en-US" altLang="en-US">
                <a:latin typeface="Consolas" panose="020B0609020204030204" pitchFamily="49" charset="0"/>
                <a:ea typeface="MS PGothic" panose="020B0600070205080204" pitchFamily="34" charset="-128"/>
              </a:rPr>
              <a:t>   outputFile = open("gpa.txt", "w")</a:t>
            </a:r>
          </a:p>
          <a:p>
            <a:pPr marL="457200" indent="-457200"/>
            <a:endParaRPr lang="en-US" altLang="en-US">
              <a:ea typeface="MS PGothic" panose="020B0600070205080204" pitchFamily="34" charset="-128"/>
            </a:endParaRPr>
          </a:p>
          <a:p>
            <a:pPr marL="457200" indent="-457200"/>
            <a:r>
              <a:rPr lang="en-US" altLang="en-US" sz="2000">
                <a:solidFill>
                  <a:srgbClr val="00B050"/>
                </a:solidFill>
                <a:ea typeface="MS PGothic" panose="020B0600070205080204" pitchFamily="34" charset="-128"/>
              </a:rPr>
              <a:t>     (Variable file name: entered by user at runtime)</a:t>
            </a:r>
          </a:p>
          <a:p>
            <a:pPr marL="457200" indent="-457200"/>
            <a:r>
              <a:rPr lang="en-US" altLang="en-US">
                <a:latin typeface="Consolas" panose="020B0609020204030204" pitchFamily="49" charset="0"/>
                <a:ea typeface="MS PGothic" panose="020B0600070205080204" pitchFamily="34" charset="-128"/>
              </a:rPr>
              <a:t>  outputFileName = input("Enter the name of the output file   </a:t>
            </a:r>
          </a:p>
          <a:p>
            <a:pPr marL="457200" indent="-457200"/>
            <a:r>
              <a:rPr lang="en-US" altLang="en-US">
                <a:latin typeface="Consolas" panose="020B0609020204030204" pitchFamily="49" charset="0"/>
                <a:ea typeface="MS PGothic" panose="020B0600070205080204" pitchFamily="34" charset="-128"/>
              </a:rPr>
              <a:t>                          to record the GPA's to: ")</a:t>
            </a:r>
          </a:p>
          <a:p>
            <a:pPr marL="457200" indent="-457200"/>
            <a:r>
              <a:rPr lang="en-US" altLang="en-US">
                <a:latin typeface="Consolas" panose="020B0609020204030204" pitchFamily="49" charset="0"/>
                <a:ea typeface="MS PGothic" panose="020B0600070205080204" pitchFamily="34" charset="-128"/>
              </a:rPr>
              <a:t>  outputFile = open(outputFileName, "w")</a:t>
            </a: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45060" name="TextBox 1">
            <a:extLst>
              <a:ext uri="{FF2B5EF4-FFF2-40B4-BE49-F238E27FC236}">
                <a16:creationId xmlns:a16="http://schemas.microsoft.com/office/drawing/2014/main" id="{0AE60FBC-FCE4-4E61-B01F-D63C904FE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0"/>
            <a:ext cx="3492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5061" name="Text Box 6">
            <a:extLst>
              <a:ext uri="{FF2B5EF4-FFF2-40B4-BE49-F238E27FC236}">
                <a16:creationId xmlns:a16="http://schemas.microsoft.com/office/drawing/2014/main" id="{ED6BA7BD-45E7-4E57-B004-1EF7B1D54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5715000"/>
            <a:ext cx="685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  <a:ea typeface="MS PGothic" panose="020B0600070205080204" pitchFamily="34" charset="-128"/>
              </a:rPr>
              <a:t>1 Typically the file is created in the same directory/folder as the Python program.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AC3F134-B4CB-46D8-823B-3C0AB8874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4213"/>
            <a:r>
              <a:rPr lang="en-US" altLang="en-US">
                <a:latin typeface="Proxima Nova Black" pitchFamily="2" charset="0"/>
                <a:ea typeface="MS PGothic" panose="020B0600070205080204" pitchFamily="34" charset="-128"/>
              </a:rPr>
              <a:t>2. Writing To A File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140A9D5-582F-470F-A1FF-3E58F89843E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400">
                <a:ea typeface="MS PGothic" panose="020B0600070205080204" pitchFamily="34" charset="-128"/>
              </a:rPr>
              <a:t>You can use the ‘</a:t>
            </a:r>
            <a:r>
              <a:rPr lang="en-US" altLang="ja-JP" sz="2400">
                <a:latin typeface="Consolas" panose="020B0609020204030204" pitchFamily="49" charset="0"/>
              </a:rPr>
              <a:t>write()</a:t>
            </a:r>
            <a:r>
              <a:rPr lang="en-US" altLang="en-US" sz="2400">
                <a:ea typeface="MS PGothic" panose="020B0600070205080204" pitchFamily="34" charset="-128"/>
              </a:rPr>
              <a:t>’</a:t>
            </a:r>
            <a:r>
              <a:rPr lang="en-US" altLang="ja-JP" sz="2400"/>
              <a:t> function in conjunction with a file variable.</a:t>
            </a:r>
          </a:p>
          <a:p>
            <a:pPr eaLnBrk="1" hangingPunct="1"/>
            <a:r>
              <a:rPr lang="en-US" altLang="en-US" sz="2400">
                <a:ea typeface="MS PGothic" panose="020B0600070205080204" pitchFamily="34" charset="-128"/>
              </a:rPr>
              <a:t>Note however that this function will ONLY take a string parameter (everything else must be converted to this type first). </a:t>
            </a:r>
          </a:p>
          <a:p>
            <a:pPr eaLnBrk="1" hangingPunct="1">
              <a:buFontTx/>
              <a:buNone/>
            </a:pPr>
            <a:endParaRPr lang="en-US" altLang="en-US" sz="2400" b="1">
              <a:ea typeface="MS PGothic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b="1">
                <a:ea typeface="MS PGothic" panose="020B0600070205080204" pitchFamily="34" charset="-128"/>
              </a:rPr>
              <a:t>Format:</a:t>
            </a:r>
          </a:p>
          <a:p>
            <a:pPr eaLnBrk="1" hangingPunct="1">
              <a:buFontTx/>
              <a:buNone/>
            </a:pPr>
            <a:r>
              <a:rPr lang="en-US" altLang="en-US">
                <a:ea typeface="MS PGothic" panose="020B0600070205080204" pitchFamily="34" charset="-128"/>
              </a:rPr>
              <a:t>     </a:t>
            </a:r>
            <a:r>
              <a:rPr lang="en-US" altLang="en-US">
                <a:latin typeface="Consolas" panose="020B0609020204030204" pitchFamily="49" charset="0"/>
                <a:ea typeface="MS PGothic" panose="020B0600070205080204" pitchFamily="34" charset="-128"/>
              </a:rPr>
              <a:t>outputFile.write(temp)</a:t>
            </a:r>
          </a:p>
          <a:p>
            <a:pPr eaLnBrk="1" hangingPunct="1">
              <a:buFontTx/>
              <a:buNone/>
            </a:pPr>
            <a:endParaRPr lang="en-US" altLang="en-US">
              <a:ea typeface="MS PGothic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b="1">
                <a:ea typeface="MS PGothic" panose="020B0600070205080204" pitchFamily="34" charset="-128"/>
              </a:rPr>
              <a:t>Example:</a:t>
            </a:r>
          </a:p>
          <a:p>
            <a:pPr eaLnBrk="1" hangingPunct="1">
              <a:buFontTx/>
              <a:buNone/>
            </a:pPr>
            <a:r>
              <a:rPr lang="en-US" altLang="en-US" b="1">
                <a:solidFill>
                  <a:srgbClr val="00B0F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   # Assume that temp contains a string of characters.   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nsolas" panose="020B0609020204030204" pitchFamily="49" charset="0"/>
                <a:ea typeface="MS PGothic" panose="020B0600070205080204" pitchFamily="34" charset="-128"/>
              </a:rPr>
              <a:t>    outputFile.write (temp)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>
            <a:extLst>
              <a:ext uri="{FF2B5EF4-FFF2-40B4-BE49-F238E27FC236}">
                <a16:creationId xmlns:a16="http://schemas.microsoft.com/office/drawing/2014/main" id="{50DE4D9F-D709-4250-950D-1AA93CD35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519036"/>
            <a:ext cx="8051800" cy="585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2">
            <a:extLst>
              <a:ext uri="{FF2B5EF4-FFF2-40B4-BE49-F238E27FC236}">
                <a16:creationId xmlns:a16="http://schemas.microsoft.com/office/drawing/2014/main" id="{B1B71430-8944-45AF-9FA6-E70584044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6399" y="176135"/>
            <a:ext cx="81153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000">
                <a:latin typeface="Proxima Nova Black" pitchFamily="2" charset="0"/>
                <a:ea typeface="MS PGothic" panose="020B0600070205080204" pitchFamily="34" charset="-128"/>
              </a:rPr>
              <a:t>Writing To A File: Putting It All Together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418C6EE9-FB73-453F-A62E-0D45210DFFB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169109" y="3077290"/>
            <a:ext cx="5184099" cy="369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tabLst>
                <a:tab pos="190500" algn="l"/>
                <a:tab pos="292100" algn="l"/>
                <a:tab pos="2171700" algn="l"/>
              </a:tabLst>
            </a:pPr>
            <a:r>
              <a:rPr lang="en-US" altLang="en-US">
                <a:ea typeface="MS PGothic" panose="020B0600070205080204" pitchFamily="34" charset="-128"/>
              </a:rPr>
              <a:t>Infile: “</a:t>
            </a:r>
            <a:r>
              <a:rPr lang="en-US" altLang="ja-JP" sz="2000">
                <a:solidFill>
                  <a:srgbClr val="00B050"/>
                </a:solidFill>
                <a:latin typeface="Consolas" panose="020B0609020204030204" pitchFamily="49" charset="0"/>
              </a:rPr>
              <a:t>letters.txt</a:t>
            </a:r>
            <a:r>
              <a:rPr lang="en-US" altLang="en-US">
                <a:ea typeface="MS PGothic" panose="020B0600070205080204" pitchFamily="34" charset="-128"/>
              </a:rPr>
              <a:t>”</a:t>
            </a:r>
            <a:r>
              <a:rPr lang="en-US" altLang="ja-JP"/>
              <a:t> (se: </a:t>
            </a:r>
            <a:r>
              <a:rPr lang="en-US" altLang="ja-JP">
                <a:solidFill>
                  <a:srgbClr val="00B050"/>
                </a:solidFill>
              </a:rPr>
              <a:t>newL</a:t>
            </a:r>
            <a:r>
              <a:rPr lang="en-US" altLang="ja-JP" sz="2000">
                <a:solidFill>
                  <a:srgbClr val="00B050"/>
                </a:solidFill>
                <a:latin typeface="Consolas" panose="020B0609020204030204" pitchFamily="49" charset="0"/>
              </a:rPr>
              <a:t>etters.txt</a:t>
            </a:r>
            <a:r>
              <a:rPr lang="en-US" altLang="ja-JP"/>
              <a:t>)</a:t>
            </a:r>
            <a:endParaRPr lang="en-US" altLang="en-US">
              <a:latin typeface="Consolas" panose="020B0609020204030204" pitchFamily="49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E61D1EB9-B13B-4C46-A5FD-088F71A8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685749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Reading From Files: Commonly Used Algorithm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3520E8-2F3B-4A73-AF45-B5DD80D156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a typeface="ＭＳ Ｐゴシック" panose="020B0600070205080204" pitchFamily="34" charset="-128"/>
              </a:rPr>
              <a:t>Pseudo-code:</a:t>
            </a:r>
          </a:p>
          <a:p>
            <a:pPr lvl="1">
              <a:defRPr/>
            </a:pPr>
            <a:endParaRPr lang="uk-UA" altLang="en-US" sz="2400" dirty="0">
              <a:solidFill>
                <a:schemeClr val="bg1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lvl="1" indent="-342900">
              <a:defRPr/>
            </a:pP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Read a line from a file as a string</a:t>
            </a:r>
          </a:p>
          <a:p>
            <a:pPr marL="1036638" lvl="1" indent="-1627188">
              <a:defRPr/>
            </a:pPr>
            <a:endParaRPr lang="uk-UA" altLang="en-US" sz="2400" dirty="0">
              <a:solidFill>
                <a:schemeClr val="bg1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1036638" lvl="1" indent="-1627188">
              <a:defRPr/>
            </a:pP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While (string is not empty)</a:t>
            </a:r>
          </a:p>
          <a:p>
            <a:pPr lvl="1">
              <a:defRPr/>
            </a:pP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  process the line</a:t>
            </a:r>
          </a:p>
          <a:p>
            <a:pPr lvl="1">
              <a:defRPr/>
            </a:pP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  Read another line from the file</a:t>
            </a: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uk-UA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D280B78A-E804-4E69-A979-4CCD1CB74E3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4213"/>
            <a:r>
              <a:rPr lang="en-US" altLang="en-US">
                <a:latin typeface="Proxima Nova Black" pitchFamily="2" charset="0"/>
                <a:ea typeface="MS PGothic" panose="020B0600070205080204" pitchFamily="34" charset="-128"/>
              </a:rPr>
              <a:t>File Input: Alternate Implementation</a:t>
            </a:r>
          </a:p>
        </p:txBody>
      </p:sp>
      <p:sp>
        <p:nvSpPr>
          <p:cNvPr id="52227" name="Text Placeholder 1">
            <a:extLst>
              <a:ext uri="{FF2B5EF4-FFF2-40B4-BE49-F238E27FC236}">
                <a16:creationId xmlns:a16="http://schemas.microsoft.com/office/drawing/2014/main" id="{02F844BE-22E6-4463-9EB5-1891507934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69863" indent="-169863" defTabSz="684213">
              <a:buFont typeface="Arial" panose="020B0604020202020204" pitchFamily="34" charset="0"/>
              <a:buChar char="•"/>
            </a:pPr>
            <a:r>
              <a:rPr lang="en-US" altLang="en-US" sz="2000"/>
              <a:t>Name of the online example: </a:t>
            </a:r>
            <a:r>
              <a:rPr lang="en-US" altLang="en-US" sz="3200">
                <a:latin typeface="Consolas" panose="020B0609020204030204" pitchFamily="49" charset="0"/>
                <a:cs typeface="Consolas" panose="020B0609020204030204" pitchFamily="49" charset="0"/>
              </a:rPr>
              <a:t>grades3.py</a:t>
            </a:r>
          </a:p>
          <a:p>
            <a:pPr lvl="1" defTabSz="684213"/>
            <a:endParaRPr lang="uk-UA" altLang="en-US" sz="1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684213"/>
            <a:r>
              <a:rPr lang="en-US" alt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inputFileName = input ("Enter name of input file: ")</a:t>
            </a:r>
          </a:p>
          <a:p>
            <a:pPr lvl="1" defTabSz="684213"/>
            <a:r>
              <a:rPr lang="en-US" alt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 = open(inputFileName, "r")</a:t>
            </a:r>
          </a:p>
          <a:p>
            <a:pPr lvl="1" defTabSz="684213"/>
            <a:r>
              <a:rPr lang="en-US" alt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print("Opening file", inputFileName, " for reading.")</a:t>
            </a:r>
          </a:p>
          <a:p>
            <a:pPr lvl="1" defTabSz="684213"/>
            <a:endParaRPr lang="en-US" altLang="en-US" sz="1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684213"/>
            <a:r>
              <a:rPr lang="en-US" alt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= inputFile.readline()</a:t>
            </a:r>
          </a:p>
          <a:p>
            <a:pPr lvl="1" defTabSz="684213"/>
            <a:endParaRPr lang="en-US" altLang="en-US" sz="1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684213"/>
            <a:r>
              <a:rPr lang="en-US" alt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(line != ""):</a:t>
            </a:r>
          </a:p>
          <a:p>
            <a:pPr lvl="1" defTabSz="684213"/>
            <a:r>
              <a:rPr lang="en-US" alt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sys.stdout.write(line)</a:t>
            </a:r>
          </a:p>
          <a:p>
            <a:pPr lvl="1" defTabSz="684213"/>
            <a:r>
              <a:rPr lang="en-US" alt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line = inputFile.readline()</a:t>
            </a:r>
          </a:p>
          <a:p>
            <a:pPr lvl="1" defTabSz="684213"/>
            <a:endParaRPr lang="en-US" altLang="en-US" sz="1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684213"/>
            <a:r>
              <a:rPr lang="en-US" alt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inputFile.close()</a:t>
            </a:r>
          </a:p>
          <a:p>
            <a:pPr lvl="1" defTabSz="684213"/>
            <a:r>
              <a:rPr lang="en-US" alt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print("Completed reading of file", inputFileName)</a:t>
            </a:r>
            <a:endParaRPr lang="uk-UA" altLang="uk-UA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functions in a single line using zip</a:t>
            </a:r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687096"/>
            <a:ext cx="3719945" cy="17764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981" y="3687096"/>
            <a:ext cx="5691875" cy="13559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5800" y="1797967"/>
            <a:ext cx="112429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Make an iterator that aggregates elements from each of the </a:t>
            </a:r>
            <a:r>
              <a:rPr lang="en-US" err="1">
                <a:solidFill>
                  <a:schemeClr val="bg1"/>
                </a:solidFill>
              </a:rPr>
              <a:t>iterables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Returns an iterator of tuples, where the </a:t>
            </a:r>
            <a:r>
              <a:rPr lang="en-US" dirty="0" err="1">
                <a:solidFill>
                  <a:schemeClr val="bg1"/>
                </a:solidFill>
              </a:rPr>
              <a:t>i-th</a:t>
            </a:r>
            <a:r>
              <a:rPr lang="en-US" dirty="0">
                <a:solidFill>
                  <a:schemeClr val="bg1"/>
                </a:solidFill>
              </a:rPr>
              <a:t> tuple contains the </a:t>
            </a:r>
            <a:r>
              <a:rPr lang="en-US" dirty="0" err="1">
                <a:solidFill>
                  <a:schemeClr val="bg1"/>
                </a:solidFill>
              </a:rPr>
              <a:t>i-th</a:t>
            </a:r>
            <a:r>
              <a:rPr lang="en-US" dirty="0">
                <a:solidFill>
                  <a:schemeClr val="bg1"/>
                </a:solidFill>
              </a:rPr>
              <a:t> element from each of the argument sequences or </a:t>
            </a:r>
            <a:r>
              <a:rPr lang="en-US" dirty="0" err="1">
                <a:solidFill>
                  <a:schemeClr val="bg1"/>
                </a:solidFill>
              </a:rPr>
              <a:t>iterables</a:t>
            </a:r>
            <a:r>
              <a:rPr lang="en-US" dirty="0">
                <a:solidFill>
                  <a:schemeClr val="bg1"/>
                </a:solidFill>
              </a:rPr>
              <a:t>. The iterator stops when the shortest input </a:t>
            </a:r>
            <a:r>
              <a:rPr lang="en-US" dirty="0" err="1">
                <a:solidFill>
                  <a:schemeClr val="bg1"/>
                </a:solidFill>
              </a:rPr>
              <a:t>iterable</a:t>
            </a:r>
            <a:r>
              <a:rPr lang="en-US" dirty="0">
                <a:solidFill>
                  <a:schemeClr val="bg1"/>
                </a:solidFill>
              </a:rPr>
              <a:t> is exhausted. With a single </a:t>
            </a:r>
            <a:r>
              <a:rPr lang="en-US" dirty="0" err="1">
                <a:solidFill>
                  <a:schemeClr val="bg1"/>
                </a:solidFill>
              </a:rPr>
              <a:t>iterable</a:t>
            </a:r>
            <a:r>
              <a:rPr lang="en-US" dirty="0">
                <a:solidFill>
                  <a:schemeClr val="bg1"/>
                </a:solidFill>
              </a:rPr>
              <a:t> argument, it returns an iterator of 1-tuples. 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54067" y="2235815"/>
            <a:ext cx="5672833" cy="369332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GB" dirty="0"/>
              <a:t>zip(*</a:t>
            </a:r>
            <a:r>
              <a:rPr lang="en-GB" dirty="0" err="1"/>
              <a:t>iterables</a:t>
            </a:r>
            <a:r>
              <a:rPr lang="en-GB" dirty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64563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6D5214FC-9AA4-4A07-BCF7-0CD9972398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4213"/>
            <a:r>
              <a:rPr lang="en-US" altLang="en-US">
                <a:latin typeface="Proxima Nova Black" pitchFamily="2" charset="0"/>
                <a:ea typeface="MS PGothic" panose="020B0600070205080204" pitchFamily="34" charset="-128"/>
              </a:rPr>
              <a:t>Data Processing: Files</a:t>
            </a:r>
          </a:p>
        </p:txBody>
      </p:sp>
      <p:sp>
        <p:nvSpPr>
          <p:cNvPr id="54275" name="Text Placeholder 1">
            <a:extLst>
              <a:ext uri="{FF2B5EF4-FFF2-40B4-BE49-F238E27FC236}">
                <a16:creationId xmlns:a16="http://schemas.microsoft.com/office/drawing/2014/main" id="{628057C3-A980-4399-8D1B-6CB2634A5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813498" y="2072390"/>
            <a:ext cx="8115300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000">
                <a:ea typeface="MS PGothic" panose="020B0600070205080204" pitchFamily="34" charset="-128"/>
              </a:rPr>
              <a:t>Files can be used to store complex data given  that there exists a predefined format.</a:t>
            </a:r>
          </a:p>
          <a:p>
            <a:pPr eaLnBrk="1" hangingPunct="1"/>
            <a:r>
              <a:rPr lang="en-US" altLang="en-US" sz="2000">
                <a:ea typeface="MS PGothic" panose="020B0600070205080204" pitchFamily="34" charset="-128"/>
              </a:rPr>
              <a:t>Format of the example input file: </a:t>
            </a:r>
            <a:r>
              <a:rPr lang="uk-UA" altLang="en-US" sz="2000">
                <a:ea typeface="MS PGothic" panose="020B0600070205080204" pitchFamily="34" charset="-128"/>
              </a:rPr>
              <a:t>  </a:t>
            </a:r>
            <a:r>
              <a:rPr lang="en-US" altLang="en-US" sz="2000">
                <a:ea typeface="MS PGothic" panose="020B0600070205080204" pitchFamily="34" charset="-128"/>
              </a:rPr>
              <a:t>‘</a:t>
            </a:r>
            <a:r>
              <a:rPr lang="en-US" altLang="ja-JP" sz="3200">
                <a:latin typeface="Consolas" panose="020B0609020204030204" pitchFamily="49" charset="0"/>
                <a:ea typeface="MS PGothic" panose="020B0600070205080204" pitchFamily="34" charset="-128"/>
              </a:rPr>
              <a:t>employees.txt</a:t>
            </a:r>
            <a:r>
              <a:rPr lang="en-US" altLang="en-US" sz="2000">
                <a:ea typeface="MS PGothic" panose="020B0600070205080204" pitchFamily="34" charset="-128"/>
              </a:rPr>
              <a:t>’</a:t>
            </a:r>
            <a:endParaRPr lang="en-US" altLang="ja-JP" sz="200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z="1800">
                <a:solidFill>
                  <a:schemeClr val="bg1"/>
                </a:solidFill>
                <a:ea typeface="MS PGothic" panose="020B0600070205080204" pitchFamily="34" charset="-128"/>
              </a:rPr>
              <a:t>&lt;</a:t>
            </a:r>
            <a:r>
              <a:rPr lang="en-US" altLang="en-US" sz="1800" i="1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Last name</a:t>
            </a:r>
            <a:r>
              <a:rPr lang="en-US" altLang="en-US" sz="1800">
                <a:solidFill>
                  <a:schemeClr val="bg1"/>
                </a:solidFill>
                <a:ea typeface="MS PGothic" panose="020B0600070205080204" pitchFamily="34" charset="-128"/>
              </a:rPr>
              <a:t>&gt;&lt;</a:t>
            </a:r>
            <a:r>
              <a:rPr lang="en-US" altLang="en-US" sz="1800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SP</a:t>
            </a:r>
            <a:r>
              <a:rPr lang="en-US" altLang="en-US" sz="1800">
                <a:solidFill>
                  <a:schemeClr val="bg1"/>
                </a:solidFill>
                <a:ea typeface="MS PGothic" panose="020B0600070205080204" pitchFamily="34" charset="-128"/>
              </a:rPr>
              <a:t>&gt;&lt;</a:t>
            </a:r>
            <a:r>
              <a:rPr lang="en-US" altLang="en-US" sz="1800" i="1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First Name</a:t>
            </a:r>
            <a:r>
              <a:rPr lang="en-US" altLang="en-US" sz="1800">
                <a:solidFill>
                  <a:schemeClr val="bg1"/>
                </a:solidFill>
                <a:ea typeface="MS PGothic" panose="020B0600070205080204" pitchFamily="34" charset="-128"/>
              </a:rPr>
              <a:t>&gt;,&lt;</a:t>
            </a:r>
            <a:r>
              <a:rPr lang="en-US" altLang="en-US" sz="1800" i="1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Occupation</a:t>
            </a:r>
            <a:r>
              <a:rPr lang="en-US" altLang="en-US" sz="1800">
                <a:solidFill>
                  <a:schemeClr val="bg1"/>
                </a:solidFill>
                <a:ea typeface="MS PGothic" panose="020B0600070205080204" pitchFamily="34" charset="-128"/>
              </a:rPr>
              <a:t>&gt;,&lt;</a:t>
            </a:r>
            <a:r>
              <a:rPr lang="en-US" altLang="en-US" sz="1800" i="1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Income</a:t>
            </a:r>
            <a:r>
              <a:rPr lang="en-US" altLang="en-US" sz="1800">
                <a:solidFill>
                  <a:schemeClr val="bg1"/>
                </a:solidFill>
                <a:ea typeface="MS PGothic" panose="020B0600070205080204" pitchFamily="34" charset="-128"/>
              </a:rPr>
              <a:t>&gt; </a:t>
            </a:r>
          </a:p>
          <a:p>
            <a:pPr eaLnBrk="1" hangingPunct="1"/>
            <a:endParaRPr lang="uk-UA" altLang="uk-UA" sz="20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53A76B19-D12D-4AA8-B487-D14F072A2F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Proxima Nova Black" pitchFamily="2" charset="0"/>
                <a:ea typeface="MS PGothic" panose="020B0600070205080204" pitchFamily="34" charset="-128"/>
              </a:rPr>
              <a:t>Example Program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B6D01D1-B864-4DCF-94C3-0DFD615C8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5300" name="Picture 2">
            <a:extLst>
              <a:ext uri="{FF2B5EF4-FFF2-40B4-BE49-F238E27FC236}">
                <a16:creationId xmlns:a16="http://schemas.microsoft.com/office/drawing/2014/main" id="{8223D63D-D7DF-4D84-A102-4872CBDF8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3048000"/>
            <a:ext cx="839946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4">
            <a:extLst>
              <a:ext uri="{FF2B5EF4-FFF2-40B4-BE49-F238E27FC236}">
                <a16:creationId xmlns:a16="http://schemas.microsoft.com/office/drawing/2014/main" id="{2163D5D3-6E9C-40FB-A0C6-95A536034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807369"/>
            <a:ext cx="3092450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40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vs </a:t>
            </a:r>
            <a:r>
              <a:rPr lang="en-US" dirty="0" err="1"/>
              <a:t>def</a:t>
            </a:r>
            <a:endParaRPr lang="uk-UA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" y="1703415"/>
            <a:ext cx="11062855" cy="4700074"/>
            <a:chOff x="357139" y="1656653"/>
            <a:chExt cx="8516550" cy="4700074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172223" y="3376458"/>
              <a:ext cx="3935693" cy="30008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r>
                <a:rPr lang="en-US" altLang="uk-UA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altLang="uk-UA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fnName</a:t>
              </a:r>
              <a:r>
                <a:rPr lang="en-US" altLang="uk-UA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</a:t>
              </a:r>
              <a:r>
                <a:rPr lang="en-US" altLang="uk-UA" sz="1350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lambda</a:t>
              </a:r>
              <a:r>
                <a:rPr lang="en-US" altLang="uk-UA" sz="13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</a:t>
              </a:r>
              <a:r>
                <a:rPr lang="en-US" altLang="uk-UA" sz="135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US" altLang="uk-UA" sz="13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]: expression</a:t>
              </a:r>
              <a:endParaRPr lang="en-US" altLang="uk-UA" sz="1350" dirty="0">
                <a:latin typeface="Arial" panose="020B0604020202020204" pitchFamily="34" charset="0"/>
              </a:endParaRPr>
            </a:p>
          </p:txBody>
        </p:sp>
        <p:sp>
          <p:nvSpPr>
            <p:cNvPr id="5" name="TextBox 10"/>
            <p:cNvSpPr txBox="1">
              <a:spLocks noChangeArrowheads="1"/>
            </p:cNvSpPr>
            <p:nvPr/>
          </p:nvSpPr>
          <p:spPr bwMode="auto">
            <a:xfrm>
              <a:off x="558999" y="2874349"/>
              <a:ext cx="681597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r>
                <a:rPr lang="en-US" altLang="uk-UA" sz="1350" dirty="0"/>
                <a:t>Syntax: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753397" y="4281161"/>
              <a:ext cx="1055771" cy="3333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7139" y="1656653"/>
              <a:ext cx="85165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</a:rPr>
                <a:t>def</a:t>
              </a:r>
              <a:r>
                <a:rPr lang="en-US" sz="1600" b="1" dirty="0">
                  <a:solidFill>
                    <a:schemeClr val="bg1"/>
                  </a:solidFill>
                </a:rPr>
                <a:t> -</a:t>
              </a:r>
              <a:r>
                <a:rPr lang="en-US" sz="1600" dirty="0">
                  <a:solidFill>
                    <a:schemeClr val="bg1"/>
                  </a:solidFill>
                </a:rPr>
                <a:t> is a keyword that doesn't return anything and creates a 'name' in the local namespace.</a:t>
              </a:r>
            </a:p>
            <a:p>
              <a:r>
                <a:rPr lang="en-US" sz="1600" b="1" dirty="0">
                  <a:solidFill>
                    <a:schemeClr val="bg1"/>
                  </a:solidFill>
                </a:rPr>
                <a:t>lambda</a:t>
              </a:r>
              <a:r>
                <a:rPr lang="en-US" sz="1600" dirty="0">
                  <a:solidFill>
                    <a:schemeClr val="bg1"/>
                  </a:solidFill>
                </a:rPr>
                <a:t> - is a keyword that returns a function object and does not create a 'name' in the local namespace.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1858" y="2442324"/>
              <a:ext cx="7937729" cy="830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</a:rPr>
                <a:t>def</a:t>
              </a:r>
              <a:r>
                <a:rPr lang="en-US" sz="1600" dirty="0">
                  <a:solidFill>
                    <a:schemeClr val="bg1"/>
                  </a:solidFill>
                </a:rPr>
                <a:t> - can contain any python code</a:t>
              </a:r>
            </a:p>
            <a:p>
              <a:r>
                <a:rPr lang="en-US" sz="1600" b="1" dirty="0">
                  <a:solidFill>
                    <a:schemeClr val="bg1"/>
                  </a:solidFill>
                </a:rPr>
                <a:t>lambda</a:t>
              </a:r>
              <a:r>
                <a:rPr lang="en-US" sz="1600" dirty="0">
                  <a:solidFill>
                    <a:schemeClr val="bg1"/>
                  </a:solidFill>
                </a:rPr>
                <a:t> - has to evaluate to an expression, and can thus not contain statements like print, import, raise, ... </a:t>
              </a:r>
              <a:endParaRPr lang="uk-UA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764" y="5279509"/>
              <a:ext cx="796482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So… why use lambda?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Usually for scenarios when you need to pass a function as a parameter into another function. 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For example when we are using </a:t>
              </a:r>
              <a:r>
                <a:rPr lang="en-US" sz="1600" b="1" dirty="0">
                  <a:solidFill>
                    <a:schemeClr val="bg1"/>
                  </a:solidFill>
                </a:rPr>
                <a:t>map(),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b="1" dirty="0">
                  <a:solidFill>
                    <a:schemeClr val="bg1"/>
                  </a:solidFill>
                </a:rPr>
                <a:t>filter() and reduce() </a:t>
              </a:r>
              <a:r>
                <a:rPr lang="en-US" sz="1600" dirty="0">
                  <a:solidFill>
                    <a:schemeClr val="bg1"/>
                  </a:solidFill>
                </a:rPr>
                <a:t>…</a:t>
              </a:r>
              <a:endParaRPr lang="uk-UA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9686" y="4087072"/>
              <a:ext cx="1890926" cy="95743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91953" y="4104909"/>
              <a:ext cx="2721186" cy="6536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438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 b="1" dirty="0"/>
              <a:t>Map</a:t>
            </a:r>
            <a:r>
              <a:rPr lang="en-US" altLang="uk-UA" dirty="0"/>
              <a:t>, Filter and Reduce</a:t>
            </a:r>
            <a:endParaRPr lang="uk-UA" dirty="0"/>
          </a:p>
        </p:txBody>
      </p:sp>
      <p:sp>
        <p:nvSpPr>
          <p:cNvPr id="2" name="Rectangle 1"/>
          <p:cNvSpPr/>
          <p:nvPr/>
        </p:nvSpPr>
        <p:spPr>
          <a:xfrm>
            <a:off x="199364" y="1879307"/>
            <a:ext cx="16809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map</a:t>
            </a:r>
            <a:r>
              <a:rPr lang="en-US" sz="1600" dirty="0">
                <a:solidFill>
                  <a:schemeClr val="bg1"/>
                </a:solidFill>
              </a:rPr>
              <a:t> applies a function to all the items in a sequence.</a:t>
            </a:r>
            <a:endParaRPr lang="uk-UA" sz="16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36204" y="1662545"/>
            <a:ext cx="8853272" cy="4900986"/>
            <a:chOff x="293663" y="2464671"/>
            <a:chExt cx="7509820" cy="4335446"/>
          </a:xfrm>
        </p:grpSpPr>
        <p:sp>
          <p:nvSpPr>
            <p:cNvPr id="4" name="TextBox 4"/>
            <p:cNvSpPr txBox="1">
              <a:spLocks noChangeArrowheads="1"/>
            </p:cNvSpPr>
            <p:nvPr/>
          </p:nvSpPr>
          <p:spPr bwMode="auto">
            <a:xfrm>
              <a:off x="293663" y="2991971"/>
              <a:ext cx="2468433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r>
                <a:rPr lang="en-US" altLang="uk-UA" sz="1350" dirty="0">
                  <a:solidFill>
                    <a:schemeClr val="bg1"/>
                  </a:solidFill>
                </a:rPr>
                <a:t>Compare to list comprehension:</a:t>
              </a: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312420" y="2514684"/>
              <a:ext cx="681597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r>
                <a:rPr lang="en-US" altLang="uk-UA" sz="1350" dirty="0">
                  <a:solidFill>
                    <a:schemeClr val="bg1"/>
                  </a:solidFill>
                </a:rPr>
                <a:t>Syntax: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228672" y="2464671"/>
              <a:ext cx="6574811" cy="40011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r>
                <a:rPr lang="en-US" altLang="uk-UA" sz="2000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result = </a:t>
              </a:r>
              <a:r>
                <a:rPr lang="en-US" altLang="uk-UA" sz="20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map</a:t>
              </a:r>
              <a:r>
                <a:rPr lang="en-US" altLang="uk-UA" sz="2000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uk-UA" sz="2000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aFunction</a:t>
              </a:r>
              <a:r>
                <a:rPr lang="en-US" altLang="uk-UA" sz="2000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uk-UA" sz="2000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aSequence</a:t>
              </a:r>
              <a:r>
                <a:rPr lang="en-US" altLang="uk-UA" sz="2000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altLang="uk-UA" sz="2000" dirty="0">
                  <a:solidFill>
                    <a:srgbClr val="00206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663" y="3395609"/>
              <a:ext cx="7138913" cy="85108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" y="4411375"/>
              <a:ext cx="6892886" cy="2388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34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Map, </a:t>
            </a:r>
            <a:r>
              <a:rPr lang="en-US" b="1"/>
              <a:t>Filter </a:t>
            </a:r>
            <a:r>
              <a:rPr lang="en-US"/>
              <a:t>and Reduce</a:t>
            </a:r>
            <a:endParaRPr 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01516" y="1960226"/>
            <a:ext cx="6815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uk-UA" sz="1350" dirty="0">
                <a:solidFill>
                  <a:schemeClr val="bg1"/>
                </a:solidFill>
              </a:rPr>
              <a:t>Syntax: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66553" y="1930802"/>
            <a:ext cx="6902434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uk-UA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filter(</a:t>
            </a:r>
            <a:r>
              <a:rPr lang="en-US" altLang="uk-UA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aFunction</a:t>
            </a:r>
            <a:r>
              <a:rPr lang="en-US" altLang="uk-UA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uk-UA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aSequence</a:t>
            </a:r>
            <a:r>
              <a:rPr lang="en-US" altLang="uk-UA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0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16" y="2731115"/>
            <a:ext cx="4768359" cy="34410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53119" y="3560457"/>
            <a:ext cx="5337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filter </a:t>
            </a:r>
            <a:r>
              <a:rPr lang="en-US" sz="1600" dirty="0">
                <a:solidFill>
                  <a:schemeClr val="bg1"/>
                </a:solidFill>
              </a:rPr>
              <a:t>creates a list of elements for which a function returns true. </a:t>
            </a:r>
            <a:endParaRPr lang="uk-U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2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Map, Filter and </a:t>
            </a:r>
            <a:r>
              <a:rPr lang="en-US" b="1" dirty="0"/>
              <a:t>Reduce</a:t>
            </a:r>
            <a:endParaRPr lang="uk-UA" b="1" dirty="0"/>
          </a:p>
        </p:txBody>
      </p:sp>
      <p:sp>
        <p:nvSpPr>
          <p:cNvPr id="2" name="Rectangle 1"/>
          <p:cNvSpPr/>
          <p:nvPr/>
        </p:nvSpPr>
        <p:spPr>
          <a:xfrm>
            <a:off x="526473" y="1737919"/>
            <a:ext cx="11374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reduce </a:t>
            </a:r>
            <a:r>
              <a:rPr lang="en-US" sz="1600" dirty="0">
                <a:solidFill>
                  <a:schemeClr val="bg1"/>
                </a:solidFill>
              </a:rPr>
              <a:t>- cumulatively performs an operation on all the </a:t>
            </a:r>
            <a:r>
              <a:rPr lang="en-US" sz="1600" dirty="0" err="1">
                <a:solidFill>
                  <a:schemeClr val="bg1"/>
                </a:solidFill>
              </a:rPr>
              <a:t>iterable’s</a:t>
            </a:r>
            <a:r>
              <a:rPr lang="en-US" sz="1600" dirty="0">
                <a:solidFill>
                  <a:schemeClr val="bg1"/>
                </a:solidFill>
              </a:rPr>
              <a:t> elements and, therefore, can’t be applied to infinite </a:t>
            </a:r>
            <a:r>
              <a:rPr lang="en-US" sz="1600" dirty="0" err="1">
                <a:solidFill>
                  <a:schemeClr val="bg1"/>
                </a:solidFill>
              </a:rPr>
              <a:t>iterables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altLang="uk-U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aFunction</a:t>
            </a:r>
            <a:r>
              <a:rPr lang="en-US" sz="1600" dirty="0">
                <a:solidFill>
                  <a:schemeClr val="bg1"/>
                </a:solidFill>
              </a:rPr>
              <a:t> must be a function that takes two elements and returns a single value.</a:t>
            </a:r>
            <a:endParaRPr lang="uk-UA" sz="1600" dirty="0">
              <a:solidFill>
                <a:schemeClr val="bg1"/>
              </a:solidFill>
            </a:endParaRPr>
          </a:p>
        </p:txBody>
      </p:sp>
      <p:pic>
        <p:nvPicPr>
          <p:cNvPr id="1029" name="Picture 5" descr="Veranschulichung von 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42" y="3913448"/>
            <a:ext cx="2714625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3"/>
          <p:cNvSpPr txBox="1">
            <a:spLocks noChangeArrowheads="1"/>
          </p:cNvSpPr>
          <p:nvPr/>
        </p:nvSpPr>
        <p:spPr bwMode="auto">
          <a:xfrm>
            <a:off x="526473" y="2642414"/>
            <a:ext cx="6815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uk-UA" sz="1350" dirty="0">
                <a:solidFill>
                  <a:schemeClr val="bg1"/>
                </a:solidFill>
              </a:rPr>
              <a:t>Syntax: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08070" y="2688981"/>
            <a:ext cx="7745925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uk-UA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reduce(</a:t>
            </a:r>
            <a:r>
              <a:rPr lang="en-US" altLang="uk-UA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aFunction</a:t>
            </a:r>
            <a:r>
              <a:rPr lang="en-US" altLang="uk-UA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uk-UA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aSequence</a:t>
            </a:r>
            <a:r>
              <a:rPr lang="en-US" altLang="uk-UA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[initial])</a:t>
            </a:r>
            <a:r>
              <a:rPr lang="en-US" altLang="uk-UA" sz="20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685801" y="3212454"/>
            <a:ext cx="988630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uk-UA" sz="1350" dirty="0">
                <a:solidFill>
                  <a:srgbClr val="00B050"/>
                </a:solidFill>
              </a:rPr>
              <a:t>NOTE: results get accumulated on the left, and new values applied to the right.</a:t>
            </a:r>
          </a:p>
          <a:p>
            <a:r>
              <a:rPr lang="en-US" altLang="uk-UA" sz="1350" dirty="0">
                <a:solidFill>
                  <a:srgbClr val="00B050"/>
                </a:solidFill>
              </a:rPr>
              <a:t>	so reduce(add, [1,2,3,4]) is processed as (((1+2)+3)+4)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3" y="3819759"/>
            <a:ext cx="4999237" cy="9401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73" y="4859356"/>
            <a:ext cx="3547864" cy="5836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43" y="5542511"/>
            <a:ext cx="4712283" cy="9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</a:t>
            </a:r>
            <a:endParaRPr lang="uk-U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syntax of generator expression says that always needs to be directly inside a set of parentheses and cannot have a comma on either side. Which basically means both the examples below are valid generator expression usage example.</a:t>
            </a:r>
          </a:p>
          <a:p>
            <a:endParaRPr lang="uk-UA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1" y="3771900"/>
            <a:ext cx="6449723" cy="17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2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  <a:endParaRPr lang="uk-U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It is as easy as defining a normal function with </a:t>
            </a:r>
            <a:r>
              <a:rPr lang="en-US" sz="1600" b="1" dirty="0">
                <a:solidFill>
                  <a:srgbClr val="00B050"/>
                </a:solidFill>
              </a:rPr>
              <a:t>yield</a:t>
            </a:r>
            <a:r>
              <a:rPr lang="en-US" sz="1600" dirty="0"/>
              <a:t> statement instead of a return statement.</a:t>
            </a:r>
            <a:endParaRPr lang="uk-UA" sz="16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The difference is that, while a return statement terminates a function entirely, </a:t>
            </a:r>
            <a:r>
              <a:rPr lang="en-US" sz="1600" b="1" dirty="0"/>
              <a:t>yield</a:t>
            </a:r>
            <a:r>
              <a:rPr lang="en-US" sz="1600" dirty="0"/>
              <a:t> statement pauses the function saving all its states and later continues from there on successive calls. </a:t>
            </a:r>
            <a:endParaRPr lang="uk-UA" sz="16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Once the function yields, the function is paused and the control is transferred to the caller.</a:t>
            </a:r>
            <a:endParaRPr lang="uk-UA" sz="1600" dirty="0"/>
          </a:p>
          <a:p>
            <a:endParaRPr lang="en-US" dirty="0"/>
          </a:p>
          <a:p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70212"/>
          <a:stretch/>
        </p:blipFill>
        <p:spPr>
          <a:xfrm>
            <a:off x="1887930" y="3499555"/>
            <a:ext cx="4434593" cy="980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39432"/>
          <a:stretch/>
        </p:blipFill>
        <p:spPr>
          <a:xfrm>
            <a:off x="5803668" y="3435502"/>
            <a:ext cx="4646927" cy="208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2855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BED62F"/>
      </a:accent1>
      <a:accent2>
        <a:srgbClr val="D66522"/>
      </a:accent2>
      <a:accent3>
        <a:srgbClr val="171B65"/>
      </a:accent3>
      <a:accent4>
        <a:srgbClr val="00B4D5"/>
      </a:accent4>
      <a:accent5>
        <a:srgbClr val="515D65"/>
      </a:accent5>
      <a:accent6>
        <a:srgbClr val="CBCECE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S Theme1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 Theme1" id="{CE0C54E5-F643-4D24-B17F-432F1C721222}" vid="{249D507D-CDC0-4C63-B46E-289AD35AB269}"/>
    </a:ext>
  </a:extLst>
</a:theme>
</file>

<file path=ppt/theme/theme4.xml><?xml version="1.0" encoding="utf-8"?>
<a:theme xmlns:a="http://schemas.openxmlformats.org/drawingml/2006/main" name="1_SS Theme1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 Theme1" id="{CE0C54E5-F643-4D24-B17F-432F1C721222}" vid="{249D507D-CDC0-4C63-B46E-289AD35AB269}"/>
    </a:ext>
  </a:extLst>
</a:theme>
</file>

<file path=ppt/theme/theme5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6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7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25024</TotalTime>
  <Words>2475</Words>
  <Application>Microsoft Office PowerPoint</Application>
  <PresentationFormat>Widescreen</PresentationFormat>
  <Paragraphs>264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32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Courier New</vt:lpstr>
      <vt:lpstr>Gill Sans MT</vt:lpstr>
      <vt:lpstr>Open Sans</vt:lpstr>
      <vt:lpstr>Open Sans Regular</vt:lpstr>
      <vt:lpstr>Proxima Nova Black</vt:lpstr>
      <vt:lpstr>Tahoma</vt:lpstr>
      <vt:lpstr>Times New Roman</vt:lpstr>
      <vt:lpstr>Blank Slides with Logo</vt:lpstr>
      <vt:lpstr>Chapter Slides</vt:lpstr>
      <vt:lpstr>SS Theme1</vt:lpstr>
      <vt:lpstr>1_SS Theme1</vt:lpstr>
      <vt:lpstr>2_GRADIENT THEME</vt:lpstr>
      <vt:lpstr>1_GRADIENT THEME</vt:lpstr>
      <vt:lpstr>2_DARK THEME</vt:lpstr>
      <vt:lpstr>Decorators Generators</vt:lpstr>
      <vt:lpstr>List Comprehensions</vt:lpstr>
      <vt:lpstr>Multi-variable functions in a single line using zip</vt:lpstr>
      <vt:lpstr>lambda vs def</vt:lpstr>
      <vt:lpstr>Map, Filter and Reduce</vt:lpstr>
      <vt:lpstr>Map, Filter and Reduce</vt:lpstr>
      <vt:lpstr>Map, Filter and Reduce</vt:lpstr>
      <vt:lpstr>Generator expressions</vt:lpstr>
      <vt:lpstr>Generator</vt:lpstr>
      <vt:lpstr>Python Generators with a Loop</vt:lpstr>
      <vt:lpstr>Decorators</vt:lpstr>
      <vt:lpstr>Returning Functions From Functions</vt:lpstr>
      <vt:lpstr>Simple Decorators</vt:lpstr>
      <vt:lpstr>Decorating Functions with Parameters</vt:lpstr>
      <vt:lpstr>Decorating Functions with Parameters</vt:lpstr>
      <vt:lpstr>Chaining Decorators in Python</vt:lpstr>
      <vt:lpstr>Introduction To Files In Python</vt:lpstr>
      <vt:lpstr>What You Need In Order To Read  Information From A File</vt:lpstr>
      <vt:lpstr>Opening Files</vt:lpstr>
      <vt:lpstr>Positioning  the File Pointer</vt:lpstr>
      <vt:lpstr>Reading Information From Files</vt:lpstr>
      <vt:lpstr>Closing The File</vt:lpstr>
      <vt:lpstr>Reading From Files:  Putting It All Together</vt:lpstr>
      <vt:lpstr>What You Need To Write Information To A File</vt:lpstr>
      <vt:lpstr>Opening The File</vt:lpstr>
      <vt:lpstr>2. Writing To A File</vt:lpstr>
      <vt:lpstr>Writing To A File: Putting It All Together</vt:lpstr>
      <vt:lpstr>Reading From Files: Commonly Used Algorithm</vt:lpstr>
      <vt:lpstr>File Input: Alternate Implementation</vt:lpstr>
      <vt:lpstr>Data Processing: Files</vt:lpstr>
      <vt:lpstr>Example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Liubomyr Halamaha</cp:lastModifiedBy>
  <cp:revision>389</cp:revision>
  <dcterms:created xsi:type="dcterms:W3CDTF">2015-09-10T13:48:25Z</dcterms:created>
  <dcterms:modified xsi:type="dcterms:W3CDTF">2023-01-20T15:00:18Z</dcterms:modified>
</cp:coreProperties>
</file>