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00" r:id="rId3"/>
  </p:sldMasterIdLst>
  <p:notesMasterIdLst>
    <p:notesMasterId r:id="rId18"/>
  </p:notesMasterIdLst>
  <p:sldIdLst>
    <p:sldId id="256" r:id="rId4"/>
    <p:sldId id="553" r:id="rId5"/>
    <p:sldId id="632" r:id="rId6"/>
    <p:sldId id="618" r:id="rId7"/>
    <p:sldId id="738" r:id="rId8"/>
    <p:sldId id="707" r:id="rId9"/>
    <p:sldId id="739" r:id="rId10"/>
    <p:sldId id="733" r:id="rId11"/>
    <p:sldId id="734" r:id="rId12"/>
    <p:sldId id="651" r:id="rId13"/>
    <p:sldId id="741" r:id="rId14"/>
    <p:sldId id="740" r:id="rId15"/>
    <p:sldId id="735" r:id="rId16"/>
    <p:sldId id="742" r:id="rId17"/>
  </p:sldIdLst>
  <p:sldSz cx="17337088" cy="9752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74" userDrawn="1">
          <p15:clr>
            <a:srgbClr val="A4A3A4"/>
          </p15:clr>
        </p15:guide>
        <p15:guide id="2" orient="horz" pos="373" userDrawn="1">
          <p15:clr>
            <a:srgbClr val="A4A3A4"/>
          </p15:clr>
        </p15:guide>
        <p15:guide id="3" orient="horz" pos="1643" userDrawn="1">
          <p15:clr>
            <a:srgbClr val="A4A3A4"/>
          </p15:clr>
        </p15:guide>
        <p15:guide id="4" orient="horz" pos="55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94490"/>
  </p:normalViewPr>
  <p:slideViewPr>
    <p:cSldViewPr snapToGrid="0" snapToObjects="1">
      <p:cViewPr varScale="1">
        <p:scale>
          <a:sx n="84" d="100"/>
          <a:sy n="84" d="100"/>
        </p:scale>
        <p:origin x="448" y="184"/>
      </p:cViewPr>
      <p:guideLst>
        <p:guide pos="1174"/>
        <p:guide orient="horz" pos="373"/>
        <p:guide orient="horz" pos="1643"/>
        <p:guide orient="horz" pos="5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56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81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145589A-8049-4713-8064-67BC42DB4DA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Цитата или тез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7815" y="1256249"/>
            <a:ext cx="13487285" cy="5983267"/>
          </a:xfrm>
          <a:prstGeom prst="rect">
            <a:avLst/>
          </a:prstGeom>
        </p:spPr>
        <p:txBody>
          <a:bodyPr tIns="0" bIns="36000" anchor="ctr">
            <a:noAutofit/>
          </a:bodyPr>
          <a:lstStyle>
            <a:lvl1pPr algn="l">
              <a:defRPr sz="8105" b="0">
                <a:solidFill>
                  <a:schemeClr val="tx2"/>
                </a:solidFill>
              </a:defRPr>
            </a:lvl1pPr>
          </a:lstStyle>
          <a:p>
            <a:r>
              <a:rPr lang="ru-RU" dirty="0"/>
              <a:t>Текст тезиса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113" y="7552168"/>
            <a:ext cx="13488986" cy="943597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71"/>
            </a:lvl1pPr>
            <a:lvl2pPr marL="649978" indent="0" algn="ctr">
              <a:buNone/>
              <a:defRPr sz="2844"/>
            </a:lvl2pPr>
            <a:lvl3pPr marL="1299955" indent="0" algn="ctr">
              <a:buNone/>
              <a:defRPr sz="2560"/>
            </a:lvl3pPr>
            <a:lvl4pPr marL="1949931" indent="0" algn="ctr">
              <a:buNone/>
              <a:defRPr sz="2275"/>
            </a:lvl4pPr>
            <a:lvl5pPr marL="2599909" indent="0" algn="ctr">
              <a:buNone/>
              <a:defRPr sz="2275"/>
            </a:lvl5pPr>
            <a:lvl6pPr marL="3249887" indent="0" algn="ctr">
              <a:buNone/>
              <a:defRPr sz="2275"/>
            </a:lvl6pPr>
            <a:lvl7pPr marL="3899863" indent="0" algn="ctr">
              <a:buNone/>
              <a:defRPr sz="2275"/>
            </a:lvl7pPr>
            <a:lvl8pPr marL="4549841" indent="0" algn="ctr">
              <a:buNone/>
              <a:defRPr sz="2275"/>
            </a:lvl8pPr>
            <a:lvl9pPr marL="5199817" indent="0" algn="ctr">
              <a:buNone/>
              <a:defRPr sz="2275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5555A-CB0B-4244-80D1-173F9AB0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01" y="2834178"/>
            <a:ext cx="13809663" cy="3142316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105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0F0397-0A96-FF4D-A6E1-B49CF106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15" y="6295918"/>
            <a:ext cx="13809662" cy="1887195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71">
                <a:solidFill>
                  <a:schemeClr val="bg1"/>
                </a:solidFill>
              </a:defRPr>
            </a:lvl1pPr>
            <a:lvl2pPr marL="649978" indent="0" algn="ctr">
              <a:buNone/>
              <a:defRPr sz="2844"/>
            </a:lvl2pPr>
            <a:lvl3pPr marL="1299955" indent="0" algn="ctr">
              <a:buNone/>
              <a:defRPr sz="2560"/>
            </a:lvl3pPr>
            <a:lvl4pPr marL="1949931" indent="0" algn="ctr">
              <a:buNone/>
              <a:defRPr sz="2275"/>
            </a:lvl4pPr>
            <a:lvl5pPr marL="2599909" indent="0" algn="ctr">
              <a:buNone/>
              <a:defRPr sz="2275"/>
            </a:lvl5pPr>
            <a:lvl6pPr marL="3249887" indent="0" algn="ctr">
              <a:buNone/>
              <a:defRPr sz="2275"/>
            </a:lvl6pPr>
            <a:lvl7pPr marL="3899863" indent="0" algn="ctr">
              <a:buNone/>
              <a:defRPr sz="2275"/>
            </a:lvl7pPr>
            <a:lvl8pPr marL="4549841" indent="0" algn="ctr">
              <a:buNone/>
              <a:defRPr sz="2275"/>
            </a:lvl8pPr>
            <a:lvl9pPr marL="5199817" indent="0" algn="ctr">
              <a:buNone/>
              <a:defRPr sz="2275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55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3348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9588240" y="229860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108108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53348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9588240" y="5531760"/>
            <a:ext cx="405072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 (тёмно-синий)">
    <p:bg>
      <p:bgPr>
        <a:solidFill>
          <a:srgbClr val="001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8416C-E91A-534A-BCD6-F8B7906F3A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7815" y="1256250"/>
            <a:ext cx="3025357" cy="9729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701" y="2834178"/>
            <a:ext cx="13809663" cy="3142316"/>
          </a:xfrm>
          <a:prstGeom prst="rect">
            <a:avLst/>
          </a:prstGeom>
        </p:spPr>
        <p:txBody>
          <a:bodyPr tIns="0" bIns="108000" anchor="b">
            <a:noAutofit/>
          </a:bodyPr>
          <a:lstStyle>
            <a:lvl1pPr algn="l">
              <a:defRPr sz="8105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16115" y="6295918"/>
            <a:ext cx="13809662" cy="1887195"/>
          </a:xfrm>
        </p:spPr>
        <p:txBody>
          <a:bodyPr tIns="32400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71">
                <a:solidFill>
                  <a:schemeClr val="bg1"/>
                </a:solidFill>
              </a:defRPr>
            </a:lvl1pPr>
            <a:lvl2pPr marL="649978" indent="0" algn="ctr">
              <a:buNone/>
              <a:defRPr sz="2844"/>
            </a:lvl2pPr>
            <a:lvl3pPr marL="1299955" indent="0" algn="ctr">
              <a:buNone/>
              <a:defRPr sz="2560"/>
            </a:lvl3pPr>
            <a:lvl4pPr marL="1949931" indent="0" algn="ctr">
              <a:buNone/>
              <a:defRPr sz="2275"/>
            </a:lvl4pPr>
            <a:lvl5pPr marL="2599909" indent="0" algn="ctr">
              <a:buNone/>
              <a:defRPr sz="2275"/>
            </a:lvl5pPr>
            <a:lvl6pPr marL="3249887" indent="0" algn="ctr">
              <a:buNone/>
              <a:defRPr sz="2275"/>
            </a:lvl6pPr>
            <a:lvl7pPr marL="3899863" indent="0" algn="ctr">
              <a:buNone/>
              <a:defRPr sz="2275"/>
            </a:lvl7pPr>
            <a:lvl8pPr marL="4549841" indent="0" algn="ctr">
              <a:buNone/>
              <a:defRPr sz="2275"/>
            </a:lvl8pPr>
            <a:lvl9pPr marL="5199817" indent="0" algn="ctr">
              <a:buNone/>
              <a:defRPr sz="2275"/>
            </a:lvl9pPr>
          </a:lstStyle>
          <a:p>
            <a:r>
              <a:rPr lang="ru-RU" dirty="0"/>
              <a:t>Имя и фамилия спикера</a:t>
            </a:r>
          </a:p>
          <a:p>
            <a:r>
              <a:rPr lang="ru-RU" dirty="0"/>
              <a:t>должность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81080" y="576000"/>
            <a:ext cx="15176160" cy="517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618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527600" y="553176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527600" y="2298600"/>
            <a:ext cx="613908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81080" y="5531760"/>
            <a:ext cx="12580560" cy="295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64080" y="2298600"/>
            <a:ext cx="11297880" cy="3535560"/>
          </a:xfrm>
          <a:prstGeom prst="rect">
            <a:avLst/>
          </a:prstGeom>
        </p:spPr>
        <p:txBody>
          <a:bodyPr lIns="0" tIns="108000" rIns="0" bIns="0" anchor="b">
            <a:noAutofit/>
          </a:bodyPr>
          <a:lstStyle/>
          <a:p>
            <a:pPr algn="ctr"/>
            <a:r>
              <a:rPr lang="en-US" sz="8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7;p25"/>
          <p:cNvPicPr/>
          <p:nvPr/>
        </p:nvPicPr>
        <p:blipFill>
          <a:blip r:embed="rId14"/>
          <a:stretch/>
        </p:blipFill>
        <p:spPr>
          <a:xfrm>
            <a:off x="3664080" y="1392840"/>
            <a:ext cx="1896120" cy="125136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81080" y="576000"/>
            <a:ext cx="15176160" cy="1116720"/>
          </a:xfrm>
          <a:prstGeom prst="rect">
            <a:avLst/>
          </a:prstGeom>
        </p:spPr>
        <p:txBody>
          <a:bodyPr lIns="0" tIns="108000" rIns="0" bIns="0">
            <a:noAutofit/>
          </a:bodyPr>
          <a:lstStyle/>
          <a:p>
            <a:pPr algn="ctr"/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81080" y="2298600"/>
            <a:ext cx="12580560" cy="6189480"/>
          </a:xfrm>
          <a:prstGeom prst="rect">
            <a:avLst/>
          </a:prstGeom>
        </p:spPr>
        <p:txBody>
          <a:bodyPr lIns="0" tIns="108000" rIns="0" bIns="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ftr"/>
          </p:nvPr>
        </p:nvSpPr>
        <p:spPr>
          <a:xfrm>
            <a:off x="1081080" y="8981640"/>
            <a:ext cx="12580560" cy="323640"/>
          </a:xfrm>
          <a:prstGeom prst="rect">
            <a:avLst/>
          </a:prstGeom>
        </p:spPr>
        <p:txBody>
          <a:bodyPr lIns="0" tIns="0" rIns="0" bIns="6120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/>
          </p:nvPr>
        </p:nvSpPr>
        <p:spPr>
          <a:xfrm>
            <a:off x="15349320" y="8970840"/>
            <a:ext cx="914040" cy="334080"/>
          </a:xfrm>
          <a:prstGeom prst="rect">
            <a:avLst/>
          </a:prstGeom>
        </p:spPr>
        <p:txBody>
          <a:bodyPr lIns="36000" tIns="0" rIns="36000" bIns="54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ED7D6FD-588F-4828-A664-D10F7EFB6AC2}" type="slidenum">
              <a:rPr lang="ru-RU" sz="14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43" r:id="rId13"/>
    <p:sldLayoutId id="214748374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66520" y="388800"/>
            <a:ext cx="1560312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256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66520" y="2281680"/>
            <a:ext cx="15603120" cy="565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00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12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0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412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0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12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0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4120" b="1" strike="noStrike" spc="-1">
                <a:solidFill>
                  <a:srgbClr val="005B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20" b="1" strike="noStrike" spc="-1">
                <a:solidFill>
                  <a:srgbClr val="005B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20" b="1" strike="noStrike" spc="-1">
                <a:solidFill>
                  <a:srgbClr val="005B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420" b="1" strike="noStrike" spc="-1">
                <a:solidFill>
                  <a:srgbClr val="005B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4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89081" y="3436119"/>
            <a:ext cx="10500475" cy="371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  <a:tabLst>
                <a:tab pos="0" algn="l"/>
              </a:tabLst>
            </a:pPr>
            <a:r>
              <a:rPr lang="ru-RU" sz="3200" dirty="0"/>
              <a:t>Отправлять уведомления и новости</a:t>
            </a:r>
          </a:p>
          <a:p>
            <a:pPr marL="514350" indent="-514350">
              <a:lnSpc>
                <a:spcPct val="150000"/>
              </a:lnSpc>
              <a:buAutoNum type="arabicParenR"/>
              <a:tabLst>
                <a:tab pos="0" algn="l"/>
              </a:tabLst>
            </a:pPr>
            <a:r>
              <a:rPr lang="ru-RU" sz="3200" spc="-1" dirty="0">
                <a:latin typeface="GT Eesti Pro Display Light" pitchFamily="2" charset="0"/>
                <a:cs typeface="Arial" panose="020B0604020202020204" pitchFamily="34" charset="0"/>
              </a:rPr>
              <a:t>Интегрироваться их с различными сервисами, типа </a:t>
            </a:r>
            <a:r>
              <a:rPr lang="en-US" sz="3200" spc="-1" dirty="0">
                <a:latin typeface="GT Eesti Pro Display Light" pitchFamily="2" charset="0"/>
                <a:cs typeface="Arial" panose="020B0604020202020204" pitchFamily="34" charset="0"/>
              </a:rPr>
              <a:t>IMDB</a:t>
            </a:r>
            <a:r>
              <a:rPr lang="ru-RU" sz="3200" spc="-1" dirty="0">
                <a:latin typeface="GT Eesti Pro Display Light" pitchFamily="2" charset="0"/>
                <a:cs typeface="Arial" panose="020B0604020202020204" pitchFamily="34" charset="0"/>
              </a:rPr>
              <a:t>, </a:t>
            </a:r>
            <a:r>
              <a:rPr lang="en-US" sz="3200" spc="-1" dirty="0">
                <a:latin typeface="GT Eesti Pro Display Light" pitchFamily="2" charset="0"/>
                <a:cs typeface="Arial" panose="020B0604020202020204" pitchFamily="34" charset="0"/>
              </a:rPr>
              <a:t>Wiki, </a:t>
            </a:r>
            <a:r>
              <a:rPr lang="en-US" sz="3200" spc="-1" dirty="0" err="1">
                <a:latin typeface="GT Eesti Pro Display Light" pitchFamily="2" charset="0"/>
                <a:cs typeface="Arial" panose="020B0604020202020204" pitchFamily="34" charset="0"/>
              </a:rPr>
              <a:t>Github</a:t>
            </a:r>
            <a:r>
              <a:rPr lang="en-US" sz="3200" spc="-1" dirty="0">
                <a:latin typeface="GT Eesti Pro Display Light" pitchFamily="2" charset="0"/>
                <a:cs typeface="Arial" panose="020B0604020202020204" pitchFamily="34" charset="0"/>
              </a:rPr>
              <a:t> </a:t>
            </a:r>
            <a:r>
              <a:rPr lang="ru-RU" sz="3200" spc="-1" dirty="0">
                <a:latin typeface="GT Eesti Pro Display Light" pitchFamily="2" charset="0"/>
                <a:cs typeface="Arial" panose="020B0604020202020204" pitchFamily="34" charset="0"/>
              </a:rPr>
              <a:t>и так далее</a:t>
            </a:r>
          </a:p>
          <a:p>
            <a:pPr marL="514350" indent="-514350">
              <a:lnSpc>
                <a:spcPct val="150000"/>
              </a:lnSpc>
              <a:buAutoNum type="arabicParenR"/>
              <a:tabLst>
                <a:tab pos="0" algn="l"/>
              </a:tabLst>
            </a:pPr>
            <a:r>
              <a:rPr lang="ru-RU" sz="3200" spc="-1" dirty="0">
                <a:latin typeface="GT Eesti Pro Display Light" pitchFamily="2" charset="0"/>
                <a:cs typeface="Arial" panose="020B0604020202020204" pitchFamily="34" charset="0"/>
              </a:rPr>
              <a:t>Принимать платежи от пользователей </a:t>
            </a:r>
            <a:r>
              <a:rPr lang="en-US" sz="3200" spc="-1" dirty="0">
                <a:latin typeface="GT Eesti Pro Display Light" pitchFamily="2" charset="0"/>
                <a:cs typeface="Arial" panose="020B0604020202020204" pitchFamily="34" charset="0"/>
              </a:rPr>
              <a:t>Telegram</a:t>
            </a:r>
          </a:p>
          <a:p>
            <a:pPr marL="514350" indent="-514350">
              <a:lnSpc>
                <a:spcPct val="150000"/>
              </a:lnSpc>
              <a:buAutoNum type="arabicParenR"/>
              <a:tabLst>
                <a:tab pos="0" algn="l"/>
              </a:tabLst>
            </a:pPr>
            <a:r>
              <a:rPr lang="ru-RU" sz="3200" spc="-1" dirty="0">
                <a:latin typeface="GT Eesti Pro Display Light" pitchFamily="2" charset="0"/>
                <a:cs typeface="Arial" panose="020B0604020202020204" pitchFamily="34" charset="0"/>
              </a:rPr>
              <a:t>Делать небольшие игры</a:t>
            </a:r>
            <a:endParaRPr lang="en-US" sz="30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Что могут делать боты?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068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797641" y="3512319"/>
            <a:ext cx="10500475" cy="5188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JetBrains Mono" panose="020B0509020102050004" pitchFamily="49" charset="0"/>
              </a:rPr>
              <a:t>В чем отличия ботов от людей?</a:t>
            </a:r>
          </a:p>
          <a:p>
            <a:pPr>
              <a:lnSpc>
                <a:spcPct val="150000"/>
              </a:lnSpc>
            </a:pPr>
            <a:endParaRPr lang="ru-RU" sz="3200" dirty="0">
              <a:latin typeface="JetBrains Mono" panose="020B0509020102050004" pitchFamily="49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ru-RU" sz="3200" dirty="0">
                <a:latin typeface="GT Eesti Pro Display Light" pitchFamily="2" charset="0"/>
              </a:rPr>
              <a:t>У ботов нет онлайн статуса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ru-RU" sz="3200" dirty="0">
                <a:latin typeface="GT Eesti Pro Display Light" pitchFamily="2" charset="0"/>
              </a:rPr>
              <a:t>Их сообщения сервер хранит недолго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ru-RU" sz="3200" dirty="0">
                <a:latin typeface="GT Eesti Pro Display Light" pitchFamily="2" charset="0"/>
              </a:rPr>
              <a:t> Бот не может писать человеку сообщения первым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ru-RU" sz="3200" dirty="0">
                <a:latin typeface="GT Eesti Pro Display Light" pitchFamily="2" charset="0"/>
              </a:rPr>
              <a:t>Их имена заканчиваются на </a:t>
            </a:r>
            <a:r>
              <a:rPr lang="en-US" sz="3200" dirty="0">
                <a:latin typeface="GT Eesti Pro Display Light" pitchFamily="2" charset="0"/>
              </a:rPr>
              <a:t>’bot’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ru-RU" sz="3200" dirty="0">
              <a:latin typeface="GT Eesti Pro Display Ligh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Отличия ботов</a:t>
            </a: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768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843361" y="1637799"/>
            <a:ext cx="10500475" cy="149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GT Eesti Pro Display Light" pitchFamily="2" charset="0"/>
              </a:rPr>
              <a:t>Прежде чем создавать бота, его нужно создать. Для этого в телеграмме нужно набрать </a:t>
            </a:r>
            <a:r>
              <a:rPr lang="en-US" sz="3200" b="1" dirty="0">
                <a:latin typeface="GT Eesti Pro Display Light" pitchFamily="2" charset="0"/>
              </a:rPr>
              <a:t>@</a:t>
            </a:r>
            <a:r>
              <a:rPr lang="en-US" sz="3200" b="1" dirty="0" err="1">
                <a:latin typeface="GT Eesti Pro Display Light" pitchFamily="2" charset="0"/>
              </a:rPr>
              <a:t>BotFather</a:t>
            </a:r>
            <a:endParaRPr lang="ru-RU" sz="3200" b="1" dirty="0">
              <a:latin typeface="GT Eesti Pro Display Ligh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Создание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бота</a:t>
            </a: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E438B4-E5DB-7A4C-8930-104391770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45" y="3174895"/>
            <a:ext cx="9063215" cy="56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797641" y="3512319"/>
            <a:ext cx="10500475" cy="223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3200" b="1" dirty="0">
                <a:latin typeface="JetBrains Mono" panose="020B0509020102050004" pitchFamily="49" charset="0"/>
              </a:rPr>
              <a:t>pip install </a:t>
            </a:r>
            <a:r>
              <a:rPr lang="en" sz="3200" b="1" dirty="0" err="1">
                <a:latin typeface="JetBrains Mono" panose="020B0509020102050004" pitchFamily="49" charset="0"/>
              </a:rPr>
              <a:t>pyTelegramBotAPI</a:t>
            </a:r>
            <a:endParaRPr lang="ru-RU" sz="3200" b="1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3200" dirty="0">
                <a:latin typeface="GT Eesti Pro Display Light" pitchFamily="2" charset="0"/>
              </a:rPr>
              <a:t>команда установки бота. Можете использовать виртуальное окружение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Установка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библиотеки</a:t>
            </a: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624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797641" y="3512319"/>
            <a:ext cx="10500475" cy="29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GT Eesti Pro Display Light" pitchFamily="2" charset="0"/>
              </a:rPr>
              <a:t>Вы можете запускать бота непосредственно со своего компьютера. Однако если вы хотите, чтобы бот был доступен 24/7, вам необходимо либо не выключать компьютер, либо </a:t>
            </a:r>
            <a:r>
              <a:rPr lang="ru-RU" sz="3200" dirty="0" err="1">
                <a:latin typeface="GT Eesti Pro Display Light" pitchFamily="2" charset="0"/>
              </a:rPr>
              <a:t>захостить</a:t>
            </a:r>
            <a:r>
              <a:rPr lang="ru-RU" sz="3200" dirty="0">
                <a:latin typeface="GT Eesti Pro Display Light" pitchFamily="2" charset="0"/>
              </a:rPr>
              <a:t> его на </a:t>
            </a:r>
            <a:r>
              <a:rPr lang="en-US" sz="3200" dirty="0">
                <a:latin typeface="GT Eesti Pro Display Light" pitchFamily="2" charset="0"/>
              </a:rPr>
              <a:t>VPS</a:t>
            </a:r>
            <a:endParaRPr lang="ru-RU" sz="3200" dirty="0">
              <a:latin typeface="GT Eesti Pro Display Ligh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70975" y="3443167"/>
            <a:ext cx="4971179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Хостингов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ботов</a:t>
            </a:r>
          </a:p>
        </p:txBody>
      </p:sp>
      <p:pic>
        <p:nvPicPr>
          <p:cNvPr id="7" name="граф.png" descr="граф.png">
            <a:extLst>
              <a:ext uri="{FF2B5EF4-FFF2-40B4-BE49-F238E27FC236}">
                <a16:creationId xmlns:a16="http://schemas.microsoft.com/office/drawing/2014/main" id="{839A1281-4556-8C45-835B-F18C3C55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48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8ED425-07C1-DD48-A7FD-E8A4AF1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661" y="3898442"/>
            <a:ext cx="13808624" cy="1627632"/>
          </a:xfrm>
        </p:spPr>
        <p:txBody>
          <a:bodyPr/>
          <a:lstStyle/>
          <a:p>
            <a:br>
              <a:rPr lang="ru-RU" sz="8000" dirty="0">
                <a:latin typeface="GT Eesti Pro Display" pitchFamily="2" charset="0"/>
              </a:rPr>
            </a:br>
            <a:r>
              <a:rPr lang="en-US" sz="8000" dirty="0">
                <a:latin typeface="GT Eesti Pro Display" pitchFamily="2" charset="0"/>
              </a:rPr>
              <a:t>Python 18+</a:t>
            </a:r>
            <a:endParaRPr lang="ru-RU" sz="8000" dirty="0">
              <a:latin typeface="GT Eesti Pro Display Light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0A4990-12F5-FB49-9BF7-A05A64DA3407}"/>
              </a:ext>
            </a:extLst>
          </p:cNvPr>
          <p:cNvSpPr/>
          <p:nvPr/>
        </p:nvSpPr>
        <p:spPr>
          <a:xfrm>
            <a:off x="1826769" y="5526074"/>
            <a:ext cx="13855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GT Eesti Pro Display Light" pitchFamily="2" charset="0"/>
              </a:rPr>
              <a:t>Декораторы, создание ботов в телеграмм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E828B-D486-D241-B482-995019ED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01" y="2060455"/>
            <a:ext cx="13809663" cy="3142316"/>
          </a:xfrm>
        </p:spPr>
        <p:txBody>
          <a:bodyPr/>
          <a:lstStyle/>
          <a:p>
            <a:r>
              <a:rPr lang="ru-RU" sz="8000" spc="-1" dirty="0">
                <a:solidFill>
                  <a:srgbClr val="FFFFFF"/>
                </a:solidFill>
                <a:latin typeface="GT Eesti Pro Display" pitchFamily="2" charset="0"/>
              </a:rPr>
              <a:t>Декораторы</a:t>
            </a:r>
            <a:endParaRPr lang="ru-RU" sz="8000" dirty="0">
              <a:latin typeface="GT Eesti Pro Display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E6F1D0-2148-F54A-92F3-030BC2C7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15" y="5099591"/>
            <a:ext cx="13809662" cy="2075915"/>
          </a:xfrm>
        </p:spPr>
        <p:txBody>
          <a:bodyPr/>
          <a:lstStyle/>
          <a:p>
            <a:r>
              <a:rPr lang="ru-RU" sz="5000" spc="-1" dirty="0">
                <a:solidFill>
                  <a:srgbClr val="FFFFFF"/>
                </a:solidFill>
                <a:latin typeface="GT Eesti Pro Display Light" pitchFamily="2" charset="0"/>
              </a:rPr>
              <a:t>в </a:t>
            </a:r>
            <a:r>
              <a:rPr lang="en-US" sz="5000" spc="-1" dirty="0">
                <a:solidFill>
                  <a:srgbClr val="FFFFFF"/>
                </a:solidFill>
                <a:latin typeface="GT Eesti Pro Display Light" pitchFamily="2" charset="0"/>
              </a:rPr>
              <a:t>Python</a:t>
            </a:r>
            <a:endParaRPr lang="en-US" sz="5000" spc="-1" dirty="0">
              <a:solidFill>
                <a:srgbClr val="000000"/>
              </a:solidFill>
              <a:latin typeface="GT Eesti Pro Display Light" pitchFamily="2" charset="0"/>
            </a:endParaRPr>
          </a:p>
          <a:p>
            <a:endParaRPr lang="ru-RU" sz="5000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918645" y="3749119"/>
            <a:ext cx="10500475" cy="2501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Декораторы – это, по сути, обёртки, которые дают нам возможность изменить поведение функции, не изменяя её код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736447" y="4165839"/>
            <a:ext cx="4233759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Декораторы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681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5918645" y="3688159"/>
            <a:ext cx="10500475" cy="416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Для понимания их работы вам достаточно помнить, что все в </a:t>
            </a:r>
            <a:r>
              <a:rPr lang="en-US" sz="3600" spc="-1" dirty="0">
                <a:latin typeface="GT Eesti Pro Display Light" pitchFamily="2" charset="0"/>
                <a:cs typeface="Arial" panose="020B0604020202020204" pitchFamily="34" charset="0"/>
              </a:rPr>
              <a:t>Python </a:t>
            </a: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представляет из себя объект. Следовательно,  функции могут принимать в качестве аргумента другую функцию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736447" y="4165839"/>
            <a:ext cx="4233759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Декораторы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715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6120670" y="3966728"/>
            <a:ext cx="10500475" cy="2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400" spc="-1" dirty="0">
                <a:solidFill>
                  <a:srgbClr val="000000"/>
                </a:solidFill>
                <a:latin typeface="GT Eesti Pro Display Light" pitchFamily="2" charset="0"/>
                <a:ea typeface="Play"/>
                <a:cs typeface="Arial" panose="020B0604020202020204" pitchFamily="34" charset="0"/>
              </a:rPr>
              <a:t>Вы можете использовать декораторы для отслеживания времени выполнения функция и для других полезных задач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480316" y="3534608"/>
            <a:ext cx="4499230" cy="1548577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Применение</a:t>
            </a: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декораторов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13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E828B-D486-D241-B482-995019ED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701" y="2060455"/>
            <a:ext cx="13809663" cy="3142316"/>
          </a:xfrm>
        </p:spPr>
        <p:txBody>
          <a:bodyPr/>
          <a:lstStyle/>
          <a:p>
            <a:r>
              <a:rPr lang="ru-RU" sz="8000" spc="-1" dirty="0">
                <a:solidFill>
                  <a:srgbClr val="FFFFFF"/>
                </a:solidFill>
                <a:latin typeface="GT Eesti Pro Display" pitchFamily="2" charset="0"/>
              </a:rPr>
              <a:t>Создание ботов</a:t>
            </a:r>
            <a:endParaRPr lang="ru-RU" sz="8000" dirty="0">
              <a:latin typeface="GT Eesti Pro Display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E6F1D0-2148-F54A-92F3-030BC2C7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6115" y="5099591"/>
            <a:ext cx="13809662" cy="2075915"/>
          </a:xfrm>
        </p:spPr>
        <p:txBody>
          <a:bodyPr/>
          <a:lstStyle/>
          <a:p>
            <a:r>
              <a:rPr lang="ru-RU" sz="5000" spc="-1" dirty="0">
                <a:solidFill>
                  <a:srgbClr val="FFFFFF"/>
                </a:solidFill>
                <a:latin typeface="GT Eesti Pro Display Light" pitchFamily="2" charset="0"/>
              </a:rPr>
              <a:t>Или </a:t>
            </a:r>
            <a:r>
              <a:rPr lang="en" sz="5000" spc="-1" dirty="0" err="1">
                <a:solidFill>
                  <a:srgbClr val="FFFFFF"/>
                </a:solidFill>
                <a:latin typeface="GT Eesti Pro Display Light" pitchFamily="2" charset="0"/>
              </a:rPr>
              <a:t>pyTelegramBotAPI</a:t>
            </a:r>
            <a:endParaRPr lang="ru-RU" sz="5000" dirty="0">
              <a:latin typeface="GT Eesti Pro Displ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6135418" y="3539025"/>
            <a:ext cx="10500475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dirty="0">
                <a:latin typeface="GT Eesti Pro Display Light" pitchFamily="2" charset="0"/>
              </a:rPr>
              <a:t>По сути, вы можете создавать ботов практически для любого мессенджера</a:t>
            </a:r>
            <a:r>
              <a:rPr lang="en-US" sz="3600" dirty="0">
                <a:latin typeface="GT Eesti Pro Display Light" pitchFamily="2" charset="0"/>
              </a:rPr>
              <a:t>. </a:t>
            </a:r>
            <a:r>
              <a:rPr lang="ru-RU" sz="3600" dirty="0">
                <a:latin typeface="GT Eesti Pro Display Light" pitchFamily="2" charset="0"/>
              </a:rPr>
              <a:t>Большинство мессенджеров поддерживают </a:t>
            </a:r>
            <a:r>
              <a:rPr lang="en-US" sz="3600" dirty="0">
                <a:latin typeface="GT Eesti Pro Display Light" pitchFamily="2" charset="0"/>
              </a:rPr>
              <a:t>Python, JavaScript</a:t>
            </a:r>
            <a:r>
              <a:rPr lang="ru-RU" sz="3600" dirty="0">
                <a:latin typeface="GT Eesti Pro Display Light" pitchFamily="2" charset="0"/>
              </a:rPr>
              <a:t>, </a:t>
            </a:r>
            <a:r>
              <a:rPr lang="en-US" sz="3600" dirty="0">
                <a:latin typeface="GT Eesti Pro Display Light" pitchFamily="2" charset="0"/>
              </a:rPr>
              <a:t>PHP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647956" y="4003607"/>
            <a:ext cx="4499230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Боты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354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FCDE782-DDB9-CA43-8DAB-99FD6ECE3679}"/>
              </a:ext>
            </a:extLst>
          </p:cNvPr>
          <p:cNvSpPr/>
          <p:nvPr/>
        </p:nvSpPr>
        <p:spPr>
          <a:xfrm>
            <a:off x="6135418" y="3539025"/>
            <a:ext cx="10500475" cy="2501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Существует  несколько библиотек, с помощью которых вы сможете писать ботов</a:t>
            </a:r>
            <a:r>
              <a:rPr lang="en-US" sz="3600" spc="-1" dirty="0">
                <a:latin typeface="GT Eesti Pro Display Light" pitchFamily="2" charset="0"/>
                <a:cs typeface="Arial" panose="020B0604020202020204" pitchFamily="34" charset="0"/>
              </a:rPr>
              <a:t>. </a:t>
            </a: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Одна из них </a:t>
            </a:r>
            <a:r>
              <a:rPr lang="en-US" sz="3600" spc="-1" dirty="0" err="1">
                <a:latin typeface="GT Eesti Pro Display Light" pitchFamily="2" charset="0"/>
                <a:cs typeface="Arial" panose="020B0604020202020204" pitchFamily="34" charset="0"/>
              </a:rPr>
              <a:t>pyTelegramBotApi</a:t>
            </a:r>
            <a:r>
              <a:rPr lang="ru-RU" sz="3600" spc="-1" dirty="0">
                <a:latin typeface="GT Eesti Pro Display Light" pitchFamily="2" charset="0"/>
                <a:cs typeface="Arial" panose="020B0604020202020204" pitchFamily="34" charset="0"/>
              </a:rPr>
              <a:t> </a:t>
            </a:r>
            <a:endParaRPr lang="en-US" sz="3400" spc="-1" dirty="0">
              <a:latin typeface="GT Eesti Pro Display Light" pitchFamily="2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2E739-B20A-6546-885E-C154BF2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55809" cy="9752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37CEC-6675-CC40-B188-16C27A884123}"/>
              </a:ext>
            </a:extLst>
          </p:cNvPr>
          <p:cNvSpPr txBox="1"/>
          <p:nvPr/>
        </p:nvSpPr>
        <p:spPr>
          <a:xfrm>
            <a:off x="602727" y="4164365"/>
            <a:ext cx="4499230" cy="856079"/>
          </a:xfrm>
          <a:prstGeom prst="rect">
            <a:avLst/>
          </a:prstGeom>
          <a:noFill/>
        </p:spPr>
        <p:txBody>
          <a:bodyPr wrap="square" lIns="0" tIns="162000" rIns="0" bIns="0" rtlCol="0" anchor="t">
            <a:sp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-RU" sz="5000" spc="-1" dirty="0">
                <a:solidFill>
                  <a:schemeClr val="bg1"/>
                </a:solidFill>
                <a:latin typeface="GT Eesti Pro Display" pitchFamily="2" charset="0"/>
                <a:cs typeface="Arial" panose="020B0604020202020204" pitchFamily="34" charset="0"/>
                <a:sym typeface="Play"/>
              </a:rPr>
              <a:t>Библиотеки</a:t>
            </a:r>
            <a:endParaRPr lang="en-US" sz="5000" spc="-1" dirty="0">
              <a:solidFill>
                <a:schemeClr val="bg1"/>
              </a:solidFill>
              <a:latin typeface="GT Eesti Pro Display" pitchFamily="2" charset="0"/>
            </a:endParaRPr>
          </a:p>
        </p:txBody>
      </p:sp>
      <p:pic>
        <p:nvPicPr>
          <p:cNvPr id="6" name="граф.png" descr="граф.png">
            <a:extLst>
              <a:ext uri="{FF2B5EF4-FFF2-40B4-BE49-F238E27FC236}">
                <a16:creationId xmlns:a16="http://schemas.microsoft.com/office/drawing/2014/main" id="{6CAAAAC6-3C59-C842-9875-E7608D9F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76" y="5309957"/>
            <a:ext cx="1430420" cy="13850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7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5BFF"/>
      </a:dk2>
      <a:lt2>
        <a:srgbClr val="00A2FF"/>
      </a:lt2>
      <a:accent1>
        <a:srgbClr val="06CA99"/>
      </a:accent1>
      <a:accent2>
        <a:srgbClr val="FAE111"/>
      </a:accent2>
      <a:accent3>
        <a:srgbClr val="F91155"/>
      </a:accent3>
      <a:accent4>
        <a:srgbClr val="754CED"/>
      </a:accent4>
      <a:accent5>
        <a:srgbClr val="FFA83B"/>
      </a:accent5>
      <a:accent6>
        <a:srgbClr val="0000B7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2860</TotalTime>
  <Words>252</Words>
  <Application>Microsoft Macintosh PowerPoint</Application>
  <PresentationFormat>Произвольный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GT Eesti Pro Display</vt:lpstr>
      <vt:lpstr>GT Eesti Pro Display Light</vt:lpstr>
      <vt:lpstr>JetBrains Mono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 Python 18+</vt:lpstr>
      <vt:lpstr>Декораторы</vt:lpstr>
      <vt:lpstr>Презентация PowerPoint</vt:lpstr>
      <vt:lpstr>Презентация PowerPoint</vt:lpstr>
      <vt:lpstr>Презентация PowerPoint</vt:lpstr>
      <vt:lpstr>Создание ботов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 Git, списки и циклы</dc:title>
  <dc:subject/>
  <dc:creator>пользователь Microsoft Office</dc:creator>
  <dc:description/>
  <cp:lastModifiedBy>PAUL YAKUPOFF</cp:lastModifiedBy>
  <cp:revision>142</cp:revision>
  <dcterms:created xsi:type="dcterms:W3CDTF">2018-08-29T11:25:32Z</dcterms:created>
  <dcterms:modified xsi:type="dcterms:W3CDTF">2021-04-09T08:49:03Z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