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44"/>
  </p:notesMasterIdLst>
  <p:handoutMasterIdLst>
    <p:handoutMasterId r:id="rId45"/>
  </p:handoutMasterIdLst>
  <p:sldIdLst>
    <p:sldId id="564" r:id="rId2"/>
    <p:sldId id="553" r:id="rId3"/>
    <p:sldId id="570" r:id="rId4"/>
    <p:sldId id="639" r:id="rId5"/>
    <p:sldId id="640" r:id="rId6"/>
    <p:sldId id="641" r:id="rId7"/>
    <p:sldId id="630" r:id="rId8"/>
    <p:sldId id="642" r:id="rId9"/>
    <p:sldId id="644" r:id="rId10"/>
    <p:sldId id="631" r:id="rId11"/>
    <p:sldId id="645" r:id="rId12"/>
    <p:sldId id="646" r:id="rId13"/>
    <p:sldId id="647" r:id="rId14"/>
    <p:sldId id="650" r:id="rId15"/>
    <p:sldId id="648" r:id="rId16"/>
    <p:sldId id="649" r:id="rId17"/>
    <p:sldId id="682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60" r:id="rId28"/>
    <p:sldId id="661" r:id="rId29"/>
    <p:sldId id="662" r:id="rId30"/>
    <p:sldId id="663" r:id="rId31"/>
    <p:sldId id="664" r:id="rId32"/>
    <p:sldId id="665" r:id="rId33"/>
    <p:sldId id="666" r:id="rId34"/>
    <p:sldId id="667" r:id="rId35"/>
    <p:sldId id="668" r:id="rId36"/>
    <p:sldId id="673" r:id="rId37"/>
    <p:sldId id="674" r:id="rId38"/>
    <p:sldId id="675" r:id="rId39"/>
    <p:sldId id="677" r:id="rId40"/>
    <p:sldId id="679" r:id="rId41"/>
    <p:sldId id="680" r:id="rId42"/>
    <p:sldId id="681" r:id="rId43"/>
  </p:sldIdLst>
  <p:sldSz cx="24382413" cy="13716000"/>
  <p:notesSz cx="6858000" cy="9144000"/>
  <p:defaultTextStyle>
    <a:defPPr>
      <a:defRPr lang="ru-RU"/>
    </a:defPPr>
    <a:lvl1pPr marL="0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021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039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057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076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0097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4113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8134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2152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лайды шаблона" id="{8BA1A198-D860-A649-A991-D29415064DB3}">
          <p14:sldIdLst>
            <p14:sldId id="564"/>
            <p14:sldId id="553"/>
            <p14:sldId id="570"/>
            <p14:sldId id="639"/>
            <p14:sldId id="640"/>
            <p14:sldId id="641"/>
            <p14:sldId id="630"/>
            <p14:sldId id="642"/>
            <p14:sldId id="644"/>
            <p14:sldId id="631"/>
            <p14:sldId id="645"/>
            <p14:sldId id="646"/>
            <p14:sldId id="647"/>
            <p14:sldId id="650"/>
            <p14:sldId id="648"/>
            <p14:sldId id="649"/>
            <p14:sldId id="682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73"/>
            <p14:sldId id="674"/>
            <p14:sldId id="675"/>
            <p14:sldId id="677"/>
            <p14:sldId id="679"/>
            <p14:sldId id="680"/>
            <p14:sldId id="6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4"/>
    <a:srgbClr val="99DAFF"/>
    <a:srgbClr val="99BDFF"/>
    <a:srgbClr val="F91155"/>
    <a:srgbClr val="FADC00"/>
    <a:srgbClr val="A3BFFC"/>
    <a:srgbClr val="005BFF"/>
    <a:srgbClr val="0038DE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/>
    <p:restoredTop sz="94643"/>
  </p:normalViewPr>
  <p:slideViewPr>
    <p:cSldViewPr snapToGrid="0" snapToObjects="1" showGuides="1">
      <p:cViewPr varScale="1">
        <p:scale>
          <a:sx n="61" d="100"/>
          <a:sy n="61" d="100"/>
        </p:scale>
        <p:origin x="272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30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96B2D207-607D-3F45-AE22-266B3FC2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D8D60-6706-1142-803B-9DCFF825FB7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185744-2A69-164E-943D-1EC1056011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CCD012-B1F6-114F-B3EF-B2437C0B0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9814E-01A1-604C-AF02-454C470B4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98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CD56FB6-65F2-3649-84D3-26727DF64DA2}" type="datetimeFigureOut">
              <a:rPr lang="ru-RU" smtClean="0"/>
              <a:pPr/>
              <a:t>25.03.2021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3E5D75E-72D6-CD44-994A-C15A26A8438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5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7" rtl="0" eaLnBrk="1" latinLnBrk="0" hangingPunct="1">
      <a:defRPr sz="23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914219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8437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2656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6875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71094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5312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9531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3750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D75E-72D6-CD44-994A-C15A26A8438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62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D75E-72D6-CD44-994A-C15A26A8438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80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D75E-72D6-CD44-994A-C15A26A8438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32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D75E-72D6-CD44-994A-C15A26A8438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42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D75E-72D6-CD44-994A-C15A26A8438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3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D75E-72D6-CD44-994A-C15A26A8438F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07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D75E-72D6-CD44-994A-C15A26A8438F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9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D75E-72D6-CD44-994A-C15A26A8438F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5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-застав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24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3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8673A-ADDA-E243-A15F-B00249F41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6273" y="3542400"/>
            <a:ext cx="6328679" cy="8856000"/>
          </a:xfrm>
          <a:noFill/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703158F-A5BF-504A-AF00-6BDDB828D4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31138" y="3542400"/>
            <a:ext cx="6328679" cy="8856000"/>
          </a:xfrm>
          <a:noFill/>
        </p:spPr>
        <p:txBody>
          <a:bodyPr anchor="t"/>
          <a:lstStyle/>
          <a:p>
            <a:r>
              <a:rPr lang="ru-RU" dirty="0"/>
              <a:t>Образец текста
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6F0FBE-32CA-684C-8B74-952DE24888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712898" y="3542400"/>
            <a:ext cx="6328679" cy="8856000"/>
          </a:xfrm>
          <a:noFill/>
        </p:spPr>
        <p:txBody>
          <a:bodyPr anchor="t"/>
          <a:lstStyle/>
          <a:p>
            <a:r>
              <a:rPr lang="ru-RU" dirty="0"/>
              <a:t>Образец текста
</a:t>
            </a:r>
          </a:p>
        </p:txBody>
      </p:sp>
    </p:spTree>
    <p:extLst>
      <p:ext uri="{BB962C8B-B14F-4D97-AF65-F5344CB8AC3E}">
        <p14:creationId xmlns:p14="http://schemas.microsoft.com/office/powerpoint/2010/main" val="271306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фотофон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57234B99-BF2E-8E4D-838D-9846D6A0A8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2"/>
            <a:ext cx="8126727" cy="13716000"/>
          </a:xfrm>
          <a:solidFill>
            <a:srgbClr val="001A34"/>
          </a:solidFill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26725" cy="12193237"/>
          </a:xfrm>
          <a:prstGeom prst="rect">
            <a:avLst/>
          </a:prstGeom>
          <a:gradFill>
            <a:gsLst>
              <a:gs pos="0">
                <a:srgbClr val="001A34"/>
              </a:gs>
              <a:gs pos="34000">
                <a:srgbClr val="001A34">
                  <a:alpha val="27000"/>
                </a:srgbClr>
              </a:gs>
              <a:gs pos="100000">
                <a:srgbClr val="001A34">
                  <a:alpha val="0"/>
                </a:srgbClr>
              </a:gs>
            </a:gsLst>
            <a:lin ang="5400000" scaled="1"/>
          </a:gradFill>
        </p:spPr>
        <p:txBody>
          <a:bodyPr lIns="1350000" tIns="810000" rIns="28800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28706" y="12833592"/>
            <a:ext cx="10390600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28704" y="3542400"/>
            <a:ext cx="13987347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0931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фон и 2 разных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529951-B20F-924D-91A3-07BF37C91C23}"/>
              </a:ext>
            </a:extLst>
          </p:cNvPr>
          <p:cNvSpPr/>
          <p:nvPr userDrawn="1"/>
        </p:nvSpPr>
        <p:spPr>
          <a:xfrm>
            <a:off x="2" y="0"/>
            <a:ext cx="8126725" cy="13716000"/>
          </a:xfrm>
          <a:prstGeom prst="rect">
            <a:avLst/>
          </a:prstGeom>
          <a:solidFill>
            <a:srgbClr val="001A34"/>
          </a:solidFill>
          <a:ln w="25400" cap="rnd">
            <a:solidFill>
              <a:srgbClr val="001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5"/>
            <a:ext cx="8126725" cy="4425946"/>
          </a:xfrm>
          <a:prstGeom prst="rect">
            <a:avLst/>
          </a:prstGeom>
          <a:noFill/>
        </p:spPr>
        <p:txBody>
          <a:bodyPr lIns="1350000" tIns="810000" rIns="28800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91EC56E-9E15-F547-A8E0-5A0BA967F2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50963" y="7091363"/>
            <a:ext cx="6351587" cy="4414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28706" y="12834000"/>
            <a:ext cx="10390600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28704" y="3542400"/>
            <a:ext cx="13987347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5E60632A-722D-F140-97D5-525ECD2ED43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366030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5582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3 ик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8673A-ADDA-E243-A15F-B00249F41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6361" y="7092000"/>
            <a:ext cx="6326233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703158F-A5BF-504A-AF00-6BDDB828D4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9682" y="7092000"/>
            <a:ext cx="6326037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6F0FBE-32CA-684C-8B74-952DE24888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697683" y="7092000"/>
            <a:ext cx="6317986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D60523E-FB91-1F41-989E-47B267D7DFB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2246839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5" name="Рисунок 5">
            <a:extLst>
              <a:ext uri="{FF2B5EF4-FFF2-40B4-BE49-F238E27FC236}">
                <a16:creationId xmlns:a16="http://schemas.microsoft.com/office/drawing/2014/main" id="{0206DE54-DF1E-B74E-86C8-98450A4D92F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469681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1DE8265D-E987-ED40-8435-0E438B5A8B6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6697684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508004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4 ик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8673A-ADDA-E243-A15F-B00249F41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6277" y="7092000"/>
            <a:ext cx="4520567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703158F-A5BF-504A-AF00-6BDDB828D4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6614" y="7092000"/>
            <a:ext cx="4552950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6F0FBE-32CA-684C-8B74-952DE24888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972789" y="7092000"/>
            <a:ext cx="4063347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D60523E-FB91-1F41-989E-47B267D7DFB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346272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5" name="Рисунок 5">
            <a:extLst>
              <a:ext uri="{FF2B5EF4-FFF2-40B4-BE49-F238E27FC236}">
                <a16:creationId xmlns:a16="http://schemas.microsoft.com/office/drawing/2014/main" id="{0206DE54-DF1E-B74E-86C8-98450A4D92F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7242525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1DE8265D-E987-ED40-8435-0E438B5A8B6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8972786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E4B3EA87-6CD3-3D43-B688-58E3609A91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13105733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754909FF-3555-D944-93AE-CF575F47B55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081937" y="7092000"/>
            <a:ext cx="4523311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6252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ажная цифр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14103" y="7526822"/>
            <a:ext cx="13558683" cy="442229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algn="l">
              <a:defRPr sz="88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23A2181-F6CD-9044-8DC2-340F55028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3887" y="3542401"/>
            <a:ext cx="13554217" cy="3537850"/>
          </a:xfrm>
        </p:spPr>
        <p:txBody>
          <a:bodyPr tIns="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43794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важных цифр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B23A2181-F6CD-9044-8DC2-340F55028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54690" y="3542400"/>
            <a:ext cx="8144292" cy="3528000"/>
          </a:xfrm>
        </p:spPr>
        <p:txBody>
          <a:bodyPr tIns="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000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8DE2DCB-47EF-8A4F-9D3A-0DD7B2C8D7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59498" y="3542400"/>
            <a:ext cx="8144292" cy="3528000"/>
          </a:xfrm>
        </p:spPr>
        <p:txBody>
          <a:bodyPr tIns="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000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589C69C2-BAB0-5C46-A92F-284A5A7A6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5871" y="7080250"/>
            <a:ext cx="8133111" cy="4433594"/>
          </a:xfrm>
          <a:noFill/>
        </p:spPr>
        <p:txBody>
          <a:bodyPr tIns="162000"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943CC6C4-FBE2-1449-8BC4-BAEF0C01C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550826" y="7080250"/>
            <a:ext cx="8133111" cy="4433594"/>
          </a:xfrm>
          <a:noFill/>
        </p:spPr>
        <p:txBody>
          <a:bodyPr tIns="162000"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4758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фот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9A9AD5E6-64FE-4D4C-AFA6-7FBA56CCE2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704" y="2"/>
            <a:ext cx="15353709" cy="137160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400" y="450643"/>
            <a:ext cx="6780446" cy="30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5" y="12834000"/>
            <a:ext cx="6780446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399"/>
            <a:ext cx="6780446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5572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9A9AD5E6-64FE-4D4C-AFA6-7FBA56CCE2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91206" y="2"/>
            <a:ext cx="12191207" cy="137160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4"/>
            <a:ext cx="10392828" cy="30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5" y="12834000"/>
            <a:ext cx="1039282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399"/>
            <a:ext cx="10392822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01532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фото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9A9AD5E6-64FE-4D4C-AFA6-7FBA56CCE2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04445" y="2"/>
            <a:ext cx="7677971" cy="137160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4"/>
            <a:ext cx="14904942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4" y="12834000"/>
            <a:ext cx="1490494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399"/>
            <a:ext cx="14904942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92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 (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9E67AB-FD3B-8949-B10B-BA58860404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6400" y="1748567"/>
            <a:ext cx="4490213" cy="1444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400" y="3986214"/>
            <a:ext cx="19421378" cy="4420800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7162" y="8855076"/>
            <a:ext cx="19421375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Имя и фамилия спикера</a:t>
            </a:r>
          </a:p>
          <a:p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2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iPhone и текс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E75F1E-AEE8-D34B-AAEA-885A786F10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80" y="2336668"/>
            <a:ext cx="5233764" cy="10416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744" y="450646"/>
            <a:ext cx="21669782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3" y="12833592"/>
            <a:ext cx="18055182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2868" y="2985072"/>
            <a:ext cx="4192500" cy="9094048"/>
          </a:xfrm>
          <a:custGeom>
            <a:avLst/>
            <a:gdLst>
              <a:gd name="connsiteX0" fmla="*/ 0 w 4337331"/>
              <a:gd name="connsiteY0" fmla="*/ 432128 h 9435313"/>
              <a:gd name="connsiteX1" fmla="*/ 432128 w 4337331"/>
              <a:gd name="connsiteY1" fmla="*/ 0 h 9435313"/>
              <a:gd name="connsiteX2" fmla="*/ 3905203 w 4337331"/>
              <a:gd name="connsiteY2" fmla="*/ 0 h 9435313"/>
              <a:gd name="connsiteX3" fmla="*/ 4337331 w 4337331"/>
              <a:gd name="connsiteY3" fmla="*/ 432128 h 9435313"/>
              <a:gd name="connsiteX4" fmla="*/ 4337331 w 4337331"/>
              <a:gd name="connsiteY4" fmla="*/ 9003185 h 9435313"/>
              <a:gd name="connsiteX5" fmla="*/ 3905203 w 4337331"/>
              <a:gd name="connsiteY5" fmla="*/ 9435313 h 9435313"/>
              <a:gd name="connsiteX6" fmla="*/ 432128 w 4337331"/>
              <a:gd name="connsiteY6" fmla="*/ 9435313 h 9435313"/>
              <a:gd name="connsiteX7" fmla="*/ 0 w 4337331"/>
              <a:gd name="connsiteY7" fmla="*/ 9003185 h 9435313"/>
              <a:gd name="connsiteX8" fmla="*/ 0 w 4337331"/>
              <a:gd name="connsiteY8" fmla="*/ 432128 h 9435313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905203 w 4337331"/>
              <a:gd name="connsiteY3" fmla="*/ 7552 h 9442865"/>
              <a:gd name="connsiteX4" fmla="*/ 4337331 w 4337331"/>
              <a:gd name="connsiteY4" fmla="*/ 439680 h 9442865"/>
              <a:gd name="connsiteX5" fmla="*/ 4337331 w 4337331"/>
              <a:gd name="connsiteY5" fmla="*/ 9010737 h 9442865"/>
              <a:gd name="connsiteX6" fmla="*/ 3905203 w 4337331"/>
              <a:gd name="connsiteY6" fmla="*/ 9442865 h 9442865"/>
              <a:gd name="connsiteX7" fmla="*/ 432128 w 4337331"/>
              <a:gd name="connsiteY7" fmla="*/ 9442865 h 9442865"/>
              <a:gd name="connsiteX8" fmla="*/ 0 w 4337331"/>
              <a:gd name="connsiteY8" fmla="*/ 9010737 h 9442865"/>
              <a:gd name="connsiteX9" fmla="*/ 0 w 4337331"/>
              <a:gd name="connsiteY9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1207916 w 4337331"/>
              <a:gd name="connsiteY3" fmla="*/ 351593 h 9438858"/>
              <a:gd name="connsiteX4" fmla="*/ 3128156 w 4337331"/>
              <a:gd name="connsiteY4" fmla="*/ 346513 h 9438858"/>
              <a:gd name="connsiteX5" fmla="*/ 3473596 w 4337331"/>
              <a:gd name="connsiteY5" fmla="*/ 6153 h 9438858"/>
              <a:gd name="connsiteX6" fmla="*/ 3905203 w 4337331"/>
              <a:gd name="connsiteY6" fmla="*/ 3545 h 9438858"/>
              <a:gd name="connsiteX7" fmla="*/ 4337331 w 4337331"/>
              <a:gd name="connsiteY7" fmla="*/ 435673 h 9438858"/>
              <a:gd name="connsiteX8" fmla="*/ 4337331 w 4337331"/>
              <a:gd name="connsiteY8" fmla="*/ 9006730 h 9438858"/>
              <a:gd name="connsiteX9" fmla="*/ 3905203 w 4337331"/>
              <a:gd name="connsiteY9" fmla="*/ 9438858 h 9438858"/>
              <a:gd name="connsiteX10" fmla="*/ 432128 w 4337331"/>
              <a:gd name="connsiteY10" fmla="*/ 9438858 h 9438858"/>
              <a:gd name="connsiteX11" fmla="*/ 0 w 4337331"/>
              <a:gd name="connsiteY11" fmla="*/ 9006730 h 9438858"/>
              <a:gd name="connsiteX12" fmla="*/ 0 w 4337331"/>
              <a:gd name="connsiteY12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53916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66568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37331" h="9441066">
                <a:moveTo>
                  <a:pt x="0" y="437881"/>
                </a:moveTo>
                <a:cubicBezTo>
                  <a:pt x="0" y="199223"/>
                  <a:pt x="193470" y="5753"/>
                  <a:pt x="432128" y="5753"/>
                </a:cubicBezTo>
                <a:cubicBezTo>
                  <a:pt x="563724" y="3236"/>
                  <a:pt x="735960" y="718"/>
                  <a:pt x="842156" y="3281"/>
                </a:cubicBezTo>
                <a:cubicBezTo>
                  <a:pt x="930601" y="2436"/>
                  <a:pt x="970773" y="-516"/>
                  <a:pt x="972893" y="106787"/>
                </a:cubicBezTo>
                <a:cubicBezTo>
                  <a:pt x="974373" y="232527"/>
                  <a:pt x="1066623" y="346194"/>
                  <a:pt x="1207916" y="353801"/>
                </a:cubicBezTo>
                <a:lnTo>
                  <a:pt x="3095756" y="348721"/>
                </a:lnTo>
                <a:cubicBezTo>
                  <a:pt x="3303483" y="354334"/>
                  <a:pt x="3360526" y="202582"/>
                  <a:pt x="3364099" y="127855"/>
                </a:cubicBezTo>
                <a:cubicBezTo>
                  <a:pt x="3364072" y="24328"/>
                  <a:pt x="3381998" y="7182"/>
                  <a:pt x="3491596" y="1161"/>
                </a:cubicBezTo>
                <a:cubicBezTo>
                  <a:pt x="3528665" y="-3308"/>
                  <a:pt x="3767334" y="6622"/>
                  <a:pt x="3905203" y="5753"/>
                </a:cubicBezTo>
                <a:cubicBezTo>
                  <a:pt x="4143861" y="5753"/>
                  <a:pt x="4337331" y="199223"/>
                  <a:pt x="4337331" y="437881"/>
                </a:cubicBezTo>
                <a:lnTo>
                  <a:pt x="4337331" y="9008938"/>
                </a:lnTo>
                <a:cubicBezTo>
                  <a:pt x="4337331" y="9247596"/>
                  <a:pt x="4143861" y="9441066"/>
                  <a:pt x="3905203" y="9441066"/>
                </a:cubicBezTo>
                <a:lnTo>
                  <a:pt x="432128" y="9441066"/>
                </a:lnTo>
                <a:cubicBezTo>
                  <a:pt x="193470" y="9441066"/>
                  <a:pt x="0" y="9247596"/>
                  <a:pt x="0" y="9008938"/>
                </a:cubicBezTo>
                <a:lnTo>
                  <a:pt x="0" y="437881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21675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iPhone и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93C461-E5B2-5740-8762-04651CBA4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8" y="374762"/>
            <a:ext cx="7635621" cy="15230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6638" y="450646"/>
            <a:ext cx="13089413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6638" y="12833592"/>
            <a:ext cx="949266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73639" y="1346735"/>
            <a:ext cx="6123347" cy="13282290"/>
          </a:xfrm>
          <a:custGeom>
            <a:avLst/>
            <a:gdLst>
              <a:gd name="connsiteX0" fmla="*/ 0 w 4337331"/>
              <a:gd name="connsiteY0" fmla="*/ 432128 h 9435313"/>
              <a:gd name="connsiteX1" fmla="*/ 432128 w 4337331"/>
              <a:gd name="connsiteY1" fmla="*/ 0 h 9435313"/>
              <a:gd name="connsiteX2" fmla="*/ 3905203 w 4337331"/>
              <a:gd name="connsiteY2" fmla="*/ 0 h 9435313"/>
              <a:gd name="connsiteX3" fmla="*/ 4337331 w 4337331"/>
              <a:gd name="connsiteY3" fmla="*/ 432128 h 9435313"/>
              <a:gd name="connsiteX4" fmla="*/ 4337331 w 4337331"/>
              <a:gd name="connsiteY4" fmla="*/ 9003185 h 9435313"/>
              <a:gd name="connsiteX5" fmla="*/ 3905203 w 4337331"/>
              <a:gd name="connsiteY5" fmla="*/ 9435313 h 9435313"/>
              <a:gd name="connsiteX6" fmla="*/ 432128 w 4337331"/>
              <a:gd name="connsiteY6" fmla="*/ 9435313 h 9435313"/>
              <a:gd name="connsiteX7" fmla="*/ 0 w 4337331"/>
              <a:gd name="connsiteY7" fmla="*/ 9003185 h 9435313"/>
              <a:gd name="connsiteX8" fmla="*/ 0 w 4337331"/>
              <a:gd name="connsiteY8" fmla="*/ 432128 h 9435313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905203 w 4337331"/>
              <a:gd name="connsiteY3" fmla="*/ 7552 h 9442865"/>
              <a:gd name="connsiteX4" fmla="*/ 4337331 w 4337331"/>
              <a:gd name="connsiteY4" fmla="*/ 439680 h 9442865"/>
              <a:gd name="connsiteX5" fmla="*/ 4337331 w 4337331"/>
              <a:gd name="connsiteY5" fmla="*/ 9010737 h 9442865"/>
              <a:gd name="connsiteX6" fmla="*/ 3905203 w 4337331"/>
              <a:gd name="connsiteY6" fmla="*/ 9442865 h 9442865"/>
              <a:gd name="connsiteX7" fmla="*/ 432128 w 4337331"/>
              <a:gd name="connsiteY7" fmla="*/ 9442865 h 9442865"/>
              <a:gd name="connsiteX8" fmla="*/ 0 w 4337331"/>
              <a:gd name="connsiteY8" fmla="*/ 9010737 h 9442865"/>
              <a:gd name="connsiteX9" fmla="*/ 0 w 4337331"/>
              <a:gd name="connsiteY9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1207916 w 4337331"/>
              <a:gd name="connsiteY3" fmla="*/ 351593 h 9438858"/>
              <a:gd name="connsiteX4" fmla="*/ 3128156 w 4337331"/>
              <a:gd name="connsiteY4" fmla="*/ 346513 h 9438858"/>
              <a:gd name="connsiteX5" fmla="*/ 3473596 w 4337331"/>
              <a:gd name="connsiteY5" fmla="*/ 6153 h 9438858"/>
              <a:gd name="connsiteX6" fmla="*/ 3905203 w 4337331"/>
              <a:gd name="connsiteY6" fmla="*/ 3545 h 9438858"/>
              <a:gd name="connsiteX7" fmla="*/ 4337331 w 4337331"/>
              <a:gd name="connsiteY7" fmla="*/ 435673 h 9438858"/>
              <a:gd name="connsiteX8" fmla="*/ 4337331 w 4337331"/>
              <a:gd name="connsiteY8" fmla="*/ 9006730 h 9438858"/>
              <a:gd name="connsiteX9" fmla="*/ 3905203 w 4337331"/>
              <a:gd name="connsiteY9" fmla="*/ 9438858 h 9438858"/>
              <a:gd name="connsiteX10" fmla="*/ 432128 w 4337331"/>
              <a:gd name="connsiteY10" fmla="*/ 9438858 h 9438858"/>
              <a:gd name="connsiteX11" fmla="*/ 0 w 4337331"/>
              <a:gd name="connsiteY11" fmla="*/ 9006730 h 9438858"/>
              <a:gd name="connsiteX12" fmla="*/ 0 w 4337331"/>
              <a:gd name="connsiteY12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53916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66568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37331" h="9441066">
                <a:moveTo>
                  <a:pt x="0" y="437881"/>
                </a:moveTo>
                <a:cubicBezTo>
                  <a:pt x="0" y="199223"/>
                  <a:pt x="193470" y="5753"/>
                  <a:pt x="432128" y="5753"/>
                </a:cubicBezTo>
                <a:cubicBezTo>
                  <a:pt x="563724" y="3236"/>
                  <a:pt x="735960" y="718"/>
                  <a:pt x="842156" y="3281"/>
                </a:cubicBezTo>
                <a:cubicBezTo>
                  <a:pt x="930601" y="2436"/>
                  <a:pt x="970773" y="-516"/>
                  <a:pt x="972893" y="106787"/>
                </a:cubicBezTo>
                <a:cubicBezTo>
                  <a:pt x="974373" y="232527"/>
                  <a:pt x="1066623" y="346194"/>
                  <a:pt x="1207916" y="353801"/>
                </a:cubicBezTo>
                <a:lnTo>
                  <a:pt x="3095756" y="348721"/>
                </a:lnTo>
                <a:cubicBezTo>
                  <a:pt x="3303483" y="354334"/>
                  <a:pt x="3360526" y="202582"/>
                  <a:pt x="3364099" y="127855"/>
                </a:cubicBezTo>
                <a:cubicBezTo>
                  <a:pt x="3364072" y="24328"/>
                  <a:pt x="3381998" y="7182"/>
                  <a:pt x="3491596" y="1161"/>
                </a:cubicBezTo>
                <a:cubicBezTo>
                  <a:pt x="3528665" y="-3308"/>
                  <a:pt x="3767334" y="6622"/>
                  <a:pt x="3905203" y="5753"/>
                </a:cubicBezTo>
                <a:cubicBezTo>
                  <a:pt x="4143861" y="5753"/>
                  <a:pt x="4337331" y="199223"/>
                  <a:pt x="4337331" y="437881"/>
                </a:cubicBezTo>
                <a:lnTo>
                  <a:pt x="4337331" y="9008938"/>
                </a:lnTo>
                <a:cubicBezTo>
                  <a:pt x="4337331" y="9247596"/>
                  <a:pt x="4143861" y="9441066"/>
                  <a:pt x="3905203" y="9441066"/>
                </a:cubicBezTo>
                <a:lnTo>
                  <a:pt x="432128" y="9441066"/>
                </a:lnTo>
                <a:cubicBezTo>
                  <a:pt x="193470" y="9441066"/>
                  <a:pt x="0" y="9247596"/>
                  <a:pt x="0" y="9008938"/>
                </a:cubicBezTo>
                <a:lnTo>
                  <a:pt x="0" y="437881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39451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Android и текс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E78AC9-D977-3E42-A306-1079D1B4F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56" t="1556" r="1582" b="790"/>
          <a:stretch/>
        </p:blipFill>
        <p:spPr>
          <a:xfrm>
            <a:off x="2235965" y="2252880"/>
            <a:ext cx="5534495" cy="10580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0" y="450646"/>
            <a:ext cx="21669782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3" y="12833592"/>
            <a:ext cx="18055183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53448" y="2907008"/>
            <a:ext cx="4325566" cy="9202614"/>
          </a:xfrm>
          <a:prstGeom prst="roundRect">
            <a:avLst>
              <a:gd name="adj" fmla="val 8381"/>
            </a:avLst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198203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Android и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196692-1A56-A741-AD1B-9CCEF57E5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79" t="3018" r="4567" b="790"/>
          <a:stretch/>
        </p:blipFill>
        <p:spPr>
          <a:xfrm>
            <a:off x="884117" y="450645"/>
            <a:ext cx="7660072" cy="15243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6638" y="450646"/>
            <a:ext cx="13089413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6638" y="12833592"/>
            <a:ext cx="949266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8850" y="1190498"/>
            <a:ext cx="6355405" cy="13443056"/>
          </a:xfrm>
          <a:prstGeom prst="roundRect">
            <a:avLst>
              <a:gd name="adj" fmla="val 8740"/>
            </a:avLst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2737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ноутбук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4B171203-4702-B149-B5DF-AF0702095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333" y="2951030"/>
            <a:ext cx="15962212" cy="9572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0" y="450645"/>
            <a:ext cx="21669782" cy="2197533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3" y="12833592"/>
            <a:ext cx="18055183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704442" y="3542400"/>
            <a:ext cx="6311608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15721" y="3704520"/>
            <a:ext cx="12158780" cy="7602255"/>
          </a:xfrm>
          <a:prstGeom prst="roundRect">
            <a:avLst>
              <a:gd name="adj" fmla="val 0"/>
            </a:avLst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4862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0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9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с контактами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BC0D9-CFDE-3C4C-82C3-A88B36565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3375" y="1766889"/>
            <a:ext cx="4254780" cy="1368496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6DD15F3D-58B4-E549-98C6-E7C4C43AE2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13375" y="8855075"/>
            <a:ext cx="16705263" cy="1364079"/>
          </a:xfrm>
        </p:spPr>
        <p:txBody>
          <a:bodyPr tIns="324000"/>
          <a:lstStyle>
            <a:lvl1pPr>
              <a:defRPr sz="4600">
                <a:solidFill>
                  <a:schemeClr val="bg1"/>
                </a:solidFill>
              </a:defRPr>
            </a:lvl1pPr>
            <a:lvl2pPr>
              <a:defRPr sz="4600" b="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4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4600">
                <a:solidFill>
                  <a:schemeClr val="bg1"/>
                </a:solidFill>
              </a:defRPr>
            </a:lvl4pPr>
            <a:lvl5pPr>
              <a:defRPr sz="4600" b="0">
                <a:solidFill>
                  <a:schemeClr val="bg1"/>
                </a:solidFill>
              </a:defRPr>
            </a:lvl5pPr>
          </a:lstStyle>
          <a:p>
            <a:r>
              <a:rPr lang="ru-RU" dirty="0"/>
              <a:t>Имя и фамилия спикера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EE7E0B-7B78-BB42-A2D4-DF877800C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13375" y="3986212"/>
            <a:ext cx="16705166" cy="353695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8418A95-F4CF-6648-AA8C-CDB9153E0E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04963" y="10302281"/>
            <a:ext cx="15313675" cy="1207094"/>
          </a:xfrm>
        </p:spPr>
        <p:txBody>
          <a:bodyPr tIns="108000"/>
          <a:lstStyle>
            <a:lvl1pPr marL="0" marR="0" indent="0" algn="l" defTabSz="1828347" rtl="0" eaLnBrk="1" fontAlgn="auto" latinLnBrk="0" hangingPunct="1">
              <a:lnSpc>
                <a:spcPct val="100000"/>
              </a:lnSpc>
              <a:spcBef>
                <a:spcPts val="1690"/>
              </a:spcBef>
              <a:spcAft>
                <a:spcPts val="1690"/>
              </a:spcAft>
              <a:buClrTx/>
              <a:buSzTx/>
              <a:buFontTx/>
              <a:buNone/>
              <a:tabLst/>
              <a:defRPr sz="4600">
                <a:solidFill>
                  <a:schemeClr val="bg1"/>
                </a:solidFill>
              </a:defRPr>
            </a:lvl1pPr>
            <a:lvl2pPr>
              <a:defRPr sz="4600" b="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4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4600">
                <a:solidFill>
                  <a:schemeClr val="bg1"/>
                </a:solidFill>
              </a:defRPr>
            </a:lvl4pPr>
            <a:lvl5pPr>
              <a:defRPr sz="4600" b="0">
                <a:solidFill>
                  <a:schemeClr val="bg1"/>
                </a:solidFill>
              </a:defRPr>
            </a:lvl5pPr>
          </a:lstStyle>
          <a:p>
            <a:r>
              <a:rPr lang="ru-RU" dirty="0"/>
              <a:t>Почта@</a:t>
            </a:r>
            <a:r>
              <a:rPr lang="en-US" dirty="0" err="1"/>
              <a:t>ozon.ru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102BB-67ED-1044-A35A-BE6138CE44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1059" b="1059"/>
          <a:stretch>
            <a:fillRect/>
          </a:stretch>
        </p:blipFill>
        <p:spPr>
          <a:xfrm>
            <a:off x="5413375" y="10302281"/>
            <a:ext cx="1160772" cy="8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9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бор ико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D60523E-FB91-1F41-989E-47B267D7DFB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346276" y="3612395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5" name="Рисунок 5">
            <a:extLst>
              <a:ext uri="{FF2B5EF4-FFF2-40B4-BE49-F238E27FC236}">
                <a16:creationId xmlns:a16="http://schemas.microsoft.com/office/drawing/2014/main" id="{0206DE54-DF1E-B74E-86C8-98450A4D92F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203228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1DE8265D-E987-ED40-8435-0E438B5A8B6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20631026" y="371085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3A6867E1-C8BE-794A-AC1E-C2B12A0C02C3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060178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D7E907FF-35DB-B847-B2BD-6EA21AEA4AEA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2917128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Рисунок 5">
            <a:extLst>
              <a:ext uri="{FF2B5EF4-FFF2-40B4-BE49-F238E27FC236}">
                <a16:creationId xmlns:a16="http://schemas.microsoft.com/office/drawing/2014/main" id="{29352905-2118-7940-A187-98066724C6BF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6774076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Рисунок 5">
            <a:extLst>
              <a:ext uri="{FF2B5EF4-FFF2-40B4-BE49-F238E27FC236}">
                <a16:creationId xmlns:a16="http://schemas.microsoft.com/office/drawing/2014/main" id="{DAB75994-B5DD-4848-95AB-824315D02CB3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346276" y="6601175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id="{AC7D8342-FCAA-6B49-B745-670FAD695263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3228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5">
            <a:extLst>
              <a:ext uri="{FF2B5EF4-FFF2-40B4-BE49-F238E27FC236}">
                <a16:creationId xmlns:a16="http://schemas.microsoft.com/office/drawing/2014/main" id="{0CCCC4DF-77FB-884A-872E-BF2E5A2531E9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0631026" y="6699634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2CB736E-A9E9-AB44-A24F-FD19C96D7204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060178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Рисунок 5">
            <a:extLst>
              <a:ext uri="{FF2B5EF4-FFF2-40B4-BE49-F238E27FC236}">
                <a16:creationId xmlns:a16="http://schemas.microsoft.com/office/drawing/2014/main" id="{E6EEE026-E1B4-6846-907C-1C789C75C0C3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12917128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Рисунок 5">
            <a:extLst>
              <a:ext uri="{FF2B5EF4-FFF2-40B4-BE49-F238E27FC236}">
                <a16:creationId xmlns:a16="http://schemas.microsoft.com/office/drawing/2014/main" id="{E3C75B1D-6A59-AF42-9F41-4F697B4116FA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6774076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Рисунок 5">
            <a:extLst>
              <a:ext uri="{FF2B5EF4-FFF2-40B4-BE49-F238E27FC236}">
                <a16:creationId xmlns:a16="http://schemas.microsoft.com/office/drawing/2014/main" id="{597A612D-7BB0-4B47-8815-98B04ED9D974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346276" y="9655724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51CE1CAB-42F0-EC4B-B32A-DE3F6DF9A3D4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03228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Рисунок 5">
            <a:extLst>
              <a:ext uri="{FF2B5EF4-FFF2-40B4-BE49-F238E27FC236}">
                <a16:creationId xmlns:a16="http://schemas.microsoft.com/office/drawing/2014/main" id="{489F76A0-63BF-6742-B099-78620DB4690D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20631026" y="975418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6" name="Рисунок 5">
            <a:extLst>
              <a:ext uri="{FF2B5EF4-FFF2-40B4-BE49-F238E27FC236}">
                <a16:creationId xmlns:a16="http://schemas.microsoft.com/office/drawing/2014/main" id="{AAF22B8E-D4F5-D14A-AFCB-3EF56356B9C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9060178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Рисунок 5">
            <a:extLst>
              <a:ext uri="{FF2B5EF4-FFF2-40B4-BE49-F238E27FC236}">
                <a16:creationId xmlns:a16="http://schemas.microsoft.com/office/drawing/2014/main" id="{BBBC3B5B-8E0F-464B-8495-604DDCEE7F47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2917128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546D0A67-E0CE-5645-A94B-5F90EED99D86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6774076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713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E06294-7376-544B-9995-ED65FAB43191}"/>
              </a:ext>
            </a:extLst>
          </p:cNvPr>
          <p:cNvSpPr/>
          <p:nvPr userDrawn="1"/>
        </p:nvSpPr>
        <p:spPr>
          <a:xfrm>
            <a:off x="0" y="1"/>
            <a:ext cx="24382413" cy="13716000"/>
          </a:xfrm>
          <a:prstGeom prst="rect">
            <a:avLst/>
          </a:prstGeom>
          <a:solidFill>
            <a:schemeClr val="tx1"/>
          </a:solidFill>
          <a:ln w="25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63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1371004" y="3635148"/>
            <a:ext cx="21647279" cy="8540231"/>
          </a:xfrm>
        </p:spPr>
        <p:txBody>
          <a:bodyPr tIns="0"/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860CF9-50D8-8A44-8F5D-6E0FE2D6401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Нижний колонтитул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254184-DFE2-EB47-92AE-87196390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 (тёмно-синий)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8416C-E91A-534A-BCD6-F8B7906F3A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7164" y="1766889"/>
            <a:ext cx="4254780" cy="1368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7003" y="3986211"/>
            <a:ext cx="19421538" cy="441960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4773" y="8855076"/>
            <a:ext cx="19421536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bg1"/>
                </a:solidFill>
              </a:defRPr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Имя и фамилия спикера</a:t>
            </a:r>
          </a:p>
          <a:p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6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25555A-CB0B-4244-80D1-173F9AB0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7003" y="3986211"/>
            <a:ext cx="19421538" cy="441960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0F0397-0A96-FF4D-A6E1-B49CF106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4773" y="8855076"/>
            <a:ext cx="19421536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bg1"/>
                </a:solidFill>
              </a:defRPr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мерной 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B23A2181-F6CD-9044-8DC2-340F55028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4771" y="3986212"/>
            <a:ext cx="2257175" cy="4868864"/>
          </a:xfrm>
        </p:spPr>
        <p:txBody>
          <a:bodyPr tIns="18000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8C4D79-DC83-054E-A858-6E376A1E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375" y="3986211"/>
            <a:ext cx="16705166" cy="441960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4B6BDA-C13E-DF4F-9DF8-A43E4CF70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1145" y="8855076"/>
            <a:ext cx="16705164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bg1"/>
                </a:solidFill>
              </a:defRPr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Цитата или 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7163" y="1766888"/>
            <a:ext cx="18968154" cy="8415338"/>
          </a:xfrm>
          <a:prstGeom prst="rect">
            <a:avLst/>
          </a:prstGeom>
        </p:spPr>
        <p:txBody>
          <a:bodyPr tIns="0" bIns="36000" anchor="ctr">
            <a:noAutofit/>
          </a:bodyPr>
          <a:lstStyle>
            <a:lvl1pPr algn="l">
              <a:defRPr sz="11400" b="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Текст тезиса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770" y="10621964"/>
            <a:ext cx="18970546" cy="1327149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8400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41426"/>
            <a:ext cx="18073031" cy="442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75" y="3542400"/>
            <a:ext cx="18074706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810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2 равных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400" y="3542399"/>
            <a:ext cx="10379034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192323" y="3542400"/>
            <a:ext cx="10823728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8218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2 разных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400"/>
            <a:ext cx="6780446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28704" y="3542400"/>
            <a:ext cx="13987347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1589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202650" y="12841426"/>
            <a:ext cx="1815639" cy="4428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79D26DF-754D-9F43-9AED-8751096E457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89D77A0-8C85-CF4C-9AF0-9BCF1207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745" y="450645"/>
            <a:ext cx="21668400" cy="2197022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8587647A-6151-A94A-9B85-1DB20E38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6270" y="12841426"/>
            <a:ext cx="18074748" cy="4428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6200" y="3542400"/>
            <a:ext cx="18074824" cy="8854523"/>
          </a:xfrm>
          <a:prstGeom prst="rect">
            <a:avLst/>
          </a:prstGeom>
        </p:spPr>
        <p:txBody>
          <a:bodyPr vert="horz" lIns="0" tIns="162000" rIns="0" bIns="0" rtlCol="0" anchor="t">
            <a:noAutofit/>
          </a:bodyPr>
          <a:lstStyle/>
          <a:p>
            <a:pPr lvl="0"/>
            <a:r>
              <a:rPr lang="en-US" dirty="0"/>
              <a:t>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</a:t>
            </a:r>
            <a:r>
              <a:rPr lang="ru-RU" dirty="0"/>
              <a:t> </a:t>
            </a:r>
            <a:r>
              <a:rPr lang="en-US" dirty="0"/>
              <a:t> level</a:t>
            </a:r>
          </a:p>
          <a:p>
            <a:pPr lvl="7"/>
            <a:r>
              <a:rPr lang="en-US" dirty="0" err="1"/>
              <a:t>Eigth</a:t>
            </a:r>
            <a:r>
              <a:rPr lang="en-US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2370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18" r:id="rId2"/>
    <p:sldLayoutId id="2147483719" r:id="rId3"/>
    <p:sldLayoutId id="2147483720" r:id="rId4"/>
    <p:sldLayoutId id="2147483721" r:id="rId5"/>
    <p:sldLayoutId id="2147483723" r:id="rId6"/>
    <p:sldLayoutId id="2147483724" r:id="rId7"/>
    <p:sldLayoutId id="2147483725" r:id="rId8"/>
    <p:sldLayoutId id="2147483726" r:id="rId9"/>
    <p:sldLayoutId id="2147483737" r:id="rId10"/>
    <p:sldLayoutId id="2147483728" r:id="rId11"/>
    <p:sldLayoutId id="2147483746" r:id="rId12"/>
    <p:sldLayoutId id="2147483730" r:id="rId13"/>
    <p:sldLayoutId id="2147483732" r:id="rId14"/>
    <p:sldLayoutId id="2147483722" r:id="rId15"/>
    <p:sldLayoutId id="2147483744" r:id="rId16"/>
    <p:sldLayoutId id="2147483733" r:id="rId17"/>
    <p:sldLayoutId id="2147483734" r:id="rId18"/>
    <p:sldLayoutId id="2147483735" r:id="rId19"/>
    <p:sldLayoutId id="2147483742" r:id="rId20"/>
    <p:sldLayoutId id="2147483741" r:id="rId21"/>
    <p:sldLayoutId id="2147483743" r:id="rId22"/>
    <p:sldLayoutId id="2147483736" r:id="rId23"/>
    <p:sldLayoutId id="2147483745" r:id="rId24"/>
    <p:sldLayoutId id="2147483738" r:id="rId25"/>
    <p:sldLayoutId id="2147483739" r:id="rId26"/>
    <p:sldLayoutId id="2147483740" r:id="rId27"/>
    <p:sldLayoutId id="2147483731" r:id="rId28"/>
    <p:sldLayoutId id="2147483748" r:id="rId29"/>
  </p:sldLayoutIdLst>
  <p:hf hdr="0" dt="0"/>
  <p:txStyles>
    <p:titleStyle>
      <a:lvl1pPr algn="l" defTabSz="1828347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1690"/>
        </a:spcAft>
        <a:buFontTx/>
        <a:buNone/>
        <a:defRPr sz="5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Tx/>
        <a:buNone/>
        <a:defRPr sz="5800" b="1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1166" indent="-911166" algn="l" defTabSz="1828347" rtl="0" eaLnBrk="1" latinLnBrk="0" hangingPunct="1">
        <a:lnSpc>
          <a:spcPct val="100000"/>
        </a:lnSpc>
        <a:spcBef>
          <a:spcPts val="1690"/>
        </a:spcBef>
        <a:spcAft>
          <a:spcPts val="1690"/>
        </a:spcAft>
        <a:buFont typeface=".Lucida Grande UI Regular"/>
        <a:buChar char="―"/>
        <a:defRPr sz="5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11166" indent="-911166" algn="l" defTabSz="1828347" rtl="0" eaLnBrk="1" latinLnBrk="0" hangingPunct="1">
        <a:lnSpc>
          <a:spcPct val="100000"/>
        </a:lnSpc>
        <a:spcBef>
          <a:spcPts val="1690"/>
        </a:spcBef>
        <a:spcAft>
          <a:spcPts val="1690"/>
        </a:spcAft>
        <a:buFont typeface="+mj-lt"/>
        <a:buAutoNum type="arabicPeriod"/>
        <a:defRPr sz="5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Tx/>
        <a:buNone/>
        <a:defRPr sz="5800" b="1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Tx/>
        <a:buNone/>
        <a:defRPr sz="4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708755" indent="-708755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 typeface="Системный шрифт"/>
        <a:buChar char="—"/>
        <a:defRPr sz="4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708686" indent="-708686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 typeface="+mj-lt"/>
        <a:buAutoNum type="arabicPeriod"/>
        <a:defRPr sz="4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1828347" rtl="0" eaLnBrk="1" latinLnBrk="0" hangingPunct="1">
        <a:lnSpc>
          <a:spcPts val="5738"/>
        </a:lnSpc>
        <a:spcBef>
          <a:spcPts val="1773"/>
        </a:spcBef>
        <a:spcAft>
          <a:spcPts val="1773"/>
        </a:spcAft>
        <a:buFontTx/>
        <a:buNone/>
        <a:defRPr sz="47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174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7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9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693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868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040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214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385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131" userDrawn="1">
          <p15:clr>
            <a:srgbClr val="F26B43"/>
          </p15:clr>
        </p15:guide>
        <p15:guide id="5" pos="1416" userDrawn="1">
          <p15:clr>
            <a:srgbClr val="F26B43"/>
          </p15:clr>
        </p15:guide>
        <p15:guide id="6" pos="1987" userDrawn="1">
          <p15:clr>
            <a:srgbClr val="F26B43"/>
          </p15:clr>
        </p15:guide>
        <p15:guide id="7" pos="2839" userDrawn="1">
          <p15:clr>
            <a:srgbClr val="F26B43"/>
          </p15:clr>
        </p15:guide>
        <p15:guide id="8" pos="3119" userDrawn="1">
          <p15:clr>
            <a:srgbClr val="F26B43"/>
          </p15:clr>
        </p15:guide>
        <p15:guide id="9" pos="3410" userDrawn="1">
          <p15:clr>
            <a:srgbClr val="F26B43"/>
          </p15:clr>
        </p15:guide>
        <p15:guide id="10" pos="4261" userDrawn="1">
          <p15:clr>
            <a:srgbClr val="F26B43"/>
          </p15:clr>
        </p15:guide>
        <p15:guide id="11" pos="4527" userDrawn="1">
          <p15:clr>
            <a:srgbClr val="F26B43"/>
          </p15:clr>
        </p15:guide>
        <p15:guide id="12" pos="7116" userDrawn="1">
          <p15:clr>
            <a:srgbClr val="F26B43"/>
          </p15:clr>
        </p15:guide>
        <p15:guide id="15" pos="7395" userDrawn="1">
          <p15:clr>
            <a:srgbClr val="F26B43"/>
          </p15:clr>
        </p15:guide>
        <p15:guide id="17" pos="8527" userDrawn="1">
          <p15:clr>
            <a:srgbClr val="F26B43"/>
          </p15:clr>
        </p15:guide>
        <p15:guide id="22" pos="8812" userDrawn="1">
          <p15:clr>
            <a:srgbClr val="F26B43"/>
          </p15:clr>
        </p15:guide>
        <p15:guide id="24" pos="11663" userDrawn="1">
          <p15:clr>
            <a:srgbClr val="F26B43"/>
          </p15:clr>
        </p15:guide>
        <p15:guide id="26" pos="11951" userDrawn="1">
          <p15:clr>
            <a:srgbClr val="F26B43"/>
          </p15:clr>
        </p15:guide>
        <p15:guide id="27" orient="horz" pos="554" userDrawn="1">
          <p15:clr>
            <a:srgbClr val="F26B43"/>
          </p15:clr>
        </p15:guide>
        <p15:guide id="28" orient="horz" pos="1113" userDrawn="1">
          <p15:clr>
            <a:srgbClr val="F26B43"/>
          </p15:clr>
        </p15:guide>
        <p15:guide id="29" orient="horz" pos="1672" userDrawn="1">
          <p15:clr>
            <a:srgbClr val="F26B43"/>
          </p15:clr>
        </p15:guide>
        <p15:guide id="30" orient="horz" pos="7250" userDrawn="1">
          <p15:clr>
            <a:srgbClr val="F26B43"/>
          </p15:clr>
        </p15:guide>
        <p15:guide id="31" orient="horz" pos="7806" userDrawn="1">
          <p15:clr>
            <a:srgbClr val="F26B43"/>
          </p15:clr>
        </p15:guide>
        <p15:guide id="33" pos="4839" userDrawn="1">
          <p15:clr>
            <a:srgbClr val="F26B43"/>
          </p15:clr>
        </p15:guide>
        <p15:guide id="34" pos="5402" userDrawn="1">
          <p15:clr>
            <a:srgbClr val="F26B43"/>
          </p15:clr>
        </p15:guide>
        <p15:guide id="35" pos="5973" userDrawn="1">
          <p15:clr>
            <a:srgbClr val="F26B43"/>
          </p15:clr>
        </p15:guide>
        <p15:guide id="36" pos="7960" userDrawn="1">
          <p15:clr>
            <a:srgbClr val="F26B43"/>
          </p15:clr>
        </p15:guide>
        <p15:guide id="37" pos="6541" userDrawn="1">
          <p15:clr>
            <a:srgbClr val="F26B43"/>
          </p15:clr>
        </p15:guide>
        <p15:guide id="38" pos="9386" userDrawn="1">
          <p15:clr>
            <a:srgbClr val="F26B43"/>
          </p15:clr>
        </p15:guide>
        <p15:guide id="39" pos="9666" userDrawn="1">
          <p15:clr>
            <a:srgbClr val="F26B43"/>
          </p15:clr>
        </p15:guide>
        <p15:guide id="40" pos="9957" userDrawn="1">
          <p15:clr>
            <a:srgbClr val="F26B43"/>
          </p15:clr>
        </p15:guide>
        <p15:guide id="41" pos="10237" userDrawn="1">
          <p15:clr>
            <a:srgbClr val="F26B43"/>
          </p15:clr>
        </p15:guide>
        <p15:guide id="42" pos="10522" userDrawn="1">
          <p15:clr>
            <a:srgbClr val="F26B43"/>
          </p15:clr>
        </p15:guide>
        <p15:guide id="43" pos="10805" userDrawn="1">
          <p15:clr>
            <a:srgbClr val="F26B43"/>
          </p15:clr>
        </p15:guide>
        <p15:guide id="44" pos="11089" userDrawn="1">
          <p15:clr>
            <a:srgbClr val="F26B43"/>
          </p15:clr>
        </p15:guide>
        <p15:guide id="45" pos="11375" userDrawn="1">
          <p15:clr>
            <a:srgbClr val="F26B43"/>
          </p15:clr>
        </p15:guide>
        <p15:guide id="46" pos="12234" userDrawn="1">
          <p15:clr>
            <a:srgbClr val="F26B43"/>
          </p15:clr>
        </p15:guide>
        <p15:guide id="47" pos="14500" userDrawn="1">
          <p15:clr>
            <a:srgbClr val="F26B43"/>
          </p15:clr>
        </p15:guide>
        <p15:guide id="48" orient="horz" pos="6691" userDrawn="1">
          <p15:clr>
            <a:srgbClr val="F26B43"/>
          </p15:clr>
        </p15:guide>
        <p15:guide id="49" orient="horz" pos="6134" userDrawn="1">
          <p15:clr>
            <a:srgbClr val="F26B43"/>
          </p15:clr>
        </p15:guide>
        <p15:guide id="50" orient="horz" pos="5578" userDrawn="1">
          <p15:clr>
            <a:srgbClr val="F26B43"/>
          </p15:clr>
        </p15:guide>
        <p15:guide id="51" orient="horz" pos="5295" userDrawn="1">
          <p15:clr>
            <a:srgbClr val="F26B43"/>
          </p15:clr>
        </p15:guide>
        <p15:guide id="52" orient="horz" pos="4460" userDrawn="1">
          <p15:clr>
            <a:srgbClr val="F26B43"/>
          </p15:clr>
        </p15:guide>
        <p15:guide id="53" orient="horz" pos="3347" userDrawn="1">
          <p15:clr>
            <a:srgbClr val="F26B43"/>
          </p15:clr>
        </p15:guide>
        <p15:guide id="54" orient="horz" pos="2788" userDrawn="1">
          <p15:clr>
            <a:srgbClr val="F26B43"/>
          </p15:clr>
        </p15:guide>
        <p15:guide id="55" orient="horz" pos="2231" userDrawn="1">
          <p15:clr>
            <a:srgbClr val="F26B43"/>
          </p15:clr>
        </p15:guide>
        <p15:guide id="56" pos="557" userDrawn="1">
          <p15:clr>
            <a:srgbClr val="F26B43"/>
          </p15:clr>
        </p15:guide>
        <p15:guide id="57" orient="horz" pos="278" userDrawn="1">
          <p15:clr>
            <a:srgbClr val="F26B43"/>
          </p15:clr>
        </p15:guide>
        <p15:guide id="58" orient="horz" pos="834" userDrawn="1">
          <p15:clr>
            <a:srgbClr val="F26B43"/>
          </p15:clr>
        </p15:guide>
        <p15:guide id="59" orient="horz" pos="1394" userDrawn="1">
          <p15:clr>
            <a:srgbClr val="F26B43"/>
          </p15:clr>
        </p15:guide>
        <p15:guide id="60" orient="horz" pos="1952" userDrawn="1">
          <p15:clr>
            <a:srgbClr val="F26B43"/>
          </p15:clr>
        </p15:guide>
        <p15:guide id="61" orient="horz" pos="2511" userDrawn="1">
          <p15:clr>
            <a:srgbClr val="F26B43"/>
          </p15:clr>
        </p15:guide>
        <p15:guide id="62" orient="horz" pos="3070" userDrawn="1">
          <p15:clr>
            <a:srgbClr val="F26B43"/>
          </p15:clr>
        </p15:guide>
        <p15:guide id="63" orient="horz" pos="3624" userDrawn="1">
          <p15:clr>
            <a:srgbClr val="F26B43"/>
          </p15:clr>
        </p15:guide>
        <p15:guide id="64" orient="horz" pos="4185" userDrawn="1">
          <p15:clr>
            <a:srgbClr val="F26B43"/>
          </p15:clr>
        </p15:guide>
        <p15:guide id="65" orient="horz" pos="4739" userDrawn="1">
          <p15:clr>
            <a:srgbClr val="F26B43"/>
          </p15:clr>
        </p15:guide>
        <p15:guide id="66" orient="horz" pos="5019" userDrawn="1">
          <p15:clr>
            <a:srgbClr val="F26B43"/>
          </p15:clr>
        </p15:guide>
        <p15:guide id="67" orient="horz" pos="5855" userDrawn="1">
          <p15:clr>
            <a:srgbClr val="F26B43"/>
          </p15:clr>
        </p15:guide>
        <p15:guide id="68" orient="horz" pos="6414" userDrawn="1">
          <p15:clr>
            <a:srgbClr val="F26B43"/>
          </p15:clr>
        </p15:guide>
        <p15:guide id="69" orient="horz" pos="6970" userDrawn="1">
          <p15:clr>
            <a:srgbClr val="F26B43"/>
          </p15:clr>
        </p15:guide>
        <p15:guide id="70" orient="horz" pos="7527" userDrawn="1">
          <p15:clr>
            <a:srgbClr val="F26B43"/>
          </p15:clr>
        </p15:guide>
        <p15:guide id="71" orient="horz" pos="8086" userDrawn="1">
          <p15:clr>
            <a:srgbClr val="F26B43"/>
          </p15:clr>
        </p15:guide>
        <p15:guide id="72" pos="8243" userDrawn="1">
          <p15:clr>
            <a:srgbClr val="F26B43"/>
          </p15:clr>
        </p15:guide>
        <p15:guide id="73" pos="9092" userDrawn="1">
          <p15:clr>
            <a:srgbClr val="F26B43"/>
          </p15:clr>
        </p15:guide>
        <p15:guide id="74" pos="12514" userDrawn="1">
          <p15:clr>
            <a:srgbClr val="F26B43"/>
          </p15:clr>
        </p15:guide>
        <p15:guide id="75" pos="12797" userDrawn="1">
          <p15:clr>
            <a:srgbClr val="F26B43"/>
          </p15:clr>
        </p15:guide>
        <p15:guide id="76" pos="13076" userDrawn="1">
          <p15:clr>
            <a:srgbClr val="F26B43"/>
          </p15:clr>
        </p15:guide>
        <p15:guide id="77" pos="13356" userDrawn="1">
          <p15:clr>
            <a:srgbClr val="F26B43"/>
          </p15:clr>
        </p15:guide>
        <p15:guide id="78" pos="13647" userDrawn="1">
          <p15:clr>
            <a:srgbClr val="F26B43"/>
          </p15:clr>
        </p15:guide>
        <p15:guide id="79" pos="13933" userDrawn="1">
          <p15:clr>
            <a:srgbClr val="F26B43"/>
          </p15:clr>
        </p15:guide>
        <p15:guide id="80" pos="14218" userDrawn="1">
          <p15:clr>
            <a:srgbClr val="F26B43"/>
          </p15:clr>
        </p15:guide>
        <p15:guide id="81" pos="14785" userDrawn="1">
          <p15:clr>
            <a:srgbClr val="F26B43"/>
          </p15:clr>
        </p15:guide>
        <p15:guide id="82" pos="15071" userDrawn="1">
          <p15:clr>
            <a:srgbClr val="F26B43"/>
          </p15:clr>
        </p15:guide>
        <p15:guide id="83" pos="6827" userDrawn="1">
          <p15:clr>
            <a:srgbClr val="F26B43"/>
          </p15:clr>
        </p15:guide>
        <p15:guide id="84" pos="6253" userDrawn="1">
          <p15:clr>
            <a:srgbClr val="F26B43"/>
          </p15:clr>
        </p15:guide>
        <p15:guide id="85" pos="5687" userDrawn="1">
          <p15:clr>
            <a:srgbClr val="F26B43"/>
          </p15:clr>
        </p15:guide>
        <p15:guide id="86" pos="5119" userDrawn="1">
          <p15:clr>
            <a:srgbClr val="F26B43"/>
          </p15:clr>
        </p15:guide>
        <p15:guide id="87" pos="3696" userDrawn="1">
          <p15:clr>
            <a:srgbClr val="F26B43"/>
          </p15:clr>
        </p15:guide>
        <p15:guide id="88" pos="3979" userDrawn="1">
          <p15:clr>
            <a:srgbClr val="F26B43"/>
          </p15:clr>
        </p15:guide>
        <p15:guide id="89" pos="2557" userDrawn="1">
          <p15:clr>
            <a:srgbClr val="F26B43"/>
          </p15:clr>
        </p15:guide>
        <p15:guide id="90" pos="2271" userDrawn="1">
          <p15:clr>
            <a:srgbClr val="F26B43"/>
          </p15:clr>
        </p15:guide>
        <p15:guide id="91" pos="1699" userDrawn="1">
          <p15:clr>
            <a:srgbClr val="F26B43"/>
          </p15:clr>
        </p15:guide>
        <p15:guide id="92" pos="848" userDrawn="1">
          <p15:clr>
            <a:srgbClr val="F26B43"/>
          </p15:clr>
        </p15:guide>
        <p15:guide id="93" pos="271" userDrawn="1">
          <p15:clr>
            <a:srgbClr val="F26B43"/>
          </p15:clr>
        </p15:guide>
        <p15:guide id="94" orient="horz" pos="8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0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F7EC05-776B-9A43-8422-2264C4C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создания</a:t>
            </a:r>
            <a:r>
              <a:rPr lang="en-US" dirty="0"/>
              <a:t> </a:t>
            </a:r>
            <a:r>
              <a:rPr lang="ru-RU" dirty="0"/>
              <a:t>класса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8E647A-6F52-A747-AE0C-B7DAEC68DEF1}"/>
              </a:ext>
            </a:extLst>
          </p:cNvPr>
          <p:cNvSpPr/>
          <p:nvPr/>
        </p:nvSpPr>
        <p:spPr>
          <a:xfrm>
            <a:off x="1772301" y="3060255"/>
            <a:ext cx="16251043" cy="512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sz="5600" dirty="0">
                <a:solidFill>
                  <a:srgbClr val="EF6C00"/>
                </a:solidFill>
                <a:latin typeface="JetBrains Mono" panose="020B0509020102050004" pitchFamily="49" charset="0"/>
              </a:rPr>
              <a:t>class</a:t>
            </a:r>
            <a:r>
              <a:rPr lang="en" sz="5600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sz="5600" dirty="0" err="1">
                <a:solidFill>
                  <a:srgbClr val="8BE9FD"/>
                </a:solidFill>
                <a:latin typeface="JetBrains Mono" panose="020B0509020102050004" pitchFamily="49" charset="0"/>
              </a:rPr>
              <a:t>ClassName</a:t>
            </a:r>
            <a:r>
              <a:rPr lang="en" sz="5600" dirty="0">
                <a:solidFill>
                  <a:srgbClr val="F8F8F2"/>
                </a:solidFill>
                <a:latin typeface="JetBrains Mono" panose="020B05090201020500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" sz="5600" dirty="0">
                <a:solidFill>
                  <a:srgbClr val="E9F284"/>
                </a:solidFill>
                <a:latin typeface="JetBrains Mono" panose="020B0509020102050004" pitchFamily="49" charset="0"/>
              </a:rPr>
              <a:t>	'''</a:t>
            </a:r>
            <a:r>
              <a:rPr lang="en" sz="5600" dirty="0">
                <a:solidFill>
                  <a:srgbClr val="F1FA8C"/>
                </a:solidFill>
                <a:latin typeface="JetBrains Mono" panose="020B0509020102050004" pitchFamily="49" charset="0"/>
              </a:rPr>
              <a:t> </a:t>
            </a:r>
            <a:r>
              <a:rPr lang="ru-RU" sz="5600" dirty="0">
                <a:solidFill>
                  <a:srgbClr val="F1FA8C"/>
                </a:solidFill>
                <a:latin typeface="JetBrains Mono" panose="020B0509020102050004" pitchFamily="49" charset="0"/>
              </a:rPr>
              <a:t>строка документации </a:t>
            </a:r>
            <a:r>
              <a:rPr lang="ru-RU" sz="5600" dirty="0">
                <a:solidFill>
                  <a:srgbClr val="E9F284"/>
                </a:solidFill>
                <a:latin typeface="JetBrains Mono" panose="020B0509020102050004" pitchFamily="49" charset="0"/>
              </a:rPr>
              <a:t>'</a:t>
            </a:r>
            <a:r>
              <a:rPr lang="en" sz="5600" dirty="0">
                <a:solidFill>
                  <a:srgbClr val="E9F284"/>
                </a:solidFill>
                <a:latin typeface="JetBrains Mono" panose="020B0509020102050004" pitchFamily="49" charset="0"/>
              </a:rPr>
              <a:t>''</a:t>
            </a:r>
            <a:r>
              <a:rPr lang="ru-RU" sz="5600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5600" dirty="0">
                <a:solidFill>
                  <a:srgbClr val="6272A4"/>
                </a:solidFill>
                <a:latin typeface="JetBrains Mono" panose="020B0509020102050004" pitchFamily="49" charset="0"/>
              </a:rPr>
              <a:t>	</a:t>
            </a:r>
            <a:r>
              <a:rPr lang="ru-RU" sz="5600" dirty="0">
                <a:solidFill>
                  <a:srgbClr val="6272A4"/>
                </a:solidFill>
                <a:latin typeface="JetBrains Mono" panose="020B0509020102050004" pitchFamily="49" charset="0"/>
              </a:rPr>
              <a:t># объявление переменных класса </a:t>
            </a:r>
            <a:endParaRPr lang="ru-RU" sz="5600" dirty="0">
              <a:solidFill>
                <a:srgbClr val="F8F8F2"/>
              </a:solidFill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5600" dirty="0">
                <a:solidFill>
                  <a:srgbClr val="6272A4"/>
                </a:solidFill>
                <a:latin typeface="JetBrains Mono" panose="020B0509020102050004" pitchFamily="49" charset="0"/>
              </a:rPr>
              <a:t>	</a:t>
            </a:r>
            <a:r>
              <a:rPr lang="ru-RU" sz="5600" dirty="0">
                <a:solidFill>
                  <a:srgbClr val="6272A4"/>
                </a:solidFill>
                <a:latin typeface="JetBrains Mono" panose="020B0509020102050004" pitchFamily="49" charset="0"/>
              </a:rPr>
              <a:t># объявление методов класса</a:t>
            </a:r>
            <a:endParaRPr lang="ru-RU" sz="5600" b="0" dirty="0">
              <a:solidFill>
                <a:srgbClr val="F8F8F2"/>
              </a:solidFill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1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0081" y="1890415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Объявление класса, в котором определяются его атрибуты и методы, является образцом, из которого могут быть произведены рабочие копии( экземпляры) класса.</a:t>
            </a:r>
            <a:br>
              <a:rPr lang="ru-RU" sz="4600" dirty="0">
                <a:latin typeface="GT Eesti Pro Display Light" pitchFamily="2" charset="0"/>
              </a:rPr>
            </a:br>
            <a:r>
              <a:rPr lang="ru-RU" sz="4600" dirty="0">
                <a:latin typeface="GT Eesti Pro Display Light" pitchFamily="2" charset="0"/>
              </a:rPr>
              <a:t>Все переменные, которые объявлены внутри определения методов, известны как переменные экземпляра и доступны только локально в том методе, в котором они были объявлены – к ним нельзя обратиться извне структуры класса. 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504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21041" y="4511695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Как правило, переменные экземпляра содержат данные, которые передаются вызывающим оператором во время создания экземпляра класса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974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0401" y="3475375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Поскольку эти данные доступны только локально (для внутреннего пользования) они фактически скрыты от остальной части программы. Такой прием называется инкапсуляцией данных, и он гарантирует, что данные надежно спрятаны только внутри класса (</a:t>
            </a:r>
            <a:r>
              <a:rPr lang="ru-RU" sz="4600" dirty="0" err="1">
                <a:latin typeface="GT Eesti Pro Display Light" pitchFamily="2" charset="0"/>
              </a:rPr>
              <a:t>первыи</a:t>
            </a:r>
            <a:r>
              <a:rPr lang="ru-RU" sz="4600" dirty="0">
                <a:latin typeface="GT Eesti Pro Display Light" pitchFamily="2" charset="0"/>
              </a:rPr>
              <a:t>̆ столп ООП) 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361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F7EC05-776B-9A43-8422-2264C4C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класс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D7FD92-F6E4-8B4C-BF11-0602B075B4C8}"/>
              </a:ext>
            </a:extLst>
          </p:cNvPr>
          <p:cNvSpPr/>
          <p:nvPr/>
        </p:nvSpPr>
        <p:spPr>
          <a:xfrm>
            <a:off x="2587256" y="4147065"/>
            <a:ext cx="1988997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rgbClr val="569CD6"/>
                </a:solidFill>
                <a:latin typeface="JetBrains Mono" panose="020B0509020102050004" pitchFamily="49" charset="0"/>
              </a:rPr>
              <a:t>class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4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SimpleClass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:</a:t>
            </a:r>
          </a:p>
          <a:p>
            <a:r>
              <a:rPr lang="en" sz="4000" dirty="0">
                <a:solidFill>
                  <a:srgbClr val="CE9178"/>
                </a:solidFill>
                <a:latin typeface="JetBrains Mono" panose="020B0509020102050004" pitchFamily="49" charset="0"/>
              </a:rPr>
              <a:t>	'''</a:t>
            </a:r>
            <a:r>
              <a:rPr lang="ru-RU" sz="4000" dirty="0">
                <a:solidFill>
                  <a:srgbClr val="CE9178"/>
                </a:solidFill>
                <a:latin typeface="JetBrains Mono" panose="020B0509020102050004" pitchFamily="49" charset="0"/>
              </a:rPr>
              <a:t>самый простой класс на свете'’’</a:t>
            </a:r>
            <a:endParaRPr lang="ru-RU" sz="40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r>
              <a:rPr lang="en" sz="4000" dirty="0">
                <a:solidFill>
                  <a:srgbClr val="569CD6"/>
                </a:solidFill>
                <a:latin typeface="JetBrains Mono" panose="020B0509020102050004" pitchFamily="49" charset="0"/>
              </a:rPr>
              <a:t>	def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 __</a:t>
            </a:r>
            <a:r>
              <a:rPr lang="en" sz="4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init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__(self, x, y):</a:t>
            </a:r>
          </a:p>
          <a:p>
            <a:r>
              <a:rPr lang="en" sz="4000" dirty="0">
                <a:solidFill>
                  <a:srgbClr val="569CD6"/>
                </a:solidFill>
                <a:latin typeface="JetBrains Mono" panose="020B0509020102050004" pitchFamily="49" charset="0"/>
              </a:rPr>
              <a:t>		</a:t>
            </a:r>
            <a:r>
              <a:rPr lang="en" sz="4000" dirty="0" err="1">
                <a:solidFill>
                  <a:srgbClr val="569CD6"/>
                </a:solidFill>
                <a:latin typeface="JetBrains Mono" panose="020B0509020102050004" pitchFamily="49" charset="0"/>
              </a:rPr>
              <a:t>self</a:t>
            </a:r>
            <a:r>
              <a:rPr lang="en" sz="4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.x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 = x</a:t>
            </a:r>
          </a:p>
          <a:p>
            <a:r>
              <a:rPr lang="en" sz="4000" dirty="0">
                <a:solidFill>
                  <a:srgbClr val="569CD6"/>
                </a:solidFill>
                <a:latin typeface="JetBrains Mono" panose="020B0509020102050004" pitchFamily="49" charset="0"/>
              </a:rPr>
              <a:t>		</a:t>
            </a:r>
            <a:r>
              <a:rPr lang="en" sz="4000" dirty="0" err="1">
                <a:solidFill>
                  <a:srgbClr val="569CD6"/>
                </a:solidFill>
                <a:latin typeface="JetBrains Mono" panose="020B0509020102050004" pitchFamily="49" charset="0"/>
              </a:rPr>
              <a:t>self</a:t>
            </a:r>
            <a:r>
              <a:rPr lang="en" sz="4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.y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 = y</a:t>
            </a:r>
          </a:p>
          <a:p>
            <a:r>
              <a:rPr lang="en" sz="4000" dirty="0">
                <a:solidFill>
                  <a:srgbClr val="569CD6"/>
                </a:solidFill>
                <a:latin typeface="JetBrains Mono" panose="020B0509020102050004" pitchFamily="49" charset="0"/>
              </a:rPr>
              <a:t>	def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4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sum_num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(self):</a:t>
            </a:r>
          </a:p>
          <a:p>
            <a:r>
              <a:rPr lang="en" sz="4000" dirty="0">
                <a:solidFill>
                  <a:srgbClr val="569CD6"/>
                </a:solidFill>
                <a:latin typeface="JetBrains Mono" panose="020B0509020102050004" pitchFamily="49" charset="0"/>
              </a:rPr>
              <a:t>	      return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4000" dirty="0" err="1">
                <a:solidFill>
                  <a:srgbClr val="569CD6"/>
                </a:solidFill>
                <a:latin typeface="JetBrains Mono" panose="020B0509020102050004" pitchFamily="49" charset="0"/>
              </a:rPr>
              <a:t>self</a:t>
            </a:r>
            <a:r>
              <a:rPr lang="en" sz="4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.x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 + </a:t>
            </a:r>
            <a:r>
              <a:rPr lang="en" sz="4000" dirty="0" err="1">
                <a:solidFill>
                  <a:srgbClr val="569CD6"/>
                </a:solidFill>
                <a:latin typeface="JetBrains Mono" panose="020B0509020102050004" pitchFamily="49" charset="0"/>
              </a:rPr>
              <a:t>self</a:t>
            </a:r>
            <a:r>
              <a:rPr lang="en" sz="4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.y</a:t>
            </a:r>
            <a:endParaRPr lang="en" sz="40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b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</a:b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s = </a:t>
            </a:r>
            <a:r>
              <a:rPr lang="en" sz="4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SimpleClass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(</a:t>
            </a:r>
            <a:r>
              <a:rPr lang="en" sz="4000" dirty="0">
                <a:solidFill>
                  <a:srgbClr val="B5CEA8"/>
                </a:solidFill>
                <a:latin typeface="JetBrains Mono" panose="020B0509020102050004" pitchFamily="49" charset="0"/>
              </a:rPr>
              <a:t>1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, </a:t>
            </a:r>
            <a:r>
              <a:rPr lang="en" sz="4000" dirty="0">
                <a:solidFill>
                  <a:srgbClr val="B5CEA8"/>
                </a:solidFill>
                <a:latin typeface="JetBrains Mono" panose="020B0509020102050004" pitchFamily="49" charset="0"/>
              </a:rPr>
              <a:t>3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print(</a:t>
            </a:r>
            <a:r>
              <a:rPr lang="en" sz="4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s.sum_num</a:t>
            </a:r>
            <a: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  <a:t>())</a:t>
            </a:r>
          </a:p>
          <a:p>
            <a:br>
              <a:rPr lang="en" sz="4000" dirty="0">
                <a:solidFill>
                  <a:srgbClr val="D4D4D4"/>
                </a:solidFill>
                <a:latin typeface="JetBrains Mono" panose="020B0509020102050004" pitchFamily="49" charset="0"/>
              </a:rPr>
            </a:br>
            <a:endParaRPr lang="en" sz="4000" b="0" dirty="0">
              <a:solidFill>
                <a:srgbClr val="D4D4D4"/>
              </a:solidFill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9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0401" y="3475375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Ко всем свойствам класса можно обратиться локально, используя точечную запись с префиксом </a:t>
            </a:r>
            <a:r>
              <a:rPr lang="en" sz="4600" dirty="0">
                <a:latin typeface="GT Eesti Pro Display Light" pitchFamily="2" charset="0"/>
              </a:rPr>
              <a:t>self, </a:t>
            </a:r>
            <a:r>
              <a:rPr lang="ru-RU" sz="4600" dirty="0">
                <a:latin typeface="GT Eesti Pro Display Light" pitchFamily="2" charset="0"/>
              </a:rPr>
              <a:t>например, атрибут с именем </a:t>
            </a:r>
            <a:r>
              <a:rPr lang="en" sz="4600" dirty="0">
                <a:latin typeface="GT Eesti Pro Display Light" pitchFamily="2" charset="0"/>
              </a:rPr>
              <a:t>name </a:t>
            </a:r>
            <a:r>
              <a:rPr lang="ru-RU" sz="4600" dirty="0">
                <a:latin typeface="GT Eesti Pro Display Light" pitchFamily="2" charset="0"/>
              </a:rPr>
              <a:t>можно записать следующим образом </a:t>
            </a:r>
            <a:r>
              <a:rPr lang="en" sz="4600" dirty="0" err="1">
                <a:latin typeface="GT Eesti Pro Display Light" pitchFamily="2" charset="0"/>
              </a:rPr>
              <a:t>self.name</a:t>
            </a:r>
            <a:r>
              <a:rPr lang="en" sz="4600" dirty="0">
                <a:latin typeface="GT Eesti Pro Display Light" pitchFamily="2" charset="0"/>
              </a:rPr>
              <a:t>. </a:t>
            </a:r>
            <a:r>
              <a:rPr lang="ru-RU" sz="4600" dirty="0">
                <a:latin typeface="GT Eesti Pro Display Light" pitchFamily="2" charset="0"/>
              </a:rPr>
              <a:t>Кроме того, все определения методов должны содержать </a:t>
            </a:r>
            <a:r>
              <a:rPr lang="en" sz="4600" dirty="0">
                <a:latin typeface="GT Eesti Pro Display Light" pitchFamily="2" charset="0"/>
              </a:rPr>
              <a:t>self </a:t>
            </a:r>
            <a:r>
              <a:rPr lang="ru-RU" sz="4600" dirty="0">
                <a:latin typeface="GT Eesti Pro Display Light" pitchFamily="2" charset="0"/>
              </a:rPr>
              <a:t>в качестве первого аргумента. 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0765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4196" y="2426296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Так же при создании экземпляра класса автоматически вызывается специальный метод __</a:t>
            </a:r>
            <a:r>
              <a:rPr lang="en" sz="4600" dirty="0" err="1">
                <a:latin typeface="GT Eesti Pro Display Light" pitchFamily="2" charset="0"/>
              </a:rPr>
              <a:t>init</a:t>
            </a:r>
            <a:r>
              <a:rPr lang="en" sz="4600" dirty="0">
                <a:latin typeface="GT Eesti Pro Display Light" pitchFamily="2" charset="0"/>
              </a:rPr>
              <a:t>__(self). </a:t>
            </a:r>
            <a:r>
              <a:rPr lang="ru-RU" sz="4600" dirty="0">
                <a:latin typeface="GT Eesti Pro Display Light" pitchFamily="2" charset="0"/>
              </a:rPr>
              <a:t>Если необходимо передать еще значения для инициализации его атрибутов, то в скобки могут быть добавлены необходимые аргументы.</a:t>
            </a:r>
            <a:br>
              <a:rPr lang="ru-RU" sz="4600" dirty="0">
                <a:latin typeface="GT Eesti Pro Display Light" pitchFamily="2" charset="0"/>
              </a:rPr>
            </a:br>
            <a:r>
              <a:rPr lang="ru-RU" sz="4600" dirty="0">
                <a:latin typeface="GT Eesti Pro Display Light" pitchFamily="2" charset="0"/>
              </a:rPr>
              <a:t>Давайте попробуем создать класс, к примеру, автомобиля: 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457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F7EC05-776B-9A43-8422-2264C4C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с конструктором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94F5B3-1CB0-C848-A478-FD72571E4114}"/>
              </a:ext>
            </a:extLst>
          </p:cNvPr>
          <p:cNvSpPr/>
          <p:nvPr/>
        </p:nvSpPr>
        <p:spPr>
          <a:xfrm>
            <a:off x="1879600" y="3129332"/>
            <a:ext cx="20491302" cy="709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" dirty="0">
                <a:solidFill>
                  <a:srgbClr val="EF6C00"/>
                </a:solidFill>
                <a:latin typeface="Menlo" panose="020B0609030804020204" pitchFamily="49" charset="0"/>
              </a:rPr>
              <a:t>class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>
                <a:solidFill>
                  <a:srgbClr val="8BE9FD"/>
                </a:solidFill>
                <a:latin typeface="Menlo" panose="020B0609030804020204" pitchFamily="49" charset="0"/>
              </a:rPr>
              <a:t>Car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:</a:t>
            </a:r>
          </a:p>
          <a:p>
            <a:pPr>
              <a:lnSpc>
                <a:spcPts val="5000"/>
              </a:lnSpc>
            </a:pPr>
            <a:r>
              <a:rPr lang="ru-RU" dirty="0">
                <a:solidFill>
                  <a:srgbClr val="E9F284"/>
                </a:solidFill>
                <a:latin typeface="Menlo" panose="020B0609030804020204" pitchFamily="49" charset="0"/>
              </a:rPr>
              <a:t>	</a:t>
            </a:r>
            <a:r>
              <a:rPr lang="en" dirty="0">
                <a:solidFill>
                  <a:srgbClr val="E9F284"/>
                </a:solidFill>
                <a:latin typeface="Menlo" panose="020B0609030804020204" pitchFamily="49" charset="0"/>
              </a:rPr>
              <a:t>"""</a:t>
            </a:r>
            <a:r>
              <a:rPr lang="ru-RU" dirty="0">
                <a:solidFill>
                  <a:srgbClr val="F1FA8C"/>
                </a:solidFill>
                <a:latin typeface="Menlo" panose="020B0609030804020204" pitchFamily="49" charset="0"/>
              </a:rPr>
              <a:t>Базовый класс автомобиля</a:t>
            </a:r>
            <a:r>
              <a:rPr lang="ru-RU" dirty="0">
                <a:solidFill>
                  <a:srgbClr val="E9F284"/>
                </a:solidFill>
                <a:latin typeface="Menlo" panose="020B0609030804020204" pitchFamily="49" charset="0"/>
              </a:rPr>
              <a:t>"""</a:t>
            </a:r>
            <a:endParaRPr lang="ru-RU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>
              <a:lnSpc>
                <a:spcPts val="5000"/>
              </a:lnSpc>
            </a:pPr>
            <a:r>
              <a:rPr lang="ru-RU" dirty="0">
                <a:solidFill>
                  <a:srgbClr val="EF6C00"/>
                </a:solidFill>
                <a:latin typeface="Menlo" panose="020B0609030804020204" pitchFamily="49" charset="0"/>
              </a:rPr>
              <a:t>	</a:t>
            </a:r>
            <a:r>
              <a:rPr lang="en" dirty="0">
                <a:solidFill>
                  <a:srgbClr val="EF6C00"/>
                </a:solidFill>
                <a:latin typeface="Menlo" panose="020B0609030804020204" pitchFamily="49" charset="0"/>
              </a:rPr>
              <a:t>def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>
                <a:solidFill>
                  <a:srgbClr val="BD93F9"/>
                </a:solidFill>
                <a:latin typeface="Menlo" panose="020B0609030804020204" pitchFamily="49" charset="0"/>
              </a:rPr>
              <a:t>__</a:t>
            </a:r>
            <a:r>
              <a:rPr lang="en" dirty="0" err="1">
                <a:solidFill>
                  <a:srgbClr val="BD93F9"/>
                </a:solidFill>
                <a:latin typeface="Menlo" panose="020B0609030804020204" pitchFamily="49" charset="0"/>
              </a:rPr>
              <a:t>init</a:t>
            </a:r>
            <a:r>
              <a:rPr lang="en" dirty="0">
                <a:solidFill>
                  <a:srgbClr val="BD93F9"/>
                </a:solidFill>
                <a:latin typeface="Menlo" panose="020B0609030804020204" pitchFamily="49" charset="0"/>
              </a:rPr>
              <a:t>__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i="1" dirty="0">
                <a:solidFill>
                  <a:srgbClr val="BD93F9"/>
                </a:solidFill>
                <a:latin typeface="Menlo" panose="020B0609030804020204" pitchFamily="49" charset="0"/>
              </a:rPr>
              <a:t>self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, </a:t>
            </a:r>
            <a:r>
              <a:rPr lang="en" i="1" dirty="0" err="1">
                <a:solidFill>
                  <a:srgbClr val="FFB86C"/>
                </a:solidFill>
                <a:latin typeface="Menlo" panose="020B0609030804020204" pitchFamily="49" charset="0"/>
              </a:rPr>
              <a:t>marka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, </a:t>
            </a:r>
            <a:r>
              <a:rPr lang="en" i="1" dirty="0">
                <a:solidFill>
                  <a:srgbClr val="FFB86C"/>
                </a:solidFill>
                <a:latin typeface="Menlo" panose="020B0609030804020204" pitchFamily="49" charset="0"/>
              </a:rPr>
              <a:t>speed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):</a:t>
            </a:r>
          </a:p>
          <a:p>
            <a:pPr>
              <a:lnSpc>
                <a:spcPts val="5000"/>
              </a:lnSpc>
            </a:pPr>
            <a:r>
              <a:rPr lang="ru-RU" dirty="0">
                <a:solidFill>
                  <a:srgbClr val="E9F284"/>
                </a:solidFill>
                <a:latin typeface="Menlo" panose="020B0609030804020204" pitchFamily="49" charset="0"/>
              </a:rPr>
              <a:t>	</a:t>
            </a:r>
            <a:r>
              <a:rPr lang="en" dirty="0">
                <a:solidFill>
                  <a:srgbClr val="E9F284"/>
                </a:solidFill>
                <a:latin typeface="Menlo" panose="020B0609030804020204" pitchFamily="49" charset="0"/>
              </a:rPr>
              <a:t>"""</a:t>
            </a:r>
            <a:r>
              <a:rPr lang="en" dirty="0">
                <a:solidFill>
                  <a:srgbClr val="F1FA8C"/>
                </a:solidFill>
                <a:latin typeface="Menlo" panose="020B0609030804020204" pitchFamily="49" charset="0"/>
              </a:rPr>
              <a:t> </a:t>
            </a:r>
            <a:r>
              <a:rPr lang="ru-RU" dirty="0">
                <a:solidFill>
                  <a:srgbClr val="F1FA8C"/>
                </a:solidFill>
                <a:latin typeface="Menlo" panose="020B0609030804020204" pitchFamily="49" charset="0"/>
              </a:rPr>
              <a:t>инициализирует атрибуты марки и скорости автомобиля</a:t>
            </a:r>
            <a:r>
              <a:rPr lang="ru-RU" dirty="0">
                <a:solidFill>
                  <a:srgbClr val="E9F284"/>
                </a:solidFill>
                <a:latin typeface="Menlo" panose="020B0609030804020204" pitchFamily="49" charset="0"/>
              </a:rPr>
              <a:t>"""</a:t>
            </a:r>
            <a:endParaRPr lang="ru-RU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>
              <a:lnSpc>
                <a:spcPts val="5000"/>
              </a:lnSpc>
            </a:pPr>
            <a:r>
              <a:rPr lang="ru-RU" i="1" dirty="0">
                <a:solidFill>
                  <a:srgbClr val="BD93F9"/>
                </a:solidFill>
                <a:latin typeface="Menlo" panose="020B0609030804020204" pitchFamily="49" charset="0"/>
              </a:rPr>
              <a:t>		</a:t>
            </a:r>
            <a:r>
              <a:rPr lang="en" i="1" dirty="0" err="1">
                <a:solidFill>
                  <a:srgbClr val="BD93F9"/>
                </a:solidFill>
                <a:latin typeface="Menlo" panose="020B0609030804020204" pitchFamily="49" charset="0"/>
              </a:rPr>
              <a:t>self</a:t>
            </a:r>
            <a:r>
              <a:rPr lang="en" dirty="0" err="1">
                <a:solidFill>
                  <a:srgbClr val="F8F8F2"/>
                </a:solidFill>
                <a:latin typeface="Menlo" panose="020B0609030804020204" pitchFamily="49" charset="0"/>
              </a:rPr>
              <a:t>.marka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>
                <a:solidFill>
                  <a:srgbClr val="EF6C00"/>
                </a:solidFill>
                <a:latin typeface="Menlo" panose="020B0609030804020204" pitchFamily="49" charset="0"/>
              </a:rPr>
              <a:t>=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 err="1">
                <a:solidFill>
                  <a:srgbClr val="F8F8F2"/>
                </a:solidFill>
                <a:latin typeface="Menlo" panose="020B0609030804020204" pitchFamily="49" charset="0"/>
              </a:rPr>
              <a:t>marka</a:t>
            </a:r>
            <a:endParaRPr lang="en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>
              <a:lnSpc>
                <a:spcPts val="5000"/>
              </a:lnSpc>
            </a:pPr>
            <a:r>
              <a:rPr lang="ru-RU" i="1" dirty="0">
                <a:solidFill>
                  <a:srgbClr val="BD93F9"/>
                </a:solidFill>
                <a:latin typeface="Menlo" panose="020B0609030804020204" pitchFamily="49" charset="0"/>
              </a:rPr>
              <a:t>		</a:t>
            </a:r>
            <a:r>
              <a:rPr lang="en" i="1" dirty="0" err="1">
                <a:solidFill>
                  <a:srgbClr val="BD93F9"/>
                </a:solidFill>
                <a:latin typeface="Menlo" panose="020B0609030804020204" pitchFamily="49" charset="0"/>
              </a:rPr>
              <a:t>self</a:t>
            </a:r>
            <a:r>
              <a:rPr lang="en" dirty="0" err="1">
                <a:solidFill>
                  <a:srgbClr val="F8F8F2"/>
                </a:solidFill>
                <a:latin typeface="Menlo" panose="020B0609030804020204" pitchFamily="49" charset="0"/>
              </a:rPr>
              <a:t>.speed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>
                <a:solidFill>
                  <a:srgbClr val="EF6C00"/>
                </a:solidFill>
                <a:latin typeface="Menlo" panose="020B0609030804020204" pitchFamily="49" charset="0"/>
              </a:rPr>
              <a:t>=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speed</a:t>
            </a:r>
          </a:p>
          <a:p>
            <a:pPr>
              <a:lnSpc>
                <a:spcPts val="5000"/>
              </a:lnSpc>
            </a:pPr>
            <a:r>
              <a:rPr lang="ru-RU" dirty="0">
                <a:solidFill>
                  <a:srgbClr val="EF6C00"/>
                </a:solidFill>
                <a:latin typeface="Menlo" panose="020B0609030804020204" pitchFamily="49" charset="0"/>
              </a:rPr>
              <a:t>	</a:t>
            </a:r>
            <a:r>
              <a:rPr lang="en" dirty="0">
                <a:solidFill>
                  <a:srgbClr val="EF6C00"/>
                </a:solidFill>
                <a:latin typeface="Menlo" panose="020B0609030804020204" pitchFamily="49" charset="0"/>
              </a:rPr>
              <a:t>def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 err="1">
                <a:solidFill>
                  <a:srgbClr val="50FA7B"/>
                </a:solidFill>
                <a:latin typeface="Menlo" panose="020B0609030804020204" pitchFamily="49" charset="0"/>
              </a:rPr>
              <a:t>car_ride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i="1" dirty="0">
                <a:solidFill>
                  <a:srgbClr val="BD93F9"/>
                </a:solidFill>
                <a:latin typeface="Menlo" panose="020B0609030804020204" pitchFamily="49" charset="0"/>
              </a:rPr>
              <a:t>self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):</a:t>
            </a:r>
          </a:p>
          <a:p>
            <a:pPr>
              <a:lnSpc>
                <a:spcPts val="5000"/>
              </a:lnSpc>
            </a:pPr>
            <a:r>
              <a:rPr lang="ru-RU" dirty="0">
                <a:solidFill>
                  <a:srgbClr val="EF6C00"/>
                </a:solidFill>
                <a:latin typeface="Menlo" panose="020B0609030804020204" pitchFamily="49" charset="0"/>
              </a:rPr>
              <a:t>		</a:t>
            </a:r>
            <a:r>
              <a:rPr lang="en" dirty="0">
                <a:solidFill>
                  <a:srgbClr val="EF6C00"/>
                </a:solidFill>
                <a:latin typeface="Menlo" panose="020B0609030804020204" pitchFamily="49" charset="0"/>
              </a:rPr>
              <a:t>return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>
                <a:solidFill>
                  <a:srgbClr val="E9F284"/>
                </a:solidFill>
                <a:latin typeface="Menlo" panose="020B0609030804020204" pitchFamily="49" charset="0"/>
              </a:rPr>
              <a:t>"</a:t>
            </a:r>
            <a:r>
              <a:rPr lang="ru-RU" dirty="0">
                <a:solidFill>
                  <a:srgbClr val="F1FA8C"/>
                </a:solidFill>
                <a:latin typeface="Menlo" panose="020B0609030804020204" pitchFamily="49" charset="0"/>
              </a:rPr>
              <a:t>машинка </a:t>
            </a:r>
            <a:r>
              <a:rPr lang="ru-RU" dirty="0">
                <a:solidFill>
                  <a:srgbClr val="E9F284"/>
                </a:solidFill>
                <a:latin typeface="Menlo" panose="020B0609030804020204" pitchFamily="49" charset="0"/>
              </a:rPr>
              <a:t>"</a:t>
            </a:r>
            <a:r>
              <a:rPr lang="ru-RU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ru-RU" dirty="0">
                <a:solidFill>
                  <a:srgbClr val="EF6C00"/>
                </a:solidFill>
                <a:latin typeface="Menlo" panose="020B0609030804020204" pitchFamily="49" charset="0"/>
              </a:rPr>
              <a:t>+</a:t>
            </a:r>
            <a:r>
              <a:rPr lang="ru-RU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i="1" dirty="0" err="1">
                <a:solidFill>
                  <a:srgbClr val="BD93F9"/>
                </a:solidFill>
                <a:latin typeface="Menlo" panose="020B0609030804020204" pitchFamily="49" charset="0"/>
              </a:rPr>
              <a:t>self</a:t>
            </a:r>
            <a:r>
              <a:rPr lang="en" dirty="0" err="1">
                <a:solidFill>
                  <a:srgbClr val="F8F8F2"/>
                </a:solidFill>
                <a:latin typeface="Menlo" panose="020B0609030804020204" pitchFamily="49" charset="0"/>
              </a:rPr>
              <a:t>.marka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>
                <a:solidFill>
                  <a:srgbClr val="EF6C00"/>
                </a:solidFill>
                <a:latin typeface="Menlo" panose="020B0609030804020204" pitchFamily="49" charset="0"/>
              </a:rPr>
              <a:t>+ </a:t>
            </a:r>
            <a:r>
              <a:rPr lang="en" dirty="0">
                <a:solidFill>
                  <a:srgbClr val="E9F284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F1FA8C"/>
                </a:solidFill>
                <a:latin typeface="Menlo" panose="020B0609030804020204" pitchFamily="49" charset="0"/>
              </a:rPr>
              <a:t> </a:t>
            </a:r>
            <a:r>
              <a:rPr lang="ru-RU" dirty="0">
                <a:solidFill>
                  <a:srgbClr val="F1FA8C"/>
                </a:solidFill>
                <a:latin typeface="Menlo" panose="020B0609030804020204" pitchFamily="49" charset="0"/>
              </a:rPr>
              <a:t>едет со скоростью </a:t>
            </a:r>
            <a:r>
              <a:rPr lang="ru-RU" dirty="0">
                <a:solidFill>
                  <a:srgbClr val="E9F284"/>
                </a:solidFill>
                <a:latin typeface="Menlo" panose="020B0609030804020204" pitchFamily="49" charset="0"/>
              </a:rPr>
              <a:t>”</a:t>
            </a:r>
            <a:r>
              <a:rPr lang="en-US" dirty="0">
                <a:solidFill>
                  <a:srgbClr val="E9F284"/>
                </a:solidFill>
                <a:latin typeface="Menlo" panose="020B0609030804020204" pitchFamily="49" charset="0"/>
              </a:rPr>
              <a:t> </a:t>
            </a:r>
            <a:r>
              <a:rPr lang="ru-RU" dirty="0">
                <a:solidFill>
                  <a:srgbClr val="EF6C00"/>
                </a:solidFill>
                <a:latin typeface="Menlo" panose="020B0609030804020204" pitchFamily="49" charset="0"/>
              </a:rPr>
              <a:t>+</a:t>
            </a:r>
            <a:endParaRPr lang="ru-RU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>
              <a:lnSpc>
                <a:spcPts val="5000"/>
              </a:lnSpc>
            </a:pPr>
            <a:r>
              <a:rPr lang="ru-RU" i="1" dirty="0">
                <a:solidFill>
                  <a:srgbClr val="8BE9FD"/>
                </a:solidFill>
                <a:latin typeface="Menlo" panose="020B0609030804020204" pitchFamily="49" charset="0"/>
              </a:rPr>
              <a:t>	</a:t>
            </a:r>
            <a:r>
              <a:rPr lang="en" i="1" dirty="0">
                <a:solidFill>
                  <a:srgbClr val="8BE9FD"/>
                </a:solidFill>
                <a:latin typeface="Menlo" panose="020B0609030804020204" pitchFamily="49" charset="0"/>
              </a:rPr>
              <a:t>str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i="1" dirty="0" err="1">
                <a:solidFill>
                  <a:srgbClr val="BD93F9"/>
                </a:solidFill>
                <a:latin typeface="Menlo" panose="020B0609030804020204" pitchFamily="49" charset="0"/>
              </a:rPr>
              <a:t>self</a:t>
            </a:r>
            <a:r>
              <a:rPr lang="en" dirty="0" err="1">
                <a:solidFill>
                  <a:srgbClr val="F8F8F2"/>
                </a:solidFill>
                <a:latin typeface="Menlo" panose="020B0609030804020204" pitchFamily="49" charset="0"/>
              </a:rPr>
              <a:t>.speed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5000"/>
              </a:lnSpc>
            </a:pPr>
            <a:r>
              <a:rPr lang="en" dirty="0" err="1">
                <a:solidFill>
                  <a:srgbClr val="F8F8F2"/>
                </a:solidFill>
                <a:latin typeface="Menlo" panose="020B0609030804020204" pitchFamily="49" charset="0"/>
              </a:rPr>
              <a:t>bmw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>
                <a:solidFill>
                  <a:srgbClr val="EF6C00"/>
                </a:solidFill>
                <a:latin typeface="Menlo" panose="020B0609030804020204" pitchFamily="49" charset="0"/>
              </a:rPr>
              <a:t>=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dirty="0">
                <a:solidFill>
                  <a:srgbClr val="50FA7B"/>
                </a:solidFill>
                <a:latin typeface="Menlo" panose="020B0609030804020204" pitchFamily="49" charset="0"/>
              </a:rPr>
              <a:t>Car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dirty="0">
                <a:solidFill>
                  <a:srgbClr val="E9F284"/>
                </a:solidFill>
                <a:latin typeface="Menlo" panose="020B0609030804020204" pitchFamily="49" charset="0"/>
              </a:rPr>
              <a:t>"</a:t>
            </a:r>
            <a:r>
              <a:rPr lang="en" dirty="0" err="1">
                <a:solidFill>
                  <a:srgbClr val="F1FA8C"/>
                </a:solidFill>
                <a:latin typeface="Menlo" panose="020B0609030804020204" pitchFamily="49" charset="0"/>
              </a:rPr>
              <a:t>bmw</a:t>
            </a:r>
            <a:r>
              <a:rPr lang="en" dirty="0">
                <a:solidFill>
                  <a:srgbClr val="E9F284"/>
                </a:solidFill>
                <a:latin typeface="Menlo" panose="020B0609030804020204" pitchFamily="49" charset="0"/>
              </a:rPr>
              <a:t>"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, </a:t>
            </a:r>
            <a:r>
              <a:rPr lang="en" dirty="0">
                <a:solidFill>
                  <a:srgbClr val="BD93F9"/>
                </a:solidFill>
                <a:latin typeface="Menlo" panose="020B0609030804020204" pitchFamily="49" charset="0"/>
              </a:rPr>
              <a:t>90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5000"/>
              </a:lnSpc>
            </a:pPr>
            <a:r>
              <a:rPr lang="en" dirty="0">
                <a:solidFill>
                  <a:srgbClr val="8BE9FD"/>
                </a:solidFill>
                <a:latin typeface="Menlo" panose="020B0609030804020204" pitchFamily="49" charset="0"/>
              </a:rPr>
              <a:t>print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dirty="0" err="1">
                <a:solidFill>
                  <a:srgbClr val="F8F8F2"/>
                </a:solidFill>
                <a:latin typeface="Menlo" panose="020B0609030804020204" pitchFamily="49" charset="0"/>
              </a:rPr>
              <a:t>bmw.</a:t>
            </a:r>
            <a:r>
              <a:rPr lang="en" dirty="0" err="1">
                <a:solidFill>
                  <a:srgbClr val="50FA7B"/>
                </a:solidFill>
                <a:latin typeface="Menlo" panose="020B0609030804020204" pitchFamily="49" charset="0"/>
              </a:rPr>
              <a:t>car_ride</a:t>
            </a:r>
            <a:r>
              <a:rPr lang="en" dirty="0">
                <a:solidFill>
                  <a:srgbClr val="F8F8F2"/>
                </a:solidFill>
                <a:latin typeface="Menlo" panose="020B0609030804020204" pitchFamily="49" charset="0"/>
              </a:rPr>
              <a:t>())</a:t>
            </a:r>
            <a:endParaRPr lang="en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2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4197" y="2851598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После того, как вы создали свой экземпляр, вы можете </a:t>
            </a:r>
          </a:p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обращаться к нему через «точечную» нотацию. К примеру, можно узнать свойства нашего экземпляра</a:t>
            </a:r>
            <a:r>
              <a:rPr lang="ru-RU" dirty="0">
                <a:latin typeface="JetBrains Mono" panose="020B0509020102050004" pitchFamily="49" charset="0"/>
              </a:rPr>
              <a:t>: </a:t>
            </a:r>
          </a:p>
          <a:p>
            <a:r>
              <a:rPr lang="en" b="1" dirty="0">
                <a:latin typeface="JetBrains Mono" panose="020B0509020102050004" pitchFamily="49" charset="0"/>
              </a:rPr>
              <a:t>print(</a:t>
            </a:r>
            <a:r>
              <a:rPr lang="en" b="1" dirty="0" err="1">
                <a:latin typeface="JetBrains Mono" panose="020B0509020102050004" pitchFamily="49" charset="0"/>
              </a:rPr>
              <a:t>bmw.marka</a:t>
            </a:r>
            <a:r>
              <a:rPr lang="en" b="1" dirty="0">
                <a:latin typeface="JetBrains Mono" panose="020B0509020102050004" pitchFamily="49" charset="0"/>
              </a:rPr>
              <a:t>)</a:t>
            </a:r>
            <a:br>
              <a:rPr lang="en" b="1" dirty="0">
                <a:latin typeface="JetBrains Mono" panose="020B0509020102050004" pitchFamily="49" charset="0"/>
              </a:rPr>
            </a:br>
            <a:r>
              <a:rPr lang="en" b="1" dirty="0">
                <a:latin typeface="JetBrains Mono" panose="020B0509020102050004" pitchFamily="49" charset="0"/>
              </a:rPr>
              <a:t>print(</a:t>
            </a:r>
            <a:r>
              <a:rPr lang="en" b="1" dirty="0" err="1">
                <a:latin typeface="JetBrains Mono" panose="020B0509020102050004" pitchFamily="49" charset="0"/>
              </a:rPr>
              <a:t>bmw.speed</a:t>
            </a:r>
            <a:r>
              <a:rPr lang="en" b="1" dirty="0">
                <a:latin typeface="JetBrains Mono" panose="020B0509020102050004" pitchFamily="49" charset="0"/>
              </a:rPr>
              <a:t>) </a:t>
            </a:r>
            <a:endParaRPr lang="en" b="1" dirty="0">
              <a:effectLst/>
              <a:latin typeface="JetBrains Mono" panose="020B0509020102050004" pitchFamily="49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Экземпляры и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атрибуты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6040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19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05703" y="3234370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чтобы удалить свойство, можно воспользоваться следующим оператором </a:t>
            </a:r>
            <a:r>
              <a:rPr lang="en" sz="4600" dirty="0">
                <a:latin typeface="GT Eesti Pro Display Light" pitchFamily="2" charset="0"/>
              </a:rPr>
              <a:t>del:</a:t>
            </a:r>
            <a:br>
              <a:rPr lang="en" sz="6600" dirty="0">
                <a:latin typeface="GT Eesti Pro Display Light" pitchFamily="2" charset="0"/>
              </a:rPr>
            </a:br>
            <a:r>
              <a:rPr lang="en" sz="6600" dirty="0">
                <a:latin typeface="JetBrains Mono Medium" panose="020B0509020102050004" pitchFamily="49" charset="0"/>
              </a:rPr>
              <a:t>del </a:t>
            </a:r>
            <a:r>
              <a:rPr lang="en" sz="6600" dirty="0" err="1">
                <a:latin typeface="JetBrains Mono Medium" panose="020B0509020102050004" pitchFamily="49" charset="0"/>
              </a:rPr>
              <a:t>bmw.speed</a:t>
            </a:r>
            <a:r>
              <a:rPr lang="en" sz="6600" dirty="0">
                <a:latin typeface="JetBrains Mono Medium" panose="020B0509020102050004" pitchFamily="49" charset="0"/>
              </a:rPr>
              <a:t> </a:t>
            </a:r>
            <a:endParaRPr lang="ru-RU" sz="6600" dirty="0">
              <a:latin typeface="JetBrains Mono Medium" panose="020B0509020102050004" pitchFamily="49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удаление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свойства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515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8ED425-07C1-DD48-A7FD-E8A4AF16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437" y="5293895"/>
            <a:ext cx="19421538" cy="1953000"/>
          </a:xfrm>
        </p:spPr>
        <p:txBody>
          <a:bodyPr/>
          <a:lstStyle/>
          <a:p>
            <a:br>
              <a:rPr lang="ru-RU" dirty="0">
                <a:latin typeface="GT Eesti Pro Display" pitchFamily="2" charset="0"/>
              </a:rPr>
            </a:br>
            <a:br>
              <a:rPr lang="ru-RU" dirty="0">
                <a:latin typeface="GT Eesti Pro Display" pitchFamily="2" charset="0"/>
              </a:rPr>
            </a:br>
            <a:r>
              <a:rPr lang="en-US" dirty="0">
                <a:latin typeface="GT Eesti Pro Display" pitchFamily="2" charset="0"/>
              </a:rPr>
              <a:t>Python 18+</a:t>
            </a:r>
            <a:endParaRPr lang="ru-RU" sz="6000" dirty="0">
              <a:latin typeface="GT Eesti Pro Display Light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DBC7750-001C-5F4E-9BED-6BC7D08069C1}"/>
              </a:ext>
            </a:extLst>
          </p:cNvPr>
          <p:cNvSpPr/>
          <p:nvPr/>
        </p:nvSpPr>
        <p:spPr>
          <a:xfrm>
            <a:off x="2480437" y="7449236"/>
            <a:ext cx="9884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GT Eesti Pro Display Light" pitchFamily="2" charset="0"/>
              </a:rPr>
              <a:t>Классы/ Теория и практика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5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063AD-95EF-3749-A81D-D74AA97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332" y="1036420"/>
            <a:ext cx="12189551" cy="1024450"/>
          </a:xfrm>
        </p:spPr>
        <p:txBody>
          <a:bodyPr/>
          <a:lstStyle/>
          <a:p>
            <a:r>
              <a:rPr lang="ru-RU" sz="6000" dirty="0">
                <a:solidFill>
                  <a:srgbClr val="001A34"/>
                </a:solidFill>
                <a:latin typeface="GT Eesti Pro Display" pitchFamily="2" charset="0"/>
              </a:rPr>
              <a:t>Альтернативный синтаксис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28F008-2DC4-764E-961C-C18C285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5" name="Объект 7">
            <a:extLst>
              <a:ext uri="{FF2B5EF4-FFF2-40B4-BE49-F238E27FC236}">
                <a16:creationId xmlns:a16="http://schemas.microsoft.com/office/drawing/2014/main" id="{427DEE65-7FC2-9044-A470-5365D57A6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046124"/>
              </p:ext>
            </p:extLst>
          </p:nvPr>
        </p:nvGraphicFramePr>
        <p:xfrm>
          <a:off x="1346269" y="3074048"/>
          <a:ext cx="21634047" cy="700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0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1119">
                <a:tc>
                  <a:txBody>
                    <a:bodyPr/>
                    <a:lstStyle/>
                    <a:p>
                      <a:pPr marL="0" marR="0" lvl="0" indent="0" algn="l" defTabSz="13002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600" b="0" i="0" dirty="0">
                          <a:latin typeface="GT Eesti Pro Display Light" pitchFamily="2" charset="0"/>
                        </a:rPr>
                        <a:t> Команды</a:t>
                      </a:r>
                      <a:endParaRPr lang="en-US" sz="4600" b="0" i="0" dirty="0"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2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600" b="0" i="0" dirty="0">
                          <a:latin typeface="GT Eesti Pro Display Light" pitchFamily="2" charset="0"/>
                        </a:rPr>
                        <a:t>Их назначение</a:t>
                      </a:r>
                      <a:endParaRPr lang="en-US" sz="4600" b="0" i="0" dirty="0"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" sz="40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getattr</a:t>
                      </a:r>
                      <a:r>
                        <a:rPr lang="en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" sz="40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bmw</a:t>
                      </a:r>
                      <a:r>
                        <a:rPr lang="en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, ‘speed’) </a:t>
                      </a:r>
                      <a:endParaRPr lang="en" sz="4000" b="1" i="0" dirty="0"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возвращает значение атрибута экземпляра класса. </a:t>
                      </a:r>
                      <a:endParaRPr lang="ru-RU" sz="5400" b="0" i="0" dirty="0">
                        <a:effectLst/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" sz="40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hasattr</a:t>
                      </a:r>
                      <a:r>
                        <a:rPr lang="en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" sz="40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bmw</a:t>
                      </a:r>
                      <a:r>
                        <a:rPr lang="en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, ‘speed’) </a:t>
                      </a:r>
                      <a:endParaRPr lang="en" sz="4000" b="1" i="0" dirty="0"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возвращает логическое </a:t>
                      </a:r>
                      <a:r>
                        <a:rPr lang="en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True, </a:t>
                      </a:r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если у объекта есть это свойство</a:t>
                      </a:r>
                      <a:endParaRPr lang="ru-RU" sz="5400" b="0" i="0" dirty="0">
                        <a:effectLst/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" sz="40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setattr</a:t>
                      </a:r>
                      <a:r>
                        <a:rPr lang="en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" sz="40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bmw</a:t>
                      </a:r>
                      <a:r>
                        <a:rPr lang="en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, ‘speed’, 180) </a:t>
                      </a:r>
                      <a:endParaRPr lang="en" sz="4000" b="1" i="0" dirty="0"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модифицирует текущее значение, либо создает </a:t>
                      </a:r>
                      <a:r>
                        <a:rPr lang="ru-RU" sz="4000" b="0" i="0" kern="1200" dirty="0" err="1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новыи</a:t>
                      </a:r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̆ атрибут для экземпляра</a:t>
                      </a:r>
                      <a:endParaRPr lang="ru-RU" sz="5400" b="0" i="0" dirty="0">
                        <a:effectLst/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" sz="40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delattr</a:t>
                      </a:r>
                      <a:r>
                        <a:rPr lang="en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" sz="40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bmw</a:t>
                      </a:r>
                      <a:r>
                        <a:rPr lang="en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, ‘speed’) </a:t>
                      </a:r>
                      <a:endParaRPr lang="en" sz="4000" b="1" i="0" dirty="0"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удаляет атрибут из экземпляра </a:t>
                      </a:r>
                      <a:endParaRPr lang="ru-RU" sz="5400" b="0" i="0" dirty="0">
                        <a:effectLst/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26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21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4600" y="766688"/>
            <a:ext cx="15393999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5600" dirty="0">
                <a:latin typeface="GT Eesti Pro Display Light" pitchFamily="2" charset="0"/>
              </a:rPr>
              <a:t>Встроенные атрибуты</a:t>
            </a:r>
            <a:br>
              <a:rPr lang="ru-RU" sz="5600" dirty="0">
                <a:latin typeface="GT Eesti Pro Display Light" pitchFamily="2" charset="0"/>
              </a:rPr>
            </a:br>
            <a:r>
              <a:rPr lang="ru-RU" sz="5600" dirty="0">
                <a:latin typeface="GT Eesti Pro Display Light" pitchFamily="2" charset="0"/>
              </a:rPr>
              <a:t>В языке </a:t>
            </a:r>
            <a:r>
              <a:rPr lang="en" sz="5600" dirty="0">
                <a:latin typeface="GT Eesti Pro Display Light" pitchFamily="2" charset="0"/>
              </a:rPr>
              <a:t>Python </a:t>
            </a:r>
            <a:r>
              <a:rPr lang="ru-RU" sz="5600" dirty="0">
                <a:latin typeface="GT Eesti Pro Display Light" pitchFamily="2" charset="0"/>
              </a:rPr>
              <a:t>каждый класс автоматически создается с определенным набором встроенных «частных» атрибутов. Доступ к их значениям можно получить, использую точечную запись. Например, чтобы получить значение атрибута строки документации определенного класса, вам нужно записать </a:t>
            </a:r>
            <a:r>
              <a:rPr lang="ru-RU" sz="5600" b="1" dirty="0" err="1">
                <a:latin typeface="JetBrains Mono" panose="020B0509020102050004" pitchFamily="49" charset="0"/>
              </a:rPr>
              <a:t>имя_класса</a:t>
            </a:r>
            <a:r>
              <a:rPr lang="ru-RU" sz="5600" b="1" dirty="0">
                <a:latin typeface="JetBrains Mono" panose="020B0509020102050004" pitchFamily="49" charset="0"/>
              </a:rPr>
              <a:t>.__</a:t>
            </a:r>
            <a:r>
              <a:rPr lang="en" sz="5600" b="1" dirty="0">
                <a:latin typeface="JetBrains Mono" panose="020B0509020102050004" pitchFamily="49" charset="0"/>
              </a:rPr>
              <a:t>doc__ </a:t>
            </a:r>
            <a:endParaRPr lang="en" sz="5600" b="1" dirty="0">
              <a:effectLst/>
              <a:latin typeface="JetBrains Mono" panose="020B0509020102050004" pitchFamily="49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Встроенные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атрибуты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9893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22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1854" y="3641632"/>
            <a:ext cx="15393999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800" dirty="0">
                <a:latin typeface="GT Eesti Pro Display Light" pitchFamily="2" charset="0"/>
              </a:rPr>
              <a:t>Встроенный атрибут </a:t>
            </a:r>
            <a:r>
              <a:rPr lang="en-US" sz="4800" b="1" dirty="0">
                <a:latin typeface="JetBrains Mono" panose="020B0509020102050004" pitchFamily="49" charset="0"/>
              </a:rPr>
              <a:t>__</a:t>
            </a:r>
            <a:r>
              <a:rPr lang="en" sz="4800" b="1" dirty="0" err="1">
                <a:latin typeface="JetBrains Mono" panose="020B0509020102050004" pitchFamily="49" charset="0"/>
              </a:rPr>
              <a:t>dict</a:t>
            </a:r>
            <a:r>
              <a:rPr lang="en" sz="4800" b="1" dirty="0">
                <a:latin typeface="JetBrains Mono" panose="020B0509020102050004" pitchFamily="49" charset="0"/>
              </a:rPr>
              <a:t>__ </a:t>
            </a:r>
            <a:r>
              <a:rPr lang="ru-RU" sz="4800" dirty="0">
                <a:latin typeface="GT Eesti Pro Display Light" pitchFamily="2" charset="0"/>
              </a:rPr>
              <a:t>является словарем, который содержит пары ключей и связанных с ними значений. Ключами здесь являются имена атрибутов, а значениями – соответствующие значения атрибута. </a:t>
            </a:r>
            <a:endParaRPr lang="ru-RU" sz="48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Встроенные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атрибуты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835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F7EC05-776B-9A43-8422-2264C4C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Перечисление свойств</a:t>
            </a:r>
            <a:r>
              <a:rPr lang="en-US" dirty="0"/>
              <a:t> </a:t>
            </a:r>
            <a:r>
              <a:rPr lang="ru-RU" dirty="0"/>
              <a:t>класса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0AD33B-D423-2442-A7DE-7772AED04EA2}"/>
              </a:ext>
            </a:extLst>
          </p:cNvPr>
          <p:cNvSpPr/>
          <p:nvPr/>
        </p:nvSpPr>
        <p:spPr>
          <a:xfrm>
            <a:off x="1524000" y="3708784"/>
            <a:ext cx="17650691" cy="4587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sz="5000" dirty="0">
                <a:solidFill>
                  <a:srgbClr val="EF6C00"/>
                </a:solidFill>
                <a:latin typeface="JetBrains Mono" panose="020B0509020102050004" pitchFamily="49" charset="0"/>
              </a:rPr>
              <a:t>for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sz="5000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attr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sz="5000" dirty="0">
                <a:solidFill>
                  <a:srgbClr val="EF6C00"/>
                </a:solidFill>
                <a:latin typeface="JetBrains Mono" panose="020B0509020102050004" pitchFamily="49" charset="0"/>
              </a:rPr>
              <a:t>in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sz="5000" dirty="0" err="1">
                <a:solidFill>
                  <a:srgbClr val="8BE9FD"/>
                </a:solidFill>
                <a:latin typeface="JetBrains Mono" panose="020B0509020102050004" pitchFamily="49" charset="0"/>
              </a:rPr>
              <a:t>dir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sz="5000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bmw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): </a:t>
            </a:r>
            <a:r>
              <a:rPr lang="en" sz="5000" dirty="0">
                <a:solidFill>
                  <a:srgbClr val="EF6C00"/>
                </a:solidFill>
                <a:latin typeface="JetBrains Mono" panose="020B0509020102050004" pitchFamily="49" charset="0"/>
              </a:rPr>
              <a:t>if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sz="5000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attr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[</a:t>
            </a:r>
            <a:r>
              <a:rPr lang="en" sz="5000" dirty="0">
                <a:solidFill>
                  <a:srgbClr val="BD93F9"/>
                </a:solidFill>
                <a:latin typeface="JetBrains Mono" panose="020B0509020102050004" pitchFamily="49" charset="0"/>
              </a:rPr>
              <a:t>0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] </a:t>
            </a:r>
            <a:r>
              <a:rPr lang="en" sz="5000" dirty="0">
                <a:solidFill>
                  <a:srgbClr val="EF6C00"/>
                </a:solidFill>
                <a:latin typeface="JetBrains Mono" panose="020B0509020102050004" pitchFamily="49" charset="0"/>
              </a:rPr>
              <a:t>==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sz="5000" dirty="0">
                <a:solidFill>
                  <a:srgbClr val="E9F284"/>
                </a:solidFill>
                <a:latin typeface="JetBrains Mono" panose="020B0509020102050004" pitchFamily="49" charset="0"/>
              </a:rPr>
              <a:t>'</a:t>
            </a:r>
            <a:r>
              <a:rPr lang="en" sz="5000" dirty="0">
                <a:solidFill>
                  <a:srgbClr val="F1FA8C"/>
                </a:solidFill>
                <a:latin typeface="JetBrains Mono" panose="020B0509020102050004" pitchFamily="49" charset="0"/>
              </a:rPr>
              <a:t>_</a:t>
            </a:r>
            <a:r>
              <a:rPr lang="en" sz="5000" dirty="0">
                <a:solidFill>
                  <a:srgbClr val="E9F284"/>
                </a:solidFill>
                <a:latin typeface="JetBrains Mono" panose="020B0509020102050004" pitchFamily="49" charset="0"/>
              </a:rPr>
              <a:t>’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5000" dirty="0">
                <a:solidFill>
                  <a:srgbClr val="8BE9FD"/>
                </a:solidFill>
                <a:latin typeface="JetBrains Mono" panose="020B0509020102050004" pitchFamily="49" charset="0"/>
              </a:rPr>
              <a:t>	</a:t>
            </a:r>
            <a:r>
              <a:rPr lang="en" sz="5000" dirty="0">
                <a:solidFill>
                  <a:srgbClr val="8BE9FD"/>
                </a:solidFill>
                <a:latin typeface="JetBrains Mono" panose="020B0509020102050004" pitchFamily="49" charset="0"/>
              </a:rPr>
              <a:t>print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sz="5000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attr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" sz="5000" dirty="0">
                <a:solidFill>
                  <a:srgbClr val="EF6C00"/>
                </a:solidFill>
                <a:latin typeface="JetBrains Mono" panose="020B0509020102050004" pitchFamily="49" charset="0"/>
              </a:rPr>
              <a:t>for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 item </a:t>
            </a:r>
            <a:r>
              <a:rPr lang="en" sz="5000" dirty="0">
                <a:solidFill>
                  <a:srgbClr val="EF6C00"/>
                </a:solidFill>
                <a:latin typeface="JetBrains Mono" panose="020B0509020102050004" pitchFamily="49" charset="0"/>
              </a:rPr>
              <a:t>in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sz="5000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bmw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.</a:t>
            </a:r>
            <a:r>
              <a:rPr lang="en" sz="5000" dirty="0">
                <a:solidFill>
                  <a:srgbClr val="BD93F9"/>
                </a:solidFill>
                <a:latin typeface="JetBrains Mono" panose="020B0509020102050004" pitchFamily="49" charset="0"/>
              </a:rPr>
              <a:t>__</a:t>
            </a:r>
            <a:r>
              <a:rPr lang="en" sz="5000" dirty="0" err="1">
                <a:solidFill>
                  <a:srgbClr val="BD93F9"/>
                </a:solidFill>
                <a:latin typeface="JetBrains Mono" panose="020B0509020102050004" pitchFamily="49" charset="0"/>
              </a:rPr>
              <a:t>dict</a:t>
            </a:r>
            <a:r>
              <a:rPr lang="en" sz="5000" dirty="0">
                <a:solidFill>
                  <a:srgbClr val="BD93F9"/>
                </a:solidFill>
                <a:latin typeface="JetBrains Mono" panose="020B0509020102050004" pitchFamily="49" charset="0"/>
              </a:rPr>
              <a:t>__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5000" dirty="0">
                <a:solidFill>
                  <a:srgbClr val="8BE9FD"/>
                </a:solidFill>
                <a:latin typeface="JetBrains Mono" panose="020B0509020102050004" pitchFamily="49" charset="0"/>
              </a:rPr>
              <a:t>	</a:t>
            </a:r>
            <a:r>
              <a:rPr lang="en" sz="5000" dirty="0">
                <a:solidFill>
                  <a:srgbClr val="8BE9FD"/>
                </a:solidFill>
                <a:latin typeface="JetBrains Mono" panose="020B0509020102050004" pitchFamily="49" charset="0"/>
              </a:rPr>
              <a:t>print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(item, </a:t>
            </a:r>
            <a:r>
              <a:rPr lang="en" sz="5000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bmw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.</a:t>
            </a:r>
            <a:r>
              <a:rPr lang="en" sz="5000" dirty="0">
                <a:solidFill>
                  <a:srgbClr val="BD93F9"/>
                </a:solidFill>
                <a:latin typeface="JetBrains Mono" panose="020B0509020102050004" pitchFamily="49" charset="0"/>
              </a:rPr>
              <a:t>__</a:t>
            </a:r>
            <a:r>
              <a:rPr lang="en" sz="5000" dirty="0" err="1">
                <a:solidFill>
                  <a:srgbClr val="BD93F9"/>
                </a:solidFill>
                <a:latin typeface="JetBrains Mono" panose="020B0509020102050004" pitchFamily="49" charset="0"/>
              </a:rPr>
              <a:t>dict</a:t>
            </a:r>
            <a:r>
              <a:rPr lang="en" sz="5000" dirty="0">
                <a:solidFill>
                  <a:srgbClr val="BD93F9"/>
                </a:solidFill>
                <a:latin typeface="JetBrains Mono" panose="020B0509020102050004" pitchFamily="49" charset="0"/>
              </a:rPr>
              <a:t>__</a:t>
            </a:r>
            <a:r>
              <a:rPr lang="en" sz="5000" dirty="0">
                <a:solidFill>
                  <a:srgbClr val="F8F8F2"/>
                </a:solidFill>
                <a:latin typeface="JetBrains Mono" panose="020B0509020102050004" pitchFamily="49" charset="0"/>
              </a:rPr>
              <a:t>[item])</a:t>
            </a:r>
            <a:endParaRPr lang="en" sz="5000" dirty="0">
              <a:solidFill>
                <a:srgbClr val="F8F8F2"/>
              </a:solidFill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4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24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Импорт 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класса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229600" y="3897315"/>
            <a:ext cx="15156873" cy="6462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GT Eesti Pro Display Light" pitchFamily="2" charset="0"/>
              </a:rPr>
              <a:t>Достаточно популярна стратегия размещения отдельного класса в отдельном файле. Если он вам нужен - вы его импортируете. Если не нужен – можете не импортировать. Зато если сложность программы возрастет, и экземпляров и классов станет очень много, вы легко сможете с ними разобраться, потому каждый класс будет в отдельном файле (название класса желательно должно совпадать с названием файла). </a:t>
            </a:r>
            <a:endParaRPr lang="ru-RU" sz="40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15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25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Изменение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атрибута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4983770"/>
            <a:ext cx="15156873" cy="3692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GT Eesti Pro Display Light" pitchFamily="2" charset="0"/>
              </a:rPr>
              <a:t>Значение атрибута можно изменить одним из трех способов: изменить его в экземпляре, задать значение при помощи метода или изменить его с приращением (то есть прибавлением определенной величины) при помощи метода. </a:t>
            </a:r>
            <a:endParaRPr lang="ru-RU" sz="40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71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F7EC05-776B-9A43-8422-2264C4C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свойства через метод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657F5D-7226-8245-9FD6-3B827D3D303E}"/>
              </a:ext>
            </a:extLst>
          </p:cNvPr>
          <p:cNvSpPr/>
          <p:nvPr/>
        </p:nvSpPr>
        <p:spPr>
          <a:xfrm>
            <a:off x="1507889" y="2466569"/>
            <a:ext cx="20714157" cy="10808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dirty="0">
                <a:solidFill>
                  <a:srgbClr val="EF6C00"/>
                </a:solidFill>
                <a:latin typeface="JetBrains Mono" panose="020B0509020102050004" pitchFamily="49" charset="0"/>
              </a:rPr>
              <a:t>class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>
                <a:solidFill>
                  <a:srgbClr val="8BE9FD"/>
                </a:solidFill>
                <a:latin typeface="JetBrains Mono" panose="020B0509020102050004" pitchFamily="49" charset="0"/>
              </a:rPr>
              <a:t>Car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" dirty="0">
                <a:solidFill>
                  <a:srgbClr val="BD93F9"/>
                </a:solidFill>
                <a:latin typeface="JetBrains Mono" panose="020B0509020102050004" pitchFamily="49" charset="0"/>
              </a:rPr>
              <a:t>...</a:t>
            </a:r>
            <a:endParaRPr lang="en" dirty="0">
              <a:solidFill>
                <a:srgbClr val="F8F8F2"/>
              </a:solidFill>
              <a:latin typeface="JetBrains Mono" panose="020B050902010205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" dirty="0">
                <a:solidFill>
                  <a:srgbClr val="EF6C00"/>
                </a:solidFill>
                <a:latin typeface="JetBrains Mono" panose="020B0509020102050004" pitchFamily="49" charset="0"/>
              </a:rPr>
              <a:t>def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 err="1">
                <a:solidFill>
                  <a:srgbClr val="50FA7B"/>
                </a:solidFill>
                <a:latin typeface="JetBrains Mono" panose="020B0509020102050004" pitchFamily="49" charset="0"/>
              </a:rPr>
              <a:t>read_odometr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i="1" dirty="0">
                <a:solidFill>
                  <a:srgbClr val="BD93F9"/>
                </a:solidFill>
                <a:latin typeface="JetBrains Mono" panose="020B0509020102050004" pitchFamily="49" charset="0"/>
              </a:rPr>
              <a:t>self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):</a:t>
            </a:r>
          </a:p>
          <a:p>
            <a:pPr lvl="2">
              <a:lnSpc>
                <a:spcPct val="150000"/>
              </a:lnSpc>
            </a:pPr>
            <a:r>
              <a:rPr lang="en" dirty="0">
                <a:solidFill>
                  <a:srgbClr val="E9F284"/>
                </a:solidFill>
                <a:latin typeface="JetBrains Mono" panose="020B0509020102050004" pitchFamily="49" charset="0"/>
              </a:rPr>
              <a:t>"""</a:t>
            </a:r>
            <a:r>
              <a:rPr lang="ru-RU" dirty="0">
                <a:solidFill>
                  <a:srgbClr val="F1FA8C"/>
                </a:solidFill>
                <a:latin typeface="JetBrains Mono" panose="020B0509020102050004" pitchFamily="49" charset="0"/>
              </a:rPr>
              <a:t>Выведет нам пробег автомобиля </a:t>
            </a:r>
            <a:r>
              <a:rPr lang="ru-RU" dirty="0">
                <a:solidFill>
                  <a:srgbClr val="E9F284"/>
                </a:solidFill>
                <a:latin typeface="JetBrains Mono" panose="020B0509020102050004" pitchFamily="49" charset="0"/>
              </a:rPr>
              <a:t>"""</a:t>
            </a:r>
            <a:endParaRPr lang="ru-RU" dirty="0">
              <a:solidFill>
                <a:srgbClr val="F8F8F2"/>
              </a:solidFill>
              <a:latin typeface="JetBrains Mono" panose="020B05090201020500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" dirty="0">
                <a:solidFill>
                  <a:srgbClr val="8BE9FD"/>
                </a:solidFill>
                <a:latin typeface="JetBrains Mono" panose="020B0509020102050004" pitchFamily="49" charset="0"/>
              </a:rPr>
              <a:t>print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dirty="0">
                <a:solidFill>
                  <a:srgbClr val="E9F284"/>
                </a:solidFill>
                <a:latin typeface="JetBrains Mono" panose="020B0509020102050004" pitchFamily="49" charset="0"/>
              </a:rPr>
              <a:t>"</a:t>
            </a:r>
            <a:r>
              <a:rPr lang="ru-RU" dirty="0">
                <a:solidFill>
                  <a:srgbClr val="F1FA8C"/>
                </a:solidFill>
                <a:latin typeface="JetBrains Mono" panose="020B0509020102050004" pitchFamily="49" charset="0"/>
              </a:rPr>
              <a:t>У этого автомобиля пробег </a:t>
            </a:r>
            <a:r>
              <a:rPr lang="ru-RU" dirty="0">
                <a:solidFill>
                  <a:srgbClr val="E9F284"/>
                </a:solidFill>
                <a:latin typeface="JetBrains Mono" panose="020B0509020102050004" pitchFamily="49" charset="0"/>
              </a:rPr>
              <a:t>"</a:t>
            </a:r>
            <a:r>
              <a:rPr lang="ru-RU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ru-RU" dirty="0">
                <a:solidFill>
                  <a:srgbClr val="EF6C00"/>
                </a:solidFill>
                <a:latin typeface="JetBrains Mono" panose="020B0509020102050004" pitchFamily="49" charset="0"/>
              </a:rPr>
              <a:t>+</a:t>
            </a:r>
            <a:r>
              <a:rPr lang="ru-RU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" i="1" dirty="0">
                <a:solidFill>
                  <a:srgbClr val="8BE9FD"/>
                </a:solidFill>
                <a:latin typeface="JetBrains Mono" panose="020B0509020102050004" pitchFamily="49" charset="0"/>
              </a:rPr>
              <a:t>str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i="1" dirty="0" err="1">
                <a:solidFill>
                  <a:srgbClr val="BD93F9"/>
                </a:solidFill>
                <a:latin typeface="JetBrains Mono" panose="020B0509020102050004" pitchFamily="49" charset="0"/>
              </a:rPr>
              <a:t>self</a:t>
            </a:r>
            <a:r>
              <a:rPr lang="en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.odometr_reading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) </a:t>
            </a:r>
            <a:r>
              <a:rPr lang="en" dirty="0">
                <a:solidFill>
                  <a:srgbClr val="EF6C00"/>
                </a:solidFill>
                <a:latin typeface="JetBrains Mono" panose="020B0509020102050004" pitchFamily="49" charset="0"/>
              </a:rPr>
              <a:t>+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>
                <a:solidFill>
                  <a:srgbClr val="E9F284"/>
                </a:solidFill>
                <a:latin typeface="JetBrains Mono" panose="020B0509020102050004" pitchFamily="49" charset="0"/>
              </a:rPr>
              <a:t>"</a:t>
            </a:r>
            <a:r>
              <a:rPr lang="en" dirty="0">
                <a:solidFill>
                  <a:srgbClr val="F1FA8C"/>
                </a:solidFill>
                <a:latin typeface="JetBrains Mono" panose="020B0509020102050004" pitchFamily="49" charset="0"/>
              </a:rPr>
              <a:t> </a:t>
            </a:r>
            <a:r>
              <a:rPr lang="ru-RU" dirty="0">
                <a:solidFill>
                  <a:srgbClr val="F1FA8C"/>
                </a:solidFill>
                <a:latin typeface="JetBrains Mono" panose="020B0509020102050004" pitchFamily="49" charset="0"/>
              </a:rPr>
              <a:t>на счетчике</a:t>
            </a:r>
            <a:r>
              <a:rPr lang="ru-RU" dirty="0">
                <a:solidFill>
                  <a:srgbClr val="E9F284"/>
                </a:solidFill>
                <a:latin typeface="JetBrains Mono" panose="020B0509020102050004" pitchFamily="49" charset="0"/>
              </a:rPr>
              <a:t>"</a:t>
            </a:r>
            <a:r>
              <a:rPr lang="ru-RU" dirty="0">
                <a:solidFill>
                  <a:srgbClr val="F8F8F2"/>
                </a:solidFill>
                <a:latin typeface="JetBrains Mono" panose="020B05090201020500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" dirty="0">
                <a:solidFill>
                  <a:srgbClr val="EF6C00"/>
                </a:solidFill>
                <a:latin typeface="JetBrains Mono" panose="020B0509020102050004" pitchFamily="49" charset="0"/>
              </a:rPr>
              <a:t>def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 err="1">
                <a:solidFill>
                  <a:srgbClr val="50FA7B"/>
                </a:solidFill>
                <a:latin typeface="JetBrains Mono" panose="020B0509020102050004" pitchFamily="49" charset="0"/>
              </a:rPr>
              <a:t>update_odometr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i="1" dirty="0">
                <a:solidFill>
                  <a:srgbClr val="BD93F9"/>
                </a:solidFill>
                <a:latin typeface="JetBrains Mono" panose="020B0509020102050004" pitchFamily="49" charset="0"/>
              </a:rPr>
              <a:t>self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, </a:t>
            </a:r>
            <a:r>
              <a:rPr lang="en" i="1" dirty="0">
                <a:solidFill>
                  <a:srgbClr val="FFB86C"/>
                </a:solidFill>
                <a:latin typeface="JetBrains Mono" panose="020B0509020102050004" pitchFamily="49" charset="0"/>
              </a:rPr>
              <a:t>mileage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): </a:t>
            </a:r>
          </a:p>
          <a:p>
            <a:pPr lvl="1">
              <a:lnSpc>
                <a:spcPct val="150000"/>
              </a:lnSpc>
            </a:pPr>
            <a:r>
              <a:rPr lang="en" i="1" dirty="0">
                <a:solidFill>
                  <a:srgbClr val="F8F8F2"/>
                </a:solidFill>
                <a:latin typeface="JetBrains Mono" panose="020B0509020102050004" pitchFamily="49" charset="0"/>
              </a:rPr>
              <a:t>	</a:t>
            </a:r>
            <a:r>
              <a:rPr lang="en" i="1" dirty="0" err="1">
                <a:solidFill>
                  <a:srgbClr val="BD93F9"/>
                </a:solidFill>
                <a:latin typeface="JetBrains Mono" panose="020B0509020102050004" pitchFamily="49" charset="0"/>
              </a:rPr>
              <a:t>self</a:t>
            </a:r>
            <a:r>
              <a:rPr lang="en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.odometr_reading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>
                <a:solidFill>
                  <a:srgbClr val="EF6C00"/>
                </a:solidFill>
                <a:latin typeface="JetBrains Mono" panose="020B0509020102050004" pitchFamily="49" charset="0"/>
              </a:rPr>
              <a:t>=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mileage</a:t>
            </a:r>
          </a:p>
          <a:p>
            <a:pPr lvl="1">
              <a:lnSpc>
                <a:spcPct val="150000"/>
              </a:lnSpc>
            </a:pPr>
            <a:r>
              <a:rPr lang="en" dirty="0">
                <a:solidFill>
                  <a:srgbClr val="6272A4"/>
                </a:solidFill>
                <a:latin typeface="JetBrains Mono" panose="020B0509020102050004" pitchFamily="49" charset="0"/>
              </a:rPr>
              <a:t># </a:t>
            </a:r>
            <a:r>
              <a:rPr lang="ru-RU" dirty="0">
                <a:solidFill>
                  <a:srgbClr val="6272A4"/>
                </a:solidFill>
                <a:latin typeface="JetBrains Mono" panose="020B0509020102050004" pitchFamily="49" charset="0"/>
              </a:rPr>
              <a:t>теперь мы сможем обновлять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6272A4"/>
                </a:solidFill>
                <a:latin typeface="JetBrains Mono" panose="020B0509020102050004" pitchFamily="49" charset="0"/>
              </a:rPr>
              <a:t># </a:t>
            </a:r>
            <a:r>
              <a:rPr lang="ru-RU" dirty="0">
                <a:solidFill>
                  <a:srgbClr val="6272A4"/>
                </a:solidFill>
                <a:latin typeface="JetBrains Mono" panose="020B0509020102050004" pitchFamily="49" charset="0"/>
              </a:rPr>
              <a:t>значения одометра с помощью вызова метода</a:t>
            </a:r>
            <a:endParaRPr lang="ru-RU" dirty="0">
              <a:solidFill>
                <a:srgbClr val="F8F8F2"/>
              </a:solidFill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bmw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>
                <a:solidFill>
                  <a:srgbClr val="EF6C00"/>
                </a:solidFill>
                <a:latin typeface="JetBrains Mono" panose="020B0509020102050004" pitchFamily="49" charset="0"/>
              </a:rPr>
              <a:t>=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>
                <a:solidFill>
                  <a:srgbClr val="50FA7B"/>
                </a:solidFill>
                <a:latin typeface="JetBrains Mono" panose="020B0509020102050004" pitchFamily="49" charset="0"/>
              </a:rPr>
              <a:t>Car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dirty="0">
                <a:solidFill>
                  <a:srgbClr val="E9F284"/>
                </a:solidFill>
                <a:latin typeface="JetBrains Mono" panose="020B0509020102050004" pitchFamily="49" charset="0"/>
              </a:rPr>
              <a:t>'</a:t>
            </a:r>
            <a:r>
              <a:rPr lang="en" dirty="0" err="1">
                <a:solidFill>
                  <a:srgbClr val="F1FA8C"/>
                </a:solidFill>
                <a:latin typeface="JetBrains Mono" panose="020B0509020102050004" pitchFamily="49" charset="0"/>
              </a:rPr>
              <a:t>bmw</a:t>
            </a:r>
            <a:r>
              <a:rPr lang="en" dirty="0">
                <a:solidFill>
                  <a:srgbClr val="E9F284"/>
                </a:solidFill>
                <a:latin typeface="JetBrains Mono" panose="020B0509020102050004" pitchFamily="49" charset="0"/>
              </a:rPr>
              <a:t>'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, </a:t>
            </a:r>
            <a:r>
              <a:rPr lang="en" dirty="0">
                <a:solidFill>
                  <a:srgbClr val="BD93F9"/>
                </a:solidFill>
                <a:latin typeface="JetBrains Mono" panose="020B0509020102050004" pitchFamily="49" charset="0"/>
              </a:rPr>
              <a:t>90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bmw.</a:t>
            </a:r>
            <a:r>
              <a:rPr lang="en" dirty="0" err="1">
                <a:solidFill>
                  <a:srgbClr val="50FA7B"/>
                </a:solidFill>
                <a:latin typeface="JetBrains Mono" panose="020B0509020102050004" pitchFamily="49" charset="0"/>
              </a:rPr>
              <a:t>update_odometr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dirty="0">
                <a:solidFill>
                  <a:srgbClr val="BD93F9"/>
                </a:solidFill>
                <a:latin typeface="JetBrains Mono" panose="020B0509020102050004" pitchFamily="49" charset="0"/>
              </a:rPr>
              <a:t>290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bmw.</a:t>
            </a:r>
            <a:r>
              <a:rPr lang="en" dirty="0" err="1">
                <a:solidFill>
                  <a:srgbClr val="50FA7B"/>
                </a:solidFill>
                <a:latin typeface="JetBrains Mono" panose="020B0509020102050004" pitchFamily="49" charset="0"/>
              </a:rPr>
              <a:t>read_odometr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()</a:t>
            </a:r>
            <a:endParaRPr lang="en" b="0" dirty="0">
              <a:solidFill>
                <a:srgbClr val="F8F8F2"/>
              </a:solidFill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48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27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0" y="0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502447" y="5501141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Наследование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4496090"/>
            <a:ext cx="15156873" cy="423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Работа на новый классом не обязана начинаться с нуля. Если класс, который вы пишите, представляет собой специализированную версию ранее написанного класса, вы можете воспользоваться наследованием. 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7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28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81181" y="5352285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Наследование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635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Один класс, наследующий от другого, автоматически получает все атрибуты и методы первого класса. Исходный класс тогда называется родителем, а новый класс – потомком. Класс</a:t>
            </a:r>
            <a:r>
              <a:rPr lang="en-US" sz="4600" dirty="0">
                <a:latin typeface="GT Eesti Pro Display Light" pitchFamily="2" charset="0"/>
              </a:rPr>
              <a:t> </a:t>
            </a:r>
            <a:r>
              <a:rPr lang="ru-RU" sz="4600" dirty="0">
                <a:latin typeface="GT Eesti Pro Display Light" pitchFamily="2" charset="0"/>
              </a:rPr>
              <a:t>- потомок наследует атрибуты и методы родителя, но при этом может определять свои собственные атрибуты и методы. </a:t>
            </a:r>
          </a:p>
        </p:txBody>
      </p:sp>
    </p:spTree>
    <p:extLst>
      <p:ext uri="{BB962C8B-B14F-4D97-AF65-F5344CB8AC3E}">
        <p14:creationId xmlns:p14="http://schemas.microsoft.com/office/powerpoint/2010/main" val="127178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29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sz="6000" b="0" dirty="0" err="1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metod</a:t>
            </a:r>
            <a:endParaRPr lang="en-US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Play"/>
            </a:endParaRP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__</a:t>
            </a:r>
            <a:r>
              <a:rPr lang="en-US" sz="6000" b="0" dirty="0" err="1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init</a:t>
            </a:r>
            <a:r>
              <a:rPr lang="en-US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__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635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Первое, что делает </a:t>
            </a:r>
            <a:r>
              <a:rPr lang="en" sz="4600" dirty="0">
                <a:latin typeface="GT Eesti Pro Display Light" pitchFamily="2" charset="0"/>
              </a:rPr>
              <a:t>Python </a:t>
            </a:r>
            <a:r>
              <a:rPr lang="ru-RU" sz="4600" dirty="0">
                <a:latin typeface="GT Eesti Pro Display Light" pitchFamily="2" charset="0"/>
              </a:rPr>
              <a:t>при создании экземпляра класса- потомка – присваивает значения всем атрибутам класса-родителя. Для этого методу __</a:t>
            </a:r>
            <a:r>
              <a:rPr lang="en" sz="4600" dirty="0" err="1">
                <a:latin typeface="GT Eesti Pro Display Light" pitchFamily="2" charset="0"/>
              </a:rPr>
              <a:t>init</a:t>
            </a:r>
            <a:r>
              <a:rPr lang="en" sz="4600" dirty="0">
                <a:latin typeface="GT Eesti Pro Display Light" pitchFamily="2" charset="0"/>
              </a:rPr>
              <a:t>__ </a:t>
            </a:r>
            <a:r>
              <a:rPr lang="ru-RU" sz="4600" dirty="0">
                <a:latin typeface="GT Eesti Pro Display Light" pitchFamily="2" charset="0"/>
              </a:rPr>
              <a:t>класса потомка необходима помощь со стороны родителя.</a:t>
            </a:r>
            <a:br>
              <a:rPr lang="ru-RU" sz="4600" dirty="0">
                <a:latin typeface="GT Eesti Pro Display Light" pitchFamily="2" charset="0"/>
              </a:rPr>
            </a:br>
            <a:endParaRPr lang="ru-RU" sz="46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0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47761" y="3678575"/>
            <a:ext cx="14222798" cy="5498879"/>
          </a:xfrm>
        </p:spPr>
        <p:txBody>
          <a:bodyPr/>
          <a:lstStyle/>
          <a:p>
            <a:r>
              <a:rPr lang="ru-RU" dirty="0">
                <a:latin typeface="GT Eesti Pro Display Light" pitchFamily="2" charset="0"/>
              </a:rPr>
              <a:t>ООП – одна из ведущих парадигм программирования в современном мире. Она чаще востребована в больших компаниях, которые стремятся сэкономить огромное количество человеко-часов за счет постоянного </a:t>
            </a:r>
            <a:r>
              <a:rPr lang="ru-RU" dirty="0" err="1">
                <a:latin typeface="GT Eesti Pro Display Light" pitchFamily="2" charset="0"/>
              </a:rPr>
              <a:t>реиспользования</a:t>
            </a:r>
            <a:r>
              <a:rPr lang="ru-RU" dirty="0">
                <a:latin typeface="GT Eesti Pro Display Light" pitchFamily="2" charset="0"/>
              </a:rPr>
              <a:t> классов. </a:t>
            </a:r>
            <a:endParaRPr lang="ru-RU" sz="5400" dirty="0">
              <a:latin typeface="GT Eesti Pro Display Light" pitchFamily="2" charset="0"/>
            </a:endParaRPr>
          </a:p>
          <a:p>
            <a:endParaRPr lang="ru-RU" sz="5400" dirty="0">
              <a:latin typeface="GT Eesti Pro Display Thin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579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F7EC05-776B-9A43-8422-2264C4C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5E3541-FC8D-B544-9108-7D087E63EC5E}"/>
              </a:ext>
            </a:extLst>
          </p:cNvPr>
          <p:cNvSpPr/>
          <p:nvPr/>
        </p:nvSpPr>
        <p:spPr>
          <a:xfrm>
            <a:off x="1503680" y="3526364"/>
            <a:ext cx="21164934" cy="581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dirty="0">
                <a:solidFill>
                  <a:srgbClr val="EF6C00"/>
                </a:solidFill>
                <a:latin typeface="JetBrains Mono" panose="020B0509020102050004" pitchFamily="49" charset="0"/>
              </a:rPr>
              <a:t>class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 err="1">
                <a:solidFill>
                  <a:srgbClr val="8BE9FD"/>
                </a:solidFill>
                <a:latin typeface="JetBrains Mono" panose="020B0509020102050004" pitchFamily="49" charset="0"/>
              </a:rPr>
              <a:t>ElectricCar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i="1" dirty="0">
                <a:solidFill>
                  <a:srgbClr val="8BE9FD"/>
                </a:solidFill>
                <a:latin typeface="JetBrains Mono" panose="020B0509020102050004" pitchFamily="49" charset="0"/>
              </a:rPr>
              <a:t>Car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E9F284"/>
                </a:solidFill>
                <a:latin typeface="JetBrains Mono" panose="020B0509020102050004" pitchFamily="49" charset="0"/>
              </a:rPr>
              <a:t>	</a:t>
            </a:r>
            <a:r>
              <a:rPr lang="en" dirty="0">
                <a:solidFill>
                  <a:srgbClr val="E9F284"/>
                </a:solidFill>
                <a:latin typeface="JetBrains Mono" panose="020B0509020102050004" pitchFamily="49" charset="0"/>
              </a:rPr>
              <a:t>"""</a:t>
            </a:r>
            <a:r>
              <a:rPr lang="en" dirty="0">
                <a:solidFill>
                  <a:srgbClr val="F1FA8C"/>
                </a:solidFill>
                <a:latin typeface="JetBrains Mono" panose="020B0509020102050004" pitchFamily="49" charset="0"/>
              </a:rPr>
              <a:t> </a:t>
            </a:r>
            <a:r>
              <a:rPr lang="ru-RU" dirty="0">
                <a:solidFill>
                  <a:srgbClr val="F1FA8C"/>
                </a:solidFill>
                <a:latin typeface="JetBrains Mono" panose="020B0509020102050004" pitchFamily="49" charset="0"/>
              </a:rPr>
              <a:t>Представляет класс автомобиля с электродвигателем</a:t>
            </a:r>
            <a:r>
              <a:rPr lang="ru-RU" dirty="0">
                <a:solidFill>
                  <a:srgbClr val="E9F284"/>
                </a:solidFill>
                <a:latin typeface="JetBrains Mono" panose="020B0509020102050004" pitchFamily="49" charset="0"/>
              </a:rPr>
              <a:t>"""</a:t>
            </a:r>
            <a:r>
              <a:rPr lang="ru-RU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EF6C00"/>
                </a:solidFill>
                <a:latin typeface="JetBrains Mono" panose="020B0509020102050004" pitchFamily="49" charset="0"/>
              </a:rPr>
              <a:t>	</a:t>
            </a:r>
            <a:r>
              <a:rPr lang="en" dirty="0">
                <a:solidFill>
                  <a:srgbClr val="EF6C00"/>
                </a:solidFill>
                <a:latin typeface="JetBrains Mono" panose="020B0509020102050004" pitchFamily="49" charset="0"/>
              </a:rPr>
              <a:t>def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>
                <a:solidFill>
                  <a:srgbClr val="BD93F9"/>
                </a:solidFill>
                <a:latin typeface="JetBrains Mono" panose="020B0509020102050004" pitchFamily="49" charset="0"/>
              </a:rPr>
              <a:t>__</a:t>
            </a:r>
            <a:r>
              <a:rPr lang="en" dirty="0" err="1">
                <a:solidFill>
                  <a:srgbClr val="BD93F9"/>
                </a:solidFill>
                <a:latin typeface="JetBrains Mono" panose="020B0509020102050004" pitchFamily="49" charset="0"/>
              </a:rPr>
              <a:t>init</a:t>
            </a:r>
            <a:r>
              <a:rPr lang="en" dirty="0">
                <a:solidFill>
                  <a:srgbClr val="BD93F9"/>
                </a:solidFill>
                <a:latin typeface="JetBrains Mono" panose="020B0509020102050004" pitchFamily="49" charset="0"/>
              </a:rPr>
              <a:t>__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i="1" dirty="0">
                <a:solidFill>
                  <a:srgbClr val="BD93F9"/>
                </a:solidFill>
                <a:latin typeface="JetBrains Mono" panose="020B0509020102050004" pitchFamily="49" charset="0"/>
              </a:rPr>
              <a:t>self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, </a:t>
            </a:r>
            <a:r>
              <a:rPr lang="en" i="1" dirty="0" err="1">
                <a:solidFill>
                  <a:srgbClr val="FFB86C"/>
                </a:solidFill>
                <a:latin typeface="JetBrains Mono" panose="020B0509020102050004" pitchFamily="49" charset="0"/>
              </a:rPr>
              <a:t>marka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, </a:t>
            </a:r>
            <a:r>
              <a:rPr lang="en" i="1" dirty="0">
                <a:solidFill>
                  <a:srgbClr val="FFB86C"/>
                </a:solidFill>
                <a:latin typeface="JetBrains Mono" panose="020B0509020102050004" pitchFamily="49" charset="0"/>
              </a:rPr>
              <a:t>speed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E9F284"/>
                </a:solidFill>
                <a:latin typeface="JetBrains Mono" panose="020B0509020102050004" pitchFamily="49" charset="0"/>
              </a:rPr>
              <a:t>	</a:t>
            </a:r>
            <a:r>
              <a:rPr lang="en" dirty="0">
                <a:solidFill>
                  <a:srgbClr val="E9F284"/>
                </a:solidFill>
                <a:latin typeface="JetBrains Mono" panose="020B0509020102050004" pitchFamily="49" charset="0"/>
              </a:rPr>
              <a:t>"""</a:t>
            </a:r>
            <a:r>
              <a:rPr lang="en" dirty="0">
                <a:solidFill>
                  <a:srgbClr val="F1FA8C"/>
                </a:solidFill>
                <a:latin typeface="JetBrains Mono" panose="020B0509020102050004" pitchFamily="49" charset="0"/>
              </a:rPr>
              <a:t> </a:t>
            </a:r>
            <a:r>
              <a:rPr lang="ru-RU" dirty="0">
                <a:solidFill>
                  <a:srgbClr val="F1FA8C"/>
                </a:solidFill>
                <a:latin typeface="JetBrains Mono" panose="020B0509020102050004" pitchFamily="49" charset="0"/>
              </a:rPr>
              <a:t>Инициализирует атрибуты класса -</a:t>
            </a:r>
            <a:r>
              <a:rPr lang="en-US" dirty="0">
                <a:solidFill>
                  <a:srgbClr val="F1FA8C"/>
                </a:solidFill>
                <a:latin typeface="JetBrains Mono" panose="020B0509020102050004" pitchFamily="49" charset="0"/>
              </a:rPr>
              <a:t> </a:t>
            </a:r>
            <a:r>
              <a:rPr lang="ru-RU" dirty="0">
                <a:solidFill>
                  <a:srgbClr val="F1FA8C"/>
                </a:solidFill>
                <a:latin typeface="JetBrains Mono" panose="020B0509020102050004" pitchFamily="49" charset="0"/>
              </a:rPr>
              <a:t>родителя</a:t>
            </a:r>
            <a:r>
              <a:rPr lang="ru-RU" dirty="0">
                <a:solidFill>
                  <a:srgbClr val="E9F284"/>
                </a:solidFill>
                <a:latin typeface="JetBrains Mono" panose="020B0509020102050004" pitchFamily="49" charset="0"/>
              </a:rPr>
              <a:t>"""</a:t>
            </a:r>
            <a:endParaRPr lang="ru-RU" dirty="0">
              <a:solidFill>
                <a:srgbClr val="F8F8F2"/>
              </a:solidFill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i="1" dirty="0">
                <a:solidFill>
                  <a:srgbClr val="8BE9FD"/>
                </a:solidFill>
                <a:latin typeface="JetBrains Mono" panose="020B0509020102050004" pitchFamily="49" charset="0"/>
              </a:rPr>
              <a:t>	</a:t>
            </a:r>
            <a:r>
              <a:rPr lang="en-US" i="1" dirty="0">
                <a:solidFill>
                  <a:srgbClr val="8BE9FD"/>
                </a:solidFill>
                <a:latin typeface="JetBrains Mono" panose="020B0509020102050004" pitchFamily="49" charset="0"/>
              </a:rPr>
              <a:t>	</a:t>
            </a:r>
            <a:r>
              <a:rPr lang="en" i="1" dirty="0">
                <a:solidFill>
                  <a:srgbClr val="8BE9FD"/>
                </a:solidFill>
                <a:latin typeface="JetBrains Mono" panose="020B0509020102050004" pitchFamily="49" charset="0"/>
              </a:rPr>
              <a:t>super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().</a:t>
            </a:r>
            <a:r>
              <a:rPr lang="en" dirty="0">
                <a:solidFill>
                  <a:srgbClr val="BD93F9"/>
                </a:solidFill>
                <a:latin typeface="JetBrains Mono" panose="020B0509020102050004" pitchFamily="49" charset="0"/>
              </a:rPr>
              <a:t>__</a:t>
            </a:r>
            <a:r>
              <a:rPr lang="en" dirty="0" err="1">
                <a:solidFill>
                  <a:srgbClr val="BD93F9"/>
                </a:solidFill>
                <a:latin typeface="JetBrains Mono" panose="020B0509020102050004" pitchFamily="49" charset="0"/>
              </a:rPr>
              <a:t>init</a:t>
            </a:r>
            <a:r>
              <a:rPr lang="en" dirty="0">
                <a:solidFill>
                  <a:srgbClr val="BD93F9"/>
                </a:solidFill>
                <a:latin typeface="JetBrains Mono" panose="020B0509020102050004" pitchFamily="49" charset="0"/>
              </a:rPr>
              <a:t>__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marka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, speed)</a:t>
            </a:r>
          </a:p>
          <a:p>
            <a:pPr>
              <a:lnSpc>
                <a:spcPct val="150000"/>
              </a:lnSpc>
            </a:pPr>
            <a:r>
              <a:rPr lang="en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myTesla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>
                <a:solidFill>
                  <a:srgbClr val="EF6C00"/>
                </a:solidFill>
                <a:latin typeface="JetBrains Mono" panose="020B0509020102050004" pitchFamily="49" charset="0"/>
              </a:rPr>
              <a:t>=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 </a:t>
            </a:r>
            <a:r>
              <a:rPr lang="en" dirty="0" err="1">
                <a:solidFill>
                  <a:srgbClr val="50FA7B"/>
                </a:solidFill>
                <a:latin typeface="JetBrains Mono" panose="020B0509020102050004" pitchFamily="49" charset="0"/>
              </a:rPr>
              <a:t>ElectricCar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dirty="0">
                <a:solidFill>
                  <a:srgbClr val="E9F284"/>
                </a:solidFill>
                <a:latin typeface="JetBrains Mono" panose="020B0509020102050004" pitchFamily="49" charset="0"/>
              </a:rPr>
              <a:t>'</a:t>
            </a:r>
            <a:r>
              <a:rPr lang="en" dirty="0">
                <a:solidFill>
                  <a:srgbClr val="F1FA8C"/>
                </a:solidFill>
                <a:latin typeface="JetBrains Mono" panose="020B0509020102050004" pitchFamily="49" charset="0"/>
              </a:rPr>
              <a:t>tesla</a:t>
            </a:r>
            <a:r>
              <a:rPr lang="en" dirty="0">
                <a:solidFill>
                  <a:srgbClr val="E9F284"/>
                </a:solidFill>
                <a:latin typeface="JetBrains Mono" panose="020B0509020102050004" pitchFamily="49" charset="0"/>
              </a:rPr>
              <a:t>'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, </a:t>
            </a:r>
            <a:r>
              <a:rPr lang="en" dirty="0">
                <a:solidFill>
                  <a:srgbClr val="BD93F9"/>
                </a:solidFill>
                <a:latin typeface="JetBrains Mono" panose="020B0509020102050004" pitchFamily="49" charset="0"/>
              </a:rPr>
              <a:t>300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) </a:t>
            </a:r>
            <a:endParaRPr lang="ru-RU" dirty="0">
              <a:solidFill>
                <a:srgbClr val="F8F8F2"/>
              </a:solidFill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" dirty="0">
                <a:solidFill>
                  <a:srgbClr val="8BE9FD"/>
                </a:solidFill>
                <a:latin typeface="JetBrains Mono" panose="020B0509020102050004" pitchFamily="49" charset="0"/>
              </a:rPr>
              <a:t>print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</a:t>
            </a:r>
            <a:r>
              <a:rPr lang="en" dirty="0" err="1">
                <a:solidFill>
                  <a:srgbClr val="F8F8F2"/>
                </a:solidFill>
                <a:latin typeface="JetBrains Mono" panose="020B0509020102050004" pitchFamily="49" charset="0"/>
              </a:rPr>
              <a:t>myTesla.</a:t>
            </a:r>
            <a:r>
              <a:rPr lang="en" dirty="0" err="1">
                <a:solidFill>
                  <a:srgbClr val="50FA7B"/>
                </a:solidFill>
                <a:latin typeface="JetBrains Mono" panose="020B0509020102050004" pitchFamily="49" charset="0"/>
              </a:rPr>
              <a:t>car_ride</a:t>
            </a:r>
            <a:r>
              <a:rPr lang="en" dirty="0">
                <a:solidFill>
                  <a:srgbClr val="F8F8F2"/>
                </a:solidFill>
                <a:latin typeface="JetBrains Mono" panose="020B0509020102050004" pitchFamily="49" charset="0"/>
              </a:rPr>
              <a:t>())</a:t>
            </a:r>
            <a:endParaRPr lang="en" b="0" dirty="0">
              <a:solidFill>
                <a:srgbClr val="F8F8F2"/>
              </a:solidFill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59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31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sz="6000" b="0" dirty="0" err="1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metod</a:t>
            </a:r>
            <a:endParaRPr lang="en-US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Play"/>
            </a:endParaRP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super()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5825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GT Eesti Pro Display Light" pitchFamily="2" charset="0"/>
              </a:rPr>
              <a:t>Функция </a:t>
            </a:r>
            <a:r>
              <a:rPr lang="en" dirty="0">
                <a:latin typeface="GT Eesti Pro Display Light" pitchFamily="2" charset="0"/>
              </a:rPr>
              <a:t>super() – </a:t>
            </a:r>
            <a:r>
              <a:rPr lang="ru-RU" dirty="0">
                <a:latin typeface="GT Eesti Pro Display Light" pitchFamily="2" charset="0"/>
              </a:rPr>
              <a:t>специальная функция, которая помогает </a:t>
            </a:r>
            <a:r>
              <a:rPr lang="en" dirty="0">
                <a:latin typeface="GT Eesti Pro Display Light" pitchFamily="2" charset="0"/>
              </a:rPr>
              <a:t>Python </a:t>
            </a:r>
            <a:r>
              <a:rPr lang="ru-RU" dirty="0">
                <a:latin typeface="GT Eesti Pro Display Light" pitchFamily="2" charset="0"/>
              </a:rPr>
              <a:t>связать потомка с родителем. Эта строка приказывает </a:t>
            </a:r>
            <a:r>
              <a:rPr lang="en" dirty="0">
                <a:latin typeface="GT Eesti Pro Display Light" pitchFamily="2" charset="0"/>
              </a:rPr>
              <a:t>Python </a:t>
            </a:r>
            <a:r>
              <a:rPr lang="ru-RU" dirty="0">
                <a:latin typeface="GT Eesti Pro Display Light" pitchFamily="2" charset="0"/>
              </a:rPr>
              <a:t>вызвать метод </a:t>
            </a:r>
            <a:r>
              <a:rPr lang="ru-RU" b="1" dirty="0">
                <a:latin typeface="GT Eesti Pro Display Light" pitchFamily="2" charset="0"/>
              </a:rPr>
              <a:t>__</a:t>
            </a:r>
            <a:r>
              <a:rPr lang="en" b="1" dirty="0" err="1">
                <a:latin typeface="GT Eesti Pro Display Light" pitchFamily="2" charset="0"/>
              </a:rPr>
              <a:t>init</a:t>
            </a:r>
            <a:r>
              <a:rPr lang="en" b="1" dirty="0">
                <a:latin typeface="GT Eesti Pro Display Light" pitchFamily="2" charset="0"/>
              </a:rPr>
              <a:t>__. </a:t>
            </a:r>
            <a:r>
              <a:rPr lang="ru-RU" dirty="0">
                <a:latin typeface="GT Eesti Pro Display Light" pitchFamily="2" charset="0"/>
              </a:rPr>
              <a:t>класса, который̆ является родителем </a:t>
            </a:r>
            <a:r>
              <a:rPr lang="en" dirty="0" err="1">
                <a:latin typeface="GT Eesti Pro Display Light" pitchFamily="2" charset="0"/>
              </a:rPr>
              <a:t>ElectricCar</a:t>
            </a:r>
            <a:r>
              <a:rPr lang="en" dirty="0">
                <a:latin typeface="GT Eesti Pro Display Light" pitchFamily="2" charset="0"/>
              </a:rPr>
              <a:t>, </a:t>
            </a:r>
            <a:r>
              <a:rPr lang="ru-RU" dirty="0">
                <a:latin typeface="GT Eesti Pro Display Light" pitchFamily="2" charset="0"/>
              </a:rPr>
              <a:t>в результате чего экземпляр </a:t>
            </a:r>
            <a:r>
              <a:rPr lang="en" dirty="0" err="1">
                <a:latin typeface="GT Eesti Pro Display Light" pitchFamily="2" charset="0"/>
              </a:rPr>
              <a:t>ElectricCar</a:t>
            </a:r>
            <a:r>
              <a:rPr lang="en" dirty="0">
                <a:latin typeface="GT Eesti Pro Display Light" pitchFamily="2" charset="0"/>
              </a:rPr>
              <a:t> </a:t>
            </a:r>
            <a:r>
              <a:rPr lang="ru-RU" dirty="0">
                <a:latin typeface="GT Eesti Pro Display Light" pitchFamily="2" charset="0"/>
              </a:rPr>
              <a:t>получает все атрибуты класса родителя. Имя </a:t>
            </a:r>
            <a:r>
              <a:rPr lang="en" dirty="0">
                <a:latin typeface="GT Eesti Pro Display Light" pitchFamily="2" charset="0"/>
              </a:rPr>
              <a:t>super </a:t>
            </a:r>
            <a:r>
              <a:rPr lang="ru-RU" dirty="0">
                <a:latin typeface="GT Eesti Pro Display Light" pitchFamily="2" charset="0"/>
              </a:rPr>
              <a:t>происходит из распространённой терминологии: класс родитель называется суперклассом, а класс-потомок – </a:t>
            </a:r>
            <a:r>
              <a:rPr lang="ru-RU" dirty="0" err="1">
                <a:latin typeface="GT Eesti Pro Display Light" pitchFamily="2" charset="0"/>
              </a:rPr>
              <a:t>субклассом</a:t>
            </a:r>
            <a:r>
              <a:rPr lang="ru-RU" dirty="0">
                <a:latin typeface="GT Eesti Pro Display Light" pitchFamily="2" charset="0"/>
              </a:rPr>
              <a:t>. </a:t>
            </a:r>
            <a:endParaRPr lang="ru-RU" sz="48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83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32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Экземпляры как атрибуты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5825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GT Eesti Pro Display Light" pitchFamily="2" charset="0"/>
              </a:rPr>
              <a:t>При моделировании явлений реального мира в программах классы нередко дополняются все большим количеством подробностей̆. Списки атрибутов и методов растут, и через какое-то время файлы становятся слишком длинными и громоздкими. В такой ситуации часть одного класса нередко стоит записать в виде отдельного класса. Один большой класс разбивается на несколько небольших, которые куда удобнее тестировать </a:t>
            </a:r>
            <a:endParaRPr lang="ru-RU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05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Экземпляры как атрибуты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529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Например, при дальнейшей доработке класса </a:t>
            </a:r>
            <a:r>
              <a:rPr lang="en" sz="4600" dirty="0" err="1">
                <a:latin typeface="GT Eesti Pro Display Light" pitchFamily="2" charset="0"/>
              </a:rPr>
              <a:t>ElecticalCar</a:t>
            </a:r>
            <a:r>
              <a:rPr lang="en" sz="4600" dirty="0">
                <a:latin typeface="GT Eesti Pro Display Light" pitchFamily="2" charset="0"/>
              </a:rPr>
              <a:t> </a:t>
            </a:r>
            <a:r>
              <a:rPr lang="ru-RU" sz="4600" dirty="0">
                <a:latin typeface="GT Eesti Pro Display Light" pitchFamily="2" charset="0"/>
              </a:rPr>
              <a:t>может оказаться, что в нем появилось слишком много новых атрибутов и методов, которые относятся только к аккумулятору. В таком случае куда логичнее создать отдельный класс </a:t>
            </a:r>
            <a:r>
              <a:rPr lang="en" sz="4600" dirty="0">
                <a:latin typeface="GT Eesti Pro Display Light" pitchFamily="2" charset="0"/>
              </a:rPr>
              <a:t>Battery</a:t>
            </a:r>
            <a:endParaRPr lang="en" sz="46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4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34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38651" y="475686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Статичные 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методы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423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Иногда вы не хотите создавать экземпляр класса, а хотите воспользоваться каким-то методом класса как шаблоном. Для этого вам может понадобиться статичные методы </a:t>
            </a:r>
            <a:r>
              <a:rPr lang="ru-RU" sz="4600" b="1" dirty="0">
                <a:latin typeface="JetBrains Mono" panose="020B0509020102050004" pitchFamily="49" charset="0"/>
              </a:rPr>
              <a:t>@</a:t>
            </a:r>
            <a:r>
              <a:rPr lang="en" sz="4600" b="1" dirty="0" err="1">
                <a:latin typeface="JetBrains Mono" panose="020B0509020102050004" pitchFamily="49" charset="0"/>
              </a:rPr>
              <a:t>staticmethod</a:t>
            </a:r>
            <a:r>
              <a:rPr lang="en" sz="4600" b="1" dirty="0">
                <a:latin typeface="JetBrains Mono" panose="020B0509020102050004" pitchFamily="49" charset="0"/>
              </a:rPr>
              <a:t>: </a:t>
            </a:r>
            <a:endParaRPr lang="en" sz="4600" b="1" dirty="0"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57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F7EC05-776B-9A43-8422-2264C4C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Статичные методы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75AF68-0135-0649-91B3-B0C8BC159829}"/>
              </a:ext>
            </a:extLst>
          </p:cNvPr>
          <p:cNvSpPr/>
          <p:nvPr/>
        </p:nvSpPr>
        <p:spPr>
          <a:xfrm>
            <a:off x="2328672" y="3655582"/>
            <a:ext cx="18263616" cy="4587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sz="5000" dirty="0">
                <a:solidFill>
                  <a:srgbClr val="D4D4D4"/>
                </a:solidFill>
                <a:latin typeface="JetBrains Mono" panose="020B0509020102050004" pitchFamily="49" charset="0"/>
              </a:rPr>
              <a:t>@</a:t>
            </a:r>
            <a:r>
              <a:rPr lang="en" sz="5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staticmethod</a:t>
            </a:r>
            <a:endParaRPr lang="en" sz="50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" sz="5000" dirty="0">
                <a:solidFill>
                  <a:srgbClr val="569CD6"/>
                </a:solidFill>
                <a:latin typeface="JetBrains Mono" panose="020B0509020102050004" pitchFamily="49" charset="0"/>
              </a:rPr>
              <a:t>def</a:t>
            </a:r>
            <a:r>
              <a:rPr lang="en" sz="50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5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get_class_details</a:t>
            </a:r>
            <a:r>
              <a:rPr lang="en" sz="5000" dirty="0">
                <a:solidFill>
                  <a:srgbClr val="D4D4D4"/>
                </a:solidFill>
                <a:latin typeface="JetBrains Mono" panose="020B0509020102050004" pitchFamily="49" charset="0"/>
              </a:rPr>
              <a:t>(): </a:t>
            </a:r>
          </a:p>
          <a:p>
            <a:pPr>
              <a:lnSpc>
                <a:spcPct val="150000"/>
              </a:lnSpc>
            </a:pPr>
            <a:r>
              <a:rPr lang="en" sz="5000" dirty="0">
                <a:solidFill>
                  <a:srgbClr val="D4D4D4"/>
                </a:solidFill>
                <a:latin typeface="JetBrains Mono" panose="020B0509020102050004" pitchFamily="49" charset="0"/>
              </a:rPr>
              <a:t>	print(</a:t>
            </a:r>
            <a:r>
              <a:rPr lang="en" sz="5000" dirty="0">
                <a:solidFill>
                  <a:srgbClr val="CE9178"/>
                </a:solidFill>
                <a:latin typeface="JetBrains Mono" panose="020B0509020102050004" pitchFamily="49" charset="0"/>
              </a:rPr>
              <a:t>"</a:t>
            </a:r>
            <a:r>
              <a:rPr lang="ru-RU" sz="5000" dirty="0">
                <a:solidFill>
                  <a:srgbClr val="CE9178"/>
                </a:solidFill>
                <a:latin typeface="JetBrains Mono" panose="020B0509020102050004" pitchFamily="49" charset="0"/>
              </a:rPr>
              <a:t>Это класс </a:t>
            </a:r>
            <a:r>
              <a:rPr lang="en" sz="5000" dirty="0">
                <a:solidFill>
                  <a:srgbClr val="CE9178"/>
                </a:solidFill>
                <a:latin typeface="JetBrains Mono" panose="020B0509020102050004" pitchFamily="49" charset="0"/>
              </a:rPr>
              <a:t>Car"</a:t>
            </a:r>
            <a:r>
              <a:rPr lang="en" sz="5000" dirty="0">
                <a:solidFill>
                  <a:srgbClr val="D4D4D4"/>
                </a:solidFill>
                <a:latin typeface="JetBrains Mono" panose="020B050902010205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" sz="50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Car.get_class_details</a:t>
            </a:r>
            <a:r>
              <a:rPr lang="en" sz="5000" dirty="0">
                <a:solidFill>
                  <a:srgbClr val="D4D4D4"/>
                </a:solidFill>
                <a:latin typeface="JetBrains Mono" panose="020B0509020102050004" pitchFamily="49" charset="0"/>
              </a:rPr>
              <a:t>()</a:t>
            </a:r>
            <a:endParaRPr lang="en" sz="5000" dirty="0">
              <a:solidFill>
                <a:srgbClr val="D4D4D4"/>
              </a:solidFill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76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36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0" y="0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365499" y="402534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Оформление класса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529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Имена классов должны записываться в «</a:t>
            </a:r>
            <a:r>
              <a:rPr lang="ru-RU" sz="4600" dirty="0" err="1">
                <a:latin typeface="GT Eesti Pro Display Light" pitchFamily="2" charset="0"/>
              </a:rPr>
              <a:t>вербльюжнои</a:t>
            </a:r>
            <a:r>
              <a:rPr lang="ru-RU" sz="4600" dirty="0">
                <a:latin typeface="GT Eesti Pro Display Light" pitchFamily="2" charset="0"/>
              </a:rPr>
              <a:t>̆» схеме.</a:t>
            </a:r>
            <a:br>
              <a:rPr lang="ru-RU" sz="4600" dirty="0">
                <a:latin typeface="GT Eesti Pro Display Light" pitchFamily="2" charset="0"/>
              </a:rPr>
            </a:br>
            <a:r>
              <a:rPr lang="ru-RU" sz="4600" dirty="0">
                <a:latin typeface="GT Eesti Pro Display Light" pitchFamily="2" charset="0"/>
              </a:rPr>
              <a:t>Имена экземпляров и </a:t>
            </a:r>
            <a:r>
              <a:rPr lang="ru-RU" sz="4600" dirty="0" err="1">
                <a:latin typeface="GT Eesti Pro Display Light" pitchFamily="2" charset="0"/>
              </a:rPr>
              <a:t>модулеи</a:t>
            </a:r>
            <a:r>
              <a:rPr lang="ru-RU" sz="4600" dirty="0">
                <a:latin typeface="GT Eesti Pro Display Light" pitchFamily="2" charset="0"/>
              </a:rPr>
              <a:t>̆ записываются в нижнем регистре с разделением слов символами подчеркивания.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26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37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0" y="0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365499" y="402534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Оформление класса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5539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GT Eesti Pro Display Light" pitchFamily="2" charset="0"/>
              </a:rPr>
              <a:t>Каждый класс должен иметь строку документации, которая следует сразу за определением класса. Строка документации должна содержать краткое описание того, что делает класс, и в ней должны соблюдаться те соглашения по форматированию, которые вы использовали для написания строк документации в функциях. </a:t>
            </a:r>
            <a:endParaRPr lang="ru-RU" sz="54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66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1C3EB-BA86-2A4F-9709-D06B80B10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16BAA8-639C-5346-B919-3D61763C1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таком виде, в котором она есть в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855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39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0" y="0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255771" y="4537406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Ограничение доступа</a:t>
            </a: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5539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GT Eesti Pro Display Light" pitchFamily="2" charset="0"/>
              </a:rPr>
              <a:t>По умолчанию все свойства классов открыты для доступа извне, благодаря чему их можно в любой момент изменить по своему усмотрению при помощи оператора точки. Это не всегда хорошо, так как существуют некие риски потери информации либо введения неправильных данных, приводящих к сбоям в работе программы.</a:t>
            </a:r>
            <a:endParaRPr lang="ru-RU" sz="54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9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28784" y="1530798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GT Eesti Pro Display Light" pitchFamily="2" charset="0"/>
              </a:rPr>
              <a:t>Объектно-ориентированная методология(ООП) – методология программирования, которая основана на представлении программы в виде совокупности объектов, каждый из которых является экземпляром определенного класса, а классы могут образовывать иерархию наследования.</a:t>
            </a:r>
            <a:br>
              <a:rPr lang="ru-RU" dirty="0">
                <a:latin typeface="GT Eesti Pro Display Light" pitchFamily="2" charset="0"/>
              </a:rPr>
            </a:br>
            <a:endParaRPr lang="ru-RU" dirty="0">
              <a:latin typeface="GT Eesti Pro Display Light" pitchFamily="2" charset="0"/>
            </a:endParaRPr>
          </a:p>
          <a:p>
            <a:pPr>
              <a:lnSpc>
                <a:spcPct val="150000"/>
              </a:lnSpc>
            </a:pPr>
            <a:endParaRPr lang="ru-RU" sz="5400" dirty="0"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67345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40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0" y="0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255771" y="4537406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Ограничение доступа</a:t>
            </a: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4286747"/>
            <a:ext cx="15156873" cy="3692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GT Eesti Pro Display Light" pitchFamily="2" charset="0"/>
              </a:rPr>
              <a:t>В такой ситуации помогает еще одна особенность ООП под названием инкапсуляция. Она предписывает применение приватных свойств класса, к которым отсутствует доступ за его пределами. </a:t>
            </a:r>
            <a:endParaRPr lang="ru-RU" sz="54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41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0" y="0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255771" y="4537406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Ограничение доступа</a:t>
            </a: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C985B-9768-EA4D-9F76-69D6E4148AB7}"/>
              </a:ext>
            </a:extLst>
          </p:cNvPr>
          <p:cNvSpPr/>
          <p:nvPr/>
        </p:nvSpPr>
        <p:spPr>
          <a:xfrm>
            <a:off x="8118764" y="3967770"/>
            <a:ext cx="15156873" cy="210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Чтобы ограничить видимость полей, следует задать для них имя, начинающееся с двойного подчеркивания.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56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F7EC05-776B-9A43-8422-2264C4C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Приватные методы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B7EACD-DC2A-F04A-8409-1D7585FB209E}"/>
              </a:ext>
            </a:extLst>
          </p:cNvPr>
          <p:cNvSpPr/>
          <p:nvPr/>
        </p:nvSpPr>
        <p:spPr>
          <a:xfrm>
            <a:off x="1524000" y="2625632"/>
            <a:ext cx="22104096" cy="929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600" dirty="0">
                <a:solidFill>
                  <a:srgbClr val="569CD6"/>
                </a:solidFill>
                <a:latin typeface="JetBrains Mono" panose="020B0509020102050004" pitchFamily="49" charset="0"/>
              </a:rPr>
              <a:t>class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 Cat:</a:t>
            </a:r>
          </a:p>
          <a:p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	__name = </a:t>
            </a:r>
            <a:r>
              <a:rPr lang="en" sz="4600" dirty="0">
                <a:solidFill>
                  <a:srgbClr val="CE9178"/>
                </a:solidFill>
                <a:latin typeface="JetBrains Mono" panose="020B0509020102050004" pitchFamily="49" charset="0"/>
              </a:rPr>
              <a:t>"Kitty”			</a:t>
            </a:r>
            <a:endParaRPr lang="en" sz="46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r>
              <a:rPr lang="en" sz="4600" dirty="0">
                <a:solidFill>
                  <a:srgbClr val="569CD6"/>
                </a:solidFill>
                <a:latin typeface="JetBrains Mono" panose="020B0509020102050004" pitchFamily="49" charset="0"/>
              </a:rPr>
              <a:t>	def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46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get_name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(self):</a:t>
            </a:r>
          </a:p>
          <a:p>
            <a:r>
              <a:rPr lang="en" sz="4600" dirty="0">
                <a:solidFill>
                  <a:srgbClr val="569CD6"/>
                </a:solidFill>
                <a:latin typeface="JetBrains Mono" panose="020B0509020102050004" pitchFamily="49" charset="0"/>
              </a:rPr>
              <a:t>		return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4600" dirty="0" err="1">
                <a:solidFill>
                  <a:srgbClr val="569CD6"/>
                </a:solidFill>
                <a:latin typeface="JetBrains Mono" panose="020B0509020102050004" pitchFamily="49" charset="0"/>
              </a:rPr>
              <a:t>self</a:t>
            </a:r>
            <a:r>
              <a:rPr lang="en" sz="46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.__name</a:t>
            </a:r>
            <a:endParaRPr lang="en" sz="46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r>
              <a:rPr lang="en" sz="4600" dirty="0">
                <a:solidFill>
                  <a:srgbClr val="569CD6"/>
                </a:solidFill>
                <a:latin typeface="JetBrains Mono" panose="020B0509020102050004" pitchFamily="49" charset="0"/>
              </a:rPr>
              <a:t>	def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46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set_name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(self, name):</a:t>
            </a:r>
          </a:p>
          <a:p>
            <a:r>
              <a:rPr lang="en" sz="4600" dirty="0">
                <a:solidFill>
                  <a:srgbClr val="569CD6"/>
                </a:solidFill>
                <a:latin typeface="JetBrains Mono" panose="020B0509020102050004" pitchFamily="49" charset="0"/>
              </a:rPr>
              <a:t>		</a:t>
            </a:r>
            <a:r>
              <a:rPr lang="en" sz="4600" dirty="0" err="1">
                <a:solidFill>
                  <a:srgbClr val="569CD6"/>
                </a:solidFill>
                <a:latin typeface="JetBrains Mono" panose="020B0509020102050004" pitchFamily="49" charset="0"/>
              </a:rPr>
              <a:t>self</a:t>
            </a:r>
            <a:r>
              <a:rPr lang="en" sz="46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.__name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 = name</a:t>
            </a:r>
          </a:p>
          <a:p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cat = Cat()</a:t>
            </a:r>
          </a:p>
          <a:p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print(</a:t>
            </a:r>
            <a:r>
              <a:rPr lang="en" sz="46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cat.get_name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())</a:t>
            </a:r>
          </a:p>
          <a:p>
            <a:r>
              <a:rPr lang="en" sz="46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cat.set_name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(</a:t>
            </a:r>
            <a:r>
              <a:rPr lang="en" sz="4600" dirty="0">
                <a:solidFill>
                  <a:srgbClr val="CE9178"/>
                </a:solidFill>
                <a:latin typeface="JetBrains Mono" panose="020B0509020102050004" pitchFamily="49" charset="0"/>
              </a:rPr>
              <a:t>"Misty"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print(</a:t>
            </a:r>
            <a:r>
              <a:rPr lang="en" sz="46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cat.get_name</a:t>
            </a: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())</a:t>
            </a:r>
          </a:p>
          <a:p>
            <a:b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</a:br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Kitty</a:t>
            </a:r>
          </a:p>
          <a:p>
            <a:r>
              <a:rPr lang="en" sz="4600" dirty="0">
                <a:solidFill>
                  <a:srgbClr val="D4D4D4"/>
                </a:solidFill>
                <a:latin typeface="JetBrains Mono" panose="020B0509020102050004" pitchFamily="49" charset="0"/>
              </a:rPr>
              <a:t>Misty</a:t>
            </a:r>
            <a:endParaRPr lang="en" sz="4600" b="0" dirty="0">
              <a:solidFill>
                <a:srgbClr val="D4D4D4"/>
              </a:solidFill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56375" y="2168752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GT Eesti Pro Display Light" pitchFamily="2" charset="0"/>
              </a:rPr>
              <a:t>На самом деле каждый язык программирования предоставляет свои возможности к реализации ООП парадигмы. В </a:t>
            </a:r>
            <a:r>
              <a:rPr lang="en" dirty="0">
                <a:latin typeface="GT Eesti Pro Display Light" pitchFamily="2" charset="0"/>
              </a:rPr>
              <a:t>JS </a:t>
            </a:r>
            <a:r>
              <a:rPr lang="ru-RU" dirty="0">
                <a:latin typeface="GT Eesti Pro Display Light" pitchFamily="2" charset="0"/>
              </a:rPr>
              <a:t>и прочих скриптовых языках их возможности весьма ограничены, в языках С и </a:t>
            </a:r>
            <a:r>
              <a:rPr lang="en" dirty="0">
                <a:latin typeface="GT Eesti Pro Display Light" pitchFamily="2" charset="0"/>
              </a:rPr>
              <a:t>Go </a:t>
            </a:r>
            <a:r>
              <a:rPr lang="ru-RU" dirty="0">
                <a:latin typeface="GT Eesti Pro Display Light" pitchFamily="2" charset="0"/>
              </a:rPr>
              <a:t>класса как понятия нет в принципе. </a:t>
            </a:r>
            <a:endParaRPr lang="ru-RU" sz="5400" dirty="0"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877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20171" y="3295803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Объектно-ориентированное программирование берет концепции из реальной жизни. Вы легко можете перенести в ООП любую реальную вещь – например, автомобиль. </a:t>
            </a:r>
            <a:endParaRPr lang="ru-RU" dirty="0">
              <a:effectLst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2541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Картинка для привлечения внимания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1025" name="Picture 1" descr="page7image1884784">
            <a:extLst>
              <a:ext uri="{FF2B5EF4-FFF2-40B4-BE49-F238E27FC236}">
                <a16:creationId xmlns:a16="http://schemas.microsoft.com/office/drawing/2014/main" id="{B6D03F8D-75A0-AC40-A7B3-2FB43D7C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43" y="849086"/>
            <a:ext cx="122047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4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1C3EB-BA86-2A4F-9709-D06B80B10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Реализация ООП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16BAA8-639C-5346-B919-3D61763C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7304" y="8684955"/>
            <a:ext cx="19421536" cy="2654300"/>
          </a:xfrm>
        </p:spPr>
        <p:txBody>
          <a:bodyPr/>
          <a:lstStyle/>
          <a:p>
            <a:r>
              <a:rPr lang="ru-RU" dirty="0"/>
              <a:t>Непосредственно в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34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47761" y="3678575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Объявление класса начинается с ключевого слова </a:t>
            </a:r>
            <a:r>
              <a:rPr lang="en" sz="4600" dirty="0">
                <a:latin typeface="GT Eesti Pro Display Light" pitchFamily="2" charset="0"/>
              </a:rPr>
              <a:t>class, </a:t>
            </a:r>
            <a:r>
              <a:rPr lang="ru-RU" sz="4600" dirty="0">
                <a:latin typeface="GT Eesti Pro Display Light" pitchFamily="2" charset="0"/>
              </a:rPr>
              <a:t>после которого следует указанное программистом имя класса (при выборе имени придерживаются обычных правил наименований переменных и функций, но имя класса традиционно начинается с </a:t>
            </a:r>
            <a:r>
              <a:rPr lang="ru-RU" sz="4600" dirty="0" err="1">
                <a:latin typeface="GT Eesti Pro Display Light" pitchFamily="2" charset="0"/>
              </a:rPr>
              <a:t>Заглавнои</a:t>
            </a:r>
            <a:r>
              <a:rPr lang="ru-RU" sz="4600" dirty="0">
                <a:latin typeface="GT Eesti Pro Display Light" pitchFamily="2" charset="0"/>
              </a:rPr>
              <a:t>̆ буквы): 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ООП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9283474"/>
      </p:ext>
    </p:extLst>
  </p:cSld>
  <p:clrMapOvr>
    <a:masterClrMapping/>
  </p:clrMapOvr>
</p:sld>
</file>

<file path=ppt/theme/theme1.xml><?xml version="1.0" encoding="utf-8"?>
<a:theme xmlns:a="http://schemas.openxmlformats.org/drawingml/2006/main" name="Ozon-1">
  <a:themeElements>
    <a:clrScheme name="Ozon New Skills">
      <a:dk1>
        <a:srgbClr val="000000"/>
      </a:dk1>
      <a:lt1>
        <a:srgbClr val="FFFFFF"/>
      </a:lt1>
      <a:dk2>
        <a:srgbClr val="005BFF"/>
      </a:dk2>
      <a:lt2>
        <a:srgbClr val="00A2FF"/>
      </a:lt2>
      <a:accent1>
        <a:srgbClr val="06CA99"/>
      </a:accent1>
      <a:accent2>
        <a:srgbClr val="FFDC00"/>
      </a:accent2>
      <a:accent3>
        <a:srgbClr val="F91155"/>
      </a:accent3>
      <a:accent4>
        <a:srgbClr val="FFA83B"/>
      </a:accent4>
      <a:accent5>
        <a:srgbClr val="0000B7"/>
      </a:accent5>
      <a:accent6>
        <a:srgbClr val="001A34"/>
      </a:accent6>
      <a:hlink>
        <a:srgbClr val="000000"/>
      </a:hlink>
      <a:folHlink>
        <a:srgbClr val="000000"/>
      </a:folHlink>
    </a:clrScheme>
    <a:fontScheme name="Oz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162000" rIns="0" bIns="0" rtlCol="0" anchor="t">
        <a:spAutoFit/>
      </a:bodyPr>
      <a:lstStyle>
        <a:defPPr algn="l">
          <a:lnSpc>
            <a:spcPct val="100000"/>
          </a:lnSpc>
          <a:defRPr sz="5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zon-1" id="{9BA4FC8C-4356-7247-9C9F-2C46D5AF29F9}" vid="{C55456AA-5821-C945-B3EE-E5EB9215A9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Ozon-1</Template>
  <TotalTime>20562</TotalTime>
  <Words>1743</Words>
  <Application>Microsoft Macintosh PowerPoint</Application>
  <PresentationFormat>Произвольный</PresentationFormat>
  <Paragraphs>196</Paragraphs>
  <Slides>42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4" baseType="lpstr">
      <vt:lpstr>.Lucida Grande UI Regular</vt:lpstr>
      <vt:lpstr>Системный шрифт</vt:lpstr>
      <vt:lpstr>Arial</vt:lpstr>
      <vt:lpstr>Calibri</vt:lpstr>
      <vt:lpstr>GT Eesti Pro Display</vt:lpstr>
      <vt:lpstr>GT Eesti Pro Display Light</vt:lpstr>
      <vt:lpstr>GT Eesti Pro Display Thin</vt:lpstr>
      <vt:lpstr>Hack</vt:lpstr>
      <vt:lpstr>JetBrains Mono</vt:lpstr>
      <vt:lpstr>JetBrains Mono Medium</vt:lpstr>
      <vt:lpstr>Menlo</vt:lpstr>
      <vt:lpstr>Ozon-1</vt:lpstr>
      <vt:lpstr>Презентация PowerPoint</vt:lpstr>
      <vt:lpstr>  Python 18+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ООП </vt:lpstr>
      <vt:lpstr>Презентация PowerPoint</vt:lpstr>
      <vt:lpstr>Вариант создания класса</vt:lpstr>
      <vt:lpstr>Презентация PowerPoint</vt:lpstr>
      <vt:lpstr>Презентация PowerPoint</vt:lpstr>
      <vt:lpstr>Презентация PowerPoint</vt:lpstr>
      <vt:lpstr>Простой класс</vt:lpstr>
      <vt:lpstr>Презентация PowerPoint</vt:lpstr>
      <vt:lpstr>Презентация PowerPoint</vt:lpstr>
      <vt:lpstr>Класс с конструктором</vt:lpstr>
      <vt:lpstr>Презентация PowerPoint</vt:lpstr>
      <vt:lpstr>Презентация PowerPoint</vt:lpstr>
      <vt:lpstr>Альтернативный синтаксис</vt:lpstr>
      <vt:lpstr>Презентация PowerPoint</vt:lpstr>
      <vt:lpstr>Презентация PowerPoint</vt:lpstr>
      <vt:lpstr>Перечисление свойств класса</vt:lpstr>
      <vt:lpstr>Презентация PowerPoint</vt:lpstr>
      <vt:lpstr>Презентация PowerPoint</vt:lpstr>
      <vt:lpstr>Назначение свойства через метод</vt:lpstr>
      <vt:lpstr>Презентация PowerPoint</vt:lpstr>
      <vt:lpstr>Презентация PowerPoint</vt:lpstr>
      <vt:lpstr>Презентация PowerPoint</vt:lpstr>
      <vt:lpstr>Наследование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Статичные методы</vt:lpstr>
      <vt:lpstr>Презентация PowerPoint</vt:lpstr>
      <vt:lpstr>Презентация PowerPoint</vt:lpstr>
      <vt:lpstr>Модификаторы доступа</vt:lpstr>
      <vt:lpstr>Презентация PowerPoint</vt:lpstr>
      <vt:lpstr>Презентация PowerPoint</vt:lpstr>
      <vt:lpstr>Презентация PowerPoint</vt:lpstr>
      <vt:lpstr>Приватные методы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PAUL YAKUPOFF</cp:lastModifiedBy>
  <cp:revision>532</cp:revision>
  <dcterms:created xsi:type="dcterms:W3CDTF">2020-01-20T10:09:26Z</dcterms:created>
  <dcterms:modified xsi:type="dcterms:W3CDTF">2021-03-25T21:26:56Z</dcterms:modified>
</cp:coreProperties>
</file>