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20"/>
  </p:notesMasterIdLst>
  <p:handoutMasterIdLst>
    <p:handoutMasterId r:id="rId21"/>
  </p:handoutMasterIdLst>
  <p:sldIdLst>
    <p:sldId id="564" r:id="rId2"/>
    <p:sldId id="553" r:id="rId3"/>
    <p:sldId id="639" r:id="rId4"/>
    <p:sldId id="689" r:id="rId5"/>
    <p:sldId id="683" r:id="rId6"/>
    <p:sldId id="640" r:id="rId7"/>
    <p:sldId id="641" r:id="rId8"/>
    <p:sldId id="684" r:id="rId9"/>
    <p:sldId id="630" r:id="rId10"/>
    <p:sldId id="642" r:id="rId11"/>
    <p:sldId id="644" r:id="rId12"/>
    <p:sldId id="631" r:id="rId13"/>
    <p:sldId id="685" r:id="rId14"/>
    <p:sldId id="645" r:id="rId15"/>
    <p:sldId id="686" r:id="rId16"/>
    <p:sldId id="687" r:id="rId17"/>
    <p:sldId id="688" r:id="rId18"/>
    <p:sldId id="646" r:id="rId19"/>
  </p:sldIdLst>
  <p:sldSz cx="24382413" cy="13716000"/>
  <p:notesSz cx="6858000" cy="9144000"/>
  <p:defaultTextStyle>
    <a:defPPr>
      <a:defRPr lang="ru-RU"/>
    </a:defPPr>
    <a:lvl1pPr marL="0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021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039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05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076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097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4113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8134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2152" algn="l" defTabSz="182803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лайды шаблона" id="{8BA1A198-D860-A649-A991-D29415064DB3}">
          <p14:sldIdLst>
            <p14:sldId id="564"/>
            <p14:sldId id="553"/>
            <p14:sldId id="639"/>
            <p14:sldId id="689"/>
            <p14:sldId id="683"/>
            <p14:sldId id="640"/>
            <p14:sldId id="641"/>
            <p14:sldId id="684"/>
            <p14:sldId id="630"/>
            <p14:sldId id="642"/>
            <p14:sldId id="644"/>
            <p14:sldId id="631"/>
            <p14:sldId id="685"/>
            <p14:sldId id="645"/>
            <p14:sldId id="686"/>
            <p14:sldId id="687"/>
            <p14:sldId id="688"/>
            <p14:sldId id="6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4"/>
    <a:srgbClr val="99DAFF"/>
    <a:srgbClr val="99BDFF"/>
    <a:srgbClr val="F91155"/>
    <a:srgbClr val="FADC00"/>
    <a:srgbClr val="A3BFFC"/>
    <a:srgbClr val="005BFF"/>
    <a:srgbClr val="0038D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/>
    <p:restoredTop sz="94643"/>
  </p:normalViewPr>
  <p:slideViewPr>
    <p:cSldViewPr snapToGrid="0" snapToObjects="1" showGuides="1">
      <p:cViewPr varScale="1">
        <p:scale>
          <a:sx n="61" d="100"/>
          <a:sy n="61" d="100"/>
        </p:scale>
        <p:origin x="272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0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96B2D207-607D-3F45-AE22-266B3FC2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8D60-6706-1142-803B-9DCFF825FB7D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185744-2A69-164E-943D-1EC1056011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CCD012-B1F6-114F-B3EF-B2437C0B0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9814E-01A1-604C-AF02-454C470B42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9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D56FB6-65F2-3649-84D3-26727DF64DA2}" type="datetimeFigureOut">
              <a:rPr lang="ru-RU" smtClean="0"/>
              <a:pPr/>
              <a:t>29.03.2021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E5D75E-72D6-CD44-994A-C15A26A8438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5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7" rtl="0" eaLnBrk="1" latinLnBrk="0" hangingPunct="1">
      <a:defRPr sz="23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914219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8437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2656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6875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71094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5312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9531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3750" algn="l" defTabSz="1828437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D75E-72D6-CD44-994A-C15A26A8438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62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-застав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3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3" y="3542400"/>
            <a:ext cx="6328679" cy="8856000"/>
          </a:xfrm>
          <a:noFill/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3113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12898" y="3542400"/>
            <a:ext cx="6328679" cy="8856000"/>
          </a:xfrm>
          <a:noFill/>
        </p:spPr>
        <p:txBody>
          <a:bodyPr anchor="t"/>
          <a:lstStyle/>
          <a:p>
            <a:r>
              <a:rPr lang="ru-RU" dirty="0"/>
              <a:t>Образец текста
</a:t>
            </a:r>
          </a:p>
        </p:txBody>
      </p:sp>
    </p:spTree>
    <p:extLst>
      <p:ext uri="{BB962C8B-B14F-4D97-AF65-F5344CB8AC3E}">
        <p14:creationId xmlns:p14="http://schemas.microsoft.com/office/powerpoint/2010/main" val="271306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фотофон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57234B99-BF2E-8E4D-838D-9846D6A0A8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8126727" cy="13716000"/>
          </a:xfrm>
          <a:solidFill>
            <a:srgbClr val="001A34"/>
          </a:solidFill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26725" cy="12193237"/>
          </a:xfrm>
          <a:prstGeom prst="rect">
            <a:avLst/>
          </a:prstGeom>
          <a:gradFill>
            <a:gsLst>
              <a:gs pos="0">
                <a:srgbClr val="001A34"/>
              </a:gs>
              <a:gs pos="34000">
                <a:srgbClr val="001A34">
                  <a:alpha val="27000"/>
                </a:srgbClr>
              </a:gs>
              <a:gs pos="100000">
                <a:srgbClr val="001A34">
                  <a:alpha val="0"/>
                </a:srgbClr>
              </a:gs>
            </a:gsLst>
            <a:lin ang="5400000" scaled="1"/>
          </a:gradFill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3592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931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н и 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529951-B20F-924D-91A3-07BF37C91C23}"/>
              </a:ext>
            </a:extLst>
          </p:cNvPr>
          <p:cNvSpPr/>
          <p:nvPr userDrawn="1"/>
        </p:nvSpPr>
        <p:spPr>
          <a:xfrm>
            <a:off x="2" y="0"/>
            <a:ext cx="8126725" cy="13716000"/>
          </a:xfrm>
          <a:prstGeom prst="rect">
            <a:avLst/>
          </a:prstGeom>
          <a:solidFill>
            <a:srgbClr val="001A34"/>
          </a:solidFill>
          <a:ln w="25400" cap="rnd">
            <a:solidFill>
              <a:srgbClr val="001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"/>
            <a:ext cx="8126725" cy="4425946"/>
          </a:xfrm>
          <a:prstGeom prst="rect">
            <a:avLst/>
          </a:prstGeom>
          <a:noFill/>
        </p:spPr>
        <p:txBody>
          <a:bodyPr lIns="1350000" tIns="810000" rIns="28800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91EC56E-9E15-F547-A8E0-5A0BA967F2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50963" y="7091363"/>
            <a:ext cx="6351587" cy="4414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28706" y="12834000"/>
            <a:ext cx="10390600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5E60632A-722D-F140-97D5-525ECD2ED43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66030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5582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3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6361" y="7092000"/>
            <a:ext cx="6326233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9682" y="7092000"/>
            <a:ext cx="632603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697683" y="7092000"/>
            <a:ext cx="6317986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2246839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469681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6697684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50800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4 ик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8673A-ADDA-E243-A15F-B00249F41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6277" y="7092000"/>
            <a:ext cx="452056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703158F-A5BF-504A-AF00-6BDDB828D4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6614" y="7092000"/>
            <a:ext cx="4552950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FA6F0FBE-32CA-684C-8B74-952DE24888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72789" y="7092000"/>
            <a:ext cx="4063347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2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7242525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8972786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E4B3EA87-6CD3-3D43-B688-58E3609A91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13105733" y="4874400"/>
            <a:ext cx="2317143" cy="17712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754909FF-3555-D944-93AE-CF575F47B55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081937" y="7092000"/>
            <a:ext cx="4523311" cy="3529963"/>
          </a:xfrm>
          <a:noFill/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252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ажная цифр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14103" y="7526822"/>
            <a:ext cx="13558683" cy="442229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algn="l">
              <a:defRPr sz="88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3887" y="3542401"/>
            <a:ext cx="13554217" cy="3537850"/>
          </a:xfrm>
        </p:spPr>
        <p:txBody>
          <a:bodyPr tIns="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3794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важных цифр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54690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8DE2DCB-47EF-8A4F-9D3A-0DD7B2C8D7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9498" y="3542400"/>
            <a:ext cx="8144292" cy="3528000"/>
          </a:xfrm>
        </p:spPr>
        <p:txBody>
          <a:bodyPr tIns="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000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589C69C2-BAB0-5C46-A92F-284A5A7A6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5871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943CC6C4-FBE2-1449-8BC4-BAEF0C01C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550826" y="7080250"/>
            <a:ext cx="8133111" cy="4433594"/>
          </a:xfrm>
          <a:noFill/>
        </p:spPr>
        <p:txBody>
          <a:bodyPr tIns="162000"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475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704" y="2"/>
            <a:ext cx="15353709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400" y="450643"/>
            <a:ext cx="6780446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6780446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557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91206" y="2"/>
            <a:ext cx="12191207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0392828" cy="30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5" y="12834000"/>
            <a:ext cx="1039282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039282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01532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текст и фото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9A9AD5E6-64FE-4D4C-AFA6-7FBA56CCE2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4445" y="2"/>
            <a:ext cx="7677971" cy="13716000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4"/>
            <a:ext cx="1490494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4" y="12834000"/>
            <a:ext cx="1490494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399"/>
            <a:ext cx="14904942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92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E67AB-FD3B-8949-B10B-BA58860404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6400" y="1748567"/>
            <a:ext cx="4490213" cy="1444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400" y="3986214"/>
            <a:ext cx="19421378" cy="4420800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7162" y="8855076"/>
            <a:ext cx="19421375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2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E75F1E-AEE8-D34B-AAEA-885A786F10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80" y="2336668"/>
            <a:ext cx="5233764" cy="10416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744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2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2868" y="2985072"/>
            <a:ext cx="4192500" cy="9094048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2167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iPhone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93C461-E5B2-5740-8762-04651CBA4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8" y="374762"/>
            <a:ext cx="7635621" cy="1523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73639" y="1346735"/>
            <a:ext cx="6123347" cy="13282290"/>
          </a:xfrm>
          <a:custGeom>
            <a:avLst/>
            <a:gdLst>
              <a:gd name="connsiteX0" fmla="*/ 0 w 4337331"/>
              <a:gd name="connsiteY0" fmla="*/ 432128 h 9435313"/>
              <a:gd name="connsiteX1" fmla="*/ 432128 w 4337331"/>
              <a:gd name="connsiteY1" fmla="*/ 0 h 9435313"/>
              <a:gd name="connsiteX2" fmla="*/ 3905203 w 4337331"/>
              <a:gd name="connsiteY2" fmla="*/ 0 h 9435313"/>
              <a:gd name="connsiteX3" fmla="*/ 4337331 w 4337331"/>
              <a:gd name="connsiteY3" fmla="*/ 432128 h 9435313"/>
              <a:gd name="connsiteX4" fmla="*/ 4337331 w 4337331"/>
              <a:gd name="connsiteY4" fmla="*/ 9003185 h 9435313"/>
              <a:gd name="connsiteX5" fmla="*/ 3905203 w 4337331"/>
              <a:gd name="connsiteY5" fmla="*/ 9435313 h 9435313"/>
              <a:gd name="connsiteX6" fmla="*/ 432128 w 4337331"/>
              <a:gd name="connsiteY6" fmla="*/ 9435313 h 9435313"/>
              <a:gd name="connsiteX7" fmla="*/ 0 w 4337331"/>
              <a:gd name="connsiteY7" fmla="*/ 9003185 h 9435313"/>
              <a:gd name="connsiteX8" fmla="*/ 0 w 4337331"/>
              <a:gd name="connsiteY8" fmla="*/ 432128 h 9435313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905203 w 4337331"/>
              <a:gd name="connsiteY3" fmla="*/ 7552 h 9442865"/>
              <a:gd name="connsiteX4" fmla="*/ 4337331 w 4337331"/>
              <a:gd name="connsiteY4" fmla="*/ 439680 h 9442865"/>
              <a:gd name="connsiteX5" fmla="*/ 4337331 w 4337331"/>
              <a:gd name="connsiteY5" fmla="*/ 9010737 h 9442865"/>
              <a:gd name="connsiteX6" fmla="*/ 3905203 w 4337331"/>
              <a:gd name="connsiteY6" fmla="*/ 9442865 h 9442865"/>
              <a:gd name="connsiteX7" fmla="*/ 432128 w 4337331"/>
              <a:gd name="connsiteY7" fmla="*/ 9442865 h 9442865"/>
              <a:gd name="connsiteX8" fmla="*/ 0 w 4337331"/>
              <a:gd name="connsiteY8" fmla="*/ 9010737 h 9442865"/>
              <a:gd name="connsiteX9" fmla="*/ 0 w 4337331"/>
              <a:gd name="connsiteY9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39680 h 9442865"/>
              <a:gd name="connsiteX1" fmla="*/ 432128 w 4337331"/>
              <a:gd name="connsiteY1" fmla="*/ 7552 h 9442865"/>
              <a:gd name="connsiteX2" fmla="*/ 826916 w 4337331"/>
              <a:gd name="connsiteY2" fmla="*/ 0 h 9442865"/>
              <a:gd name="connsiteX3" fmla="*/ 3514236 w 4337331"/>
              <a:gd name="connsiteY3" fmla="*/ 5080 h 9442865"/>
              <a:gd name="connsiteX4" fmla="*/ 3905203 w 4337331"/>
              <a:gd name="connsiteY4" fmla="*/ 7552 h 9442865"/>
              <a:gd name="connsiteX5" fmla="*/ 4337331 w 4337331"/>
              <a:gd name="connsiteY5" fmla="*/ 439680 h 9442865"/>
              <a:gd name="connsiteX6" fmla="*/ 4337331 w 4337331"/>
              <a:gd name="connsiteY6" fmla="*/ 9010737 h 9442865"/>
              <a:gd name="connsiteX7" fmla="*/ 3905203 w 4337331"/>
              <a:gd name="connsiteY7" fmla="*/ 9442865 h 9442865"/>
              <a:gd name="connsiteX8" fmla="*/ 432128 w 4337331"/>
              <a:gd name="connsiteY8" fmla="*/ 9442865 h 9442865"/>
              <a:gd name="connsiteX9" fmla="*/ 0 w 4337331"/>
              <a:gd name="connsiteY9" fmla="*/ 9010737 h 9442865"/>
              <a:gd name="connsiteX10" fmla="*/ 0 w 4337331"/>
              <a:gd name="connsiteY10" fmla="*/ 439680 h 9442865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615 h 9443800"/>
              <a:gd name="connsiteX1" fmla="*/ 432128 w 4337331"/>
              <a:gd name="connsiteY1" fmla="*/ 8487 h 9443800"/>
              <a:gd name="connsiteX2" fmla="*/ 826916 w 4337331"/>
              <a:gd name="connsiteY2" fmla="*/ 935 h 9443800"/>
              <a:gd name="connsiteX3" fmla="*/ 3514236 w 4337331"/>
              <a:gd name="connsiteY3" fmla="*/ 6015 h 9443800"/>
              <a:gd name="connsiteX4" fmla="*/ 3905203 w 4337331"/>
              <a:gd name="connsiteY4" fmla="*/ 8487 h 9443800"/>
              <a:gd name="connsiteX5" fmla="*/ 4337331 w 4337331"/>
              <a:gd name="connsiteY5" fmla="*/ 440615 h 9443800"/>
              <a:gd name="connsiteX6" fmla="*/ 4337331 w 4337331"/>
              <a:gd name="connsiteY6" fmla="*/ 9011672 h 9443800"/>
              <a:gd name="connsiteX7" fmla="*/ 3905203 w 4337331"/>
              <a:gd name="connsiteY7" fmla="*/ 9443800 h 9443800"/>
              <a:gd name="connsiteX8" fmla="*/ 432128 w 4337331"/>
              <a:gd name="connsiteY8" fmla="*/ 9443800 h 9443800"/>
              <a:gd name="connsiteX9" fmla="*/ 0 w 4337331"/>
              <a:gd name="connsiteY9" fmla="*/ 9011672 h 9443800"/>
              <a:gd name="connsiteX10" fmla="*/ 0 w 4337331"/>
              <a:gd name="connsiteY10" fmla="*/ 440615 h 9443800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514236 w 4337331"/>
              <a:gd name="connsiteY3" fmla="*/ 5601 h 9443386"/>
              <a:gd name="connsiteX4" fmla="*/ 3905203 w 4337331"/>
              <a:gd name="connsiteY4" fmla="*/ 8073 h 9443386"/>
              <a:gd name="connsiteX5" fmla="*/ 4337331 w 4337331"/>
              <a:gd name="connsiteY5" fmla="*/ 440201 h 9443386"/>
              <a:gd name="connsiteX6" fmla="*/ 4337331 w 4337331"/>
              <a:gd name="connsiteY6" fmla="*/ 9011258 h 9443386"/>
              <a:gd name="connsiteX7" fmla="*/ 3905203 w 4337331"/>
              <a:gd name="connsiteY7" fmla="*/ 9443386 h 9443386"/>
              <a:gd name="connsiteX8" fmla="*/ 432128 w 4337331"/>
              <a:gd name="connsiteY8" fmla="*/ 9443386 h 9443386"/>
              <a:gd name="connsiteX9" fmla="*/ 0 w 4337331"/>
              <a:gd name="connsiteY9" fmla="*/ 9011258 h 9443386"/>
              <a:gd name="connsiteX10" fmla="*/ 0 w 4337331"/>
              <a:gd name="connsiteY10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3117996 w 4337331"/>
              <a:gd name="connsiteY3" fmla="*/ 5601 h 9443386"/>
              <a:gd name="connsiteX4" fmla="*/ 3514236 w 4337331"/>
              <a:gd name="connsiteY4" fmla="*/ 5601 h 9443386"/>
              <a:gd name="connsiteX5" fmla="*/ 3905203 w 4337331"/>
              <a:gd name="connsiteY5" fmla="*/ 8073 h 9443386"/>
              <a:gd name="connsiteX6" fmla="*/ 4337331 w 4337331"/>
              <a:gd name="connsiteY6" fmla="*/ 440201 h 9443386"/>
              <a:gd name="connsiteX7" fmla="*/ 4337331 w 4337331"/>
              <a:gd name="connsiteY7" fmla="*/ 9011258 h 9443386"/>
              <a:gd name="connsiteX8" fmla="*/ 3905203 w 4337331"/>
              <a:gd name="connsiteY8" fmla="*/ 9443386 h 9443386"/>
              <a:gd name="connsiteX9" fmla="*/ 432128 w 4337331"/>
              <a:gd name="connsiteY9" fmla="*/ 9443386 h 9443386"/>
              <a:gd name="connsiteX10" fmla="*/ 0 w 4337331"/>
              <a:gd name="connsiteY10" fmla="*/ 9011258 h 9443386"/>
              <a:gd name="connsiteX11" fmla="*/ 0 w 4337331"/>
              <a:gd name="connsiteY11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157116 w 4337331"/>
              <a:gd name="connsiteY3" fmla="*/ 560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17996 w 4337331"/>
              <a:gd name="connsiteY4" fmla="*/ 560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99276 w 4337331"/>
              <a:gd name="connsiteY4" fmla="*/ 35612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514236 w 4337331"/>
              <a:gd name="connsiteY5" fmla="*/ 560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40201 h 9443386"/>
              <a:gd name="connsiteX1" fmla="*/ 432128 w 4337331"/>
              <a:gd name="connsiteY1" fmla="*/ 8073 h 9443386"/>
              <a:gd name="connsiteX2" fmla="*/ 826916 w 4337331"/>
              <a:gd name="connsiteY2" fmla="*/ 521 h 9443386"/>
              <a:gd name="connsiteX3" fmla="*/ 1207916 w 4337331"/>
              <a:gd name="connsiteY3" fmla="*/ 356121 h 9443386"/>
              <a:gd name="connsiteX4" fmla="*/ 3128156 w 4337331"/>
              <a:gd name="connsiteY4" fmla="*/ 351041 h 9443386"/>
              <a:gd name="connsiteX5" fmla="*/ 3473596 w 4337331"/>
              <a:gd name="connsiteY5" fmla="*/ 10681 h 9443386"/>
              <a:gd name="connsiteX6" fmla="*/ 3905203 w 4337331"/>
              <a:gd name="connsiteY6" fmla="*/ 8073 h 9443386"/>
              <a:gd name="connsiteX7" fmla="*/ 4337331 w 4337331"/>
              <a:gd name="connsiteY7" fmla="*/ 440201 h 9443386"/>
              <a:gd name="connsiteX8" fmla="*/ 4337331 w 4337331"/>
              <a:gd name="connsiteY8" fmla="*/ 9011258 h 9443386"/>
              <a:gd name="connsiteX9" fmla="*/ 3905203 w 4337331"/>
              <a:gd name="connsiteY9" fmla="*/ 9443386 h 9443386"/>
              <a:gd name="connsiteX10" fmla="*/ 432128 w 4337331"/>
              <a:gd name="connsiteY10" fmla="*/ 9443386 h 9443386"/>
              <a:gd name="connsiteX11" fmla="*/ 0 w 4337331"/>
              <a:gd name="connsiteY11" fmla="*/ 9011258 h 9443386"/>
              <a:gd name="connsiteX12" fmla="*/ 0 w 4337331"/>
              <a:gd name="connsiteY12" fmla="*/ 440201 h 9443386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1207916 w 4337331"/>
              <a:gd name="connsiteY3" fmla="*/ 351593 h 9438858"/>
              <a:gd name="connsiteX4" fmla="*/ 3128156 w 4337331"/>
              <a:gd name="connsiteY4" fmla="*/ 346513 h 9438858"/>
              <a:gd name="connsiteX5" fmla="*/ 3473596 w 4337331"/>
              <a:gd name="connsiteY5" fmla="*/ 6153 h 9438858"/>
              <a:gd name="connsiteX6" fmla="*/ 3905203 w 4337331"/>
              <a:gd name="connsiteY6" fmla="*/ 3545 h 9438858"/>
              <a:gd name="connsiteX7" fmla="*/ 4337331 w 4337331"/>
              <a:gd name="connsiteY7" fmla="*/ 435673 h 9438858"/>
              <a:gd name="connsiteX8" fmla="*/ 4337331 w 4337331"/>
              <a:gd name="connsiteY8" fmla="*/ 9006730 h 9438858"/>
              <a:gd name="connsiteX9" fmla="*/ 3905203 w 4337331"/>
              <a:gd name="connsiteY9" fmla="*/ 9438858 h 9438858"/>
              <a:gd name="connsiteX10" fmla="*/ 432128 w 4337331"/>
              <a:gd name="connsiteY10" fmla="*/ 9438858 h 9438858"/>
              <a:gd name="connsiteX11" fmla="*/ 0 w 4337331"/>
              <a:gd name="connsiteY11" fmla="*/ 9006730 h 9438858"/>
              <a:gd name="connsiteX12" fmla="*/ 0 w 4337331"/>
              <a:gd name="connsiteY12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473596 w 4337331"/>
              <a:gd name="connsiteY6" fmla="*/ 6153 h 9438858"/>
              <a:gd name="connsiteX7" fmla="*/ 3905203 w 4337331"/>
              <a:gd name="connsiteY7" fmla="*/ 3545 h 9438858"/>
              <a:gd name="connsiteX8" fmla="*/ 4337331 w 4337331"/>
              <a:gd name="connsiteY8" fmla="*/ 435673 h 9438858"/>
              <a:gd name="connsiteX9" fmla="*/ 4337331 w 4337331"/>
              <a:gd name="connsiteY9" fmla="*/ 9006730 h 9438858"/>
              <a:gd name="connsiteX10" fmla="*/ 3905203 w 4337331"/>
              <a:gd name="connsiteY10" fmla="*/ 9438858 h 9438858"/>
              <a:gd name="connsiteX11" fmla="*/ 432128 w 4337331"/>
              <a:gd name="connsiteY11" fmla="*/ 9438858 h 9438858"/>
              <a:gd name="connsiteX12" fmla="*/ 0 w 4337331"/>
              <a:gd name="connsiteY12" fmla="*/ 9006730 h 9438858"/>
              <a:gd name="connsiteX13" fmla="*/ 0 w 4337331"/>
              <a:gd name="connsiteY13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1281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6676 w 4337331"/>
              <a:gd name="connsiteY6" fmla="*/ 1260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73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5673 h 9438858"/>
              <a:gd name="connsiteX1" fmla="*/ 432128 w 4337331"/>
              <a:gd name="connsiteY1" fmla="*/ 3545 h 9438858"/>
              <a:gd name="connsiteX2" fmla="*/ 842156 w 4337331"/>
              <a:gd name="connsiteY2" fmla="*/ 1073 h 9438858"/>
              <a:gd name="connsiteX3" fmla="*/ 953916 w 4337331"/>
              <a:gd name="connsiteY3" fmla="*/ 107753 h 9438858"/>
              <a:gd name="connsiteX4" fmla="*/ 1207916 w 4337331"/>
              <a:gd name="connsiteY4" fmla="*/ 351593 h 9438858"/>
              <a:gd name="connsiteX5" fmla="*/ 3095756 w 4337331"/>
              <a:gd name="connsiteY5" fmla="*/ 346513 h 9438858"/>
              <a:gd name="connsiteX6" fmla="*/ 3383076 w 4337331"/>
              <a:gd name="connsiteY6" fmla="*/ 122473 h 9438858"/>
              <a:gd name="connsiteX7" fmla="*/ 3491596 w 4337331"/>
              <a:gd name="connsiteY7" fmla="*/ 6153 h 9438858"/>
              <a:gd name="connsiteX8" fmla="*/ 3905203 w 4337331"/>
              <a:gd name="connsiteY8" fmla="*/ 3545 h 9438858"/>
              <a:gd name="connsiteX9" fmla="*/ 4337331 w 4337331"/>
              <a:gd name="connsiteY9" fmla="*/ 435673 h 9438858"/>
              <a:gd name="connsiteX10" fmla="*/ 4337331 w 4337331"/>
              <a:gd name="connsiteY10" fmla="*/ 9006730 h 9438858"/>
              <a:gd name="connsiteX11" fmla="*/ 3905203 w 4337331"/>
              <a:gd name="connsiteY11" fmla="*/ 9438858 h 9438858"/>
              <a:gd name="connsiteX12" fmla="*/ 432128 w 4337331"/>
              <a:gd name="connsiteY12" fmla="*/ 9438858 h 9438858"/>
              <a:gd name="connsiteX13" fmla="*/ 0 w 4337331"/>
              <a:gd name="connsiteY13" fmla="*/ 9006730 h 9438858"/>
              <a:gd name="connsiteX14" fmla="*/ 0 w 4337331"/>
              <a:gd name="connsiteY14" fmla="*/ 435673 h 9438858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53916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66568 w 4337331"/>
              <a:gd name="connsiteY3" fmla="*/ 109961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83076 w 4337331"/>
              <a:gd name="connsiteY6" fmla="*/ 124681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  <a:gd name="connsiteX0" fmla="*/ 0 w 4337331"/>
              <a:gd name="connsiteY0" fmla="*/ 437881 h 9441066"/>
              <a:gd name="connsiteX1" fmla="*/ 432128 w 4337331"/>
              <a:gd name="connsiteY1" fmla="*/ 5753 h 9441066"/>
              <a:gd name="connsiteX2" fmla="*/ 842156 w 4337331"/>
              <a:gd name="connsiteY2" fmla="*/ 3281 h 9441066"/>
              <a:gd name="connsiteX3" fmla="*/ 972893 w 4337331"/>
              <a:gd name="connsiteY3" fmla="*/ 106787 h 9441066"/>
              <a:gd name="connsiteX4" fmla="*/ 1207916 w 4337331"/>
              <a:gd name="connsiteY4" fmla="*/ 353801 h 9441066"/>
              <a:gd name="connsiteX5" fmla="*/ 3095756 w 4337331"/>
              <a:gd name="connsiteY5" fmla="*/ 348721 h 9441066"/>
              <a:gd name="connsiteX6" fmla="*/ 3364099 w 4337331"/>
              <a:gd name="connsiteY6" fmla="*/ 127855 h 9441066"/>
              <a:gd name="connsiteX7" fmla="*/ 3491596 w 4337331"/>
              <a:gd name="connsiteY7" fmla="*/ 1161 h 9441066"/>
              <a:gd name="connsiteX8" fmla="*/ 3905203 w 4337331"/>
              <a:gd name="connsiteY8" fmla="*/ 5753 h 9441066"/>
              <a:gd name="connsiteX9" fmla="*/ 4337331 w 4337331"/>
              <a:gd name="connsiteY9" fmla="*/ 437881 h 9441066"/>
              <a:gd name="connsiteX10" fmla="*/ 4337331 w 4337331"/>
              <a:gd name="connsiteY10" fmla="*/ 9008938 h 9441066"/>
              <a:gd name="connsiteX11" fmla="*/ 3905203 w 4337331"/>
              <a:gd name="connsiteY11" fmla="*/ 9441066 h 9441066"/>
              <a:gd name="connsiteX12" fmla="*/ 432128 w 4337331"/>
              <a:gd name="connsiteY12" fmla="*/ 9441066 h 9441066"/>
              <a:gd name="connsiteX13" fmla="*/ 0 w 4337331"/>
              <a:gd name="connsiteY13" fmla="*/ 9008938 h 9441066"/>
              <a:gd name="connsiteX14" fmla="*/ 0 w 4337331"/>
              <a:gd name="connsiteY14" fmla="*/ 437881 h 944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37331" h="9441066">
                <a:moveTo>
                  <a:pt x="0" y="437881"/>
                </a:moveTo>
                <a:cubicBezTo>
                  <a:pt x="0" y="199223"/>
                  <a:pt x="193470" y="5753"/>
                  <a:pt x="432128" y="5753"/>
                </a:cubicBezTo>
                <a:cubicBezTo>
                  <a:pt x="563724" y="3236"/>
                  <a:pt x="735960" y="718"/>
                  <a:pt x="842156" y="3281"/>
                </a:cubicBezTo>
                <a:cubicBezTo>
                  <a:pt x="930601" y="2436"/>
                  <a:pt x="970773" y="-516"/>
                  <a:pt x="972893" y="106787"/>
                </a:cubicBezTo>
                <a:cubicBezTo>
                  <a:pt x="974373" y="232527"/>
                  <a:pt x="1066623" y="346194"/>
                  <a:pt x="1207916" y="353801"/>
                </a:cubicBezTo>
                <a:lnTo>
                  <a:pt x="3095756" y="348721"/>
                </a:lnTo>
                <a:cubicBezTo>
                  <a:pt x="3303483" y="354334"/>
                  <a:pt x="3360526" y="202582"/>
                  <a:pt x="3364099" y="127855"/>
                </a:cubicBezTo>
                <a:cubicBezTo>
                  <a:pt x="3364072" y="24328"/>
                  <a:pt x="3381998" y="7182"/>
                  <a:pt x="3491596" y="1161"/>
                </a:cubicBezTo>
                <a:cubicBezTo>
                  <a:pt x="3528665" y="-3308"/>
                  <a:pt x="3767334" y="6622"/>
                  <a:pt x="3905203" y="5753"/>
                </a:cubicBezTo>
                <a:cubicBezTo>
                  <a:pt x="4143861" y="5753"/>
                  <a:pt x="4337331" y="199223"/>
                  <a:pt x="4337331" y="437881"/>
                </a:cubicBezTo>
                <a:lnTo>
                  <a:pt x="4337331" y="9008938"/>
                </a:lnTo>
                <a:cubicBezTo>
                  <a:pt x="4337331" y="9247596"/>
                  <a:pt x="4143861" y="9441066"/>
                  <a:pt x="3905203" y="9441066"/>
                </a:cubicBezTo>
                <a:lnTo>
                  <a:pt x="432128" y="9441066"/>
                </a:lnTo>
                <a:cubicBezTo>
                  <a:pt x="193470" y="9441066"/>
                  <a:pt x="0" y="9247596"/>
                  <a:pt x="0" y="9008938"/>
                </a:cubicBezTo>
                <a:lnTo>
                  <a:pt x="0" y="437881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39451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E78AC9-D977-3E42-A306-1079D1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6" t="1556" r="1582" b="790"/>
          <a:stretch/>
        </p:blipFill>
        <p:spPr>
          <a:xfrm>
            <a:off x="2235965" y="2252880"/>
            <a:ext cx="5534495" cy="10580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6"/>
            <a:ext cx="21669782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53448" y="2907008"/>
            <a:ext cx="4325566" cy="9202614"/>
          </a:xfrm>
          <a:prstGeom prst="roundRect">
            <a:avLst>
              <a:gd name="adj" fmla="val 8381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19820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Android и текст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196692-1A56-A741-AD1B-9CCEF57E5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79" t="3018" r="4567" b="790"/>
          <a:stretch/>
        </p:blipFill>
        <p:spPr>
          <a:xfrm>
            <a:off x="884117" y="450645"/>
            <a:ext cx="7660072" cy="15243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6638" y="450646"/>
            <a:ext cx="13089413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6638" y="12833592"/>
            <a:ext cx="9492668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6638" y="3542400"/>
            <a:ext cx="13089413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8850" y="1190498"/>
            <a:ext cx="6355405" cy="13443056"/>
          </a:xfrm>
          <a:prstGeom prst="roundRect">
            <a:avLst>
              <a:gd name="adj" fmla="val 874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2737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, скрин ноутбук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B171203-4702-B149-B5DF-AF0702095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333" y="2951030"/>
            <a:ext cx="15962212" cy="9572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0" y="450645"/>
            <a:ext cx="21669782" cy="2197533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743" y="12833592"/>
            <a:ext cx="18055183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04442" y="3542400"/>
            <a:ext cx="631160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D6DF32B-D868-F943-97A0-B3E3A907CD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15721" y="3704520"/>
            <a:ext cx="12158780" cy="7602255"/>
          </a:xfrm>
          <a:prstGeom prst="roundRect">
            <a:avLst>
              <a:gd name="adj" fmla="val 0"/>
            </a:avLst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4862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0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9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с контактами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BC0D9-CFDE-3C4C-82C3-A88B36565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3375" y="1766889"/>
            <a:ext cx="4254780" cy="136849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6DD15F3D-58B4-E549-98C6-E7C4C43AE2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13375" y="8855075"/>
            <a:ext cx="16705263" cy="1364079"/>
          </a:xfrm>
        </p:spPr>
        <p:txBody>
          <a:bodyPr tIns="324000"/>
          <a:lstStyle>
            <a:lvl1pPr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Имя и фамилия спикера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EE7E0B-7B78-BB42-A2D4-DF877800C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13375" y="3986212"/>
            <a:ext cx="16705166" cy="353695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8418A95-F4CF-6648-AA8C-CDB9153E0E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04963" y="10302281"/>
            <a:ext cx="15313675" cy="1207094"/>
          </a:xfrm>
        </p:spPr>
        <p:txBody>
          <a:bodyPr tIns="108000"/>
          <a:lstStyle>
            <a:lvl1pPr marL="0" marR="0" indent="0" algn="l" defTabSz="1828347" rtl="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1690"/>
              </a:spcAft>
              <a:buClrTx/>
              <a:buSzTx/>
              <a:buFontTx/>
              <a:buNone/>
              <a:tabLst/>
              <a:defRPr sz="4600">
                <a:solidFill>
                  <a:schemeClr val="bg1"/>
                </a:solidFill>
              </a:defRPr>
            </a:lvl1pPr>
            <a:lvl2pPr>
              <a:defRPr sz="4600" b="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4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4600">
                <a:solidFill>
                  <a:schemeClr val="bg1"/>
                </a:solidFill>
              </a:defRPr>
            </a:lvl4pPr>
            <a:lvl5pPr>
              <a:defRPr sz="4600" b="0">
                <a:solidFill>
                  <a:schemeClr val="bg1"/>
                </a:solidFill>
              </a:defRPr>
            </a:lvl5pPr>
          </a:lstStyle>
          <a:p>
            <a:r>
              <a:rPr lang="ru-RU" dirty="0"/>
              <a:t>Почта@</a:t>
            </a:r>
            <a:r>
              <a:rPr lang="en-US" dirty="0" err="1"/>
              <a:t>ozon.ru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2102BB-67ED-1044-A35A-BE6138CE44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1059" b="1059"/>
          <a:stretch>
            <a:fillRect/>
          </a:stretch>
        </p:blipFill>
        <p:spPr>
          <a:xfrm>
            <a:off x="5413375" y="10302281"/>
            <a:ext cx="1160772" cy="8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9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бор ико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D60523E-FB91-1F41-989E-47B267D7DFB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346276" y="361239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Рисунок 5">
            <a:extLst>
              <a:ext uri="{FF2B5EF4-FFF2-40B4-BE49-F238E27FC236}">
                <a16:creationId xmlns:a16="http://schemas.microsoft.com/office/drawing/2014/main" id="{0206DE54-DF1E-B74E-86C8-98450A4D92F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2032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1DE8265D-E987-ED40-8435-0E438B5A8B6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20631026" y="371085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3A6867E1-C8BE-794A-AC1E-C2B12A0C02C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06017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D7E907FF-35DB-B847-B2BD-6EA21AEA4AEA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2917128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Рисунок 5">
            <a:extLst>
              <a:ext uri="{FF2B5EF4-FFF2-40B4-BE49-F238E27FC236}">
                <a16:creationId xmlns:a16="http://schemas.microsoft.com/office/drawing/2014/main" id="{29352905-2118-7940-A187-98066724C6BF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6774076" y="3613530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5">
            <a:extLst>
              <a:ext uri="{FF2B5EF4-FFF2-40B4-BE49-F238E27FC236}">
                <a16:creationId xmlns:a16="http://schemas.microsoft.com/office/drawing/2014/main" id="{DAB75994-B5DD-4848-95AB-824315D02CB3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346276" y="6601175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AC7D8342-FCAA-6B49-B745-670FAD695263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32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5">
            <a:extLst>
              <a:ext uri="{FF2B5EF4-FFF2-40B4-BE49-F238E27FC236}">
                <a16:creationId xmlns:a16="http://schemas.microsoft.com/office/drawing/2014/main" id="{0CCCC4DF-77FB-884A-872E-BF2E5A2531E9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0631026" y="669963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2CB736E-A9E9-AB44-A24F-FD19C96D720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06017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5">
            <a:extLst>
              <a:ext uri="{FF2B5EF4-FFF2-40B4-BE49-F238E27FC236}">
                <a16:creationId xmlns:a16="http://schemas.microsoft.com/office/drawing/2014/main" id="{E6EEE026-E1B4-6846-907C-1C789C75C0C3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12917128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Рисунок 5">
            <a:extLst>
              <a:ext uri="{FF2B5EF4-FFF2-40B4-BE49-F238E27FC236}">
                <a16:creationId xmlns:a16="http://schemas.microsoft.com/office/drawing/2014/main" id="{E3C75B1D-6A59-AF42-9F41-4F697B4116FA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6774076" y="660230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597A612D-7BB0-4B47-8815-98B04ED9D974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346276" y="9655724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51CE1CAB-42F0-EC4B-B32A-DE3F6DF9A3D4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032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5">
            <a:extLst>
              <a:ext uri="{FF2B5EF4-FFF2-40B4-BE49-F238E27FC236}">
                <a16:creationId xmlns:a16="http://schemas.microsoft.com/office/drawing/2014/main" id="{489F76A0-63BF-6742-B099-78620DB4690D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20631026" y="9754187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AAF22B8E-D4F5-D14A-AFCB-3EF56356B9C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06017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Рисунок 5">
            <a:extLst>
              <a:ext uri="{FF2B5EF4-FFF2-40B4-BE49-F238E27FC236}">
                <a16:creationId xmlns:a16="http://schemas.microsoft.com/office/drawing/2014/main" id="{BBBC3B5B-8E0F-464B-8495-604DDCEE7F47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2917128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546D0A67-E0CE-5645-A94B-5F90EED99D86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6774076" y="9656856"/>
            <a:ext cx="2317143" cy="17712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713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E06294-7376-544B-9995-ED65FAB43191}"/>
              </a:ext>
            </a:extLst>
          </p:cNvPr>
          <p:cNvSpPr/>
          <p:nvPr userDrawn="1"/>
        </p:nvSpPr>
        <p:spPr>
          <a:xfrm>
            <a:off x="0" y="1"/>
            <a:ext cx="24382413" cy="13716000"/>
          </a:xfrm>
          <a:prstGeom prst="rect">
            <a:avLst/>
          </a:prstGeom>
          <a:solidFill>
            <a:schemeClr val="tx1"/>
          </a:solidFill>
          <a:ln w="25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063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1371004" y="3635148"/>
            <a:ext cx="21647279" cy="8540231"/>
          </a:xfrm>
        </p:spPr>
        <p:txBody>
          <a:bodyPr tIns="0"/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60CF9-50D8-8A44-8F5D-6E0FE2D640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Нижний колонтитул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254184-DFE2-EB47-92AE-87196390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 (тёмно-синий)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416C-E91A-534A-BCD6-F8B7906F3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7164" y="1766889"/>
            <a:ext cx="4254780" cy="136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5555A-CB0B-4244-80D1-173F9AB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003" y="3986211"/>
            <a:ext cx="19421538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0F0397-0A96-FF4D-A6E1-B49CF10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4773" y="8855076"/>
            <a:ext cx="19421536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мерной 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B23A2181-F6CD-9044-8DC2-340F55028F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4771" y="3986212"/>
            <a:ext cx="2257175" cy="4868864"/>
          </a:xfrm>
        </p:spPr>
        <p:txBody>
          <a:bodyPr tIns="18000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8C4D79-DC83-054E-A858-6E376A1E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375" y="3986211"/>
            <a:ext cx="16705166" cy="4419601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114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4B6BDA-C13E-DF4F-9DF8-A43E4CF70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145" y="8855076"/>
            <a:ext cx="16705164" cy="2654300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bg1"/>
                </a:solidFill>
              </a:defRPr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7163" y="1766888"/>
            <a:ext cx="18968154" cy="8415338"/>
          </a:xfrm>
          <a:prstGeom prst="rect">
            <a:avLst/>
          </a:prstGeom>
        </p:spPr>
        <p:txBody>
          <a:bodyPr tIns="0" bIns="36000" anchor="ctr">
            <a:noAutofit/>
          </a:bodyPr>
          <a:lstStyle>
            <a:lvl1pPr algn="l">
              <a:defRPr sz="11400" b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Текст тезиса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770" y="10621964"/>
            <a:ext cx="18970546" cy="1327149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marL="914174" indent="0" algn="ctr">
              <a:buNone/>
              <a:defRPr sz="4000"/>
            </a:lvl2pPr>
            <a:lvl3pPr marL="1828347" indent="0" algn="ctr">
              <a:buNone/>
              <a:defRPr sz="3600"/>
            </a:lvl3pPr>
            <a:lvl4pPr marL="2742519" indent="0" algn="ctr">
              <a:buNone/>
              <a:defRPr sz="3200"/>
            </a:lvl4pPr>
            <a:lvl5pPr marL="3656693" indent="0" algn="ctr">
              <a:buNone/>
              <a:defRPr sz="3200"/>
            </a:lvl5pPr>
            <a:lvl6pPr marL="4570868" indent="0" algn="ctr">
              <a:buNone/>
              <a:defRPr sz="3200"/>
            </a:lvl6pPr>
            <a:lvl7pPr marL="5485040" indent="0" algn="ctr">
              <a:buNone/>
              <a:defRPr sz="3200"/>
            </a:lvl7pPr>
            <a:lvl8pPr marL="6399214" indent="0" algn="ctr">
              <a:buNone/>
              <a:defRPr sz="3200"/>
            </a:lvl8pPr>
            <a:lvl9pPr marL="7313385" indent="0" algn="ctr">
              <a:buNone/>
              <a:defRPr sz="32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8400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41426"/>
            <a:ext cx="18073031" cy="442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75" y="3542400"/>
            <a:ext cx="1807470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81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в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400" y="3542399"/>
            <a:ext cx="10379034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192323" y="3542400"/>
            <a:ext cx="10823728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821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+2 разных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75" y="450645"/>
            <a:ext cx="21669394" cy="2196000"/>
          </a:xfrm>
          <a:prstGeom prst="rect">
            <a:avLst/>
          </a:prstGeom>
        </p:spPr>
        <p:txBody>
          <a:bodyPr tIns="360000" rIns="0" bIns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6278" y="12833592"/>
            <a:ext cx="18073031" cy="45063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02650" y="12841426"/>
            <a:ext cx="1815639" cy="442800"/>
          </a:xfrm>
        </p:spPr>
        <p:txBody>
          <a:bodyPr/>
          <a:lstStyle/>
          <a:p>
            <a:fld id="{479D26DF-754D-9F43-9AED-8751096E457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8">
            <a:extLst>
              <a:ext uri="{FF2B5EF4-FFF2-40B4-BE49-F238E27FC236}">
                <a16:creationId xmlns:a16="http://schemas.microsoft.com/office/drawing/2014/main" id="{7F7F2D15-4992-9642-9E17-A2A75DAEBB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6282" y="3542400"/>
            <a:ext cx="6780446" cy="8856000"/>
          </a:xfrm>
        </p:spPr>
        <p:txBody>
          <a:bodyPr tIns="162000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B0253D-058F-A648-881F-1A279CD1EA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28704" y="3542400"/>
            <a:ext cx="13987347" cy="8856000"/>
          </a:xfrm>
        </p:spPr>
        <p:txBody>
          <a:bodyPr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158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02650" y="12841426"/>
            <a:ext cx="1815639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79D26DF-754D-9F43-9AED-8751096E457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89D77A0-8C85-CF4C-9AF0-9BCF120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45" y="450645"/>
            <a:ext cx="21668400" cy="2197022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8587647A-6151-A94A-9B85-1DB20E38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6270" y="12841426"/>
            <a:ext cx="18074748" cy="4428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6200" y="3542400"/>
            <a:ext cx="18074824" cy="8854523"/>
          </a:xfrm>
          <a:prstGeom prst="rect">
            <a:avLst/>
          </a:prstGeom>
        </p:spPr>
        <p:txBody>
          <a:bodyPr vert="horz" lIns="0" tIns="162000" rIns="0" bIns="0" rtlCol="0" anchor="t">
            <a:noAutofit/>
          </a:bodyPr>
          <a:lstStyle/>
          <a:p>
            <a:pPr lvl="0"/>
            <a:r>
              <a:rPr lang="en-US" dirty="0"/>
              <a:t>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</a:t>
            </a:r>
            <a:r>
              <a:rPr lang="ru-RU" dirty="0"/>
              <a:t> </a:t>
            </a:r>
            <a:r>
              <a:rPr lang="en-US" dirty="0"/>
              <a:t> level</a:t>
            </a:r>
          </a:p>
          <a:p>
            <a:pPr lvl="7"/>
            <a:r>
              <a:rPr lang="en-US" dirty="0" err="1"/>
              <a:t>Eigth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370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18" r:id="rId2"/>
    <p:sldLayoutId id="2147483719" r:id="rId3"/>
    <p:sldLayoutId id="2147483720" r:id="rId4"/>
    <p:sldLayoutId id="2147483721" r:id="rId5"/>
    <p:sldLayoutId id="2147483723" r:id="rId6"/>
    <p:sldLayoutId id="2147483724" r:id="rId7"/>
    <p:sldLayoutId id="2147483725" r:id="rId8"/>
    <p:sldLayoutId id="2147483726" r:id="rId9"/>
    <p:sldLayoutId id="2147483737" r:id="rId10"/>
    <p:sldLayoutId id="2147483728" r:id="rId11"/>
    <p:sldLayoutId id="2147483746" r:id="rId12"/>
    <p:sldLayoutId id="2147483730" r:id="rId13"/>
    <p:sldLayoutId id="2147483732" r:id="rId14"/>
    <p:sldLayoutId id="2147483722" r:id="rId15"/>
    <p:sldLayoutId id="2147483744" r:id="rId16"/>
    <p:sldLayoutId id="2147483733" r:id="rId17"/>
    <p:sldLayoutId id="2147483734" r:id="rId18"/>
    <p:sldLayoutId id="2147483735" r:id="rId19"/>
    <p:sldLayoutId id="2147483742" r:id="rId20"/>
    <p:sldLayoutId id="2147483741" r:id="rId21"/>
    <p:sldLayoutId id="2147483743" r:id="rId22"/>
    <p:sldLayoutId id="2147483736" r:id="rId23"/>
    <p:sldLayoutId id="2147483745" r:id="rId24"/>
    <p:sldLayoutId id="2147483738" r:id="rId25"/>
    <p:sldLayoutId id="2147483739" r:id="rId26"/>
    <p:sldLayoutId id="2147483740" r:id="rId27"/>
    <p:sldLayoutId id="2147483731" r:id="rId28"/>
    <p:sldLayoutId id="2147483748" r:id="rId29"/>
  </p:sldLayoutIdLst>
  <p:hf hdr="0" dt="0"/>
  <p:txStyles>
    <p:titleStyle>
      <a:lvl1pPr algn="l" defTabSz="1828347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Tx/>
        <a:buNone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.Lucida Grande UI Regular"/>
        <a:buChar char="―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11166" indent="-911166" algn="l" defTabSz="1828347" rtl="0" eaLnBrk="1" latinLnBrk="0" hangingPunct="1">
        <a:lnSpc>
          <a:spcPct val="100000"/>
        </a:lnSpc>
        <a:spcBef>
          <a:spcPts val="1690"/>
        </a:spcBef>
        <a:spcAft>
          <a:spcPts val="1690"/>
        </a:spcAft>
        <a:buFont typeface="+mj-lt"/>
        <a:buAutoNum type="arabicPeriod"/>
        <a:defRPr sz="5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5800" b="1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0" indent="0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Tx/>
        <a:buNone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708755" indent="-708755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Системный шрифт"/>
        <a:buChar char="—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708686" indent="-708686" algn="l" defTabSz="1828347" rtl="0" eaLnBrk="1" latinLnBrk="0" hangingPunct="1">
        <a:lnSpc>
          <a:spcPct val="100000"/>
        </a:lnSpc>
        <a:spcBef>
          <a:spcPts val="1690"/>
        </a:spcBef>
        <a:spcAft>
          <a:spcPts val="0"/>
        </a:spcAft>
        <a:buFont typeface="+mj-lt"/>
        <a:buAutoNum type="arabicPeriod"/>
        <a:defRPr sz="4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1828347" rtl="0" eaLnBrk="1" latinLnBrk="0" hangingPunct="1">
        <a:lnSpc>
          <a:spcPts val="5738"/>
        </a:lnSpc>
        <a:spcBef>
          <a:spcPts val="1773"/>
        </a:spcBef>
        <a:spcAft>
          <a:spcPts val="1773"/>
        </a:spcAft>
        <a:buFontTx/>
        <a:buNone/>
        <a:defRPr sz="47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17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7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9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693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868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040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214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385" algn="l" defTabSz="182834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31" userDrawn="1">
          <p15:clr>
            <a:srgbClr val="F26B43"/>
          </p15:clr>
        </p15:guide>
        <p15:guide id="5" pos="1416" userDrawn="1">
          <p15:clr>
            <a:srgbClr val="F26B43"/>
          </p15:clr>
        </p15:guide>
        <p15:guide id="6" pos="1987" userDrawn="1">
          <p15:clr>
            <a:srgbClr val="F26B43"/>
          </p15:clr>
        </p15:guide>
        <p15:guide id="7" pos="2839" userDrawn="1">
          <p15:clr>
            <a:srgbClr val="F26B43"/>
          </p15:clr>
        </p15:guide>
        <p15:guide id="8" pos="3119" userDrawn="1">
          <p15:clr>
            <a:srgbClr val="F26B43"/>
          </p15:clr>
        </p15:guide>
        <p15:guide id="9" pos="3410" userDrawn="1">
          <p15:clr>
            <a:srgbClr val="F26B43"/>
          </p15:clr>
        </p15:guide>
        <p15:guide id="10" pos="4261" userDrawn="1">
          <p15:clr>
            <a:srgbClr val="F26B43"/>
          </p15:clr>
        </p15:guide>
        <p15:guide id="11" pos="4527" userDrawn="1">
          <p15:clr>
            <a:srgbClr val="F26B43"/>
          </p15:clr>
        </p15:guide>
        <p15:guide id="12" pos="7116" userDrawn="1">
          <p15:clr>
            <a:srgbClr val="F26B43"/>
          </p15:clr>
        </p15:guide>
        <p15:guide id="15" pos="7395" userDrawn="1">
          <p15:clr>
            <a:srgbClr val="F26B43"/>
          </p15:clr>
        </p15:guide>
        <p15:guide id="17" pos="8527" userDrawn="1">
          <p15:clr>
            <a:srgbClr val="F26B43"/>
          </p15:clr>
        </p15:guide>
        <p15:guide id="22" pos="8812" userDrawn="1">
          <p15:clr>
            <a:srgbClr val="F26B43"/>
          </p15:clr>
        </p15:guide>
        <p15:guide id="24" pos="11663" userDrawn="1">
          <p15:clr>
            <a:srgbClr val="F26B43"/>
          </p15:clr>
        </p15:guide>
        <p15:guide id="26" pos="11951" userDrawn="1">
          <p15:clr>
            <a:srgbClr val="F26B43"/>
          </p15:clr>
        </p15:guide>
        <p15:guide id="27" orient="horz" pos="554" userDrawn="1">
          <p15:clr>
            <a:srgbClr val="F26B43"/>
          </p15:clr>
        </p15:guide>
        <p15:guide id="28" orient="horz" pos="1113" userDrawn="1">
          <p15:clr>
            <a:srgbClr val="F26B43"/>
          </p15:clr>
        </p15:guide>
        <p15:guide id="29" orient="horz" pos="1672" userDrawn="1">
          <p15:clr>
            <a:srgbClr val="F26B43"/>
          </p15:clr>
        </p15:guide>
        <p15:guide id="30" orient="horz" pos="7250" userDrawn="1">
          <p15:clr>
            <a:srgbClr val="F26B43"/>
          </p15:clr>
        </p15:guide>
        <p15:guide id="31" orient="horz" pos="7806" userDrawn="1">
          <p15:clr>
            <a:srgbClr val="F26B43"/>
          </p15:clr>
        </p15:guide>
        <p15:guide id="33" pos="4839" userDrawn="1">
          <p15:clr>
            <a:srgbClr val="F26B43"/>
          </p15:clr>
        </p15:guide>
        <p15:guide id="34" pos="5402" userDrawn="1">
          <p15:clr>
            <a:srgbClr val="F26B43"/>
          </p15:clr>
        </p15:guide>
        <p15:guide id="35" pos="5973" userDrawn="1">
          <p15:clr>
            <a:srgbClr val="F26B43"/>
          </p15:clr>
        </p15:guide>
        <p15:guide id="36" pos="7960" userDrawn="1">
          <p15:clr>
            <a:srgbClr val="F26B43"/>
          </p15:clr>
        </p15:guide>
        <p15:guide id="37" pos="6541" userDrawn="1">
          <p15:clr>
            <a:srgbClr val="F26B43"/>
          </p15:clr>
        </p15:guide>
        <p15:guide id="38" pos="9386" userDrawn="1">
          <p15:clr>
            <a:srgbClr val="F26B43"/>
          </p15:clr>
        </p15:guide>
        <p15:guide id="39" pos="9666" userDrawn="1">
          <p15:clr>
            <a:srgbClr val="F26B43"/>
          </p15:clr>
        </p15:guide>
        <p15:guide id="40" pos="9957" userDrawn="1">
          <p15:clr>
            <a:srgbClr val="F26B43"/>
          </p15:clr>
        </p15:guide>
        <p15:guide id="41" pos="10237" userDrawn="1">
          <p15:clr>
            <a:srgbClr val="F26B43"/>
          </p15:clr>
        </p15:guide>
        <p15:guide id="42" pos="10522" userDrawn="1">
          <p15:clr>
            <a:srgbClr val="F26B43"/>
          </p15:clr>
        </p15:guide>
        <p15:guide id="43" pos="10805" userDrawn="1">
          <p15:clr>
            <a:srgbClr val="F26B43"/>
          </p15:clr>
        </p15:guide>
        <p15:guide id="44" pos="11089" userDrawn="1">
          <p15:clr>
            <a:srgbClr val="F26B43"/>
          </p15:clr>
        </p15:guide>
        <p15:guide id="45" pos="11375" userDrawn="1">
          <p15:clr>
            <a:srgbClr val="F26B43"/>
          </p15:clr>
        </p15:guide>
        <p15:guide id="46" pos="12234" userDrawn="1">
          <p15:clr>
            <a:srgbClr val="F26B43"/>
          </p15:clr>
        </p15:guide>
        <p15:guide id="47" pos="14500" userDrawn="1">
          <p15:clr>
            <a:srgbClr val="F26B43"/>
          </p15:clr>
        </p15:guide>
        <p15:guide id="48" orient="horz" pos="6691" userDrawn="1">
          <p15:clr>
            <a:srgbClr val="F26B43"/>
          </p15:clr>
        </p15:guide>
        <p15:guide id="49" orient="horz" pos="6134" userDrawn="1">
          <p15:clr>
            <a:srgbClr val="F26B43"/>
          </p15:clr>
        </p15:guide>
        <p15:guide id="50" orient="horz" pos="5578" userDrawn="1">
          <p15:clr>
            <a:srgbClr val="F26B43"/>
          </p15:clr>
        </p15:guide>
        <p15:guide id="51" orient="horz" pos="5295" userDrawn="1">
          <p15:clr>
            <a:srgbClr val="F26B43"/>
          </p15:clr>
        </p15:guide>
        <p15:guide id="52" orient="horz" pos="4460" userDrawn="1">
          <p15:clr>
            <a:srgbClr val="F26B43"/>
          </p15:clr>
        </p15:guide>
        <p15:guide id="53" orient="horz" pos="3347" userDrawn="1">
          <p15:clr>
            <a:srgbClr val="F26B43"/>
          </p15:clr>
        </p15:guide>
        <p15:guide id="54" orient="horz" pos="2788" userDrawn="1">
          <p15:clr>
            <a:srgbClr val="F26B43"/>
          </p15:clr>
        </p15:guide>
        <p15:guide id="55" orient="horz" pos="2231" userDrawn="1">
          <p15:clr>
            <a:srgbClr val="F26B43"/>
          </p15:clr>
        </p15:guide>
        <p15:guide id="56" pos="557" userDrawn="1">
          <p15:clr>
            <a:srgbClr val="F26B43"/>
          </p15:clr>
        </p15:guide>
        <p15:guide id="57" orient="horz" pos="278" userDrawn="1">
          <p15:clr>
            <a:srgbClr val="F26B43"/>
          </p15:clr>
        </p15:guide>
        <p15:guide id="58" orient="horz" pos="834" userDrawn="1">
          <p15:clr>
            <a:srgbClr val="F26B43"/>
          </p15:clr>
        </p15:guide>
        <p15:guide id="59" orient="horz" pos="1394" userDrawn="1">
          <p15:clr>
            <a:srgbClr val="F26B43"/>
          </p15:clr>
        </p15:guide>
        <p15:guide id="60" orient="horz" pos="1952" userDrawn="1">
          <p15:clr>
            <a:srgbClr val="F26B43"/>
          </p15:clr>
        </p15:guide>
        <p15:guide id="61" orient="horz" pos="2511" userDrawn="1">
          <p15:clr>
            <a:srgbClr val="F26B43"/>
          </p15:clr>
        </p15:guide>
        <p15:guide id="62" orient="horz" pos="3070" userDrawn="1">
          <p15:clr>
            <a:srgbClr val="F26B43"/>
          </p15:clr>
        </p15:guide>
        <p15:guide id="63" orient="horz" pos="3624" userDrawn="1">
          <p15:clr>
            <a:srgbClr val="F26B43"/>
          </p15:clr>
        </p15:guide>
        <p15:guide id="64" orient="horz" pos="4185" userDrawn="1">
          <p15:clr>
            <a:srgbClr val="F26B43"/>
          </p15:clr>
        </p15:guide>
        <p15:guide id="65" orient="horz" pos="4739" userDrawn="1">
          <p15:clr>
            <a:srgbClr val="F26B43"/>
          </p15:clr>
        </p15:guide>
        <p15:guide id="66" orient="horz" pos="5019" userDrawn="1">
          <p15:clr>
            <a:srgbClr val="F26B43"/>
          </p15:clr>
        </p15:guide>
        <p15:guide id="67" orient="horz" pos="5855" userDrawn="1">
          <p15:clr>
            <a:srgbClr val="F26B43"/>
          </p15:clr>
        </p15:guide>
        <p15:guide id="68" orient="horz" pos="6414" userDrawn="1">
          <p15:clr>
            <a:srgbClr val="F26B43"/>
          </p15:clr>
        </p15:guide>
        <p15:guide id="69" orient="horz" pos="6970" userDrawn="1">
          <p15:clr>
            <a:srgbClr val="F26B43"/>
          </p15:clr>
        </p15:guide>
        <p15:guide id="70" orient="horz" pos="7527" userDrawn="1">
          <p15:clr>
            <a:srgbClr val="F26B43"/>
          </p15:clr>
        </p15:guide>
        <p15:guide id="71" orient="horz" pos="8086" userDrawn="1">
          <p15:clr>
            <a:srgbClr val="F26B43"/>
          </p15:clr>
        </p15:guide>
        <p15:guide id="72" pos="8243" userDrawn="1">
          <p15:clr>
            <a:srgbClr val="F26B43"/>
          </p15:clr>
        </p15:guide>
        <p15:guide id="73" pos="9092" userDrawn="1">
          <p15:clr>
            <a:srgbClr val="F26B43"/>
          </p15:clr>
        </p15:guide>
        <p15:guide id="74" pos="12514" userDrawn="1">
          <p15:clr>
            <a:srgbClr val="F26B43"/>
          </p15:clr>
        </p15:guide>
        <p15:guide id="75" pos="12797" userDrawn="1">
          <p15:clr>
            <a:srgbClr val="F26B43"/>
          </p15:clr>
        </p15:guide>
        <p15:guide id="76" pos="13076" userDrawn="1">
          <p15:clr>
            <a:srgbClr val="F26B43"/>
          </p15:clr>
        </p15:guide>
        <p15:guide id="77" pos="13356" userDrawn="1">
          <p15:clr>
            <a:srgbClr val="F26B43"/>
          </p15:clr>
        </p15:guide>
        <p15:guide id="78" pos="13647" userDrawn="1">
          <p15:clr>
            <a:srgbClr val="F26B43"/>
          </p15:clr>
        </p15:guide>
        <p15:guide id="79" pos="13933" userDrawn="1">
          <p15:clr>
            <a:srgbClr val="F26B43"/>
          </p15:clr>
        </p15:guide>
        <p15:guide id="80" pos="14218" userDrawn="1">
          <p15:clr>
            <a:srgbClr val="F26B43"/>
          </p15:clr>
        </p15:guide>
        <p15:guide id="81" pos="14785" userDrawn="1">
          <p15:clr>
            <a:srgbClr val="F26B43"/>
          </p15:clr>
        </p15:guide>
        <p15:guide id="82" pos="15071" userDrawn="1">
          <p15:clr>
            <a:srgbClr val="F26B43"/>
          </p15:clr>
        </p15:guide>
        <p15:guide id="83" pos="6827" userDrawn="1">
          <p15:clr>
            <a:srgbClr val="F26B43"/>
          </p15:clr>
        </p15:guide>
        <p15:guide id="84" pos="6253" userDrawn="1">
          <p15:clr>
            <a:srgbClr val="F26B43"/>
          </p15:clr>
        </p15:guide>
        <p15:guide id="85" pos="5687" userDrawn="1">
          <p15:clr>
            <a:srgbClr val="F26B43"/>
          </p15:clr>
        </p15:guide>
        <p15:guide id="86" pos="5119" userDrawn="1">
          <p15:clr>
            <a:srgbClr val="F26B43"/>
          </p15:clr>
        </p15:guide>
        <p15:guide id="87" pos="3696" userDrawn="1">
          <p15:clr>
            <a:srgbClr val="F26B43"/>
          </p15:clr>
        </p15:guide>
        <p15:guide id="88" pos="3979" userDrawn="1">
          <p15:clr>
            <a:srgbClr val="F26B43"/>
          </p15:clr>
        </p15:guide>
        <p15:guide id="89" pos="2557" userDrawn="1">
          <p15:clr>
            <a:srgbClr val="F26B43"/>
          </p15:clr>
        </p15:guide>
        <p15:guide id="90" pos="2271" userDrawn="1">
          <p15:clr>
            <a:srgbClr val="F26B43"/>
          </p15:clr>
        </p15:guide>
        <p15:guide id="91" pos="1699" userDrawn="1">
          <p15:clr>
            <a:srgbClr val="F26B43"/>
          </p15:clr>
        </p15:guide>
        <p15:guide id="92" pos="848" userDrawn="1">
          <p15:clr>
            <a:srgbClr val="F26B43"/>
          </p15:clr>
        </p15:guide>
        <p15:guide id="93" pos="271" userDrawn="1">
          <p15:clr>
            <a:srgbClr val="F26B43"/>
          </p15:clr>
        </p15:guide>
        <p15:guide id="94" orient="horz" pos="8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0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1C3EB-BA86-2A4F-9709-D06B80B10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Tkinter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6BAA8-639C-5346-B919-3D61763C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304" y="8684955"/>
            <a:ext cx="19421536" cy="2654300"/>
          </a:xfrm>
        </p:spPr>
        <p:txBody>
          <a:bodyPr/>
          <a:lstStyle/>
          <a:p>
            <a:r>
              <a:rPr lang="ru-RU" dirty="0" err="1"/>
              <a:t>Виджеты</a:t>
            </a:r>
            <a:r>
              <a:rPr lang="ru-RU" dirty="0"/>
              <a:t> и возможности упаковки геометрии</a:t>
            </a:r>
          </a:p>
        </p:txBody>
      </p:sp>
    </p:spTree>
    <p:extLst>
      <p:ext uri="{BB962C8B-B14F-4D97-AF65-F5344CB8AC3E}">
        <p14:creationId xmlns:p14="http://schemas.microsoft.com/office/powerpoint/2010/main" val="71034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77640" y="5294724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effectLst/>
                <a:latin typeface="GT Eesti Pro Display Light" pitchFamily="2" charset="0"/>
              </a:rPr>
              <a:t>Для создания базового окна вам потребуется вызо</a:t>
            </a:r>
            <a:r>
              <a:rPr lang="ru-RU" sz="4600" dirty="0">
                <a:latin typeface="GT Eesti Pro Display Light" pitchFamily="2" charset="0"/>
              </a:rPr>
              <a:t>в объекта верхнего уровня</a:t>
            </a:r>
            <a:r>
              <a:rPr lang="en-US" sz="4600" dirty="0">
                <a:latin typeface="GT Eesti Pro Display Light" pitchFamily="2" charset="0"/>
              </a:rPr>
              <a:t> – </a:t>
            </a:r>
            <a:r>
              <a:rPr lang="en-US" sz="4600" b="1" dirty="0" err="1">
                <a:latin typeface="GT Eesti Pro Display Light" pitchFamily="2" charset="0"/>
              </a:rPr>
              <a:t>tk</a:t>
            </a:r>
            <a:r>
              <a:rPr lang="en-US" sz="4600" b="1" dirty="0">
                <a:latin typeface="GT Eesti Pro Display Light" pitchFamily="2" charset="0"/>
              </a:rPr>
              <a:t>().  </a:t>
            </a:r>
            <a:r>
              <a:rPr lang="ru-RU" sz="4600" dirty="0">
                <a:latin typeface="GT Eesti Pro Display Light" pitchFamily="2" charset="0"/>
              </a:rPr>
              <a:t>Уже в него будут «насаживаться» все элементы, понимая его как главный объект окна.</a:t>
            </a:r>
            <a:endParaRPr lang="en-US" sz="4600" dirty="0"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root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92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F7EC05-776B-9A43-8422-2264C4C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создания приложения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0C593C-21D6-3C4B-84FC-0D16349773DC}"/>
              </a:ext>
            </a:extLst>
          </p:cNvPr>
          <p:cNvSpPr/>
          <p:nvPr/>
        </p:nvSpPr>
        <p:spPr>
          <a:xfrm>
            <a:off x="1481470" y="2527051"/>
            <a:ext cx="222504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dirty="0">
                <a:solidFill>
                  <a:srgbClr val="569CD6"/>
                </a:solidFill>
                <a:latin typeface="JetBrains Mono" panose="020B0509020102050004" pitchFamily="49" charset="0"/>
              </a:rPr>
              <a:t>from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tkinter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3200" dirty="0">
                <a:solidFill>
                  <a:srgbClr val="569CD6"/>
                </a:solidFill>
                <a:latin typeface="JetBrains Mono" panose="020B0509020102050004" pitchFamily="49" charset="0"/>
              </a:rPr>
              <a:t>import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*</a:t>
            </a: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root = Tk()</a:t>
            </a: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data = [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</a:t>
            </a:r>
            <a:r>
              <a:rPr lang="ru-RU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И что ты тут кликаешь'</a:t>
            </a:r>
            <a:r>
              <a:rPr lang="ru-RU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</a:t>
            </a:r>
            <a:r>
              <a:rPr lang="ru-RU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'Тебе не с кем поговорить?'</a:t>
            </a:r>
            <a:r>
              <a:rPr lang="ru-RU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</a:t>
            </a:r>
          </a:p>
          <a:p>
            <a:r>
              <a:rPr lang="ru-RU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'здесь могла быть ваша реклама'</a:t>
            </a:r>
            <a:r>
              <a:rPr lang="ru-RU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]</a:t>
            </a:r>
          </a:p>
          <a:p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= 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0</a:t>
            </a: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3200" dirty="0">
                <a:solidFill>
                  <a:srgbClr val="569CD6"/>
                </a:solidFill>
                <a:latin typeface="JetBrains Mono" panose="020B0509020102050004" pitchFamily="49" charset="0"/>
              </a:rPr>
              <a:t>def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change(event):</a:t>
            </a:r>
          </a:p>
          <a:p>
            <a:r>
              <a:rPr lang="en" sz="3200" dirty="0">
                <a:solidFill>
                  <a:srgbClr val="569CD6"/>
                </a:solidFill>
                <a:latin typeface="JetBrains Mono" panose="020B0509020102050004" pitchFamily="49" charset="0"/>
              </a:rPr>
              <a:t>	global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3200" dirty="0">
                <a:solidFill>
                  <a:srgbClr val="569CD6"/>
                </a:solidFill>
                <a:latin typeface="JetBrains Mono" panose="020B0509020102050004" pitchFamily="49" charset="0"/>
              </a:rPr>
              <a:t>	if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== 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len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(data):</a:t>
            </a: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		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= 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0</a:t>
            </a: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	b[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'text'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] = data[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]</a:t>
            </a: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	b[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</a:t>
            </a:r>
            <a:r>
              <a:rPr lang="en" sz="3200" dirty="0" err="1">
                <a:solidFill>
                  <a:srgbClr val="CE9178"/>
                </a:solidFill>
                <a:latin typeface="JetBrains Mono" panose="020B0509020102050004" pitchFamily="49" charset="0"/>
              </a:rPr>
              <a:t>activeforeground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] = 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"red"</a:t>
            </a: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pPr lvl="2"/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= </a:t>
            </a:r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i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 + 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1</a:t>
            </a: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b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</a:br>
            <a:endParaRPr lang="en" sz="3200" dirty="0">
              <a:solidFill>
                <a:srgbClr val="D4D4D4"/>
              </a:solidFill>
              <a:latin typeface="JetBrains Mono" panose="020B0509020102050004" pitchFamily="49" charset="0"/>
            </a:endParaRPr>
          </a:p>
          <a:p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b = Button(text=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</a:t>
            </a:r>
            <a:r>
              <a:rPr lang="ru-RU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Кликни для продолжения'</a:t>
            </a:r>
            <a:r>
              <a:rPr lang="ru-RU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width=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50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height=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15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font = (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'Verdana'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</a:t>
            </a:r>
            <a:r>
              <a:rPr lang="en" sz="3200" dirty="0">
                <a:solidFill>
                  <a:srgbClr val="B5CEA8"/>
                </a:solidFill>
                <a:latin typeface="JetBrains Mono" panose="020B0509020102050004" pitchFamily="49" charset="0"/>
              </a:rPr>
              <a:t>30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))</a:t>
            </a:r>
          </a:p>
          <a:p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b.bind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(</a:t>
            </a:r>
            <a:r>
              <a:rPr lang="en" sz="3200" dirty="0">
                <a:solidFill>
                  <a:srgbClr val="CE9178"/>
                </a:solidFill>
                <a:latin typeface="JetBrains Mono" panose="020B0509020102050004" pitchFamily="49" charset="0"/>
              </a:rPr>
              <a:t>'&lt;Button-1&gt;'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, change)</a:t>
            </a:r>
          </a:p>
          <a:p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b.pack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()</a:t>
            </a:r>
          </a:p>
          <a:p>
            <a:r>
              <a:rPr lang="en" sz="3200" dirty="0" err="1">
                <a:solidFill>
                  <a:srgbClr val="D4D4D4"/>
                </a:solidFill>
                <a:latin typeface="JetBrains Mono" panose="020B0509020102050004" pitchFamily="49" charset="0"/>
              </a:rPr>
              <a:t>root.mainloop</a:t>
            </a:r>
            <a:r>
              <a:rPr lang="en" sz="3200" dirty="0">
                <a:solidFill>
                  <a:srgbClr val="D4D4D4"/>
                </a:solidFill>
                <a:latin typeface="JetBrains Mono" panose="020B0509020102050004" pitchFamily="49" charset="0"/>
              </a:rPr>
              <a:t>()</a:t>
            </a:r>
            <a:endParaRPr lang="en" sz="3200" b="0" dirty="0">
              <a:solidFill>
                <a:srgbClr val="D4D4D4"/>
              </a:solidFill>
              <a:effectLst/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1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063AD-95EF-3749-A81D-D74AA97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2" y="1036420"/>
            <a:ext cx="17959659" cy="1024450"/>
          </a:xfrm>
        </p:spPr>
        <p:txBody>
          <a:bodyPr/>
          <a:lstStyle/>
          <a:p>
            <a:r>
              <a:rPr lang="ru-RU" sz="6000" dirty="0">
                <a:solidFill>
                  <a:srgbClr val="001A34"/>
                </a:solidFill>
                <a:latin typeface="GT Eesti Pro Display" pitchFamily="2" charset="0"/>
              </a:rPr>
              <a:t>Самые распространённые </a:t>
            </a:r>
            <a:r>
              <a:rPr lang="ru-RU" sz="6000" dirty="0" err="1">
                <a:solidFill>
                  <a:srgbClr val="001A34"/>
                </a:solidFill>
                <a:latin typeface="GT Eesti Pro Display" pitchFamily="2" charset="0"/>
              </a:rPr>
              <a:t>виджеты</a:t>
            </a:r>
            <a:endParaRPr lang="ru-RU" sz="6000" dirty="0">
              <a:solidFill>
                <a:srgbClr val="001A34"/>
              </a:solidFill>
              <a:latin typeface="GT Eesti Pro Display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8F008-2DC4-764E-961C-C18C285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427DEE65-7FC2-9044-A470-5365D57A6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70846"/>
              </p:ext>
            </p:extLst>
          </p:nvPr>
        </p:nvGraphicFramePr>
        <p:xfrm>
          <a:off x="1346269" y="3074048"/>
          <a:ext cx="21634047" cy="84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1119"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 Команды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Их назначение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 Medium" panose="020B0509020102050004" pitchFamily="49" charset="0"/>
                          <a:ea typeface="+mn-ea"/>
                          <a:cs typeface="+mn-cs"/>
                        </a:rPr>
                        <a:t>Label</a:t>
                      </a:r>
                      <a:endParaRPr lang="en" sz="4000" b="1" i="0" dirty="0">
                        <a:effectLst/>
                        <a:latin typeface="JetBrains Mono Medium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Для текста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-US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 Medium" panose="020B0509020102050004" pitchFamily="49" charset="0"/>
                          <a:ea typeface="+mn-ea"/>
                          <a:cs typeface="+mn-cs"/>
                        </a:rPr>
                        <a:t>Button</a:t>
                      </a:r>
                      <a:endParaRPr lang="en" sz="4000" b="1" i="0" dirty="0">
                        <a:effectLst/>
                        <a:latin typeface="JetBrains Mono Medium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Просто кнопка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pPr marL="0" marR="0" lvl="0" indent="0" algn="l" defTabSz="1828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 Medium" panose="020B0509020102050004" pitchFamily="49" charset="0"/>
                          <a:ea typeface="+mn-ea"/>
                          <a:cs typeface="+mn-cs"/>
                        </a:rPr>
                        <a:t>Checkbutton</a:t>
                      </a:r>
                      <a:endParaRPr lang="en" sz="3600" b="1" i="0" kern="1200" dirty="0">
                        <a:solidFill>
                          <a:schemeClr val="dk1"/>
                        </a:solidFill>
                        <a:effectLst/>
                        <a:latin typeface="JetBrains Mono Medium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5400" b="0" i="0" dirty="0">
                          <a:effectLst/>
                          <a:latin typeface="GT Eesti Pro Display Light" pitchFamily="2" charset="0"/>
                        </a:rPr>
                        <a:t>Для подтверждения чего-либо</a:t>
                      </a: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744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-US" sz="4000" b="1" i="0" kern="1200" dirty="0">
                          <a:solidFill>
                            <a:schemeClr val="dk1"/>
                          </a:solidFill>
                          <a:effectLst/>
                          <a:latin typeface="JetBrains Mono Medium" panose="020B0509020102050004" pitchFamily="49" charset="0"/>
                          <a:ea typeface="+mn-ea"/>
                          <a:cs typeface="+mn-cs"/>
                        </a:rPr>
                        <a:t>Entry</a:t>
                      </a:r>
                      <a:endParaRPr lang="en" sz="4000" b="1" i="0" dirty="0">
                        <a:effectLst/>
                        <a:latin typeface="JetBrains Mono Medium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Поле пользовательского ввода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 Medium" panose="020B0509020102050004" pitchFamily="49" charset="0"/>
                          <a:ea typeface="+mn-ea"/>
                          <a:cs typeface="+mn-cs"/>
                        </a:rPr>
                        <a:t>Combobox</a:t>
                      </a:r>
                      <a:endParaRPr lang="en" sz="3600" b="1" i="0" kern="1200" dirty="0">
                        <a:solidFill>
                          <a:schemeClr val="dk1"/>
                        </a:solidFill>
                        <a:effectLst/>
                        <a:latin typeface="JetBrains Mono Medium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0" i="0" kern="1200" dirty="0">
                          <a:solidFill>
                            <a:schemeClr val="dk1"/>
                          </a:solidFill>
                          <a:effectLst/>
                          <a:latin typeface="GT Eesti Pro Display Light" pitchFamily="2" charset="0"/>
                          <a:ea typeface="+mn-ea"/>
                          <a:cs typeface="+mn-cs"/>
                        </a:rPr>
                        <a:t>Поле с выпадающих списком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5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2612" y="4123252"/>
            <a:ext cx="15222932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Однако для того, чтобы ваши </a:t>
            </a:r>
            <a:r>
              <a:rPr lang="ru-RU" sz="4600" dirty="0" err="1">
                <a:latin typeface="GT Eesti Pro Display Light" pitchFamily="2" charset="0"/>
              </a:rPr>
              <a:t>виджеты</a:t>
            </a:r>
            <a:r>
              <a:rPr lang="ru-RU" sz="4600" dirty="0">
                <a:latin typeface="GT Eesti Pro Display Light" pitchFamily="2" charset="0"/>
              </a:rPr>
              <a:t> располагались в программе согласованно, их нужно как –то сверстать. Существуют два виды верстки в </a:t>
            </a:r>
            <a:r>
              <a:rPr lang="en-US" sz="4600" dirty="0">
                <a:latin typeface="GT Eesti Pro Display Light" pitchFamily="2" charset="0"/>
              </a:rPr>
              <a:t> </a:t>
            </a:r>
            <a:r>
              <a:rPr lang="en-US" sz="4600" dirty="0" err="1">
                <a:latin typeface="GT Eesti Pro Display Light" pitchFamily="2" charset="0"/>
              </a:rPr>
              <a:t>Tkinter</a:t>
            </a:r>
            <a:r>
              <a:rPr lang="en-US" sz="4600" dirty="0">
                <a:latin typeface="GT Eesti Pro Display Light" pitchFamily="2" charset="0"/>
              </a:rPr>
              <a:t> </a:t>
            </a:r>
            <a:r>
              <a:rPr lang="ru-RU" sz="4600" dirty="0">
                <a:latin typeface="GT Eesti Pro Display Light" pitchFamily="2" charset="0"/>
              </a:rPr>
              <a:t>( там правда они называются </a:t>
            </a:r>
            <a:r>
              <a:rPr lang="ru-RU" sz="4600" b="1" dirty="0">
                <a:latin typeface="GT Eesti Pro Display Light" pitchFamily="2" charset="0"/>
              </a:rPr>
              <a:t>упаковщики геометрии</a:t>
            </a:r>
            <a:r>
              <a:rPr lang="ru-RU" sz="4600" dirty="0">
                <a:latin typeface="GT Eesti Pro Display Light" pitchFamily="2" charset="0"/>
              </a:rPr>
              <a:t>)</a:t>
            </a: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4849483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Варианты верстки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504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063AD-95EF-3749-A81D-D74AA97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2" y="398467"/>
            <a:ext cx="12189551" cy="1024450"/>
          </a:xfrm>
        </p:spPr>
        <p:txBody>
          <a:bodyPr/>
          <a:lstStyle/>
          <a:p>
            <a:r>
              <a:rPr lang="ru-RU" sz="6000" dirty="0">
                <a:solidFill>
                  <a:srgbClr val="001A34"/>
                </a:solidFill>
                <a:latin typeface="GT Eesti Pro Display" pitchFamily="2" charset="0"/>
              </a:rPr>
              <a:t>Виды верстки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8F008-2DC4-764E-961C-C18C285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427DEE65-7FC2-9044-A470-5365D57A6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12074"/>
              </p:ext>
            </p:extLst>
          </p:nvPr>
        </p:nvGraphicFramePr>
        <p:xfrm>
          <a:off x="1346269" y="2010792"/>
          <a:ext cx="21634047" cy="9285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1119"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 Команды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Их назначение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a.pack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(side=</a:t>
                      </a:r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g,fill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=c)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side==LEFT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состыковывает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 предыдущему к его левому краю или в плотную к левому краю окна)</a:t>
                      </a:r>
                    </a:p>
                    <a:p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side==RIGHT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состыковывает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 правому левому краю или)</a:t>
                      </a:r>
                    </a:p>
                    <a:p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side==TOP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состыковывает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 нижнему краю прошлого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виджета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либо верхнему краю окна)</a:t>
                      </a:r>
                    </a:p>
                    <a:p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side==BOTTOM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состыковывает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 верхнему краю прошлого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виджета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либо нижнему краю окна)</a:t>
                      </a:r>
                    </a:p>
                    <a:p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side==MIDDLE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помещает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центр окна)</a:t>
                      </a: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a.grid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(row=</a:t>
                      </a:r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c,column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=m)</a:t>
                      </a:r>
                      <a:endParaRPr lang="en" sz="4000" b="1" i="0" dirty="0"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Размещает </a:t>
                      </a:r>
                      <a:r>
                        <a:rPr lang="ru-RU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виджет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колонке с координатами </a:t>
                      </a:r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строка) и </a:t>
                      </a:r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(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колонка)</a:t>
                      </a:r>
                      <a:endParaRPr lang="ru-RU" sz="5400" b="0" i="0" dirty="0">
                        <a:effectLst/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119">
                <a:tc>
                  <a:txBody>
                    <a:bodyPr/>
                    <a:lstStyle/>
                    <a:p>
                      <a:pPr marL="0" marR="0" lvl="0" indent="0" algn="l" defTabSz="1828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.place(x=</a:t>
                      </a:r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n,y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=m)</a:t>
                      </a: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Размещает </a:t>
                      </a:r>
                      <a:r>
                        <a:rPr lang="ru-RU" dirty="0" err="1">
                          <a:effectLst/>
                        </a:rPr>
                        <a:t>виджет</a:t>
                      </a:r>
                      <a:r>
                        <a:rPr lang="ru-RU" dirty="0">
                          <a:effectLst/>
                        </a:rPr>
                        <a:t> так, что его левый правый угол будет в координатах, значений которых берутся из параметров </a:t>
                      </a:r>
                      <a:r>
                        <a:rPr lang="en" dirty="0">
                          <a:effectLst/>
                        </a:rPr>
                        <a:t>x </a:t>
                      </a:r>
                      <a:r>
                        <a:rPr lang="ru-RU" dirty="0">
                          <a:effectLst/>
                        </a:rPr>
                        <a:t>и </a:t>
                      </a:r>
                      <a:r>
                        <a:rPr lang="en" dirty="0">
                          <a:effectLst/>
                        </a:rPr>
                        <a:t>y.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3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2612" y="4123252"/>
            <a:ext cx="14222798" cy="5498879"/>
          </a:xfrm>
        </p:spPr>
        <p:txBody>
          <a:bodyPr/>
          <a:lstStyle/>
          <a:p>
            <a:r>
              <a:rPr lang="ru-RU" dirty="0">
                <a:latin typeface="GT Eesti Pro Display Light" pitchFamily="2" charset="0"/>
              </a:rPr>
              <a:t>С помощью </a:t>
            </a:r>
            <a:r>
              <a:rPr lang="en" dirty="0" err="1">
                <a:latin typeface="JetBrains Mono Semi Light" panose="020B0509020102050004" pitchFamily="49" charset="0"/>
              </a:rPr>
              <a:t>tkinter.messagebox</a:t>
            </a:r>
            <a:r>
              <a:rPr lang="en" dirty="0">
                <a:latin typeface="JetBrains Mono Semi Light" panose="020B0509020102050004" pitchFamily="49" charset="0"/>
              </a:rPr>
              <a:t> </a:t>
            </a:r>
            <a:r>
              <a:rPr lang="ru-RU" dirty="0">
                <a:latin typeface="GT Eesti Pro Display Light" pitchFamily="2" charset="0"/>
              </a:rPr>
              <a:t>можно создавать диалоговые окна. Для этого нужно отдельно его импортировать:</a:t>
            </a:r>
          </a:p>
          <a:p>
            <a:br>
              <a:rPr lang="ru-RU" b="1" dirty="0"/>
            </a:br>
            <a:r>
              <a:rPr lang="en" b="1" dirty="0">
                <a:latin typeface="JetBrains Mono" panose="020B0509020102050004" pitchFamily="49" charset="0"/>
              </a:rPr>
              <a:t>import </a:t>
            </a:r>
            <a:r>
              <a:rPr lang="en" b="1" dirty="0" err="1">
                <a:latin typeface="JetBrains Mono" panose="020B0509020102050004" pitchFamily="49" charset="0"/>
              </a:rPr>
              <a:t>tkinter.messagebox</a:t>
            </a:r>
            <a:endParaRPr lang="ru-RU" b="1" dirty="0">
              <a:latin typeface="JetBrains Mono" panose="020B0509020102050004" pitchFamily="49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4849483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Диалоговые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окна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2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063AD-95EF-3749-A81D-D74AA97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332" y="398467"/>
            <a:ext cx="12189551" cy="1024450"/>
          </a:xfrm>
        </p:spPr>
        <p:txBody>
          <a:bodyPr/>
          <a:lstStyle/>
          <a:p>
            <a:r>
              <a:rPr lang="ru-RU" sz="6000" dirty="0">
                <a:solidFill>
                  <a:srgbClr val="001A34"/>
                </a:solidFill>
                <a:latin typeface="GT Eesti Pro Display" pitchFamily="2" charset="0"/>
              </a:rPr>
              <a:t>Работа с файлами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28F008-2DC4-764E-961C-C18C285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427DEE65-7FC2-9044-A470-5365D57A6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31018"/>
              </p:ext>
            </p:extLst>
          </p:nvPr>
        </p:nvGraphicFramePr>
        <p:xfrm>
          <a:off x="1346269" y="2159647"/>
          <a:ext cx="21634047" cy="826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3028"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>
                          <a:latin typeface="GT Eesti Pro Display Light" pitchFamily="2" charset="0"/>
                        </a:rPr>
                        <a:t> Команды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2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600" b="0" i="0" dirty="0">
                          <a:latin typeface="GT Eesti Pro Display Light" pitchFamily="2" charset="0"/>
                        </a:rPr>
                        <a:t>Их назначение</a:t>
                      </a:r>
                      <a:endParaRPr lang="en-US" sz="4600" b="0" i="0" dirty="0">
                        <a:latin typeface="GT Eesti Pro Display Light" pitchFamily="2" charset="0"/>
                      </a:endParaRPr>
                    </a:p>
                  </a:txBody>
                  <a:tcPr marL="360000" marR="288000" marT="72000" marB="72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829">
                <a:tc>
                  <a:txBody>
                    <a:bodyPr/>
                    <a:lstStyle/>
                    <a:p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askopenfilename</a:t>
                      </a:r>
                      <a:endParaRPr lang="en" sz="3600" b="1" i="0" kern="1200" dirty="0">
                        <a:solidFill>
                          <a:schemeClr val="dk1"/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skopenfilename</a:t>
                      </a:r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окна открытия файла. Общий синтаксис создания окна:</a:t>
                      </a:r>
                    </a:p>
                    <a:p>
                      <a:r>
                        <a:rPr lang="en" b="1" i="0" dirty="0">
                          <a:latin typeface="JetBrains Mono" panose="020B0509020102050004" pitchFamily="49" charset="0"/>
                        </a:rPr>
                        <a:t>name </a:t>
                      </a:r>
                      <a:r>
                        <a:rPr lang="en" sz="3600" b="1" i="0" kern="1200" dirty="0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" b="1" i="0" dirty="0"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" b="1" i="0" dirty="0" err="1">
                          <a:latin typeface="JetBrains Mono" panose="020B0509020102050004" pitchFamily="49" charset="0"/>
                        </a:rPr>
                        <a:t>askopenfilename</a:t>
                      </a:r>
                      <a:r>
                        <a:rPr lang="en" b="1" i="0" dirty="0">
                          <a:latin typeface="JetBrains Mono" panose="020B0509020102050004" pitchFamily="49" charset="0"/>
                        </a:rPr>
                        <a:t>()</a:t>
                      </a:r>
                      <a:endParaRPr lang="ru-RU" sz="3600" b="1" i="0" kern="1200" dirty="0">
                        <a:solidFill>
                          <a:schemeClr val="dk1"/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3402">
                <a:tc>
                  <a:txBody>
                    <a:bodyPr/>
                    <a:lstStyle/>
                    <a:p>
                      <a:r>
                        <a:rPr lang="en" sz="3600" b="1" i="0" kern="1200" dirty="0" err="1">
                          <a:solidFill>
                            <a:schemeClr val="dk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asksavefilename</a:t>
                      </a:r>
                      <a:endParaRPr lang="en" sz="3600" b="1" i="0" kern="1200" dirty="0">
                        <a:solidFill>
                          <a:schemeClr val="dk1"/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3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asksavefilename</a:t>
                      </a:r>
                      <a:r>
                        <a:rPr lang="en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окна сохранения файла. Общий синтаксис создания окна:</a:t>
                      </a:r>
                    </a:p>
                    <a:p>
                      <a:pPr rtl="0"/>
                      <a:r>
                        <a:rPr lang="en" b="1" dirty="0"/>
                        <a:t>name </a:t>
                      </a:r>
                      <a:r>
                        <a:rPr lang="en" sz="3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" b="1" dirty="0"/>
                        <a:t> </a:t>
                      </a:r>
                      <a:r>
                        <a:rPr lang="en" b="1" dirty="0" err="1"/>
                        <a:t>asksavefilename</a:t>
                      </a:r>
                      <a:r>
                        <a:rPr lang="en" b="1" dirty="0"/>
                        <a:t>()</a:t>
                      </a:r>
                      <a:br>
                        <a:rPr lang="ru-RU" sz="3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ru-RU" sz="3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0" marR="288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46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21041" y="451169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Используя все полученные знания, вы можете попробовать создать свой клон блокнота! Для него вам придется использовать ваши знания по </a:t>
            </a:r>
            <a:r>
              <a:rPr lang="en-US" sz="4600" dirty="0">
                <a:latin typeface="GT Eesti Pro Display Light" pitchFamily="2" charset="0"/>
              </a:rPr>
              <a:t>OOP </a:t>
            </a:r>
            <a:r>
              <a:rPr lang="ru-RU" sz="4600" dirty="0">
                <a:latin typeface="GT Eesti Pro Display Light" pitchFamily="2" charset="0"/>
              </a:rPr>
              <a:t>и реализовать ваши познания в </a:t>
            </a:r>
            <a:r>
              <a:rPr lang="en-US" sz="4600">
                <a:latin typeface="GT Eesti Pro Display Light" pitchFamily="2" charset="0"/>
              </a:rPr>
              <a:t>tkinter</a:t>
            </a:r>
            <a:endParaRPr lang="ru-RU" sz="46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Блокнот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974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8ED425-07C1-DD48-A7FD-E8A4AF1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37" y="5293895"/>
            <a:ext cx="19421538" cy="1953000"/>
          </a:xfrm>
        </p:spPr>
        <p:txBody>
          <a:bodyPr/>
          <a:lstStyle/>
          <a:p>
            <a:br>
              <a:rPr lang="ru-RU" dirty="0">
                <a:latin typeface="GT Eesti Pro Display" pitchFamily="2" charset="0"/>
              </a:rPr>
            </a:br>
            <a:br>
              <a:rPr lang="ru-RU" dirty="0">
                <a:latin typeface="GT Eesti Pro Display" pitchFamily="2" charset="0"/>
              </a:rPr>
            </a:br>
            <a:r>
              <a:rPr lang="en-US" dirty="0">
                <a:latin typeface="GT Eesti Pro Display" pitchFamily="2" charset="0"/>
              </a:rPr>
              <a:t>Python 18+</a:t>
            </a:r>
            <a:endParaRPr lang="ru-RU" sz="6000" dirty="0">
              <a:latin typeface="GT Eesti Pro Display Light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DBC7750-001C-5F4E-9BED-6BC7D08069C1}"/>
              </a:ext>
            </a:extLst>
          </p:cNvPr>
          <p:cNvSpPr/>
          <p:nvPr/>
        </p:nvSpPr>
        <p:spPr>
          <a:xfrm>
            <a:off x="2480437" y="7449236"/>
            <a:ext cx="97481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GT Eesti Pro Display Light" pitchFamily="2" charset="0"/>
              </a:rPr>
              <a:t>Tkinter</a:t>
            </a:r>
            <a:r>
              <a:rPr lang="en-US" sz="6000" dirty="0">
                <a:solidFill>
                  <a:schemeClr val="bg1"/>
                </a:solidFill>
                <a:latin typeface="GT Eesti Pro Display Light" pitchFamily="2" charset="0"/>
              </a:rPr>
              <a:t> &amp;&amp; OOP</a:t>
            </a:r>
            <a:r>
              <a:rPr lang="ru-RU" sz="6000" dirty="0">
                <a:solidFill>
                  <a:schemeClr val="bg1"/>
                </a:solidFill>
                <a:latin typeface="GT Eesti Pro Display Light" pitchFamily="2" charset="0"/>
              </a:rPr>
              <a:t>/ Практика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50049" y="3848696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Графический интерфейс пользователя, графический пользовательский интерфейс — система средств для взаимодействия пользователя с компьютером, основанная на представлении всех доступных пользователю системных объектов и функций в виде графических компонентов экрана. </a:t>
            </a: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dirty="0">
                <a:latin typeface="GT Eesti Pro Display" pitchFamily="2" charset="0"/>
                <a:sym typeface="Play"/>
              </a:rPr>
              <a:t>GUI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73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1192" y="531336"/>
            <a:ext cx="5612518" cy="14675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5600" b="1" dirty="0">
                <a:latin typeface="GT Eesti Pro Display Light" pitchFamily="2" charset="0"/>
              </a:rPr>
              <a:t>Что такое </a:t>
            </a:r>
            <a:r>
              <a:rPr lang="en-US" sz="5600" b="1" dirty="0">
                <a:latin typeface="GT Eesti Pro Display Light" pitchFamily="2" charset="0"/>
              </a:rPr>
              <a:t>GUI?</a:t>
            </a:r>
            <a:endParaRPr lang="ru-RU" sz="5600" b="1" dirty="0"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dirty="0">
                <a:latin typeface="GT Eesti Pro Display" pitchFamily="2" charset="0"/>
                <a:sym typeface="Play"/>
              </a:rPr>
              <a:t>GUI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magine using GUI : ProgrammerHumor">
            <a:extLst>
              <a:ext uri="{FF2B5EF4-FFF2-40B4-BE49-F238E27FC236}">
                <a16:creationId xmlns:a16="http://schemas.microsoft.com/office/drawing/2014/main" id="{AB979CC7-351C-5A4C-8208-EC061C296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462" y="1931877"/>
            <a:ext cx="12573000" cy="104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0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1193" y="4188938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600" dirty="0">
                <a:latin typeface="GT Eesti Pro Display Light" pitchFamily="2" charset="0"/>
              </a:rPr>
              <a:t>Под графическим интерфейсом пользователя (</a:t>
            </a:r>
            <a:r>
              <a:rPr lang="en" sz="4600" b="1" dirty="0">
                <a:latin typeface="GT Eesti Pro Display Light" pitchFamily="2" charset="0"/>
              </a:rPr>
              <a:t>GUI</a:t>
            </a:r>
            <a:r>
              <a:rPr lang="en" sz="4600" dirty="0">
                <a:latin typeface="GT Eesti Pro Display Light" pitchFamily="2" charset="0"/>
              </a:rPr>
              <a:t>) </a:t>
            </a:r>
            <a:r>
              <a:rPr lang="ru-RU" sz="4600" dirty="0">
                <a:latin typeface="GT Eesti Pro Display Light" pitchFamily="2" charset="0"/>
              </a:rPr>
              <a:t>подразумеваются все те окна, кнопки, текстовые поля для ввода, </a:t>
            </a:r>
            <a:r>
              <a:rPr lang="ru-RU" sz="4600" dirty="0" err="1">
                <a:latin typeface="GT Eesti Pro Display Light" pitchFamily="2" charset="0"/>
              </a:rPr>
              <a:t>скроллеры</a:t>
            </a:r>
            <a:r>
              <a:rPr lang="ru-RU" sz="4600" dirty="0">
                <a:latin typeface="GT Eesti Pro Display Light" pitchFamily="2" charset="0"/>
              </a:rPr>
              <a:t>, списки, радиокнопки, флажки и др., которые вы видите на экране, открывая то или иное приложение. </a:t>
            </a: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dirty="0">
                <a:latin typeface="GT Eesti Pro Display" pitchFamily="2" charset="0"/>
                <a:sym typeface="Play"/>
              </a:rPr>
              <a:t>GUI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56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35110" y="4444120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5400" dirty="0">
                <a:latin typeface="GT Eesti Pro Display Light" pitchFamily="2" charset="0"/>
              </a:rPr>
              <a:t>Для создание </a:t>
            </a:r>
            <a:r>
              <a:rPr lang="en-US" sz="5400" dirty="0" err="1">
                <a:latin typeface="GT Eesti Pro Display Light" pitchFamily="2" charset="0"/>
              </a:rPr>
              <a:t>Gui</a:t>
            </a:r>
            <a:r>
              <a:rPr lang="en-US" sz="5400" dirty="0">
                <a:latin typeface="GT Eesti Pro Display Light" pitchFamily="2" charset="0"/>
              </a:rPr>
              <a:t> </a:t>
            </a:r>
            <a:r>
              <a:rPr lang="ru-RU" sz="5400" dirty="0">
                <a:latin typeface="GT Eesti Pro Display Light" pitchFamily="2" charset="0"/>
              </a:rPr>
              <a:t>в </a:t>
            </a:r>
            <a:r>
              <a:rPr lang="en-US" sz="5400" dirty="0">
                <a:latin typeface="GT Eesti Pro Display Light" pitchFamily="2" charset="0"/>
              </a:rPr>
              <a:t>Python </a:t>
            </a:r>
            <a:r>
              <a:rPr lang="ru-RU" sz="5400" dirty="0">
                <a:latin typeface="GT Eesti Pro Display Light" pitchFamily="2" charset="0"/>
              </a:rPr>
              <a:t>в основном используются две библиотеки – </a:t>
            </a:r>
            <a:r>
              <a:rPr lang="en-US" sz="5400" dirty="0" err="1">
                <a:latin typeface="GT Eesti Pro Display Light" pitchFamily="2" charset="0"/>
              </a:rPr>
              <a:t>PyQT</a:t>
            </a:r>
            <a:r>
              <a:rPr lang="en-US" sz="5400" dirty="0">
                <a:latin typeface="GT Eesti Pro Display Light" pitchFamily="2" charset="0"/>
              </a:rPr>
              <a:t>(4 </a:t>
            </a:r>
            <a:r>
              <a:rPr lang="ru-RU" sz="5400" dirty="0">
                <a:latin typeface="GT Eesti Pro Display Light" pitchFamily="2" charset="0"/>
              </a:rPr>
              <a:t>и 5 версии), и встроенная библиотека </a:t>
            </a:r>
            <a:r>
              <a:rPr lang="en-US" sz="5400" dirty="0" err="1">
                <a:latin typeface="GT Eesti Pro Display Light" pitchFamily="2" charset="0"/>
              </a:rPr>
              <a:t>Tkinter</a:t>
            </a:r>
            <a:r>
              <a:rPr lang="ru-RU" sz="5400" dirty="0">
                <a:latin typeface="GT Eesti Pro Display Light" pitchFamily="2" charset="0"/>
              </a:rPr>
              <a:t>. О ней дальше и пойдет речь</a:t>
            </a:r>
            <a:endParaRPr lang="en-US" sz="5400" dirty="0"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375801" y="4955809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dirty="0">
                <a:latin typeface="GT Eesti Pro Display" pitchFamily="2" charset="0"/>
                <a:sym typeface="Play"/>
              </a:rPr>
              <a:t>Создание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 err="1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Gui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77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20171" y="3806165"/>
            <a:ext cx="14222798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sz="5400" b="1" dirty="0" err="1">
                <a:latin typeface="GT Eesti Pro Display Light" pitchFamily="2" charset="0"/>
              </a:rPr>
              <a:t>Tkinter</a:t>
            </a:r>
            <a:r>
              <a:rPr lang="en" sz="5400" dirty="0">
                <a:latin typeface="GT Eesti Pro Display Light" pitchFamily="2" charset="0"/>
              </a:rPr>
              <a:t> — </a:t>
            </a:r>
            <a:r>
              <a:rPr lang="ru-RU" sz="5400" dirty="0">
                <a:latin typeface="GT Eesti Pro Display Light" pitchFamily="2" charset="0"/>
              </a:rPr>
              <a:t>кросс-платформенная событийно-ориентированная графическая библиотека на основе средств </a:t>
            </a:r>
            <a:r>
              <a:rPr lang="en" sz="5400" dirty="0">
                <a:latin typeface="GT Eesti Pro Display Light" pitchFamily="2" charset="0"/>
              </a:rPr>
              <a:t>Tk, </a:t>
            </a:r>
            <a:r>
              <a:rPr lang="ru-RU" sz="5400" dirty="0">
                <a:latin typeface="GT Eesti Pro Display Light" pitchFamily="2" charset="0"/>
              </a:rPr>
              <a:t>написанная </a:t>
            </a:r>
            <a:r>
              <a:rPr lang="ru-RU" sz="5400" dirty="0" err="1">
                <a:latin typeface="GT Eesti Pro Display Light" pitchFamily="2" charset="0"/>
              </a:rPr>
              <a:t>Стином</a:t>
            </a:r>
            <a:r>
              <a:rPr lang="ru-RU" sz="5400" dirty="0">
                <a:latin typeface="GT Eesti Pro Display Light" pitchFamily="2" charset="0"/>
              </a:rPr>
              <a:t> </a:t>
            </a:r>
            <a:r>
              <a:rPr lang="ru-RU" sz="5400" dirty="0" err="1">
                <a:latin typeface="GT Eesti Pro Display Light" pitchFamily="2" charset="0"/>
              </a:rPr>
              <a:t>Лумхольтом</a:t>
            </a:r>
            <a:r>
              <a:rPr lang="ru-RU" sz="5400" dirty="0">
                <a:latin typeface="GT Eesti Pro Display Light" pitchFamily="2" charset="0"/>
              </a:rPr>
              <a:t> и Гвидо </a:t>
            </a:r>
            <a:r>
              <a:rPr lang="ru-RU" sz="5400" dirty="0" err="1">
                <a:latin typeface="GT Eesti Pro Display Light" pitchFamily="2" charset="0"/>
              </a:rPr>
              <a:t>ван</a:t>
            </a:r>
            <a:r>
              <a:rPr lang="ru-RU" sz="5400" dirty="0">
                <a:latin typeface="GT Eesti Pro Display Light" pitchFamily="2" charset="0"/>
              </a:rPr>
              <a:t> </a:t>
            </a:r>
            <a:r>
              <a:rPr lang="ru-RU" sz="5400" dirty="0" err="1">
                <a:latin typeface="GT Eesti Pro Display Light" pitchFamily="2" charset="0"/>
              </a:rPr>
              <a:t>Россумом</a:t>
            </a:r>
            <a:endParaRPr lang="ru-RU" sz="54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418331" y="5508702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en-US" sz="6000" b="0" dirty="0" err="1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Tkinter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254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923B25-59ED-B949-806D-E19EAA0B9B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35110" y="1615858"/>
            <a:ext cx="15564591" cy="5498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4200" dirty="0">
                <a:effectLst/>
                <a:latin typeface="GT Eesti Pro Display Light" pitchFamily="2" charset="0"/>
              </a:rPr>
              <a:t>Существуе</a:t>
            </a:r>
            <a:r>
              <a:rPr lang="ru-RU" sz="4200" dirty="0">
                <a:latin typeface="GT Eesti Pro Display Light" pitchFamily="2" charset="0"/>
              </a:rPr>
              <a:t>т следующий порядок создания приложений с </a:t>
            </a:r>
            <a:r>
              <a:rPr lang="en-US" sz="4200" dirty="0">
                <a:latin typeface="GT Eesti Pro Display Light" pitchFamily="2" charset="0"/>
              </a:rPr>
              <a:t>GUI: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Создать главное окно.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Создать </a:t>
            </a:r>
            <a:r>
              <a:rPr lang="ru-RU" sz="4200" dirty="0" err="1">
                <a:latin typeface="GT Eesti Pro Display Light" pitchFamily="2" charset="0"/>
              </a:rPr>
              <a:t>виджеты</a:t>
            </a:r>
            <a:r>
              <a:rPr lang="ru-RU" sz="4200" dirty="0">
                <a:latin typeface="GT Eesti Pro Display Light" pitchFamily="2" charset="0"/>
              </a:rPr>
              <a:t> и выполнить конфигурацию их свойств (опций).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Определить события, то есть то, на что будет реагировать программа.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Описать обработчики событий, то есть то, как будет реагировать программа.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Расположить </a:t>
            </a:r>
            <a:r>
              <a:rPr lang="ru-RU" sz="4200" dirty="0" err="1">
                <a:latin typeface="GT Eesti Pro Display Light" pitchFamily="2" charset="0"/>
              </a:rPr>
              <a:t>виджеты</a:t>
            </a:r>
            <a:r>
              <a:rPr lang="ru-RU" sz="4200" dirty="0">
                <a:latin typeface="GT Eesti Pro Display Light" pitchFamily="2" charset="0"/>
              </a:rPr>
              <a:t> в главном окне.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200" dirty="0">
                <a:latin typeface="GT Eesti Pro Display Light" pitchFamily="2" charset="0"/>
              </a:rPr>
              <a:t>Запустить цикл обработки событий.</a:t>
            </a:r>
          </a:p>
          <a:p>
            <a:pPr>
              <a:lnSpc>
                <a:spcPct val="150000"/>
              </a:lnSpc>
            </a:pPr>
            <a:endParaRPr lang="ru-RU" sz="4200" dirty="0">
              <a:effectLst/>
              <a:latin typeface="GT Eesti Pro Display Light" pitchFamily="2" charset="0"/>
            </a:endParaRPr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0" y="0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588452" y="3913818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Алгоритм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создания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приложения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9" name="граф.png" descr="граф.png">
            <a:extLst>
              <a:ext uri="{FF2B5EF4-FFF2-40B4-BE49-F238E27FC236}">
                <a16:creationId xmlns:a16="http://schemas.microsoft.com/office/drawing/2014/main" id="{0FC43966-E70C-D648-B8FF-1D23C0A1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23" y="6973155"/>
            <a:ext cx="1730808" cy="167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960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087E6-7AB8-F940-85D3-DB7E77D8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26DF-754D-9F43-9AED-8751096E4570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85CE672B-EBF4-544B-A6CC-B1C2D4F78100}"/>
              </a:ext>
            </a:extLst>
          </p:cNvPr>
          <p:cNvSpPr/>
          <p:nvPr/>
        </p:nvSpPr>
        <p:spPr>
          <a:xfrm>
            <a:off x="-49477" y="-29811"/>
            <a:ext cx="7983183" cy="13775622"/>
          </a:xfrm>
          <a:prstGeom prst="rect">
            <a:avLst/>
          </a:prstGeom>
          <a:solidFill>
            <a:srgbClr val="001934"/>
          </a:solidFill>
          <a:ln w="12700">
            <a:solidFill>
              <a:srgbClr val="001934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1934"/>
                </a:solidFill>
              </a:defRPr>
            </a:pPr>
            <a:endParaRPr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63BF221-31C5-7643-99DD-B8A7D365C900}"/>
              </a:ext>
            </a:extLst>
          </p:cNvPr>
          <p:cNvSpPr txBox="1">
            <a:spLocks/>
          </p:cNvSpPr>
          <p:nvPr/>
        </p:nvSpPr>
        <p:spPr>
          <a:xfrm>
            <a:off x="1503392" y="5253520"/>
            <a:ext cx="5047566" cy="1634199"/>
          </a:xfrm>
          <a:prstGeom prst="rect">
            <a:avLst/>
          </a:prstGeom>
        </p:spPr>
        <p:txBody>
          <a:bodyPr vert="horz" lIns="0" tIns="360000" rIns="0" bIns="0" rtlCol="0" anchor="t">
            <a:noAutofit/>
          </a:bodyPr>
          <a:lstStyle>
            <a:lvl1pPr algn="l" defTabSz="1828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нет, он 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не всегда</a:t>
            </a:r>
          </a:p>
          <a:p>
            <a:pPr algn="ctr">
              <a:defRPr sz="6000" b="0">
                <a:solidFill>
                  <a:srgbClr val="FFFFFF"/>
                </a:solidFill>
                <a:latin typeface="GT Eesti Pro Display Medium"/>
                <a:ea typeface="GT Eesti Pro Display Medium"/>
                <a:cs typeface="GT Eesti Pro Display Medium"/>
                <a:sym typeface="GT Eesti Pro Display Medium"/>
              </a:defRPr>
            </a:pPr>
            <a:r>
              <a:rPr lang="ru-RU" sz="6000" b="0" dirty="0">
                <a:solidFill>
                  <a:srgbClr val="FFFFFF"/>
                </a:solidFill>
                <a:latin typeface="GT Eesti Pro Display" pitchFamily="2" charset="0"/>
                <a:ea typeface="GT Eesti Pro Display Medium"/>
                <a:cs typeface="GT Eesti Pro Display Medium"/>
                <a:sym typeface="Play"/>
              </a:rPr>
              <a:t>такой страшный</a:t>
            </a:r>
            <a:endParaRPr lang="en" sz="6000" b="0" dirty="0">
              <a:solidFill>
                <a:srgbClr val="FFFFFF"/>
              </a:solidFill>
              <a:latin typeface="GT Eesti Pro Display" pitchFamily="2" charset="0"/>
              <a:ea typeface="GT Eesti Pro Display Medium"/>
              <a:cs typeface="GT Eesti Pro Display Medium"/>
              <a:sym typeface="GT Eesti Pro Display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49FD87-179E-EE4C-82D8-58664A5B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91" y="1578491"/>
            <a:ext cx="15305231" cy="9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zon-1">
  <a:themeElements>
    <a:clrScheme name="Ozon New Skills">
      <a:dk1>
        <a:srgbClr val="000000"/>
      </a:dk1>
      <a:lt1>
        <a:srgbClr val="FFFFFF"/>
      </a:lt1>
      <a:dk2>
        <a:srgbClr val="005BFF"/>
      </a:dk2>
      <a:lt2>
        <a:srgbClr val="00A2FF"/>
      </a:lt2>
      <a:accent1>
        <a:srgbClr val="06CA99"/>
      </a:accent1>
      <a:accent2>
        <a:srgbClr val="FFDC00"/>
      </a:accent2>
      <a:accent3>
        <a:srgbClr val="F91155"/>
      </a:accent3>
      <a:accent4>
        <a:srgbClr val="FFA83B"/>
      </a:accent4>
      <a:accent5>
        <a:srgbClr val="0000B7"/>
      </a:accent5>
      <a:accent6>
        <a:srgbClr val="001A34"/>
      </a:accent6>
      <a:hlink>
        <a:srgbClr val="000000"/>
      </a:hlink>
      <a:folHlink>
        <a:srgbClr val="000000"/>
      </a:folHlink>
    </a:clrScheme>
    <a:fontScheme name="O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162000" rIns="0" bIns="0" rtlCol="0" anchor="t">
        <a:spAutoFit/>
      </a:bodyPr>
      <a:lstStyle>
        <a:defPPr algn="l">
          <a:lnSpc>
            <a:spcPct val="100000"/>
          </a:lnSpc>
          <a:defRPr sz="5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zon-1" id="{9BA4FC8C-4356-7247-9C9F-2C46D5AF29F9}" vid="{C55456AA-5821-C945-B3EE-E5EB9215A9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Ozon-1</Template>
  <TotalTime>20658</TotalTime>
  <Words>695</Words>
  <Application>Microsoft Macintosh PowerPoint</Application>
  <PresentationFormat>Произвольный</PresentationFormat>
  <Paragraphs>106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.Lucida Grande UI Regular</vt:lpstr>
      <vt:lpstr>Системный шрифт</vt:lpstr>
      <vt:lpstr>Arial</vt:lpstr>
      <vt:lpstr>Calibri</vt:lpstr>
      <vt:lpstr>GT Eesti Pro Display</vt:lpstr>
      <vt:lpstr>GT Eesti Pro Display Light</vt:lpstr>
      <vt:lpstr>Hack</vt:lpstr>
      <vt:lpstr>JetBrains Mono</vt:lpstr>
      <vt:lpstr>JetBrains Mono Medium</vt:lpstr>
      <vt:lpstr>JetBrains Mono Semi Light</vt:lpstr>
      <vt:lpstr>Ozon-1</vt:lpstr>
      <vt:lpstr>Презентация PowerPoint</vt:lpstr>
      <vt:lpstr>  Python 18+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Tkinter</vt:lpstr>
      <vt:lpstr>Презентация PowerPoint</vt:lpstr>
      <vt:lpstr>Вариант создания приложения</vt:lpstr>
      <vt:lpstr>Самые распространённые виджеты</vt:lpstr>
      <vt:lpstr>Презентация PowerPoint</vt:lpstr>
      <vt:lpstr>Виды верстки</vt:lpstr>
      <vt:lpstr>Презентация PowerPoint</vt:lpstr>
      <vt:lpstr>Работа с файлами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PAUL YAKUPOFF</cp:lastModifiedBy>
  <cp:revision>542</cp:revision>
  <dcterms:created xsi:type="dcterms:W3CDTF">2020-01-20T10:09:26Z</dcterms:created>
  <dcterms:modified xsi:type="dcterms:W3CDTF">2021-03-29T19:21:12Z</dcterms:modified>
</cp:coreProperties>
</file>