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7337088" cy="975201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GT Eesti Pro Display" pitchFamily="2" charset="0"/>
      <p:regular r:id="rId36"/>
      <p:italic r:id="rId37"/>
    </p:embeddedFont>
    <p:embeddedFont>
      <p:font typeface="GT Eesti Pro Display Light" pitchFamily="2" charset="0"/>
      <p:regular r:id="rId38"/>
      <p:italic r:id="rId39"/>
    </p:embeddedFont>
    <p:embeddedFont>
      <p:font typeface="JetBrains Mono" panose="020B0509020102050004" pitchFamily="49" charset="0"/>
      <p:regular r:id="rId40"/>
      <p:bold r:id="rId41"/>
      <p:italic r:id="rId42"/>
      <p:boldItalic r:id="rId43"/>
    </p:embeddedFont>
    <p:embeddedFont>
      <p:font typeface="JetBrains Mono Medium" panose="020B0509020102050004" pitchFamily="49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38">
          <p15:clr>
            <a:srgbClr val="A4A3A4"/>
          </p15:clr>
        </p15:guide>
        <p15:guide id="2" orient="horz" pos="73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6" roundtripDataSignature="AMtx7mgZ6zBI12qCUoOh3/zJWUlvOoGc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79"/>
  </p:normalViewPr>
  <p:slideViewPr>
    <p:cSldViewPr snapToGrid="0">
      <p:cViewPr varScale="1">
        <p:scale>
          <a:sx n="73" d="100"/>
          <a:sy n="73" d="100"/>
        </p:scale>
        <p:origin x="664" y="200"/>
      </p:cViewPr>
      <p:guideLst>
        <p:guide pos="5438"/>
        <p:guide orient="horz" pos="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32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>
            <a:spLocks noGrp="1"/>
          </p:cNvSpPr>
          <p:nvPr>
            <p:ph type="ctrTitle"/>
          </p:nvPr>
        </p:nvSpPr>
        <p:spPr>
          <a:xfrm>
            <a:off x="3663950" y="2298701"/>
            <a:ext cx="11298238" cy="353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Arial"/>
              <a:buNone/>
              <a:defRPr sz="84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ubTitle" idx="1"/>
          </p:nvPr>
        </p:nvSpPr>
        <p:spPr>
          <a:xfrm>
            <a:off x="3663950" y="6224400"/>
            <a:ext cx="11298238" cy="137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None/>
              <a:defRPr sz="2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560"/>
              <a:buFont typeface="Arial"/>
              <a:buNone/>
              <a:defRPr sz="256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560"/>
              <a:buNone/>
              <a:defRPr sz="256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75"/>
              <a:buNone/>
              <a:defRPr sz="2275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75"/>
              <a:buNone/>
              <a:defRPr sz="2275"/>
            </a:lvl5pPr>
            <a:lvl6pPr lvl="5" algn="ctr">
              <a:lnSpc>
                <a:spcPct val="94945"/>
              </a:lnSpc>
              <a:spcBef>
                <a:spcPts val="800"/>
              </a:spcBef>
              <a:spcAft>
                <a:spcPts val="0"/>
              </a:spcAft>
              <a:buSzPts val="2275"/>
              <a:buFont typeface="Arial"/>
              <a:buNone/>
              <a:defRPr sz="2275"/>
            </a:lvl6pPr>
            <a:lvl7pPr lvl="6" algn="ctr">
              <a:lnSpc>
                <a:spcPct val="94945"/>
              </a:lnSpc>
              <a:spcBef>
                <a:spcPts val="600"/>
              </a:spcBef>
              <a:spcAft>
                <a:spcPts val="0"/>
              </a:spcAft>
              <a:buSzPts val="2275"/>
              <a:buNone/>
              <a:defRPr sz="2275"/>
            </a:lvl7pPr>
            <a:lvl8pPr lvl="7" algn="ctr">
              <a:lnSpc>
                <a:spcPct val="94945"/>
              </a:lnSpc>
              <a:spcBef>
                <a:spcPts val="600"/>
              </a:spcBef>
              <a:spcAft>
                <a:spcPts val="0"/>
              </a:spcAft>
              <a:buSzPts val="2275"/>
              <a:buNone/>
              <a:defRPr sz="2275"/>
            </a:lvl8pPr>
            <a:lvl9pPr lvl="8" algn="ctr">
              <a:lnSpc>
                <a:spcPct val="94945"/>
              </a:lnSpc>
              <a:spcBef>
                <a:spcPts val="600"/>
              </a:spcBef>
              <a:spcAft>
                <a:spcPts val="600"/>
              </a:spcAft>
              <a:buSzPts val="2275"/>
              <a:buNone/>
              <a:defRPr sz="2275"/>
            </a:lvl9pPr>
          </a:lstStyle>
          <a:p>
            <a:endParaRPr/>
          </a:p>
        </p:txBody>
      </p:sp>
      <p:pic>
        <p:nvPicPr>
          <p:cNvPr id="17" name="Google Shape;1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63950" y="1392864"/>
            <a:ext cx="1896414" cy="125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иктограммы">
  <p:cSld name="пиктограммы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>
            <a:spLocks noGrp="1"/>
          </p:cNvSpPr>
          <p:nvPr>
            <p:ph type="pic" idx="2"/>
          </p:nvPr>
        </p:nvSpPr>
        <p:spPr>
          <a:xfrm>
            <a:off x="1081087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4"/>
          <p:cNvSpPr>
            <a:spLocks noGrp="1"/>
          </p:cNvSpPr>
          <p:nvPr>
            <p:ph type="pic" idx="3"/>
          </p:nvPr>
        </p:nvSpPr>
        <p:spPr>
          <a:xfrm>
            <a:off x="3663950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4"/>
          <p:cNvSpPr>
            <a:spLocks noGrp="1"/>
          </p:cNvSpPr>
          <p:nvPr>
            <p:ph type="pic" idx="4"/>
          </p:nvPr>
        </p:nvSpPr>
        <p:spPr>
          <a:xfrm>
            <a:off x="6265903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>
            <a:spLocks noGrp="1"/>
          </p:cNvSpPr>
          <p:nvPr>
            <p:ph type="pic" idx="5"/>
          </p:nvPr>
        </p:nvSpPr>
        <p:spPr>
          <a:xfrm>
            <a:off x="8867671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4"/>
          <p:cNvSpPr>
            <a:spLocks noGrp="1"/>
          </p:cNvSpPr>
          <p:nvPr>
            <p:ph type="pic" idx="6"/>
          </p:nvPr>
        </p:nvSpPr>
        <p:spPr>
          <a:xfrm>
            <a:off x="11448946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4"/>
          <p:cNvSpPr>
            <a:spLocks noGrp="1"/>
          </p:cNvSpPr>
          <p:nvPr>
            <p:ph type="pic" idx="7"/>
          </p:nvPr>
        </p:nvSpPr>
        <p:spPr>
          <a:xfrm>
            <a:off x="14044509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6" name="Google Shape;86;p34"/>
          <p:cNvSpPr>
            <a:spLocks noGrp="1"/>
          </p:cNvSpPr>
          <p:nvPr>
            <p:ph type="pic" idx="8"/>
          </p:nvPr>
        </p:nvSpPr>
        <p:spPr>
          <a:xfrm>
            <a:off x="1081087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4"/>
          <p:cNvSpPr>
            <a:spLocks noGrp="1"/>
          </p:cNvSpPr>
          <p:nvPr>
            <p:ph type="pic" idx="9"/>
          </p:nvPr>
        </p:nvSpPr>
        <p:spPr>
          <a:xfrm>
            <a:off x="3663950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>
            <a:spLocks noGrp="1"/>
          </p:cNvSpPr>
          <p:nvPr>
            <p:ph type="pic" idx="13"/>
          </p:nvPr>
        </p:nvSpPr>
        <p:spPr>
          <a:xfrm>
            <a:off x="6265903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>
            <a:spLocks noGrp="1"/>
          </p:cNvSpPr>
          <p:nvPr>
            <p:ph type="pic" idx="14"/>
          </p:nvPr>
        </p:nvSpPr>
        <p:spPr>
          <a:xfrm>
            <a:off x="8867671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4"/>
          <p:cNvSpPr>
            <a:spLocks noGrp="1"/>
          </p:cNvSpPr>
          <p:nvPr>
            <p:ph type="pic" idx="15"/>
          </p:nvPr>
        </p:nvSpPr>
        <p:spPr>
          <a:xfrm>
            <a:off x="11448946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4"/>
          <p:cNvSpPr>
            <a:spLocks noGrp="1"/>
          </p:cNvSpPr>
          <p:nvPr>
            <p:ph type="pic" idx="16"/>
          </p:nvPr>
        </p:nvSpPr>
        <p:spPr>
          <a:xfrm>
            <a:off x="14044509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34"/>
          <p:cNvSpPr>
            <a:spLocks noGrp="1"/>
          </p:cNvSpPr>
          <p:nvPr>
            <p:ph type="pic" idx="17"/>
          </p:nvPr>
        </p:nvSpPr>
        <p:spPr>
          <a:xfrm>
            <a:off x="1081087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4"/>
          <p:cNvSpPr>
            <a:spLocks noGrp="1"/>
          </p:cNvSpPr>
          <p:nvPr>
            <p:ph type="pic" idx="18"/>
          </p:nvPr>
        </p:nvSpPr>
        <p:spPr>
          <a:xfrm>
            <a:off x="3663950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4"/>
          <p:cNvSpPr>
            <a:spLocks noGrp="1"/>
          </p:cNvSpPr>
          <p:nvPr>
            <p:ph type="pic" idx="19"/>
          </p:nvPr>
        </p:nvSpPr>
        <p:spPr>
          <a:xfrm>
            <a:off x="6265903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4"/>
          <p:cNvSpPr>
            <a:spLocks noGrp="1"/>
          </p:cNvSpPr>
          <p:nvPr>
            <p:ph type="pic" idx="20"/>
          </p:nvPr>
        </p:nvSpPr>
        <p:spPr>
          <a:xfrm>
            <a:off x="8867671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4"/>
          <p:cNvSpPr>
            <a:spLocks noGrp="1"/>
          </p:cNvSpPr>
          <p:nvPr>
            <p:ph type="pic" idx="21"/>
          </p:nvPr>
        </p:nvSpPr>
        <p:spPr>
          <a:xfrm>
            <a:off x="11448946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>
            <a:spLocks noGrp="1"/>
          </p:cNvSpPr>
          <p:nvPr>
            <p:ph type="pic" idx="22"/>
          </p:nvPr>
        </p:nvSpPr>
        <p:spPr>
          <a:xfrm>
            <a:off x="14044509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4"/>
          <p:cNvSpPr>
            <a:spLocks noGrp="1"/>
          </p:cNvSpPr>
          <p:nvPr>
            <p:ph type="pic" idx="23"/>
          </p:nvPr>
        </p:nvSpPr>
        <p:spPr>
          <a:xfrm>
            <a:off x="1081087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4"/>
          <p:cNvSpPr>
            <a:spLocks noGrp="1"/>
          </p:cNvSpPr>
          <p:nvPr>
            <p:ph type="pic" idx="24"/>
          </p:nvPr>
        </p:nvSpPr>
        <p:spPr>
          <a:xfrm>
            <a:off x="3663950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4"/>
          <p:cNvSpPr>
            <a:spLocks noGrp="1"/>
          </p:cNvSpPr>
          <p:nvPr>
            <p:ph type="pic" idx="25"/>
          </p:nvPr>
        </p:nvSpPr>
        <p:spPr>
          <a:xfrm>
            <a:off x="6265903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34"/>
          <p:cNvSpPr>
            <a:spLocks noGrp="1"/>
          </p:cNvSpPr>
          <p:nvPr>
            <p:ph type="pic" idx="26"/>
          </p:nvPr>
        </p:nvSpPr>
        <p:spPr>
          <a:xfrm>
            <a:off x="8867671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4"/>
          <p:cNvSpPr>
            <a:spLocks noGrp="1"/>
          </p:cNvSpPr>
          <p:nvPr>
            <p:ph type="pic" idx="27"/>
          </p:nvPr>
        </p:nvSpPr>
        <p:spPr>
          <a:xfrm>
            <a:off x="11448946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>
            <a:spLocks noGrp="1"/>
          </p:cNvSpPr>
          <p:nvPr>
            <p:ph type="pic" idx="28"/>
          </p:nvPr>
        </p:nvSpPr>
        <p:spPr>
          <a:xfrm>
            <a:off x="14044509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пиктограммы">
  <p:cSld name="4 пиктограммы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1"/>
          </p:nvPr>
        </p:nvSpPr>
        <p:spPr>
          <a:xfrm>
            <a:off x="3663951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8" name="Google Shape;108;p35"/>
          <p:cNvSpPr>
            <a:spLocks noGrp="1"/>
          </p:cNvSpPr>
          <p:nvPr>
            <p:ph type="pic" idx="2"/>
          </p:nvPr>
        </p:nvSpPr>
        <p:spPr>
          <a:xfrm>
            <a:off x="3663950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3"/>
          </p:nvPr>
        </p:nvSpPr>
        <p:spPr>
          <a:xfrm>
            <a:off x="6265904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>
            <a:spLocks noGrp="1"/>
          </p:cNvSpPr>
          <p:nvPr>
            <p:ph type="pic" idx="4"/>
          </p:nvPr>
        </p:nvSpPr>
        <p:spPr>
          <a:xfrm>
            <a:off x="6265903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5"/>
          </p:nvPr>
        </p:nvSpPr>
        <p:spPr>
          <a:xfrm>
            <a:off x="8867672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>
            <a:spLocks noGrp="1"/>
          </p:cNvSpPr>
          <p:nvPr>
            <p:ph type="pic" idx="6"/>
          </p:nvPr>
        </p:nvSpPr>
        <p:spPr>
          <a:xfrm>
            <a:off x="8867671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7"/>
          </p:nvPr>
        </p:nvSpPr>
        <p:spPr>
          <a:xfrm>
            <a:off x="11448947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>
            <a:spLocks noGrp="1"/>
          </p:cNvSpPr>
          <p:nvPr>
            <p:ph type="pic" idx="8"/>
          </p:nvPr>
        </p:nvSpPr>
        <p:spPr>
          <a:xfrm>
            <a:off x="11448946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пиктограммы">
  <p:cSld name="3 пиктограммы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body" idx="1"/>
          </p:nvPr>
        </p:nvSpPr>
        <p:spPr>
          <a:xfrm>
            <a:off x="3663951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0" name="Google Shape;120;p36"/>
          <p:cNvSpPr>
            <a:spLocks noGrp="1"/>
          </p:cNvSpPr>
          <p:nvPr>
            <p:ph type="pic" idx="2"/>
          </p:nvPr>
        </p:nvSpPr>
        <p:spPr>
          <a:xfrm>
            <a:off x="3663950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body" idx="3"/>
          </p:nvPr>
        </p:nvSpPr>
        <p:spPr>
          <a:xfrm>
            <a:off x="7553325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>
            <a:spLocks noGrp="1"/>
          </p:cNvSpPr>
          <p:nvPr>
            <p:ph type="pic" idx="4"/>
          </p:nvPr>
        </p:nvSpPr>
        <p:spPr>
          <a:xfrm>
            <a:off x="7553324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5"/>
          </p:nvPr>
        </p:nvSpPr>
        <p:spPr>
          <a:xfrm>
            <a:off x="11448947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4" name="Google Shape;124;p36"/>
          <p:cNvSpPr>
            <a:spLocks noGrp="1"/>
          </p:cNvSpPr>
          <p:nvPr>
            <p:ph type="pic" idx="6"/>
          </p:nvPr>
        </p:nvSpPr>
        <p:spPr>
          <a:xfrm>
            <a:off x="11448946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и диаграмма">
  <p:cSld name="Текст и диаграмма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>
            <a:spLocks noGrp="1"/>
          </p:cNvSpPr>
          <p:nvPr>
            <p:ph type="chart" idx="2"/>
          </p:nvPr>
        </p:nvSpPr>
        <p:spPr>
          <a:xfrm>
            <a:off x="6256338" y="2298699"/>
            <a:ext cx="10001250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1"/>
          </p:nvPr>
        </p:nvSpPr>
        <p:spPr>
          <a:xfrm>
            <a:off x="1081088" y="2298700"/>
            <a:ext cx="4814887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и 2 диаграммы">
  <p:cSld name="Текст и 2 диаграммы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>
            <a:spLocks noGrp="1"/>
          </p:cNvSpPr>
          <p:nvPr>
            <p:ph type="chart" idx="2"/>
          </p:nvPr>
        </p:nvSpPr>
        <p:spPr>
          <a:xfrm>
            <a:off x="6256338" y="2298700"/>
            <a:ext cx="10001250" cy="26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8"/>
          <p:cNvSpPr>
            <a:spLocks noGrp="1"/>
          </p:cNvSpPr>
          <p:nvPr>
            <p:ph type="chart" idx="3"/>
          </p:nvPr>
        </p:nvSpPr>
        <p:spPr>
          <a:xfrm>
            <a:off x="6256338" y="5454206"/>
            <a:ext cx="10001250" cy="303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1"/>
          </p:nvPr>
        </p:nvSpPr>
        <p:spPr>
          <a:xfrm>
            <a:off x="1081088" y="2298700"/>
            <a:ext cx="4814887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диаграммы">
  <p:cSld name="4 диаграммы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9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>
            <a:spLocks noGrp="1"/>
          </p:cNvSpPr>
          <p:nvPr>
            <p:ph type="chart" idx="2"/>
          </p:nvPr>
        </p:nvSpPr>
        <p:spPr>
          <a:xfrm>
            <a:off x="8874124" y="2298700"/>
            <a:ext cx="7383463" cy="26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9"/>
          <p:cNvSpPr>
            <a:spLocks noGrp="1"/>
          </p:cNvSpPr>
          <p:nvPr>
            <p:ph type="chart" idx="3"/>
          </p:nvPr>
        </p:nvSpPr>
        <p:spPr>
          <a:xfrm>
            <a:off x="8874124" y="5454206"/>
            <a:ext cx="7383463" cy="303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9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5" name="Google Shape;145;p39"/>
          <p:cNvSpPr>
            <a:spLocks noGrp="1"/>
          </p:cNvSpPr>
          <p:nvPr>
            <p:ph type="chart" idx="4"/>
          </p:nvPr>
        </p:nvSpPr>
        <p:spPr>
          <a:xfrm>
            <a:off x="1081088" y="2298700"/>
            <a:ext cx="7383463" cy="26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9"/>
          <p:cNvSpPr>
            <a:spLocks noGrp="1"/>
          </p:cNvSpPr>
          <p:nvPr>
            <p:ph type="chart" idx="5"/>
          </p:nvPr>
        </p:nvSpPr>
        <p:spPr>
          <a:xfrm>
            <a:off x="1081088" y="5454206"/>
            <a:ext cx="7383463" cy="303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Заголовок и объект">
  <p:cSld name="9_Заголовок и объект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body" idx="1"/>
          </p:nvPr>
        </p:nvSpPr>
        <p:spPr>
          <a:xfrm>
            <a:off x="1081088" y="7042826"/>
            <a:ext cx="12580936" cy="144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>
            <a:spLocks noGrp="1"/>
          </p:cNvSpPr>
          <p:nvPr>
            <p:ph type="chart" idx="2"/>
          </p:nvPr>
        </p:nvSpPr>
        <p:spPr>
          <a:xfrm>
            <a:off x="1081088" y="2298700"/>
            <a:ext cx="7381875" cy="4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0"/>
          <p:cNvSpPr>
            <a:spLocks noGrp="1"/>
          </p:cNvSpPr>
          <p:nvPr>
            <p:ph type="chart" idx="3"/>
          </p:nvPr>
        </p:nvSpPr>
        <p:spPr>
          <a:xfrm>
            <a:off x="8874125" y="2298700"/>
            <a:ext cx="7381875" cy="4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Заголовок и объект">
  <p:cSld name="15_Заголовок и объект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1081088" y="2298701"/>
            <a:ext cx="7381875" cy="114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>
            <a:spLocks noGrp="1"/>
          </p:cNvSpPr>
          <p:nvPr>
            <p:ph type="chart" idx="2"/>
          </p:nvPr>
        </p:nvSpPr>
        <p:spPr>
          <a:xfrm>
            <a:off x="1081088" y="3796748"/>
            <a:ext cx="7381875" cy="469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>
            <a:spLocks noGrp="1"/>
          </p:cNvSpPr>
          <p:nvPr>
            <p:ph type="chart" idx="3"/>
          </p:nvPr>
        </p:nvSpPr>
        <p:spPr>
          <a:xfrm>
            <a:off x="8874125" y="3796748"/>
            <a:ext cx="7381875" cy="469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body" idx="4"/>
          </p:nvPr>
        </p:nvSpPr>
        <p:spPr>
          <a:xfrm>
            <a:off x="8874125" y="2298701"/>
            <a:ext cx="7381875" cy="114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изображения и подписи">
  <p:cSld name="3 изображения и подписи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body" idx="1"/>
          </p:nvPr>
        </p:nvSpPr>
        <p:spPr>
          <a:xfrm>
            <a:off x="1081088" y="7042826"/>
            <a:ext cx="4814887" cy="144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body" idx="2"/>
          </p:nvPr>
        </p:nvSpPr>
        <p:spPr>
          <a:xfrm>
            <a:off x="6265863" y="7042826"/>
            <a:ext cx="4814887" cy="144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body" idx="3"/>
          </p:nvPr>
        </p:nvSpPr>
        <p:spPr>
          <a:xfrm>
            <a:off x="11442701" y="7042826"/>
            <a:ext cx="4814887" cy="144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8" name="Google Shape;168;p42"/>
          <p:cNvSpPr>
            <a:spLocks noGrp="1"/>
          </p:cNvSpPr>
          <p:nvPr>
            <p:ph type="pic" idx="4"/>
          </p:nvPr>
        </p:nvSpPr>
        <p:spPr>
          <a:xfrm>
            <a:off x="1081088" y="2298700"/>
            <a:ext cx="481488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42"/>
          <p:cNvSpPr>
            <a:spLocks noGrp="1"/>
          </p:cNvSpPr>
          <p:nvPr>
            <p:ph type="pic" idx="5"/>
          </p:nvPr>
        </p:nvSpPr>
        <p:spPr>
          <a:xfrm>
            <a:off x="6256338" y="2298700"/>
            <a:ext cx="481488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42"/>
          <p:cNvSpPr>
            <a:spLocks noGrp="1"/>
          </p:cNvSpPr>
          <p:nvPr>
            <p:ph type="pic" idx="6"/>
          </p:nvPr>
        </p:nvSpPr>
        <p:spPr>
          <a:xfrm>
            <a:off x="11441113" y="2298700"/>
            <a:ext cx="481488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42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заголовком">
  <p:cSld name="Слайд с заголовком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-разделитель">
  <p:cSld name="Слайд-разделитель">
    <p:bg>
      <p:bgPr>
        <a:solidFill>
          <a:srgbClr val="001A34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ctrTitle"/>
          </p:nvPr>
        </p:nvSpPr>
        <p:spPr>
          <a:xfrm>
            <a:off x="3663950" y="2298701"/>
            <a:ext cx="11298238" cy="353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1">
          <p15:clr>
            <a:srgbClr val="FBAE40"/>
          </p15:clr>
        </p15:guide>
        <p15:guide id="2" orient="horz" pos="291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">
  <p:cSld name="Заголовок и текст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1081088" y="2298700"/>
            <a:ext cx="12580936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>
  <p:cSld name="1_Заголовок и объект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/>
          <p:nvPr/>
        </p:nvSpPr>
        <p:spPr>
          <a:xfrm>
            <a:off x="5895974" y="0"/>
            <a:ext cx="11441113" cy="97520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3878261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387826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7556818" y="8982075"/>
            <a:ext cx="515944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612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2"/>
          </p:nvPr>
        </p:nvSpPr>
        <p:spPr>
          <a:xfrm>
            <a:off x="7553324" y="2298700"/>
            <a:ext cx="8704263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—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–"/>
              <a:defRPr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3"/>
          </p:nvPr>
        </p:nvSpPr>
        <p:spPr>
          <a:xfrm>
            <a:off x="1081088" y="2298700"/>
            <a:ext cx="3878262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2 объекта_1">
  <p:cSld name="Заголовок и 2 объекта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1081088" y="2298700"/>
            <a:ext cx="7381875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8874125" y="2298700"/>
            <a:ext cx="7383463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 2 объекта_2">
  <p:cSld name="Заголовок и  2 объекта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6256338" y="2298700"/>
            <a:ext cx="10001250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—"/>
              <a:defRPr>
                <a:solidFill>
                  <a:schemeClr val="dk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–"/>
              <a:defRPr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1081089" y="2298700"/>
            <a:ext cx="4814886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0" y="0"/>
            <a:ext cx="6256338" cy="97520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4814887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7553325" y="2298700"/>
            <a:ext cx="8704262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387826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1081087" y="2298700"/>
            <a:ext cx="4814887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—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3"/>
          </p:nvPr>
        </p:nvSpPr>
        <p:spPr>
          <a:xfrm>
            <a:off x="7556818" y="8982075"/>
            <a:ext cx="515944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612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Заголовок и объект">
  <p:cSld name="10_Заголовок и объект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/>
          <p:nvPr/>
        </p:nvSpPr>
        <p:spPr>
          <a:xfrm>
            <a:off x="11439727" y="0"/>
            <a:ext cx="5895975" cy="97520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1081089" y="574676"/>
            <a:ext cx="9999662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999966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12377738" y="2298699"/>
            <a:ext cx="3879850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—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1095004" y="2298699"/>
            <a:ext cx="9985746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пиктограмм">
  <p:cSld name="6 пиктограмм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1081088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2"/>
          </p:nvPr>
        </p:nvSpPr>
        <p:spPr>
          <a:xfrm>
            <a:off x="3663951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>
            <a:spLocks noGrp="1"/>
          </p:cNvSpPr>
          <p:nvPr>
            <p:ph type="pic" idx="3"/>
          </p:nvPr>
        </p:nvSpPr>
        <p:spPr>
          <a:xfrm>
            <a:off x="1081087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>
            <a:spLocks noGrp="1"/>
          </p:cNvSpPr>
          <p:nvPr>
            <p:ph type="pic" idx="4"/>
          </p:nvPr>
        </p:nvSpPr>
        <p:spPr>
          <a:xfrm>
            <a:off x="3663950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5"/>
          </p:nvPr>
        </p:nvSpPr>
        <p:spPr>
          <a:xfrm>
            <a:off x="6265904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>
            <a:spLocks noGrp="1"/>
          </p:cNvSpPr>
          <p:nvPr>
            <p:ph type="pic" idx="6"/>
          </p:nvPr>
        </p:nvSpPr>
        <p:spPr>
          <a:xfrm>
            <a:off x="6265903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7"/>
          </p:nvPr>
        </p:nvSpPr>
        <p:spPr>
          <a:xfrm>
            <a:off x="8867672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>
            <a:spLocks noGrp="1"/>
          </p:cNvSpPr>
          <p:nvPr>
            <p:ph type="pic" idx="8"/>
          </p:nvPr>
        </p:nvSpPr>
        <p:spPr>
          <a:xfrm>
            <a:off x="8867671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body" idx="9"/>
          </p:nvPr>
        </p:nvSpPr>
        <p:spPr>
          <a:xfrm>
            <a:off x="11448947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>
            <a:spLocks noGrp="1"/>
          </p:cNvSpPr>
          <p:nvPr>
            <p:ph type="pic" idx="13"/>
          </p:nvPr>
        </p:nvSpPr>
        <p:spPr>
          <a:xfrm>
            <a:off x="11448946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4"/>
          </p:nvPr>
        </p:nvSpPr>
        <p:spPr>
          <a:xfrm>
            <a:off x="14044509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>
            <a:spLocks noGrp="1"/>
          </p:cNvSpPr>
          <p:nvPr>
            <p:ph type="pic" idx="15"/>
          </p:nvPr>
        </p:nvSpPr>
        <p:spPr>
          <a:xfrm>
            <a:off x="14044509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1080000" y="2298700"/>
            <a:ext cx="15176499" cy="619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2">
          <p15:clr>
            <a:srgbClr val="F26B43"/>
          </p15:clr>
        </p15:guide>
        <p15:guide id="2" pos="10241">
          <p15:clr>
            <a:srgbClr val="F26B43"/>
          </p15:clr>
        </p15:guide>
        <p15:guide id="3" pos="681">
          <p15:clr>
            <a:srgbClr val="F26B43"/>
          </p15:clr>
        </p15:guide>
        <p15:guide id="4" orient="horz" pos="5347">
          <p15:clr>
            <a:srgbClr val="F26B43"/>
          </p15:clr>
        </p15:guide>
        <p15:guide id="5" orient="horz" pos="5651">
          <p15:clr>
            <a:srgbClr val="F26B43"/>
          </p15:clr>
        </p15:guide>
        <p15:guide id="6" pos="5461">
          <p15:clr>
            <a:srgbClr val="F26B43"/>
          </p15:clr>
        </p15:guide>
        <p15:guide id="7" pos="2059">
          <p15:clr>
            <a:srgbClr val="F26B43"/>
          </p15:clr>
        </p15:guide>
        <p15:guide id="8" pos="1269">
          <p15:clr>
            <a:srgbClr val="F26B43"/>
          </p15:clr>
        </p15:guide>
        <p15:guide id="9" pos="1498">
          <p15:clr>
            <a:srgbClr val="F26B43"/>
          </p15:clr>
        </p15:guide>
        <p15:guide id="10" pos="2308">
          <p15:clr>
            <a:srgbClr val="F26B43"/>
          </p15:clr>
        </p15:guide>
        <p15:guide id="11" pos="2898">
          <p15:clr>
            <a:srgbClr val="F26B43"/>
          </p15:clr>
        </p15:guide>
        <p15:guide id="12" pos="3124">
          <p15:clr>
            <a:srgbClr val="F26B43"/>
          </p15:clr>
        </p15:guide>
        <p15:guide id="13" pos="3714">
          <p15:clr>
            <a:srgbClr val="F26B43"/>
          </p15:clr>
        </p15:guide>
        <p15:guide id="14" pos="3941">
          <p15:clr>
            <a:srgbClr val="F26B43"/>
          </p15:clr>
        </p15:guide>
        <p15:guide id="15" pos="4529">
          <p15:clr>
            <a:srgbClr val="F26B43"/>
          </p15:clr>
        </p15:guide>
        <p15:guide id="16" pos="4758">
          <p15:clr>
            <a:srgbClr val="F26B43"/>
          </p15:clr>
        </p15:guide>
        <p15:guide id="17" pos="5331">
          <p15:clr>
            <a:srgbClr val="F26B43"/>
          </p15:clr>
        </p15:guide>
        <p15:guide id="18" pos="5590">
          <p15:clr>
            <a:srgbClr val="F26B43"/>
          </p15:clr>
        </p15:guide>
        <p15:guide id="19" pos="9655">
          <p15:clr>
            <a:srgbClr val="F26B43"/>
          </p15:clr>
        </p15:guide>
        <p15:guide id="20" pos="9425">
          <p15:clr>
            <a:srgbClr val="F26B43"/>
          </p15:clr>
        </p15:guide>
        <p15:guide id="21" pos="8835">
          <p15:clr>
            <a:srgbClr val="F26B43"/>
          </p15:clr>
        </p15:guide>
        <p15:guide id="22" pos="8606">
          <p15:clr>
            <a:srgbClr val="F26B43"/>
          </p15:clr>
        </p15:guide>
        <p15:guide id="23" pos="8023">
          <p15:clr>
            <a:srgbClr val="F26B43"/>
          </p15:clr>
        </p15:guide>
        <p15:guide id="24" pos="7797">
          <p15:clr>
            <a:srgbClr val="F26B43"/>
          </p15:clr>
        </p15:guide>
        <p15:guide id="25" pos="7207">
          <p15:clr>
            <a:srgbClr val="F26B43"/>
          </p15:clr>
        </p15:guide>
        <p15:guide id="26" pos="6980">
          <p15:clr>
            <a:srgbClr val="F26B43"/>
          </p15:clr>
        </p15:guide>
        <p15:guide id="27" pos="6389">
          <p15:clr>
            <a:srgbClr val="F26B43"/>
          </p15:clr>
        </p15:guide>
        <p15:guide id="28" pos="6163">
          <p15:clr>
            <a:srgbClr val="F26B43"/>
          </p15:clr>
        </p15:guide>
        <p15:guide id="29" orient="horz" pos="1077">
          <p15:clr>
            <a:srgbClr val="F26B43"/>
          </p15:clr>
        </p15:guide>
        <p15:guide id="30" orient="horz" pos="1448">
          <p15:clr>
            <a:srgbClr val="F26B43"/>
          </p15:clr>
        </p15:guide>
        <p15:guide id="31" orient="horz" pos="5861">
          <p15:clr>
            <a:srgbClr val="F26B43"/>
          </p15:clr>
        </p15:guide>
        <p15:guide id="32" pos="10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kura313/new_rep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>
            <a:spLocks noGrp="1"/>
          </p:cNvSpPr>
          <p:nvPr>
            <p:ph type="ctrTitle"/>
          </p:nvPr>
        </p:nvSpPr>
        <p:spPr>
          <a:xfrm>
            <a:off x="3663950" y="2763077"/>
            <a:ext cx="11298238" cy="307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Arial"/>
              <a:buNone/>
            </a:pPr>
            <a:r>
              <a:rPr lang="ru-RU" dirty="0" err="1"/>
              <a:t>Python</a:t>
            </a:r>
            <a:r>
              <a:rPr lang="ru-RU" dirty="0"/>
              <a:t>. </a:t>
            </a:r>
            <a:r>
              <a:rPr lang="ru-RU" dirty="0" err="1"/>
              <a:t>Git</a:t>
            </a:r>
            <a:r>
              <a:rPr lang="ru-RU" dirty="0"/>
              <a:t>, списки и циклы</a:t>
            </a:r>
            <a:endParaRPr dirty="0"/>
          </a:p>
        </p:txBody>
      </p:sp>
      <p:sp>
        <p:nvSpPr>
          <p:cNvPr id="182" name="Google Shape;182;p1"/>
          <p:cNvSpPr txBox="1">
            <a:spLocks noGrp="1"/>
          </p:cNvSpPr>
          <p:nvPr>
            <p:ph type="subTitle" idx="1"/>
          </p:nvPr>
        </p:nvSpPr>
        <p:spPr>
          <a:xfrm>
            <a:off x="3733800" y="6223908"/>
            <a:ext cx="11228388" cy="137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ru-RU" dirty="0" err="1"/>
              <a:t>Якупов</a:t>
            </a:r>
            <a:r>
              <a:rPr lang="ru-RU" dirty="0"/>
              <a:t> Павел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62" name="Google Shape;262;p10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264" name="Google Shape;264;p10"/>
          <p:cNvSpPr txBox="1"/>
          <p:nvPr/>
        </p:nvSpPr>
        <p:spPr>
          <a:xfrm>
            <a:off x="1915502" y="1692965"/>
            <a:ext cx="11746523" cy="317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 Дальше нам надо подвязать наш </a:t>
            </a:r>
            <a:r>
              <a:rPr lang="ru-RU" sz="3200" dirty="0" err="1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репозиторий</a:t>
            </a:r>
            <a:r>
              <a:rPr lang="ru-RU" sz="3200" dirty="0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 к нашему удаленному серверу. Для этого проходим в </a:t>
            </a:r>
            <a:r>
              <a:rPr lang="ru-RU" sz="3200" dirty="0" err="1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Github</a:t>
            </a:r>
            <a:r>
              <a:rPr lang="ru-RU" sz="3200" dirty="0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 и создаем себе новый </a:t>
            </a:r>
            <a:r>
              <a:rPr lang="ru-RU" sz="3200" dirty="0" err="1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репозиторий</a:t>
            </a:r>
            <a:endParaRPr sz="3200" dirty="0">
              <a:solidFill>
                <a:schemeClr val="dk1"/>
              </a:solidFill>
              <a:latin typeface="GT Eesti Pro Display Light" pitchFamily="2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935" y="3558625"/>
            <a:ext cx="10175655" cy="45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b="0" dirty="0" err="1">
                <a:latin typeface="GT Eesti Pro Display Light" pitchFamily="2" charset="0"/>
              </a:rPr>
              <a:t>Git</a:t>
            </a:r>
            <a:r>
              <a:rPr lang="ru-RU" b="0" dirty="0">
                <a:latin typeface="GT Eesti Pro Display Light" pitchFamily="2" charset="0"/>
              </a:rPr>
              <a:t> – распределенная система управления версиями</a:t>
            </a:r>
            <a:endParaRPr b="0" dirty="0">
              <a:latin typeface="GT Eesti Pro Display Light" pitchFamily="2" charset="0"/>
            </a:endParaRPr>
          </a:p>
        </p:txBody>
      </p:sp>
      <p:sp>
        <p:nvSpPr>
          <p:cNvPr id="273" name="Google Shape;273;p11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1915502" y="1692965"/>
            <a:ext cx="11746523" cy="628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После этого вам нужно связать наш удаленный </a:t>
            </a:r>
            <a:r>
              <a:rPr lang="ru-RU" sz="3200" dirty="0" err="1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репозиторий</a:t>
            </a: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 с локальным </a:t>
            </a:r>
            <a:r>
              <a:rPr lang="ru-RU" sz="3200" dirty="0" err="1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репозиторием</a:t>
            </a: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:</a:t>
            </a:r>
            <a:endParaRPr sz="3200" dirty="0">
              <a:solidFill>
                <a:schemeClr val="dk1"/>
              </a:solidFill>
              <a:latin typeface="GT Eesti Pro Display" pitchFamily="2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remote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add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origin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400" u="sng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  <a:hlinkClick r:id="rId3"/>
              </a:rPr>
              <a:t>https://github.com/isakura313/new_rep.git</a:t>
            </a:r>
            <a:endParaRPr sz="2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GT Eesti Pro Display Light" pitchFamily="2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где у нас </a:t>
            </a:r>
            <a:r>
              <a:rPr lang="ru-RU" sz="36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origin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– это псевдоним нашего удаленного </a:t>
            </a:r>
            <a:r>
              <a:rPr lang="ru-RU" sz="36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репозитория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, ведь у нас может быть несколько удаленных </a:t>
            </a:r>
            <a:r>
              <a:rPr lang="ru-RU" sz="36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репозиториев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. Его можно назвать и по другому, но первый </a:t>
            </a:r>
            <a:r>
              <a:rPr lang="ru-RU" sz="36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репозиторий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принято называть именно так. </a:t>
            </a:r>
            <a:endParaRPr sz="3600" dirty="0">
              <a:solidFill>
                <a:schemeClr val="dk1"/>
              </a:solidFill>
              <a:latin typeface="GT Eesti Pro Display Light" pitchFamily="2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83" name="Google Shape;283;p12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285" name="Google Shape;285;p12"/>
          <p:cNvSpPr txBox="1"/>
          <p:nvPr/>
        </p:nvSpPr>
        <p:spPr>
          <a:xfrm>
            <a:off x="1915502" y="1692965"/>
            <a:ext cx="11746523" cy="317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Распространённая ошибка – создание </a:t>
            </a:r>
            <a:r>
              <a:rPr lang="ru-RU" sz="3200" dirty="0" err="1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README.md</a:t>
            </a: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 прямо на </a:t>
            </a:r>
            <a:r>
              <a:rPr lang="ru-RU" sz="3200" dirty="0" err="1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Gihub</a:t>
            </a: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.  Это может привести к ошибке, поэтому не забудьте НЕ ПОСТАВИТЬ галочку при создания </a:t>
            </a:r>
            <a:r>
              <a:rPr lang="ru-RU" sz="3200" dirty="0" err="1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репозитория</a:t>
            </a: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:</a:t>
            </a:r>
            <a:endParaRPr dirty="0">
              <a:latin typeface="GT Eesti Pro Display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 </a:t>
            </a:r>
            <a:endParaRPr sz="3000" dirty="0">
              <a:solidFill>
                <a:schemeClr val="dk1"/>
              </a:solidFill>
              <a:latin typeface="GT Eesti Pro Display" pitchFamily="2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GT Eesti Pro Display" pitchFamily="2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</a:t>
            </a:r>
            <a:endParaRPr sz="3200" dirty="0">
              <a:solidFill>
                <a:schemeClr val="dk1"/>
              </a:solidFill>
              <a:latin typeface="GT Eesti Pro Display" pitchFamily="2" charset="0"/>
              <a:sym typeface="Arial"/>
            </a:endParaRPr>
          </a:p>
        </p:txBody>
      </p:sp>
      <p:pic>
        <p:nvPicPr>
          <p:cNvPr id="286" name="Google Shape;28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3751" y="4085672"/>
            <a:ext cx="9239817" cy="431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94" name="Google Shape;294;p13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295" name="Google Shape;295;p1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1915502" y="1692965"/>
            <a:ext cx="11746523" cy="188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Кроме этого, вначале сама система </a:t>
            </a:r>
            <a:r>
              <a:rPr lang="ru-RU" sz="36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попросит ввести свои данные – почту и имя</a:t>
            </a:r>
            <a:endParaRPr sz="36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</p:txBody>
      </p:sp>
      <p:pic>
        <p:nvPicPr>
          <p:cNvPr id="297" name="Google Shape;297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 txBox="1"/>
          <p:nvPr/>
        </p:nvSpPr>
        <p:spPr>
          <a:xfrm>
            <a:off x="1915501" y="3437683"/>
            <a:ext cx="14342086" cy="335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config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--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global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user.name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"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</a:rPr>
              <a:t>Ivan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</a:rPr>
              <a:t>Ivanov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" </a:t>
            </a: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config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--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global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user.email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</a:rPr>
              <a:t>ivanov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@example.com</a:t>
            </a: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94" name="Google Shape;294;p13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1915502" y="1692965"/>
            <a:ext cx="11746523" cy="27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GT Eesti Pro Display Light" pitchFamily="2" charset="0"/>
              </a:rPr>
              <a:t>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</a:rPr>
              <a:t>Теперь вы сможете отправить все изменения на удаленный сервер, для того, чтобы вы могли их скачать оттуда, если потребуется:</a:t>
            </a:r>
            <a:endParaRPr sz="36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</p:txBody>
      </p:sp>
      <p:pic>
        <p:nvPicPr>
          <p:cNvPr id="297" name="Google Shape;297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 txBox="1"/>
          <p:nvPr/>
        </p:nvSpPr>
        <p:spPr>
          <a:xfrm>
            <a:off x="1915502" y="4482593"/>
            <a:ext cx="14342086" cy="25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git push origin master</a:t>
            </a:r>
          </a:p>
          <a:p>
            <a:pPr lvl="1">
              <a:lnSpc>
                <a:spcPct val="150000"/>
              </a:lnSpc>
            </a:pPr>
            <a:r>
              <a:rPr lang="en-US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# 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Где </a:t>
            </a:r>
            <a:r>
              <a:rPr lang="en-US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origin 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– это адрес удаленног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о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</a:rPr>
              <a:t>репозитория</a:t>
            </a:r>
            <a:endParaRPr lang="ru-RU" sz="3400" dirty="0">
              <a:solidFill>
                <a:schemeClr val="dk1"/>
              </a:solidFill>
              <a:latin typeface="JetBrains Mono Medium" panose="020B050902010205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#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 </a:t>
            </a:r>
            <a:r>
              <a:rPr lang="en-US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master – 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ветка, в которой вы ведете разработку</a:t>
            </a: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67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A8F60-F2F3-B244-A1CC-EE6683460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Фишка </a:t>
            </a:r>
            <a:r>
              <a:rPr lang="en-US" dirty="0" err="1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35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Pycharm</a:t>
            </a:r>
            <a:r>
              <a:rPr lang="ru-RU" dirty="0">
                <a:latin typeface="GT Eesti Pro Display" pitchFamily="2" charset="0"/>
              </a:rPr>
              <a:t> CE 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05" name="Google Shape;305;p14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pic>
        <p:nvPicPr>
          <p:cNvPr id="307" name="Google Shape;30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1356" y="3084216"/>
            <a:ext cx="9974376" cy="54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4"/>
          <p:cNvSpPr txBox="1"/>
          <p:nvPr/>
        </p:nvSpPr>
        <p:spPr>
          <a:xfrm>
            <a:off x="2760785" y="1178169"/>
            <a:ext cx="12588439" cy="18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Пора включить наш </a:t>
            </a:r>
            <a:r>
              <a:rPr lang="ru-RU" sz="26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Pycharm</a:t>
            </a:r>
            <a:r>
              <a:rPr lang="ru-RU" sz="2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.  Вначале вам предложат выбрать, какой интерпретатор вы хотите использовать. Виртуальное окружение мы обсудим чуть-чуть позже, и сейчас мы можем выбрать любой интерпретатор для нашего проекта: </a:t>
            </a:r>
            <a:endParaRPr dirty="0">
              <a:latin typeface="GT Eesti Pro Display Light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65A3E1-F7EE-2C49-B150-C3E8F8C2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9224" y="7333103"/>
            <a:ext cx="1502886" cy="15028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Pycharm</a:t>
            </a:r>
            <a:r>
              <a:rPr lang="ru-RU" dirty="0">
                <a:latin typeface="GT Eesti Pro Display" pitchFamily="2" charset="0"/>
              </a:rPr>
              <a:t> CE 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15" name="Google Shape;315;p15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16" name="Google Shape;316;p15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317" name="Google Shape;317;p15"/>
          <p:cNvSpPr txBox="1"/>
          <p:nvPr/>
        </p:nvSpPr>
        <p:spPr>
          <a:xfrm>
            <a:off x="2760785" y="1178169"/>
            <a:ext cx="12588439" cy="95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Теперь у вас есть ваш собственный проект, однако пользоваться  им, не посидев в настройках, достаточно сложно.  Давайте посмотрим на основные части настроек:</a:t>
            </a:r>
            <a:endParaRPr dirty="0">
              <a:latin typeface="GT Eesti Pro Display Light" pitchFamily="2" charset="0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2760785" y="2050387"/>
            <a:ext cx="12010293" cy="68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Appearance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– внешний вид редактора, темная/ светлая тема, выбор шрифтов, заднего фона, размер шрифтов</a:t>
            </a:r>
            <a:endParaRPr sz="2400" dirty="0">
              <a:solidFill>
                <a:schemeClr val="dk1"/>
              </a:solidFill>
              <a:latin typeface="GT Eesti Pro Display" pitchFamily="2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Keymap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– настройка своих </a:t>
            </a:r>
            <a:r>
              <a:rPr lang="ru-RU" sz="2400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шорткатов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для работы с кодом, таких операций как дублирование строк, увеличение/уменьшение шрифта кода, и множество всего полезного.</a:t>
            </a:r>
            <a:endParaRPr dirty="0">
              <a:latin typeface="GT Eesti Pro Display" pitchFamily="2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Editor</a:t>
            </a:r>
            <a:r>
              <a:rPr lang="ru-RU" sz="2400" b="1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–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настройки редактора, его внешний вид, дефолтное поведение, наборы файлов, которые редактор может обрабатывать</a:t>
            </a:r>
            <a:endParaRPr dirty="0">
              <a:latin typeface="GT Eesti Pro Display" pitchFamily="2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Plugins</a:t>
            </a:r>
            <a:r>
              <a:rPr lang="ru-RU" sz="2400" b="1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- 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местный магазин плагинов. Плагины отвечают за различные части внешнего вида, либо за знание синтаксиса какого-то языка, такого, к примеру, как </a:t>
            </a:r>
            <a:r>
              <a:rPr lang="ru-RU" sz="2400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Bash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, или какой либо библиотеки </a:t>
            </a:r>
            <a:r>
              <a:rPr lang="ru-RU" sz="2400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css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.</a:t>
            </a:r>
            <a:endParaRPr sz="2400" dirty="0">
              <a:solidFill>
                <a:schemeClr val="dk1"/>
              </a:solidFill>
              <a:latin typeface="GT Eesti Pro Display" pitchFamily="2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Version</a:t>
            </a:r>
            <a:r>
              <a:rPr lang="ru-RU" sz="2400" b="1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</a:t>
            </a:r>
            <a:r>
              <a:rPr lang="ru-RU" sz="2400" b="1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Control</a:t>
            </a:r>
            <a:r>
              <a:rPr lang="ru-RU" sz="2400" b="1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- 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для работы с системами контроля, такими к примеру, как </a:t>
            </a:r>
            <a:r>
              <a:rPr lang="ru-RU" sz="2400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Git</a:t>
            </a:r>
            <a:endParaRPr sz="2400" b="1" dirty="0">
              <a:solidFill>
                <a:schemeClr val="dk1"/>
              </a:solidFill>
              <a:latin typeface="GT Eesti Pro Display" pitchFamily="2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1A57BC-C72C-434B-9971-36AC6385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960" y="7413584"/>
            <a:ext cx="1502886" cy="15028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b="0" dirty="0" err="1">
                <a:latin typeface="GT Eesti Pro Display Light" pitchFamily="2" charset="0"/>
              </a:rPr>
              <a:t>Pycharm</a:t>
            </a:r>
            <a:r>
              <a:rPr lang="ru-RU" b="0" dirty="0">
                <a:latin typeface="GT Eesti Pro Display Light" pitchFamily="2" charset="0"/>
              </a:rPr>
              <a:t> CE </a:t>
            </a:r>
            <a:endParaRPr b="0" dirty="0">
              <a:latin typeface="GT Eesti Pro Display Light" pitchFamily="2" charset="0"/>
            </a:endParaRPr>
          </a:p>
        </p:txBody>
      </p:sp>
      <p:sp>
        <p:nvSpPr>
          <p:cNvPr id="325" name="Google Shape;325;p16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26" name="Google Shape;326;p16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sp>
        <p:nvSpPr>
          <p:cNvPr id="327" name="Google Shape;327;p16"/>
          <p:cNvSpPr txBox="1"/>
          <p:nvPr/>
        </p:nvSpPr>
        <p:spPr>
          <a:xfrm>
            <a:off x="2760785" y="1178169"/>
            <a:ext cx="12588439" cy="16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Теперь, чтобы начать пользоваться </a:t>
            </a:r>
            <a:r>
              <a:rPr lang="ru-RU" sz="24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Pycharm</a:t>
            </a:r>
            <a:r>
              <a:rPr lang="ru-RU" sz="2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CE, вам нужно назначить интерпретатора на ваш скрипт. Вы сможете это сделать, нажав на кнопку ADD CONFIGURATION  в правом верхнем углу. Потом вы сможете нажать на плюс и добавить интерпретатор к вашему файлу:</a:t>
            </a:r>
            <a:endParaRPr dirty="0">
              <a:latin typeface="GT Eesti Pro Display Light" pitchFamily="2" charset="0"/>
            </a:endParaRPr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4388" y="2873606"/>
            <a:ext cx="10848313" cy="544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AF08D9-D3E1-5F40-8C62-300B7CA67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9224" y="7424848"/>
            <a:ext cx="1502886" cy="15028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>
            <a:spLocks noGrp="1"/>
          </p:cNvSpPr>
          <p:nvPr>
            <p:ph type="ctrTitle"/>
          </p:nvPr>
        </p:nvSpPr>
        <p:spPr>
          <a:xfrm>
            <a:off x="3663950" y="2298701"/>
            <a:ext cx="11298238" cy="353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ru-RU"/>
              <a:t>Python: списки и циклы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>
            <a:spLocks noGrp="1"/>
          </p:cNvSpPr>
          <p:nvPr>
            <p:ph type="ctrTitle"/>
          </p:nvPr>
        </p:nvSpPr>
        <p:spPr>
          <a:xfrm>
            <a:off x="3663950" y="2298701"/>
            <a:ext cx="11298238" cy="353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ru-RU" dirty="0" err="1"/>
              <a:t>Git</a:t>
            </a:r>
            <a:r>
              <a:rPr lang="ru-RU" dirty="0"/>
              <a:t> и </a:t>
            </a:r>
            <a:r>
              <a:rPr lang="ru-RU" dirty="0" err="1"/>
              <a:t>Github</a:t>
            </a:r>
            <a:r>
              <a:rPr lang="ru-RU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GT Eesti Pro Display" pitchFamily="2" charset="0"/>
              </a:rPr>
              <a:t>Списки в </a:t>
            </a:r>
            <a:r>
              <a:rPr lang="ru-RU" dirty="0" err="1">
                <a:latin typeface="GT Eesti Pro Display" pitchFamily="2" charset="0"/>
              </a:rPr>
              <a:t>Python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40" name="Google Shape;340;p18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41" name="Google Shape;341;p18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2760785" y="1178169"/>
            <a:ext cx="12588439" cy="705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Список – это набор элементов, следующих в определенном порядке. В списке может быть любая информация, и вовсе не обязательно эти данные будут связаны друг с другом.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В языке </a:t>
            </a:r>
            <a:r>
              <a:rPr lang="ru-RU" sz="28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Python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список создается с помощью литералов квадратных скобок, в которых значения разделяются запятыми.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[’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volvo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’, ’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mersedes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’, ‘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citroen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’]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К элементам массива можно обратиться, выбрав какой-то элемент по индексу в списке:</a:t>
            </a:r>
            <a:endParaRPr sz="40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[0].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title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())</a:t>
            </a:r>
            <a:endParaRPr dirty="0">
              <a:latin typeface="JetBrains Mono Medium" panose="020B0509020102050004" pitchFamily="49" charset="0"/>
            </a:endParaRPr>
          </a:p>
        </p:txBody>
      </p:sp>
      <p:pic>
        <p:nvPicPr>
          <p:cNvPr id="6" name="Google Shape;193;p3">
            <a:extLst>
              <a:ext uri="{FF2B5EF4-FFF2-40B4-BE49-F238E27FC236}">
                <a16:creationId xmlns:a16="http://schemas.microsoft.com/office/drawing/2014/main" id="{478B6D28-5071-7F46-A075-63F37EC24ED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95395" y="7166568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GT Eesti Pro Display" pitchFamily="2" charset="0"/>
              </a:rPr>
              <a:t>Полезные методы работы со списками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49" name="Google Shape;349;p19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50" name="Google Shape;350;p19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2760785" y="1178169"/>
            <a:ext cx="12588439" cy="151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Массивы не столь полезны как статичные структуры, поэтому в них также можно удалять, добавлять, редактировать их значения. Разберем несколько полезных методов работы с массивами в </a:t>
            </a:r>
            <a:r>
              <a:rPr lang="ru-RU" sz="28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Python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:</a:t>
            </a:r>
            <a:endParaRPr dirty="0">
              <a:latin typeface="GT Eesti Pro Display Light" pitchFamily="2" charset="0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2760785" y="2815756"/>
            <a:ext cx="12836769" cy="575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cars.append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(‘</a:t>
            </a: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jigul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’)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добавить новый объект в имеющийся список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del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[0]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- удалить  элемент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cars.remove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(‘</a:t>
            </a: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volvo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’)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удалить первое вхождение аргумента в списке</a:t>
            </a:r>
            <a:endParaRPr lang="en-US" sz="36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cars.pop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(0)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удаляем 0 элемент из списка и возвращаем его.</a:t>
            </a:r>
            <a:endParaRPr sz="36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</p:txBody>
      </p:sp>
      <p:pic>
        <p:nvPicPr>
          <p:cNvPr id="7" name="Google Shape;193;p3">
            <a:extLst>
              <a:ext uri="{FF2B5EF4-FFF2-40B4-BE49-F238E27FC236}">
                <a16:creationId xmlns:a16="http://schemas.microsoft.com/office/drawing/2014/main" id="{5D1F0DA5-F8C1-814B-AC4E-E2CD6BF9865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95395" y="7140388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JetBrains Mono" panose="020B0509020102050004" pitchFamily="49" charset="0"/>
              </a:rPr>
              <a:t>Полезные методы работы со списками</a:t>
            </a:r>
            <a:endParaRPr dirty="0">
              <a:latin typeface="JetBrains Mono" panose="020B0509020102050004" pitchFamily="49" charset="0"/>
            </a:endParaRPr>
          </a:p>
        </p:txBody>
      </p:sp>
      <p:sp>
        <p:nvSpPr>
          <p:cNvPr id="359" name="Google Shape;359;p20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60" name="Google Shape;360;p20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2760785" y="1178169"/>
            <a:ext cx="12588439" cy="77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Методы сортировки массива:</a:t>
            </a:r>
            <a:endParaRPr sz="3600" dirty="0">
              <a:solidFill>
                <a:schemeClr val="dk1"/>
              </a:solidFill>
              <a:latin typeface="GT Eesti Pro Display Light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2760785" y="3059723"/>
            <a:ext cx="12836769" cy="298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cars.sort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()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«правильная» сортировка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cars.reverse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()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изменить порядок элементов на обратный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93;p3">
            <a:extLst>
              <a:ext uri="{FF2B5EF4-FFF2-40B4-BE49-F238E27FC236}">
                <a16:creationId xmlns:a16="http://schemas.microsoft.com/office/drawing/2014/main" id="{A999FBFC-076B-1147-BEB6-46AB4460476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49224" y="7157268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GT Eesti Pro Display" pitchFamily="2" charset="0"/>
              </a:rPr>
              <a:t>Начало работы с циклами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69" name="Google Shape;369;p21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70" name="Google Shape;370;p21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  <p:sp>
        <p:nvSpPr>
          <p:cNvPr id="371" name="Google Shape;371;p21"/>
          <p:cNvSpPr txBox="1"/>
          <p:nvPr/>
        </p:nvSpPr>
        <p:spPr>
          <a:xfrm>
            <a:off x="2760785" y="1178169"/>
            <a:ext cx="12588439" cy="151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В </a:t>
            </a:r>
            <a:r>
              <a:rPr lang="ru-RU" sz="28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python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есть несколько методов работы с циклами – </a:t>
            </a:r>
            <a:r>
              <a:rPr lang="ru-RU" sz="28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while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и </a:t>
            </a:r>
            <a:r>
              <a:rPr lang="ru-RU" sz="28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for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. В других языках программирования циклов обычно куда больше, однако эти синтаксические конструкции проявляют большую гибкость при настройке:</a:t>
            </a:r>
            <a:endParaRPr sz="2800" dirty="0">
              <a:solidFill>
                <a:schemeClr val="dk1"/>
              </a:solidFill>
              <a:latin typeface="GT Eesti Pro Display Light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2760785" y="2561338"/>
            <a:ext cx="1234440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5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for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range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(5):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  </a:t>
            </a: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</a:t>
            </a:r>
            <a:endParaRPr lang="en-US" sz="45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ea typeface="Play"/>
                <a:cs typeface="Play"/>
                <a:sym typeface="Play"/>
              </a:rPr>
              <a:t>#выведутся числа от 0 до 4</a:t>
            </a:r>
            <a:endParaRPr sz="32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ea typeface="Play"/>
                <a:cs typeface="Play"/>
                <a:sym typeface="Play"/>
              </a:rPr>
              <a:t>#так же можно ’прокручивать' массивы</a:t>
            </a:r>
            <a:endParaRPr sz="3200" dirty="0">
              <a:solidFill>
                <a:schemeClr val="dk1"/>
              </a:solidFill>
              <a:latin typeface="JetBrains Mono Medium" panose="020B0509020102050004" pitchFamily="49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['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volvo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','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mers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','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suzuki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','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bmw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']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for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: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  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</a:t>
            </a:r>
            <a:endParaRPr dirty="0">
              <a:latin typeface="JetBrains Mono Medium" panose="020B0509020102050004" pitchFamily="49" charset="0"/>
            </a:endParaRPr>
          </a:p>
        </p:txBody>
      </p:sp>
      <p:pic>
        <p:nvPicPr>
          <p:cNvPr id="7" name="Google Shape;193;p3">
            <a:extLst>
              <a:ext uri="{FF2B5EF4-FFF2-40B4-BE49-F238E27FC236}">
                <a16:creationId xmlns:a16="http://schemas.microsoft.com/office/drawing/2014/main" id="{451BCD8A-BF6C-384B-A051-790E7F1FCD6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3827" y="7063073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GT Eesti Pro Display" pitchFamily="2" charset="0"/>
              </a:rPr>
              <a:t>Пора проверить свою удачу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79" name="Google Shape;379;p22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80" name="Google Shape;380;p22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  <p:sp>
        <p:nvSpPr>
          <p:cNvPr id="381" name="Google Shape;381;p22"/>
          <p:cNvSpPr txBox="1"/>
          <p:nvPr/>
        </p:nvSpPr>
        <p:spPr>
          <a:xfrm>
            <a:off x="2760786" y="1238000"/>
            <a:ext cx="12588439" cy="155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Поработав с  вводом, теперь мы посмотреть на рандом, который используется в </a:t>
            </a:r>
            <a:r>
              <a:rPr lang="ru-RU" sz="29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Python</a:t>
            </a:r>
            <a:r>
              <a:rPr lang="ru-RU" sz="29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.  Рандом обычно подключается с помощью библиотеки </a:t>
            </a:r>
            <a:r>
              <a:rPr lang="ru-RU" sz="29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random</a:t>
            </a:r>
            <a:endParaRPr dirty="0">
              <a:latin typeface="GT Eesti Pro Display Light" pitchFamily="2" charset="0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2725615" y="3305908"/>
            <a:ext cx="11078308" cy="563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random.random</a:t>
            </a: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() 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 возвращает случайное  дробное число от 0 до 1 , к примеру,  0.41109218109711987</a:t>
            </a:r>
            <a:endParaRPr sz="28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random.randint</a:t>
            </a: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(1, 10) 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- возвращает случайно число от 1 до 10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random.shuffle</a:t>
            </a: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  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-  перетасовка массива как  «колоды карты»</a:t>
            </a:r>
            <a:endParaRPr sz="28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random.choice</a:t>
            </a: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  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- случайный выбор  элемента из массива.   </a:t>
            </a:r>
            <a:endParaRPr sz="28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93;p3">
            <a:extLst>
              <a:ext uri="{FF2B5EF4-FFF2-40B4-BE49-F238E27FC236}">
                <a16:creationId xmlns:a16="http://schemas.microsoft.com/office/drawing/2014/main" id="{D6B0834D-EB24-4241-ACA1-E159747FEB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41480" y="7349448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GT Eesti Pro Display" pitchFamily="2" charset="0"/>
              </a:rPr>
              <a:t>Начинаем знакомится с логическими конструкциями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89" name="Google Shape;389;p23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90" name="Google Shape;390;p2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  <p:sp>
        <p:nvSpPr>
          <p:cNvPr id="391" name="Google Shape;391;p23"/>
          <p:cNvSpPr txBox="1"/>
          <p:nvPr/>
        </p:nvSpPr>
        <p:spPr>
          <a:xfrm>
            <a:off x="2760785" y="1178169"/>
            <a:ext cx="12588439" cy="244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Очень часто вам нужно сделать логического одного признака с другим. К примеру, вам нужно запретить загрузку слишком больших файлов на свой сервер. Сейчас мы попробуем написать,  к примеру, программу простой </a:t>
            </a:r>
            <a:r>
              <a:rPr lang="ru-RU" sz="29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угадайки</a:t>
            </a:r>
            <a:r>
              <a:rPr lang="ru-RU" sz="29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, чтобы поработать и с </a:t>
            </a:r>
            <a:r>
              <a:rPr lang="ru-RU" sz="29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random</a:t>
            </a:r>
            <a:r>
              <a:rPr lang="ru-RU" sz="29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, и с логическими выражениями</a:t>
            </a:r>
            <a:endParaRPr sz="29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2760785" y="3814228"/>
            <a:ext cx="12133385" cy="428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import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guess_number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input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("Выберите любое число: ")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limit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input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("введите пределе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рандома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: ")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limit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limit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random_number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random.randint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(0,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limit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)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if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random_number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==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guess_number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):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 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("могу вас поздравить, вы 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выиграли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!")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else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: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 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("сегодня вам не везет")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 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("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выигрышное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число на самом деле",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random_number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</p:txBody>
      </p:sp>
      <p:pic>
        <p:nvPicPr>
          <p:cNvPr id="8" name="Google Shape;193;p3">
            <a:extLst>
              <a:ext uri="{FF2B5EF4-FFF2-40B4-BE49-F238E27FC236}">
                <a16:creationId xmlns:a16="http://schemas.microsoft.com/office/drawing/2014/main" id="{14733ABF-2269-BE44-8613-1AA83F6B21C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95395" y="7030737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>
            <a:spLocks noGrp="1"/>
          </p:cNvSpPr>
          <p:nvPr>
            <p:ph type="title"/>
          </p:nvPr>
        </p:nvSpPr>
        <p:spPr>
          <a:xfrm>
            <a:off x="1080294" y="47172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pic>
        <p:nvPicPr>
          <p:cNvPr id="193" name="Google Shape;193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32735" y="7631723"/>
            <a:ext cx="3204940" cy="133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Python 18+</a:t>
            </a:r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196" name="Google Shape;196;p3"/>
          <p:cNvSpPr txBox="1"/>
          <p:nvPr/>
        </p:nvSpPr>
        <p:spPr>
          <a:xfrm>
            <a:off x="2198077" y="2461846"/>
            <a:ext cx="13151148" cy="534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 u="none" strike="noStrike" cap="none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700" u="none" strike="noStrike" cap="none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 входит в минимум знаний программиста практически любой специальности. Если максимально просто – это </a:t>
            </a:r>
            <a:r>
              <a:rPr lang="ru-RU" sz="3700" u="none" strike="noStrike" cap="none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Google</a:t>
            </a:r>
            <a:r>
              <a:rPr lang="ru-RU" sz="3700" u="none" strike="noStrike" cap="none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</a:t>
            </a:r>
            <a:r>
              <a:rPr lang="ru-RU" sz="3700" u="none" strike="noStrike" cap="none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Documents</a:t>
            </a:r>
            <a:r>
              <a:rPr lang="ru-RU" sz="3700" u="none" strike="noStrike" cap="none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для программистов. </a:t>
            </a:r>
            <a:r>
              <a:rPr lang="ru-RU" sz="3700" u="none" strike="noStrike" cap="none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C</a:t>
            </a:r>
            <a:r>
              <a:rPr lang="ru-RU" sz="3700" u="none" strike="noStrike" cap="none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помощью </a:t>
            </a:r>
            <a:r>
              <a:rPr lang="ru-RU" sz="3700" u="none" strike="noStrike" cap="none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700" u="none" strike="noStrike" cap="none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вы сможете сохранять историю изменений вашей программы, дробить ее на отдельные версии, к примеру, у разных команд, и делать множество всего остального. </a:t>
            </a:r>
            <a:endParaRPr dirty="0">
              <a:latin typeface="GT Eesti Pro Display Light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1291981" y="566253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02" name="Google Shape;202;p4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Python 18+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2198077" y="2461846"/>
            <a:ext cx="13364308" cy="363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Интересный факт – название </a:t>
            </a:r>
            <a:r>
              <a:rPr lang="ru-RU" sz="37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создатель </a:t>
            </a:r>
            <a:r>
              <a:rPr lang="ru-RU" sz="37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Linux</a:t>
            </a: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выбрал в честь себя. В свободное от занятий время вы можете сами посмотреть, как переводится это название с шведского. И да, это скорее как </a:t>
            </a: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</a:rPr>
              <a:t>шутка</a:t>
            </a: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:)</a:t>
            </a:r>
            <a:endParaRPr dirty="0">
              <a:latin typeface="GT Eesti Pro Display Light" pitchFamily="2" charset="0"/>
            </a:endParaRPr>
          </a:p>
        </p:txBody>
      </p:sp>
      <p:pic>
        <p:nvPicPr>
          <p:cNvPr id="7" name="Google Shape;193;p3">
            <a:extLst>
              <a:ext uri="{FF2B5EF4-FFF2-40B4-BE49-F238E27FC236}">
                <a16:creationId xmlns:a16="http://schemas.microsoft.com/office/drawing/2014/main" id="{5EF583E2-6374-764F-BC0D-52E45F547209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32735" y="7631723"/>
            <a:ext cx="3204940" cy="133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11" name="Google Shape;211;p5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Python 18+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213" name="Google Shape;213;p5"/>
          <p:cNvSpPr txBox="1"/>
          <p:nvPr/>
        </p:nvSpPr>
        <p:spPr>
          <a:xfrm>
            <a:off x="2198077" y="2008937"/>
            <a:ext cx="13151148" cy="363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Надеюсь вы уже поставили себе на компьютер </a:t>
            </a:r>
            <a:r>
              <a:rPr lang="ru-RU" sz="37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. 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Для работы нам потребуется выбрать какой-либо удаленный сервер, на который мы сможем заливать наш код. Есть несколько наиболее популярных:</a:t>
            </a:r>
            <a:endParaRPr dirty="0">
              <a:latin typeface="GT Eesti Pro Display Light" pitchFamily="2" charset="0"/>
            </a:endParaRPr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8282" y="5503416"/>
            <a:ext cx="3162075" cy="31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4017" y="5579499"/>
            <a:ext cx="3301999" cy="314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51096" y="5553411"/>
            <a:ext cx="3302000" cy="3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93;p3">
            <a:extLst>
              <a:ext uri="{FF2B5EF4-FFF2-40B4-BE49-F238E27FC236}">
                <a16:creationId xmlns:a16="http://schemas.microsoft.com/office/drawing/2014/main" id="{2CD00BBD-C0DD-4B49-B302-D6AF289316D8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3746755" y="7631723"/>
            <a:ext cx="3204940" cy="133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3878261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/>
              <a:t>Github</a:t>
            </a:r>
            <a:endParaRPr dirty="0"/>
          </a:p>
        </p:txBody>
      </p:sp>
      <p:sp>
        <p:nvSpPr>
          <p:cNvPr id="223" name="Google Shape;223;p6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387826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Python 18+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6"/>
          <p:cNvSpPr txBox="1">
            <a:spLocks noGrp="1"/>
          </p:cNvSpPr>
          <p:nvPr>
            <p:ph type="body" idx="3"/>
          </p:nvPr>
        </p:nvSpPr>
        <p:spPr>
          <a:xfrm>
            <a:off x="1081088" y="1991518"/>
            <a:ext cx="3878262" cy="648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Вне сомнения, самый популярный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Всегда был «на страже </a:t>
            </a:r>
            <a:r>
              <a:rPr lang="ru-RU" sz="2500" dirty="0" err="1">
                <a:latin typeface="GT Eesti Pro Display Light" pitchFamily="2" charset="0"/>
              </a:rPr>
              <a:t>опенсорса</a:t>
            </a:r>
            <a:r>
              <a:rPr lang="ru-RU" sz="2500" dirty="0">
                <a:latin typeface="GT Eesti Pro Display Light" pitchFamily="2" charset="0"/>
              </a:rPr>
              <a:t>»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Значительно подешевел под давлением</a:t>
            </a:r>
            <a:r>
              <a:rPr lang="en-US" sz="2500" dirty="0">
                <a:latin typeface="GT Eesti Pro Display Light" pitchFamily="2" charset="0"/>
              </a:rPr>
              <a:t> </a:t>
            </a:r>
            <a:r>
              <a:rPr lang="ru-RU" sz="2500" dirty="0">
                <a:latin typeface="GT Eesti Pro Display Light" pitchFamily="2" charset="0"/>
              </a:rPr>
              <a:t>конкурентов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Есть много прикольных фишек, </a:t>
            </a:r>
            <a:r>
              <a:rPr lang="ru-RU" sz="2500" dirty="0" err="1">
                <a:latin typeface="GT Eesti Pro Display Light" pitchFamily="2" charset="0"/>
              </a:rPr>
              <a:t>навроде</a:t>
            </a:r>
            <a:r>
              <a:rPr lang="ru-RU" sz="2500" dirty="0">
                <a:latin typeface="GT Eesti Pro Display Light" pitchFamily="2" charset="0"/>
              </a:rPr>
              <a:t> досок проектов, «умной ленты» как из </a:t>
            </a:r>
            <a:r>
              <a:rPr lang="ru-RU" sz="2500" dirty="0" err="1">
                <a:latin typeface="GT Eesti Pro Display Light" pitchFamily="2" charset="0"/>
              </a:rPr>
              <a:t>фейсбука</a:t>
            </a:r>
            <a:r>
              <a:rPr lang="ru-RU" sz="2500" dirty="0">
                <a:latin typeface="GT Eesti Pro Display Light" pitchFamily="2" charset="0"/>
              </a:rPr>
              <a:t>, возможность отслеживать интересные проекты</a:t>
            </a:r>
            <a:endParaRPr sz="2500" dirty="0">
              <a:latin typeface="GT Eesti Pro Display Light" pitchFamily="2" charset="0"/>
            </a:endParaRPr>
          </a:p>
        </p:txBody>
      </p:sp>
      <p:sp>
        <p:nvSpPr>
          <p:cNvPr id="226" name="Google Shape;226;p6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227" name="Google Shape;227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17806" y="2605881"/>
            <a:ext cx="5575300" cy="5575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3878261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Gitlab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33" name="Google Shape;233;p7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387826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"/>
          <p:cNvSpPr txBox="1">
            <a:spLocks noGrp="1"/>
          </p:cNvSpPr>
          <p:nvPr>
            <p:ph type="body" idx="1"/>
          </p:nvPr>
        </p:nvSpPr>
        <p:spPr>
          <a:xfrm>
            <a:off x="7556818" y="8982075"/>
            <a:ext cx="515944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235" name="Google Shape;235;p7"/>
          <p:cNvSpPr txBox="1">
            <a:spLocks noGrp="1"/>
          </p:cNvSpPr>
          <p:nvPr>
            <p:ph type="body" idx="3"/>
          </p:nvPr>
        </p:nvSpPr>
        <p:spPr>
          <a:xfrm>
            <a:off x="1081087" y="1929423"/>
            <a:ext cx="3878262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ru-RU" sz="2500" dirty="0">
                <a:latin typeface="GT Eesti Pro Display Light" pitchFamily="2" charset="0"/>
              </a:rPr>
              <a:t>-  Больше популярен у небольших команд коммерческой разработки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есть CI/CD (система непрерывного развертывания проектов)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собственная вики-система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 возможность назначать роли в проектах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более выгодные коммерческие тарифы</a:t>
            </a:r>
            <a:endParaRPr sz="2500" dirty="0">
              <a:latin typeface="GT Eesti Pro Display Light" pitchFamily="2" charset="0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None/>
            </a:pPr>
            <a:endParaRPr sz="2500" dirty="0">
              <a:latin typeface="GT Eesti Pro Display Light" pitchFamily="2" charset="0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None/>
            </a:pPr>
            <a:endParaRPr sz="2500" dirty="0">
              <a:latin typeface="GT Eesti Pro Display Light" pitchFamily="2" charset="0"/>
            </a:endParaRPr>
          </a:p>
        </p:txBody>
      </p:sp>
      <p:sp>
        <p:nvSpPr>
          <p:cNvPr id="236" name="Google Shape;236;p7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237" name="Google Shape;237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53325" y="3471856"/>
            <a:ext cx="8704263" cy="38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3878261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dirty="0">
                <a:latin typeface="GT Eesti Pro Display" pitchFamily="2" charset="0"/>
              </a:rPr>
              <a:t>Bitbucket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43" name="Google Shape;243;p8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387826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Python 18+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 txBox="1">
            <a:spLocks noGrp="1"/>
          </p:cNvSpPr>
          <p:nvPr>
            <p:ph type="body" idx="1"/>
          </p:nvPr>
        </p:nvSpPr>
        <p:spPr>
          <a:xfrm>
            <a:off x="7556818" y="8982075"/>
            <a:ext cx="515944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245" name="Google Shape;245;p8"/>
          <p:cNvSpPr txBox="1">
            <a:spLocks noGrp="1"/>
          </p:cNvSpPr>
          <p:nvPr>
            <p:ph type="body" idx="3"/>
          </p:nvPr>
        </p:nvSpPr>
        <p:spPr>
          <a:xfrm>
            <a:off x="1081087" y="1709738"/>
            <a:ext cx="3878262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ru-RU" sz="2500" dirty="0">
                <a:latin typeface="GT Eesti Pro Display Light" pitchFamily="2" charset="0"/>
              </a:rPr>
              <a:t> 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бесконечное количество приватных </a:t>
            </a:r>
            <a:r>
              <a:rPr lang="ru-RU" sz="2500" dirty="0" err="1">
                <a:latin typeface="GT Eesti Pro Display Light" pitchFamily="2" charset="0"/>
              </a:rPr>
              <a:t>репозиториев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для регистрации можно использовать </a:t>
            </a:r>
            <a:r>
              <a:rPr lang="ru-RU" sz="2500" dirty="0" err="1">
                <a:latin typeface="GT Eesti Pro Display Light" pitchFamily="2" charset="0"/>
              </a:rPr>
              <a:t>Google</a:t>
            </a:r>
            <a:r>
              <a:rPr lang="ru-RU" sz="2500" dirty="0">
                <a:latin typeface="GT Eesti Pro Display Light" pitchFamily="2" charset="0"/>
              </a:rPr>
              <a:t> – аккаунт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возможность подвязать свой домен к аккаунту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очень простой интерфейс без всего лишнего»</a:t>
            </a:r>
            <a:endParaRPr sz="2500" dirty="0">
              <a:latin typeface="GT Eesti Pro Display Light" pitchFamily="2" charset="0"/>
            </a:endParaRPr>
          </a:p>
        </p:txBody>
      </p:sp>
      <p:sp>
        <p:nvSpPr>
          <p:cNvPr id="246" name="Google Shape;246;p8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247" name="Google Shape;247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34980" y="3203333"/>
            <a:ext cx="3878262" cy="3878262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/>
              <a:t>Git</a:t>
            </a:r>
            <a:r>
              <a:rPr lang="ru-RU" dirty="0"/>
              <a:t> – распределенная система управления версиями</a:t>
            </a:r>
            <a:endParaRPr dirty="0"/>
          </a:p>
        </p:txBody>
      </p:sp>
      <p:pic>
        <p:nvPicPr>
          <p:cNvPr id="253" name="Google Shape;253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Python 18+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256" name="Google Shape;256;p9"/>
          <p:cNvSpPr txBox="1"/>
          <p:nvPr/>
        </p:nvSpPr>
        <p:spPr>
          <a:xfrm>
            <a:off x="2198077" y="2461846"/>
            <a:ext cx="11746523" cy="597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Разберем несколько основных команд, которые используются для работы с </a:t>
            </a:r>
            <a:r>
              <a:rPr lang="ru-RU" sz="34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:</a:t>
            </a:r>
            <a:endParaRPr sz="3400"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и гит начинает отслеживать изменения в файлах. Без нее другие команды работать не будут</a:t>
            </a:r>
            <a:endParaRPr sz="34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add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&lt;имя файла&gt; </a:t>
            </a:r>
            <a:r>
              <a:rPr lang="ru-RU" sz="3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добавить файл в слежение</a:t>
            </a:r>
            <a:endParaRPr sz="3400"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commit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-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m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&lt;сообщение пользователя&gt;</a:t>
            </a:r>
            <a:endParaRPr sz="34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GT Eesti Pro Display Light" pitchFamily="2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</a:t>
            </a:r>
            <a:endParaRPr sz="34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эдисон">
  <a:themeElements>
    <a:clrScheme name="Colors_ OZON_v3">
      <a:dk1>
        <a:srgbClr val="000000"/>
      </a:dk1>
      <a:lt1>
        <a:srgbClr val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1354</Words>
  <Application>Microsoft Macintosh PowerPoint</Application>
  <PresentationFormat>Произвольный</PresentationFormat>
  <Paragraphs>189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JetBrains Mono</vt:lpstr>
      <vt:lpstr>GT Eesti Pro Display</vt:lpstr>
      <vt:lpstr>Consolas</vt:lpstr>
      <vt:lpstr>GT Eesti Pro Display Light</vt:lpstr>
      <vt:lpstr>JetBrains Mono Medium</vt:lpstr>
      <vt:lpstr>Calibri</vt:lpstr>
      <vt:lpstr>Мэдисон</vt:lpstr>
      <vt:lpstr>Python. Git, списки и циклы</vt:lpstr>
      <vt:lpstr>Git и Github </vt:lpstr>
      <vt:lpstr>Git – распределенная система управления версиями</vt:lpstr>
      <vt:lpstr>Git – распределенная система управления версиями</vt:lpstr>
      <vt:lpstr>Git – распределенная система управления версиями</vt:lpstr>
      <vt:lpstr>Github</vt:lpstr>
      <vt:lpstr>Gitlab</vt:lpstr>
      <vt:lpstr>Bitbucket</vt:lpstr>
      <vt:lpstr>Git – распределенная система управления версиями</vt:lpstr>
      <vt:lpstr>Git – распределенная система управления версиями</vt:lpstr>
      <vt:lpstr>Git – распределенная система управления версиями</vt:lpstr>
      <vt:lpstr>Git – распределенная система управления версиями</vt:lpstr>
      <vt:lpstr>Git – распределенная система управления версиями</vt:lpstr>
      <vt:lpstr>Git – распределенная система управления версиями</vt:lpstr>
      <vt:lpstr>Фишка Pycharm</vt:lpstr>
      <vt:lpstr>Pycharm CE </vt:lpstr>
      <vt:lpstr>Pycharm CE </vt:lpstr>
      <vt:lpstr>Pycharm CE </vt:lpstr>
      <vt:lpstr>Python: списки и циклы</vt:lpstr>
      <vt:lpstr>Списки в Python</vt:lpstr>
      <vt:lpstr>Полезные методы работы со списками</vt:lpstr>
      <vt:lpstr>Полезные методы работы со списками</vt:lpstr>
      <vt:lpstr>Начало работы с циклами</vt:lpstr>
      <vt:lpstr>Пора проверить свою удачу</vt:lpstr>
      <vt:lpstr>Начинаем знакомится с логическими конструкциями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 Git, списки и циклы</dc:title>
  <dc:creator>пользователь Microsoft Office</dc:creator>
  <cp:lastModifiedBy>Microsoft Office User</cp:lastModifiedBy>
  <cp:revision>10</cp:revision>
  <dcterms:created xsi:type="dcterms:W3CDTF">2018-08-29T11:25:32Z</dcterms:created>
  <dcterms:modified xsi:type="dcterms:W3CDTF">2020-05-04T14:48:15Z</dcterms:modified>
</cp:coreProperties>
</file>