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6.xml.rels" ContentType="application/vnd.openxmlformats-package.relationships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8.xml" ContentType="application/vnd.openxmlformats-officedocument.presentationml.notesSlide+xml"/>
  <Override PartName="/ppt/_rels/presentation.xml.rels" ContentType="application/vnd.openxmlformats-package.relationships+xml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33.png" ContentType="image/png"/>
  <Override PartName="/ppt/media/image13.png" ContentType="image/png"/>
  <Override PartName="/ppt/media/image9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.wmf" ContentType="image/x-wmf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</p:sldIdLst>
  <p:sldSz cx="17337087" cy="9752012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256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ru-RU" sz="25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810" spc="-1" strike="noStrike">
                <a:latin typeface="Arial"/>
              </a:rPr>
              <a:t>Click to edit the notes format</a:t>
            </a:r>
            <a:endParaRPr b="0" lang="en-US" sz="281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8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145589A-8049-4713-8064-67BC42DB4DA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A311961-2F11-492E-A5E0-DC946576562B}" type="slidenum">
              <a:rPr b="0" lang="ru-RU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17605EB-A155-4DB2-AE0E-B1E5DDC3DA98}" type="slidenum">
              <a:rPr b="0" lang="ru-RU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10CBEBF-5BC4-47D3-9D5D-E073B65AD001}" type="slidenum">
              <a:rPr b="0" lang="ru-RU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1362A71-3D94-476C-A16C-C3DA1E74260D}" type="slidenum">
              <a:rPr b="0" lang="ru-RU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85E9E3F-1F94-4979-B097-587586B845D3}" type="slidenum">
              <a:rPr b="0" lang="ru-RU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B9DFB07-3311-4BE5-944C-F711C19C19F8}" type="slidenum">
              <a:rPr b="0" lang="ru-RU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E302C24-751E-46AB-852A-EE16F8962BFA}" type="slidenum">
              <a:rPr b="0" lang="ru-RU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E9C8053-BEB5-4AA0-A266-9B8C5E2AA043}" type="slidenum">
              <a:rPr b="0" lang="ru-RU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D89FD6B-B7CD-4646-9B92-3B9E0B7B1670}" type="slidenum">
              <a:rPr b="0" lang="ru-RU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BA18DF9-94E9-4DC7-880B-3AEC44D6D5BF}" type="slidenum">
              <a:rPr b="0" lang="ru-RU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F68ADF0-C211-4D74-84C8-5C963D150C32}" type="slidenum">
              <a:rPr b="0" lang="ru-RU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7496B26-825E-4125-947D-2EAF35EDCA10}" type="slidenum">
              <a:rPr b="0" lang="ru-RU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C60D993-5B61-4554-B539-F2AC2B434B15}" type="slidenum">
              <a:rPr b="0" lang="ru-RU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26BAFE4-39C7-4750-ABC4-489F88BA4390}" type="slidenum">
              <a:rPr b="0" lang="ru-RU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C974AE6-3477-4C91-958B-8B12D5586BBA}" type="slidenum">
              <a:rPr b="0" lang="ru-RU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C1ECB9F-DE26-46A1-9DB0-6A6A6ABBFD2F}" type="slidenum">
              <a:rPr b="0" lang="ru-RU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1258056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081080" y="5531760"/>
            <a:ext cx="1258056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081080" y="553176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7527600" y="553176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405072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334840" y="2298600"/>
            <a:ext cx="405072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9588240" y="2298600"/>
            <a:ext cx="405072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081080" y="5531760"/>
            <a:ext cx="405072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5334840" y="5531760"/>
            <a:ext cx="405072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9588240" y="5531760"/>
            <a:ext cx="405072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081080" y="2298600"/>
            <a:ext cx="12580560" cy="6189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12580560" cy="618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618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618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081080" y="576000"/>
            <a:ext cx="15176160" cy="517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618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1081080" y="553176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081080" y="2298600"/>
            <a:ext cx="12580560" cy="6189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618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7527600" y="553176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1081080" y="5531760"/>
            <a:ext cx="1258056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1258056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081080" y="5531760"/>
            <a:ext cx="1258056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081080" y="553176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7527600" y="553176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405072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334840" y="2298600"/>
            <a:ext cx="405072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9588240" y="2298600"/>
            <a:ext cx="405072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1081080" y="5531760"/>
            <a:ext cx="405072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5334840" y="5531760"/>
            <a:ext cx="405072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9588240" y="5531760"/>
            <a:ext cx="405072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1081080" y="2298600"/>
            <a:ext cx="12580560" cy="6189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12580560" cy="618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618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618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12580560" cy="618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1081080" y="576000"/>
            <a:ext cx="15176160" cy="517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618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1081080" y="553176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618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7527600" y="553176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1081080" y="5531760"/>
            <a:ext cx="1258056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1258056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1081080" y="5531760"/>
            <a:ext cx="1258056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1081080" y="553176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7527600" y="553176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405072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334840" y="2298600"/>
            <a:ext cx="405072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9588240" y="2298600"/>
            <a:ext cx="405072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1081080" y="5531760"/>
            <a:ext cx="405072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5334840" y="5531760"/>
            <a:ext cx="405072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9588240" y="5531760"/>
            <a:ext cx="405072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1081080" y="2298600"/>
            <a:ext cx="12580560" cy="6189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12580560" cy="618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618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618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618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618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1081080" y="576000"/>
            <a:ext cx="15176160" cy="517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618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1081080" y="553176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618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7527600" y="553176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1081080" y="5531760"/>
            <a:ext cx="1258056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1258056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1081080" y="5531760"/>
            <a:ext cx="1258056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1081080" y="553176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7527600" y="553176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405072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5334840" y="2298600"/>
            <a:ext cx="405072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9588240" y="2298600"/>
            <a:ext cx="405072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1081080" y="5531760"/>
            <a:ext cx="405072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5334840" y="5531760"/>
            <a:ext cx="405072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9588240" y="5531760"/>
            <a:ext cx="405072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1081080" y="2298600"/>
            <a:ext cx="12580560" cy="6189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12580560" cy="618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618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618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1081080" y="576000"/>
            <a:ext cx="15176160" cy="517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618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1081080" y="553176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618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7527600" y="553176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1081080" y="5531760"/>
            <a:ext cx="1258056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1258056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1081080" y="5531760"/>
            <a:ext cx="1258056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1081080" y="553176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7527600" y="553176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081080" y="576000"/>
            <a:ext cx="15176160" cy="517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405072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5334840" y="2298600"/>
            <a:ext cx="405072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9588240" y="2298600"/>
            <a:ext cx="405072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1081080" y="5531760"/>
            <a:ext cx="405072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 type="body"/>
          </p:nvPr>
        </p:nvSpPr>
        <p:spPr>
          <a:xfrm>
            <a:off x="5334840" y="5531760"/>
            <a:ext cx="405072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 type="body"/>
          </p:nvPr>
        </p:nvSpPr>
        <p:spPr>
          <a:xfrm>
            <a:off x="9588240" y="5531760"/>
            <a:ext cx="405072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subTitle"/>
          </p:nvPr>
        </p:nvSpPr>
        <p:spPr>
          <a:xfrm>
            <a:off x="1081080" y="2298600"/>
            <a:ext cx="12580560" cy="6189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12580560" cy="618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618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618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ubTitle"/>
          </p:nvPr>
        </p:nvSpPr>
        <p:spPr>
          <a:xfrm>
            <a:off x="1081080" y="576000"/>
            <a:ext cx="15176160" cy="517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618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1081080" y="553176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618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7527600" y="553176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1081080" y="5531760"/>
            <a:ext cx="1258056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618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081080" y="553176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1258056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1081080" y="5531760"/>
            <a:ext cx="1258056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1081080" y="553176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body"/>
          </p:nvPr>
        </p:nvSpPr>
        <p:spPr>
          <a:xfrm>
            <a:off x="7527600" y="553176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405072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5334840" y="2298600"/>
            <a:ext cx="405072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9588240" y="2298600"/>
            <a:ext cx="405072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1081080" y="5531760"/>
            <a:ext cx="405072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6"/>
          <p:cNvSpPr>
            <a:spLocks noGrp="1"/>
          </p:cNvSpPr>
          <p:nvPr>
            <p:ph type="body"/>
          </p:nvPr>
        </p:nvSpPr>
        <p:spPr>
          <a:xfrm>
            <a:off x="5334840" y="5531760"/>
            <a:ext cx="405072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7"/>
          <p:cNvSpPr>
            <a:spLocks noGrp="1"/>
          </p:cNvSpPr>
          <p:nvPr>
            <p:ph type="body"/>
          </p:nvPr>
        </p:nvSpPr>
        <p:spPr>
          <a:xfrm>
            <a:off x="9588240" y="5531760"/>
            <a:ext cx="405072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subTitle"/>
          </p:nvPr>
        </p:nvSpPr>
        <p:spPr>
          <a:xfrm>
            <a:off x="1081080" y="2298600"/>
            <a:ext cx="12580560" cy="6189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12580560" cy="618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618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618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ubTitle"/>
          </p:nvPr>
        </p:nvSpPr>
        <p:spPr>
          <a:xfrm>
            <a:off x="1081080" y="576000"/>
            <a:ext cx="15176160" cy="517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618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1081080" y="553176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618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7527600" y="553176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618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7527600" y="553176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1081080" y="5531760"/>
            <a:ext cx="1258056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1258056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1081080" y="5531760"/>
            <a:ext cx="1258056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1081080" y="553176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 type="body"/>
          </p:nvPr>
        </p:nvSpPr>
        <p:spPr>
          <a:xfrm>
            <a:off x="7527600" y="553176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405072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5334840" y="2298600"/>
            <a:ext cx="405072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9588240" y="2298600"/>
            <a:ext cx="405072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5"/>
          <p:cNvSpPr>
            <a:spLocks noGrp="1"/>
          </p:cNvSpPr>
          <p:nvPr>
            <p:ph type="body"/>
          </p:nvPr>
        </p:nvSpPr>
        <p:spPr>
          <a:xfrm>
            <a:off x="1081080" y="5531760"/>
            <a:ext cx="405072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6"/>
          <p:cNvSpPr>
            <a:spLocks noGrp="1"/>
          </p:cNvSpPr>
          <p:nvPr>
            <p:ph type="body"/>
          </p:nvPr>
        </p:nvSpPr>
        <p:spPr>
          <a:xfrm>
            <a:off x="5334840" y="5531760"/>
            <a:ext cx="405072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7"/>
          <p:cNvSpPr>
            <a:spLocks noGrp="1"/>
          </p:cNvSpPr>
          <p:nvPr>
            <p:ph type="body"/>
          </p:nvPr>
        </p:nvSpPr>
        <p:spPr>
          <a:xfrm>
            <a:off x="9588240" y="5531760"/>
            <a:ext cx="405072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81080" y="5531760"/>
            <a:ext cx="12580560" cy="295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664080" y="2298600"/>
            <a:ext cx="11297880" cy="3535560"/>
          </a:xfrm>
          <a:prstGeom prst="rect">
            <a:avLst/>
          </a:prstGeom>
        </p:spPr>
        <p:txBody>
          <a:bodyPr lIns="0" rIns="0" tIns="108000" bIns="0" anchor="b">
            <a:noAutofit/>
          </a:bodyPr>
          <a:p>
            <a:pPr algn="ctr"/>
            <a:r>
              <a:rPr b="0" lang="en-US" sz="8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8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" name="Google Shape;17;p25" descr=""/>
          <p:cNvPicPr/>
          <p:nvPr/>
        </p:nvPicPr>
        <p:blipFill>
          <a:blip r:embed="rId2"/>
          <a:stretch/>
        </p:blipFill>
        <p:spPr>
          <a:xfrm>
            <a:off x="3664080" y="1392840"/>
            <a:ext cx="1896120" cy="125136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66520" y="2281680"/>
            <a:ext cx="15603120" cy="565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1a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664080" y="2298600"/>
            <a:ext cx="11297880" cy="3535560"/>
          </a:xfrm>
          <a:prstGeom prst="rect">
            <a:avLst/>
          </a:prstGeom>
        </p:spPr>
        <p:txBody>
          <a:bodyPr lIns="0" rIns="0" tIns="108000" bIns="0" anchor="b">
            <a:noAutofit/>
          </a:bodyPr>
          <a:p>
            <a:pPr algn="ctr"/>
            <a:r>
              <a:rPr b="0" lang="en-US" sz="6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66520" y="2281680"/>
            <a:ext cx="15603120" cy="565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rIns="0" tIns="108000" bIns="0">
            <a:noAutofit/>
          </a:bodyPr>
          <a:p>
            <a:pPr algn="ctr"/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12580560" cy="6189480"/>
          </a:xfrm>
          <a:prstGeom prst="rect">
            <a:avLst/>
          </a:prstGeom>
        </p:spPr>
        <p:txBody>
          <a:bodyPr lIns="0" rIns="0" tIns="108000" bIns="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ftr"/>
          </p:nvPr>
        </p:nvSpPr>
        <p:spPr>
          <a:xfrm>
            <a:off x="1081080" y="8981640"/>
            <a:ext cx="12580560" cy="323640"/>
          </a:xfrm>
          <a:prstGeom prst="rect">
            <a:avLst/>
          </a:prstGeom>
        </p:spPr>
        <p:txBody>
          <a:bodyPr lIns="0" rIns="0" tIns="0" bIns="61200"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sldNum"/>
          </p:nvPr>
        </p:nvSpPr>
        <p:spPr>
          <a:xfrm>
            <a:off x="15349320" y="8970840"/>
            <a:ext cx="914040" cy="334080"/>
          </a:xfrm>
          <a:prstGeom prst="rect">
            <a:avLst/>
          </a:prstGeom>
        </p:spPr>
        <p:txBody>
          <a:bodyPr lIns="36000" rIns="36000" tIns="0" bIns="54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ED7D6FD-588F-4828-A664-D10F7EFB6AC2}" type="slidenum">
              <a:rPr b="1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896080" y="0"/>
            <a:ext cx="11440800" cy="975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1081080" y="574560"/>
            <a:ext cx="3877920" cy="1134720"/>
          </a:xfrm>
          <a:prstGeom prst="rect">
            <a:avLst/>
          </a:prstGeom>
        </p:spPr>
        <p:txBody>
          <a:bodyPr lIns="0" rIns="0" tIns="108000" bIns="0">
            <a:noAutofit/>
          </a:bodyPr>
          <a:p>
            <a:pPr algn="ctr"/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ftr"/>
          </p:nvPr>
        </p:nvSpPr>
        <p:spPr>
          <a:xfrm>
            <a:off x="1081080" y="8981640"/>
            <a:ext cx="3877920" cy="323640"/>
          </a:xfrm>
          <a:prstGeom prst="rect">
            <a:avLst/>
          </a:prstGeom>
        </p:spPr>
        <p:txBody>
          <a:bodyPr lIns="0" rIns="0" tIns="0" bIns="61200"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7556760" y="8982000"/>
            <a:ext cx="5159160" cy="321840"/>
          </a:xfrm>
          <a:prstGeom prst="rect">
            <a:avLst/>
          </a:prstGeom>
        </p:spPr>
        <p:txBody>
          <a:bodyPr lIns="0" rIns="0" tIns="108000" bIns="61200" anchor="b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7553160" y="2298600"/>
            <a:ext cx="8704080" cy="6189480"/>
          </a:xfrm>
          <a:prstGeom prst="rect">
            <a:avLst/>
          </a:prstGeom>
        </p:spPr>
        <p:txBody>
          <a:bodyPr lIns="0" rIns="0" tIns="108000" bIns="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1081080" y="2298600"/>
            <a:ext cx="3877920" cy="6189480"/>
          </a:xfrm>
          <a:prstGeom prst="rect">
            <a:avLst/>
          </a:prstGeom>
        </p:spPr>
        <p:txBody>
          <a:bodyPr lIns="0" rIns="0" tIns="108000" bIns="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sldNum"/>
          </p:nvPr>
        </p:nvSpPr>
        <p:spPr>
          <a:xfrm>
            <a:off x="15349320" y="8970840"/>
            <a:ext cx="914040" cy="334080"/>
          </a:xfrm>
          <a:prstGeom prst="rect">
            <a:avLst/>
          </a:prstGeom>
        </p:spPr>
        <p:txBody>
          <a:bodyPr lIns="36000" rIns="36000" tIns="0" bIns="54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C244F68-06DD-4CFD-89E6-CE64FA6C3358}" type="slidenum">
              <a:rPr b="1" lang="ru-RU" sz="14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866520" y="388800"/>
            <a:ext cx="15603120" cy="162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256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25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866520" y="2281680"/>
            <a:ext cx="15603120" cy="565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006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412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412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0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412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412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0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412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412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03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1" lang="ru-RU" sz="4120" spc="-1" strike="noStrike">
                <a:solidFill>
                  <a:srgbClr val="005bff"/>
                </a:solidFill>
                <a:latin typeface="Arial"/>
              </a:rPr>
              <a:t>Fourth Outline Level</a:t>
            </a:r>
            <a:endParaRPr b="1" lang="ru-RU" sz="4120" spc="-1" strike="noStrike">
              <a:solidFill>
                <a:srgbClr val="005bff"/>
              </a:solidFill>
              <a:latin typeface="Arial"/>
            </a:endParaRPr>
          </a:p>
          <a:p>
            <a:pPr lvl="4" marL="2160000" indent="-216000">
              <a:spcBef>
                <a:spcPts val="2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ru-RU" sz="1420" spc="-1" strike="noStrike">
                <a:solidFill>
                  <a:srgbClr val="005bff"/>
                </a:solidFill>
                <a:latin typeface="Arial"/>
              </a:rPr>
              <a:t>Fifth Outline Level</a:t>
            </a:r>
            <a:endParaRPr b="1" lang="ru-RU" sz="1420" spc="-1" strike="noStrike">
              <a:solidFill>
                <a:srgbClr val="005bff"/>
              </a:solidFill>
              <a:latin typeface="Arial"/>
            </a:endParaRPr>
          </a:p>
          <a:p>
            <a:pPr lvl="5" marL="2592000" indent="-216000">
              <a:spcBef>
                <a:spcPts val="2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ru-RU" sz="1420" spc="-1" strike="noStrike">
                <a:solidFill>
                  <a:srgbClr val="005bff"/>
                </a:solidFill>
                <a:latin typeface="Arial"/>
              </a:rPr>
              <a:t>Sixth Outline Level</a:t>
            </a:r>
            <a:endParaRPr b="1" lang="ru-RU" sz="1420" spc="-1" strike="noStrike">
              <a:solidFill>
                <a:srgbClr val="005bff"/>
              </a:solidFill>
              <a:latin typeface="Arial"/>
            </a:endParaRPr>
          </a:p>
          <a:p>
            <a:pPr lvl="6" marL="3024000" indent="-216000">
              <a:spcBef>
                <a:spcPts val="2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ru-RU" sz="1420" spc="-1" strike="noStrike">
                <a:solidFill>
                  <a:srgbClr val="005bff"/>
                </a:solidFill>
                <a:latin typeface="Arial"/>
              </a:rPr>
              <a:t>Seventh Outline Level</a:t>
            </a:r>
            <a:endParaRPr b="1" lang="ru-RU" sz="1420" spc="-1" strike="noStrike">
              <a:solidFill>
                <a:srgbClr val="005b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1a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Рисунок 3" descr=""/>
          <p:cNvPicPr/>
          <p:nvPr/>
        </p:nvPicPr>
        <p:blipFill>
          <a:blip r:embed="rId2"/>
          <a:stretch/>
        </p:blipFill>
        <p:spPr>
          <a:xfrm>
            <a:off x="1917720" y="1256040"/>
            <a:ext cx="3025080" cy="972720"/>
          </a:xfrm>
          <a:prstGeom prst="rect">
            <a:avLst/>
          </a:prstGeom>
          <a:ln>
            <a:noFill/>
          </a:ln>
        </p:spPr>
      </p:pic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917720" y="2833920"/>
            <a:ext cx="13809600" cy="3142080"/>
          </a:xfrm>
          <a:prstGeom prst="rect">
            <a:avLst/>
          </a:prstGeom>
        </p:spPr>
        <p:txBody>
          <a:bodyPr lIns="0" rIns="0" tIns="0" bIns="108000" anchor="b">
            <a:noAutofit/>
          </a:bodyPr>
          <a:p>
            <a:pPr>
              <a:lnSpc>
                <a:spcPct val="90000"/>
              </a:lnSpc>
            </a:pPr>
            <a:r>
              <a:rPr b="0" lang="ru-RU" sz="11400" spc="-1" strike="noStrike">
                <a:solidFill>
                  <a:srgbClr val="ffffff"/>
                </a:solidFill>
                <a:latin typeface="Arial"/>
              </a:rPr>
              <a:t>Образец заголовка</a:t>
            </a:r>
            <a:endParaRPr b="0" lang="ru-RU" sz="1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866520" y="2281680"/>
            <a:ext cx="15603120" cy="565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006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412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412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0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412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412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0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412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412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03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1" lang="ru-RU" sz="4120" spc="-1" strike="noStrike">
                <a:solidFill>
                  <a:srgbClr val="005bff"/>
                </a:solidFill>
                <a:latin typeface="Arial"/>
              </a:rPr>
              <a:t>Fourth Outline Level</a:t>
            </a:r>
            <a:endParaRPr b="1" lang="ru-RU" sz="4120" spc="-1" strike="noStrike">
              <a:solidFill>
                <a:srgbClr val="005bff"/>
              </a:solidFill>
              <a:latin typeface="Arial"/>
            </a:endParaRPr>
          </a:p>
          <a:p>
            <a:pPr lvl="4" marL="2160000" indent="-216000">
              <a:spcBef>
                <a:spcPts val="2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ru-RU" sz="1420" spc="-1" strike="noStrike">
                <a:solidFill>
                  <a:srgbClr val="005bff"/>
                </a:solidFill>
                <a:latin typeface="Arial"/>
              </a:rPr>
              <a:t>Fifth Outline Level</a:t>
            </a:r>
            <a:endParaRPr b="1" lang="ru-RU" sz="1420" spc="-1" strike="noStrike">
              <a:solidFill>
                <a:srgbClr val="005bff"/>
              </a:solidFill>
              <a:latin typeface="Arial"/>
            </a:endParaRPr>
          </a:p>
          <a:p>
            <a:pPr lvl="5" marL="2592000" indent="-216000">
              <a:spcBef>
                <a:spcPts val="2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ru-RU" sz="1420" spc="-1" strike="noStrike">
                <a:solidFill>
                  <a:srgbClr val="005bff"/>
                </a:solidFill>
                <a:latin typeface="Arial"/>
              </a:rPr>
              <a:t>Sixth Outline Level</a:t>
            </a:r>
            <a:endParaRPr b="1" lang="ru-RU" sz="1420" spc="-1" strike="noStrike">
              <a:solidFill>
                <a:srgbClr val="005bff"/>
              </a:solidFill>
              <a:latin typeface="Arial"/>
            </a:endParaRPr>
          </a:p>
          <a:p>
            <a:pPr lvl="6" marL="3024000" indent="-216000">
              <a:spcBef>
                <a:spcPts val="2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ru-RU" sz="1420" spc="-1" strike="noStrike">
                <a:solidFill>
                  <a:srgbClr val="005bff"/>
                </a:solidFill>
                <a:latin typeface="Arial"/>
              </a:rPr>
              <a:t>Seventh Outline Level</a:t>
            </a:r>
            <a:endParaRPr b="1" lang="ru-RU" sz="1420" spc="-1" strike="noStrike">
              <a:solidFill>
                <a:srgbClr val="005b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1a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917720" y="2833920"/>
            <a:ext cx="13809600" cy="3142080"/>
          </a:xfrm>
          <a:prstGeom prst="rect">
            <a:avLst/>
          </a:prstGeom>
        </p:spPr>
        <p:txBody>
          <a:bodyPr lIns="0" rIns="0" tIns="0" bIns="108000" anchor="b">
            <a:noAutofit/>
          </a:bodyPr>
          <a:p>
            <a:pPr>
              <a:lnSpc>
                <a:spcPct val="90000"/>
              </a:lnSpc>
            </a:pPr>
            <a:r>
              <a:rPr b="0" lang="ru-RU" sz="11400" spc="-1" strike="noStrike">
                <a:solidFill>
                  <a:srgbClr val="ffffff"/>
                </a:solidFill>
                <a:latin typeface="Arial"/>
              </a:rPr>
              <a:t>Образец заголовка</a:t>
            </a:r>
            <a:endParaRPr b="0" lang="ru-RU" sz="1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866520" y="2281680"/>
            <a:ext cx="15603120" cy="565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006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412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412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0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412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412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0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412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412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03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1" lang="ru-RU" sz="4120" spc="-1" strike="noStrike">
                <a:solidFill>
                  <a:srgbClr val="005bff"/>
                </a:solidFill>
                <a:latin typeface="Arial"/>
              </a:rPr>
              <a:t>Fourth Outline Level</a:t>
            </a:r>
            <a:endParaRPr b="1" lang="ru-RU" sz="4120" spc="-1" strike="noStrike">
              <a:solidFill>
                <a:srgbClr val="005bff"/>
              </a:solidFill>
              <a:latin typeface="Arial"/>
            </a:endParaRPr>
          </a:p>
          <a:p>
            <a:pPr lvl="4" marL="2160000" indent="-216000">
              <a:spcBef>
                <a:spcPts val="2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ru-RU" sz="1420" spc="-1" strike="noStrike">
                <a:solidFill>
                  <a:srgbClr val="005bff"/>
                </a:solidFill>
                <a:latin typeface="Arial"/>
              </a:rPr>
              <a:t>Fifth Outline Level</a:t>
            </a:r>
            <a:endParaRPr b="1" lang="ru-RU" sz="1420" spc="-1" strike="noStrike">
              <a:solidFill>
                <a:srgbClr val="005bff"/>
              </a:solidFill>
              <a:latin typeface="Arial"/>
            </a:endParaRPr>
          </a:p>
          <a:p>
            <a:pPr lvl="5" marL="2592000" indent="-216000">
              <a:spcBef>
                <a:spcPts val="2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ru-RU" sz="1420" spc="-1" strike="noStrike">
                <a:solidFill>
                  <a:srgbClr val="005bff"/>
                </a:solidFill>
                <a:latin typeface="Arial"/>
              </a:rPr>
              <a:t>Sixth Outline Level</a:t>
            </a:r>
            <a:endParaRPr b="1" lang="ru-RU" sz="1420" spc="-1" strike="noStrike">
              <a:solidFill>
                <a:srgbClr val="005bff"/>
              </a:solidFill>
              <a:latin typeface="Arial"/>
            </a:endParaRPr>
          </a:p>
          <a:p>
            <a:pPr lvl="6" marL="3024000" indent="-216000">
              <a:spcBef>
                <a:spcPts val="2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ru-RU" sz="1420" spc="-1" strike="noStrike">
                <a:solidFill>
                  <a:srgbClr val="005bff"/>
                </a:solidFill>
                <a:latin typeface="Arial"/>
              </a:rPr>
              <a:t>Seventh Outline Level</a:t>
            </a:r>
            <a:endParaRPr b="1" lang="ru-RU" sz="1420" spc="-1" strike="noStrike">
              <a:solidFill>
                <a:srgbClr val="005b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github.com/isakura313/new_rep.git" TargetMode="External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1081080" y="576000"/>
            <a:ext cx="15176160" cy="1116720"/>
          </a:xfrm>
          <a:prstGeom prst="rect">
            <a:avLst/>
          </a:prstGeom>
          <a:noFill/>
          <a:ln>
            <a:noFill/>
          </a:ln>
        </p:spPr>
        <p:txBody>
          <a:bodyPr lIns="0" rIns="0" tIns="108000" bIns="0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ru-RU" sz="4200" spc="-1" strike="noStrike">
                <a:solidFill>
                  <a:srgbClr val="000000"/>
                </a:solidFill>
                <a:latin typeface="Arial"/>
                <a:ea typeface="Arial"/>
              </a:rPr>
              <a:t>Git – распределенная система управления версиями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0" name="Google Shape;253;p9" descr=""/>
          <p:cNvPicPr/>
          <p:nvPr/>
        </p:nvPicPr>
        <p:blipFill>
          <a:blip r:embed="rId1"/>
          <a:stretch/>
        </p:blipFill>
        <p:spPr>
          <a:xfrm>
            <a:off x="12530880" y="7129440"/>
            <a:ext cx="4406400" cy="1841040"/>
          </a:xfrm>
          <a:prstGeom prst="rect">
            <a:avLst/>
          </a:prstGeom>
          <a:ln>
            <a:noFill/>
          </a:ln>
        </p:spPr>
      </p:pic>
      <p:sp>
        <p:nvSpPr>
          <p:cNvPr id="321" name="TextShape 2"/>
          <p:cNvSpPr txBox="1"/>
          <p:nvPr/>
        </p:nvSpPr>
        <p:spPr>
          <a:xfrm>
            <a:off x="1081080" y="8981640"/>
            <a:ext cx="12580560" cy="32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6120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Python 18+</a:t>
            </a:r>
            <a:endParaRPr b="0" lang="en-US" sz="1400" spc="-1" strike="noStrike"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Times New Roman"/>
            </a:endParaRPr>
          </a:p>
        </p:txBody>
      </p:sp>
      <p:sp>
        <p:nvSpPr>
          <p:cNvPr id="322" name="TextShape 3"/>
          <p:cNvSpPr txBox="1"/>
          <p:nvPr/>
        </p:nvSpPr>
        <p:spPr>
          <a:xfrm>
            <a:off x="15349320" y="8970840"/>
            <a:ext cx="914040" cy="334080"/>
          </a:xfrm>
          <a:prstGeom prst="rect">
            <a:avLst/>
          </a:prstGeom>
          <a:noFill/>
          <a:ln>
            <a:noFill/>
          </a:ln>
        </p:spPr>
        <p:txBody>
          <a:bodyPr lIns="36000" rIns="36000" tIns="0" bIns="54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56291F5-434E-4810-94E5-5B2940CC1949}" type="slidenum">
              <a:rPr b="1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2198160" y="2461680"/>
            <a:ext cx="11746080" cy="69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0" bIns="108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3400" spc="-1" strike="noStrike">
                <a:solidFill>
                  <a:srgbClr val="000000"/>
                </a:solidFill>
                <a:latin typeface="GT Eesti Pro Display Light"/>
                <a:ea typeface="Arial"/>
              </a:rPr>
              <a:t>Разберем несколько основных команд, которые используются для работы с git: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3400" spc="-1" strike="noStrike">
                <a:solidFill>
                  <a:srgbClr val="000000"/>
                </a:solidFill>
                <a:latin typeface="JetBrains Mono Medium"/>
                <a:ea typeface="Arial"/>
              </a:rPr>
              <a:t>git init </a:t>
            </a:r>
            <a:r>
              <a:rPr b="0" lang="ru-RU" sz="3400" spc="-1" strike="noStrike">
                <a:solidFill>
                  <a:srgbClr val="000000"/>
                </a:solidFill>
                <a:latin typeface="GT Eesti Pro Display Light"/>
                <a:ea typeface="Arial"/>
              </a:rPr>
              <a:t>– и гит начинает отслеживать изменения в файлах. Без нее другие команды работать не будут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3400" spc="-1" strike="noStrike">
                <a:solidFill>
                  <a:srgbClr val="000000"/>
                </a:solidFill>
                <a:latin typeface="JetBrains Mono Medium"/>
                <a:ea typeface="Arial"/>
              </a:rPr>
              <a:t>git add  &lt;имя файла&gt; </a:t>
            </a:r>
            <a:r>
              <a:rPr b="0" lang="ru-RU" sz="3400" spc="-1" strike="noStrike">
                <a:solidFill>
                  <a:srgbClr val="000000"/>
                </a:solidFill>
                <a:latin typeface="GT Eesti Pro Display Light"/>
                <a:ea typeface="Arial"/>
              </a:rPr>
              <a:t>– добавить файл в слежение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3400" spc="-1" strike="noStrike">
                <a:solidFill>
                  <a:srgbClr val="000000"/>
                </a:solidFill>
                <a:latin typeface="JetBrains Mono Medium"/>
                <a:ea typeface="Arial"/>
              </a:rPr>
              <a:t>git commit -m &lt;сообщение пользователя&gt;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3400" spc="-1" strike="noStrike">
                <a:solidFill>
                  <a:srgbClr val="000000"/>
                </a:solidFill>
                <a:latin typeface="GT Eesti Pro Display Light"/>
                <a:ea typeface="Arial"/>
              </a:rPr>
              <a:t> </a:t>
            </a:r>
            <a:endParaRPr b="0" lang="en-US" sz="3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1081080" y="576000"/>
            <a:ext cx="15176160" cy="1116720"/>
          </a:xfrm>
          <a:prstGeom prst="rect">
            <a:avLst/>
          </a:prstGeom>
          <a:noFill/>
          <a:ln>
            <a:noFill/>
          </a:ln>
        </p:spPr>
        <p:txBody>
          <a:bodyPr lIns="0" rIns="0" tIns="108000" bIns="0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ru-RU" sz="4200" spc="-1" strike="noStrike">
                <a:solidFill>
                  <a:srgbClr val="000000"/>
                </a:solidFill>
                <a:latin typeface="GT Eesti Pro Display"/>
                <a:ea typeface="Arial"/>
              </a:rPr>
              <a:t>Git – распределенная система управления версиями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TextShape 2"/>
          <p:cNvSpPr txBox="1"/>
          <p:nvPr/>
        </p:nvSpPr>
        <p:spPr>
          <a:xfrm>
            <a:off x="1081080" y="8981640"/>
            <a:ext cx="12580560" cy="32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61200"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26" name="TextShape 3"/>
          <p:cNvSpPr txBox="1"/>
          <p:nvPr/>
        </p:nvSpPr>
        <p:spPr>
          <a:xfrm>
            <a:off x="15349320" y="8970840"/>
            <a:ext cx="914040" cy="334080"/>
          </a:xfrm>
          <a:prstGeom prst="rect">
            <a:avLst/>
          </a:prstGeom>
          <a:noFill/>
          <a:ln>
            <a:noFill/>
          </a:ln>
        </p:spPr>
        <p:txBody>
          <a:bodyPr lIns="36000" rIns="36000" tIns="0" bIns="54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643C19B-CA4E-4A87-AFD7-45414FAE2BC5}" type="slidenum">
              <a:rPr b="1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27" name="CustomShape 4"/>
          <p:cNvSpPr/>
          <p:nvPr/>
        </p:nvSpPr>
        <p:spPr>
          <a:xfrm>
            <a:off x="1915560" y="1693080"/>
            <a:ext cx="11746080" cy="31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0" bIns="108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GT Eesti Pro Display Light"/>
                <a:ea typeface="Consola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GT Eesti Pro Display Light"/>
                <a:ea typeface="Consolas"/>
              </a:rPr>
              <a:t>Дальше нам надо подвязать наш репозиторий к нашему удаленному серверу. Для этого проходим в Github и создаем себе новый репозиторий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28" name="Google Shape;265;p10" descr=""/>
          <p:cNvPicPr/>
          <p:nvPr/>
        </p:nvPicPr>
        <p:blipFill>
          <a:blip r:embed="rId1"/>
          <a:stretch/>
        </p:blipFill>
        <p:spPr>
          <a:xfrm>
            <a:off x="2701080" y="3558600"/>
            <a:ext cx="10175400" cy="4500000"/>
          </a:xfrm>
          <a:prstGeom prst="rect">
            <a:avLst/>
          </a:prstGeom>
          <a:ln>
            <a:noFill/>
          </a:ln>
        </p:spPr>
      </p:pic>
      <p:pic>
        <p:nvPicPr>
          <p:cNvPr id="329" name="Google Shape;266;p10" descr=""/>
          <p:cNvPicPr/>
          <p:nvPr/>
        </p:nvPicPr>
        <p:blipFill>
          <a:blip r:embed="rId2"/>
          <a:stretch/>
        </p:blipFill>
        <p:spPr>
          <a:xfrm>
            <a:off x="12530880" y="7129440"/>
            <a:ext cx="4406400" cy="184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1081080" y="576000"/>
            <a:ext cx="15176160" cy="1116720"/>
          </a:xfrm>
          <a:prstGeom prst="rect">
            <a:avLst/>
          </a:prstGeom>
          <a:noFill/>
          <a:ln>
            <a:noFill/>
          </a:ln>
        </p:spPr>
        <p:txBody>
          <a:bodyPr lIns="0" rIns="0" tIns="108000" bIns="0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ru-RU" sz="4200" spc="-1" strike="noStrike">
                <a:solidFill>
                  <a:srgbClr val="000000"/>
                </a:solidFill>
                <a:latin typeface="GT Eesti Pro Display Light"/>
                <a:ea typeface="Arial"/>
              </a:rPr>
              <a:t>Git – распределенная система управления версиями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TextShape 2"/>
          <p:cNvSpPr txBox="1"/>
          <p:nvPr/>
        </p:nvSpPr>
        <p:spPr>
          <a:xfrm>
            <a:off x="15349320" y="8970840"/>
            <a:ext cx="914040" cy="334080"/>
          </a:xfrm>
          <a:prstGeom prst="rect">
            <a:avLst/>
          </a:prstGeom>
          <a:noFill/>
          <a:ln>
            <a:noFill/>
          </a:ln>
        </p:spPr>
        <p:txBody>
          <a:bodyPr lIns="36000" rIns="36000" tIns="0" bIns="54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13C582A-06FB-40F5-BB74-F09AFFC77EC8}" type="slidenum">
              <a:rPr b="1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1915560" y="1693080"/>
            <a:ext cx="11746080" cy="62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0" bIns="108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GT Eesti Pro Display"/>
                <a:ea typeface="Consolas"/>
              </a:rPr>
              <a:t>После этого вам нужно связать наш удаленный репозиторий с локальным репозиторием: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JetBrains Mono Medium"/>
                <a:ea typeface="Arial"/>
              </a:rPr>
              <a:t>git remote add origin </a:t>
            </a:r>
            <a:r>
              <a:rPr b="0" lang="ru-RU" sz="2400" spc="-1" strike="noStrike" u="sng">
                <a:solidFill>
                  <a:srgbClr val="000000"/>
                </a:solidFill>
                <a:uFillTx/>
                <a:latin typeface="JetBrains Mono Medium"/>
                <a:ea typeface="Arial"/>
                <a:hlinkClick r:id="rId1"/>
              </a:rPr>
              <a:t>https://github.com/isakura313/new_rep.git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3600" spc="-1" strike="noStrike">
                <a:solidFill>
                  <a:srgbClr val="000000"/>
                </a:solidFill>
                <a:latin typeface="GT Eesti Pro Display Light"/>
                <a:ea typeface="Play"/>
              </a:rPr>
              <a:t>где у нас origin – это псевдоним нашего удаленного репозитория, ведь у нас может быть несколько удаленных репозиториев. Его можно назвать и по другому, но первый репозиторий принято называть именно так. 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33" name="Google Shape;276;p11" descr=""/>
          <p:cNvPicPr/>
          <p:nvPr/>
        </p:nvPicPr>
        <p:blipFill>
          <a:blip r:embed="rId2"/>
          <a:stretch/>
        </p:blipFill>
        <p:spPr>
          <a:xfrm>
            <a:off x="12530880" y="7129440"/>
            <a:ext cx="4406400" cy="184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Shape 1"/>
          <p:cNvSpPr txBox="1"/>
          <p:nvPr/>
        </p:nvSpPr>
        <p:spPr>
          <a:xfrm>
            <a:off x="1081080" y="576000"/>
            <a:ext cx="15176160" cy="1116720"/>
          </a:xfrm>
          <a:prstGeom prst="rect">
            <a:avLst/>
          </a:prstGeom>
          <a:noFill/>
          <a:ln>
            <a:noFill/>
          </a:ln>
        </p:spPr>
        <p:txBody>
          <a:bodyPr lIns="0" rIns="0" tIns="108000" bIns="0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ru-RU" sz="4200" spc="-1" strike="noStrike">
                <a:solidFill>
                  <a:srgbClr val="000000"/>
                </a:solidFill>
                <a:latin typeface="GT Eesti Pro Display"/>
                <a:ea typeface="Arial"/>
              </a:rPr>
              <a:t>Git – распределенная система управления версиями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TextShape 2"/>
          <p:cNvSpPr txBox="1"/>
          <p:nvPr/>
        </p:nvSpPr>
        <p:spPr>
          <a:xfrm>
            <a:off x="15349320" y="8970840"/>
            <a:ext cx="914040" cy="334080"/>
          </a:xfrm>
          <a:prstGeom prst="rect">
            <a:avLst/>
          </a:prstGeom>
          <a:noFill/>
          <a:ln>
            <a:noFill/>
          </a:ln>
        </p:spPr>
        <p:txBody>
          <a:bodyPr lIns="36000" rIns="36000" tIns="0" bIns="54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6467BB6-A771-4F8E-994E-117A6E6F8DEA}" type="slidenum">
              <a:rPr b="1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1915560" y="1693080"/>
            <a:ext cx="11746080" cy="362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0" bIns="108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GT Eesti Pro Display"/>
                <a:ea typeface="Consolas"/>
              </a:rPr>
              <a:t>Распространённая ошибка – создание README.md прямо на Gihub.  Это может привести к ошибке, поэтому не забудьте НЕ ПОСТАВИТЬ галочку при создания репозитория: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3200" spc="-1" strike="noStrike">
                <a:solidFill>
                  <a:srgbClr val="000000"/>
                </a:solidFill>
                <a:latin typeface="GT Eesti Pro Display Bold"/>
                <a:ea typeface="Consolas"/>
              </a:rPr>
              <a:t>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GT Eesti Pro Display"/>
                <a:ea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37" name="Google Shape;286;p12" descr=""/>
          <p:cNvPicPr/>
          <p:nvPr/>
        </p:nvPicPr>
        <p:blipFill>
          <a:blip r:embed="rId1"/>
          <a:stretch/>
        </p:blipFill>
        <p:spPr>
          <a:xfrm>
            <a:off x="12530880" y="7129440"/>
            <a:ext cx="4406400" cy="1841040"/>
          </a:xfrm>
          <a:prstGeom prst="rect">
            <a:avLst/>
          </a:prstGeom>
          <a:ln>
            <a:noFill/>
          </a:ln>
        </p:spPr>
      </p:pic>
      <p:pic>
        <p:nvPicPr>
          <p:cNvPr id="338" name="Google Shape;287;p12" descr=""/>
          <p:cNvPicPr/>
          <p:nvPr/>
        </p:nvPicPr>
        <p:blipFill>
          <a:blip r:embed="rId2"/>
          <a:stretch/>
        </p:blipFill>
        <p:spPr>
          <a:xfrm>
            <a:off x="2873880" y="4085640"/>
            <a:ext cx="9239400" cy="431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1081080" y="576000"/>
            <a:ext cx="15176160" cy="1116720"/>
          </a:xfrm>
          <a:prstGeom prst="rect">
            <a:avLst/>
          </a:prstGeom>
          <a:noFill/>
          <a:ln>
            <a:noFill/>
          </a:ln>
        </p:spPr>
        <p:txBody>
          <a:bodyPr lIns="0" rIns="0" tIns="108000" bIns="0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ru-RU" sz="4200" spc="-1" strike="noStrike">
                <a:solidFill>
                  <a:srgbClr val="000000"/>
                </a:solidFill>
                <a:latin typeface="GT Eesti Pro Display"/>
                <a:ea typeface="Arial"/>
              </a:rPr>
              <a:t>Git – распределенная система управления версиями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TextShape 2"/>
          <p:cNvSpPr txBox="1"/>
          <p:nvPr/>
        </p:nvSpPr>
        <p:spPr>
          <a:xfrm>
            <a:off x="15349320" y="8970840"/>
            <a:ext cx="914040" cy="334080"/>
          </a:xfrm>
          <a:prstGeom prst="rect">
            <a:avLst/>
          </a:prstGeom>
          <a:noFill/>
          <a:ln>
            <a:noFill/>
          </a:ln>
        </p:spPr>
        <p:txBody>
          <a:bodyPr lIns="36000" rIns="36000" tIns="0" bIns="54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6848261-9337-415B-A880-9DDAAB01F2CA}" type="slidenum">
              <a:rPr b="1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1915560" y="1693080"/>
            <a:ext cx="11746080" cy="186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0" bIns="108000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ru-RU" sz="3600" spc="-1" strike="noStrike">
                <a:solidFill>
                  <a:srgbClr val="000000"/>
                </a:solidFill>
                <a:latin typeface="GT Eesti Pro Display Light"/>
                <a:ea typeface="Arial"/>
              </a:rPr>
              <a:t>Кроме этого, вначале сама система git попросит ввести свои данные – почту и имя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42" name="Google Shape;297;p13" descr=""/>
          <p:cNvPicPr/>
          <p:nvPr/>
        </p:nvPicPr>
        <p:blipFill>
          <a:blip r:embed="rId1"/>
          <a:stretch/>
        </p:blipFill>
        <p:spPr>
          <a:xfrm>
            <a:off x="12530880" y="7129440"/>
            <a:ext cx="4406400" cy="1841040"/>
          </a:xfrm>
          <a:prstGeom prst="rect">
            <a:avLst/>
          </a:prstGeom>
          <a:ln>
            <a:noFill/>
          </a:ln>
        </p:spPr>
      </p:pic>
      <p:sp>
        <p:nvSpPr>
          <p:cNvPr id="343" name="CustomShape 4"/>
          <p:cNvSpPr/>
          <p:nvPr/>
        </p:nvSpPr>
        <p:spPr>
          <a:xfrm>
            <a:off x="1915560" y="3437640"/>
            <a:ext cx="14341680" cy="33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0" bIns="108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3400" spc="-1" strike="noStrike">
                <a:solidFill>
                  <a:srgbClr val="000000"/>
                </a:solidFill>
                <a:latin typeface="JetBrains Mono Medium"/>
                <a:ea typeface="Arial"/>
              </a:rPr>
              <a:t>git config --global user.name "Ivan Ivanov" 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3400" spc="-1" strike="noStrike">
                <a:solidFill>
                  <a:srgbClr val="000000"/>
                </a:solidFill>
                <a:latin typeface="JetBrains Mono Medium"/>
                <a:ea typeface="Arial"/>
              </a:rPr>
              <a:t>git config --global user.email ivanov@example.com</a:t>
            </a:r>
            <a:endParaRPr b="0" lang="en-US" sz="3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1081080" y="576000"/>
            <a:ext cx="15176160" cy="1116720"/>
          </a:xfrm>
          <a:prstGeom prst="rect">
            <a:avLst/>
          </a:prstGeom>
          <a:noFill/>
          <a:ln>
            <a:noFill/>
          </a:ln>
        </p:spPr>
        <p:txBody>
          <a:bodyPr lIns="0" rIns="0" tIns="108000" bIns="0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ru-RU" sz="4200" spc="-1" strike="noStrike">
                <a:solidFill>
                  <a:srgbClr val="000000"/>
                </a:solidFill>
                <a:latin typeface="GT Eesti Pro Display"/>
                <a:ea typeface="Arial"/>
              </a:rPr>
              <a:t>Git – распределенная система управления версиями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TextShape 2"/>
          <p:cNvSpPr txBox="1"/>
          <p:nvPr/>
        </p:nvSpPr>
        <p:spPr>
          <a:xfrm>
            <a:off x="15349320" y="8970840"/>
            <a:ext cx="914040" cy="334080"/>
          </a:xfrm>
          <a:prstGeom prst="rect">
            <a:avLst/>
          </a:prstGeom>
          <a:noFill/>
          <a:ln>
            <a:noFill/>
          </a:ln>
        </p:spPr>
        <p:txBody>
          <a:bodyPr lIns="36000" rIns="36000" tIns="0" bIns="54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F928634-E862-4260-BC11-F47DC9995AF2}" type="slidenum">
              <a:rPr b="1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1915560" y="1693080"/>
            <a:ext cx="11746080" cy="268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0" bIns="108000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GT Eesti Pro Display Light"/>
                <a:ea typeface="Arial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GT Eesti Pro Display Light"/>
                <a:ea typeface="Arial"/>
              </a:rPr>
              <a:t>Теперь вы сможете отправить все изменения на удаленный сервер, для того, чтобы вы могли их скачать оттуда, если потребуется: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47" name="Google Shape;297;p13" descr=""/>
          <p:cNvPicPr/>
          <p:nvPr/>
        </p:nvPicPr>
        <p:blipFill>
          <a:blip r:embed="rId1"/>
          <a:stretch/>
        </p:blipFill>
        <p:spPr>
          <a:xfrm>
            <a:off x="12530880" y="7129440"/>
            <a:ext cx="4406400" cy="1841040"/>
          </a:xfrm>
          <a:prstGeom prst="rect">
            <a:avLst/>
          </a:prstGeom>
          <a:ln>
            <a:noFill/>
          </a:ln>
        </p:spPr>
      </p:pic>
      <p:sp>
        <p:nvSpPr>
          <p:cNvPr id="348" name="CustomShape 4"/>
          <p:cNvSpPr/>
          <p:nvPr/>
        </p:nvSpPr>
        <p:spPr>
          <a:xfrm>
            <a:off x="1915560" y="4482720"/>
            <a:ext cx="14341680" cy="25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0" bIns="108000">
            <a:spAutoFit/>
          </a:bodyPr>
          <a:p>
            <a:pPr>
              <a:lnSpc>
                <a:spcPct val="150000"/>
              </a:lnSpc>
            </a:pPr>
            <a:r>
              <a:rPr b="0" lang="en-US" sz="3400" spc="-1" strike="noStrike">
                <a:solidFill>
                  <a:srgbClr val="000000"/>
                </a:solidFill>
                <a:latin typeface="JetBrains Mono Medium"/>
                <a:ea typeface="Arial"/>
              </a:rPr>
              <a:t>git push origin master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3400" spc="-1" strike="noStrike">
                <a:solidFill>
                  <a:srgbClr val="000000"/>
                </a:solidFill>
                <a:latin typeface="JetBrains Mono Medium"/>
                <a:ea typeface="Arial"/>
              </a:rPr>
              <a:t># </a:t>
            </a:r>
            <a:r>
              <a:rPr b="0" lang="ru-RU" sz="3400" spc="-1" strike="noStrike">
                <a:solidFill>
                  <a:srgbClr val="000000"/>
                </a:solidFill>
                <a:latin typeface="JetBrains Mono Medium"/>
                <a:ea typeface="Arial"/>
              </a:rPr>
              <a:t>Где </a:t>
            </a:r>
            <a:r>
              <a:rPr b="0" lang="en-US" sz="3400" spc="-1" strike="noStrike">
                <a:solidFill>
                  <a:srgbClr val="000000"/>
                </a:solidFill>
                <a:latin typeface="JetBrains Mono Medium"/>
                <a:ea typeface="Arial"/>
              </a:rPr>
              <a:t>origin </a:t>
            </a:r>
            <a:r>
              <a:rPr b="0" lang="ru-RU" sz="3400" spc="-1" strike="noStrike">
                <a:solidFill>
                  <a:srgbClr val="000000"/>
                </a:solidFill>
                <a:latin typeface="JetBrains Mono Medium"/>
                <a:ea typeface="Arial"/>
              </a:rPr>
              <a:t>– это адрес удаленного репозитория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3400" spc="-1" strike="noStrike">
                <a:solidFill>
                  <a:srgbClr val="000000"/>
                </a:solidFill>
                <a:latin typeface="JetBrains Mono Medium"/>
                <a:ea typeface="Arial"/>
              </a:rPr>
              <a:t>#</a:t>
            </a:r>
            <a:r>
              <a:rPr b="0" lang="ru-RU" sz="3400" spc="-1" strike="noStrike">
                <a:solidFill>
                  <a:srgbClr val="000000"/>
                </a:solidFill>
                <a:latin typeface="JetBrains Mono Medium"/>
                <a:ea typeface="Arial"/>
              </a:rPr>
              <a:t> </a:t>
            </a:r>
            <a:r>
              <a:rPr b="0" lang="en-US" sz="3400" spc="-1" strike="noStrike">
                <a:solidFill>
                  <a:srgbClr val="000000"/>
                </a:solidFill>
                <a:latin typeface="JetBrains Mono Medium"/>
                <a:ea typeface="Arial"/>
              </a:rPr>
              <a:t>master – </a:t>
            </a:r>
            <a:r>
              <a:rPr b="0" lang="ru-RU" sz="3400" spc="-1" strike="noStrike">
                <a:solidFill>
                  <a:srgbClr val="000000"/>
                </a:solidFill>
                <a:latin typeface="JetBrains Mono Medium"/>
                <a:ea typeface="Arial"/>
              </a:rPr>
              <a:t>ветка, в которой вы ведете разработку</a:t>
            </a:r>
            <a:endParaRPr b="0" lang="en-US" sz="3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3664080" y="2298600"/>
            <a:ext cx="11297880" cy="3535560"/>
          </a:xfrm>
          <a:prstGeom prst="rect">
            <a:avLst/>
          </a:prstGeom>
          <a:noFill/>
          <a:ln>
            <a:noFill/>
          </a:ln>
        </p:spPr>
        <p:txBody>
          <a:bodyPr lIns="0" rIns="0" tIns="108000" bIns="0" anchor="b">
            <a:noAutofit/>
          </a:bodyPr>
          <a:p>
            <a:pPr>
              <a:lnSpc>
                <a:spcPct val="100000"/>
              </a:lnSpc>
            </a:pPr>
            <a:r>
              <a:rPr b="0" lang="ru-RU" sz="6600" spc="-1" strike="noStrike">
                <a:solidFill>
                  <a:srgbClr val="ffffff"/>
                </a:solidFill>
                <a:latin typeface="Arial"/>
                <a:ea typeface="Arial"/>
              </a:rPr>
              <a:t>Удобства </a:t>
            </a:r>
            <a:r>
              <a:rPr b="0" lang="en-US" sz="6600" spc="-1" strike="noStrike">
                <a:solidFill>
                  <a:srgbClr val="ffffff"/>
                </a:solidFill>
                <a:latin typeface="Arial"/>
                <a:ea typeface="Arial"/>
              </a:rPr>
              <a:t>Pycharm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834840" y="241920"/>
            <a:ext cx="15176160" cy="1116720"/>
          </a:xfrm>
          <a:prstGeom prst="rect">
            <a:avLst/>
          </a:prstGeom>
          <a:noFill/>
          <a:ln>
            <a:noFill/>
          </a:ln>
        </p:spPr>
        <p:txBody>
          <a:bodyPr lIns="0" rIns="0" tIns="108000" bIns="0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ru-RU" sz="4200" spc="-1" strike="noStrike">
                <a:solidFill>
                  <a:srgbClr val="000000"/>
                </a:solidFill>
                <a:latin typeface="GT Eesti Pro Display"/>
                <a:ea typeface="Arial"/>
              </a:rPr>
              <a:t>Pycharm CE 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1081080" y="8981640"/>
            <a:ext cx="12580560" cy="32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6120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Python 18+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15349320" y="8970840"/>
            <a:ext cx="914040" cy="334080"/>
          </a:xfrm>
          <a:prstGeom prst="rect">
            <a:avLst/>
          </a:prstGeom>
          <a:noFill/>
          <a:ln>
            <a:noFill/>
          </a:ln>
        </p:spPr>
        <p:txBody>
          <a:bodyPr lIns="36000" rIns="36000" tIns="0" bIns="54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55F37AF-F6B3-441C-AE57-0868B6538178}" type="slidenum">
              <a:rPr b="1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353" name="Google Shape;307;p14" descr=""/>
          <p:cNvPicPr/>
          <p:nvPr/>
        </p:nvPicPr>
        <p:blipFill>
          <a:blip r:embed="rId1"/>
          <a:stretch/>
        </p:blipFill>
        <p:spPr>
          <a:xfrm>
            <a:off x="3681360" y="3084120"/>
            <a:ext cx="9974160" cy="5426280"/>
          </a:xfrm>
          <a:prstGeom prst="rect">
            <a:avLst/>
          </a:prstGeom>
          <a:ln>
            <a:noFill/>
          </a:ln>
        </p:spPr>
      </p:pic>
      <p:sp>
        <p:nvSpPr>
          <p:cNvPr id="354" name="CustomShape 4"/>
          <p:cNvSpPr/>
          <p:nvPr/>
        </p:nvSpPr>
        <p:spPr>
          <a:xfrm>
            <a:off x="2760840" y="1178280"/>
            <a:ext cx="12588120" cy="180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0" bIns="108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GT Eesti Pro Display Light"/>
                <a:ea typeface="Arial"/>
              </a:rPr>
              <a:t>Пора включить наш Pycharm.  Вначале вам предложат выбрать, какой интерпретатор вы хотите использовать. Виртуальное окружение мы обсудим чуть-чуть позже, и сейчас мы можем выбрать любой интерпретатор для нашего проекта: 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355" name="Рисунок 6" descr=""/>
          <p:cNvPicPr/>
          <p:nvPr/>
        </p:nvPicPr>
        <p:blipFill>
          <a:blip r:embed="rId2"/>
          <a:stretch/>
        </p:blipFill>
        <p:spPr>
          <a:xfrm>
            <a:off x="15349320" y="7333200"/>
            <a:ext cx="1502640" cy="150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834840" y="241920"/>
            <a:ext cx="15176160" cy="1116720"/>
          </a:xfrm>
          <a:prstGeom prst="rect">
            <a:avLst/>
          </a:prstGeom>
          <a:noFill/>
          <a:ln>
            <a:noFill/>
          </a:ln>
        </p:spPr>
        <p:txBody>
          <a:bodyPr lIns="0" rIns="0" tIns="108000" bIns="0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ru-RU" sz="4200" spc="-1" strike="noStrike">
                <a:solidFill>
                  <a:srgbClr val="000000"/>
                </a:solidFill>
                <a:latin typeface="GT Eesti Pro Display"/>
                <a:ea typeface="Arial"/>
              </a:rPr>
              <a:t>Pycharm CE 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TextShape 2"/>
          <p:cNvSpPr txBox="1"/>
          <p:nvPr/>
        </p:nvSpPr>
        <p:spPr>
          <a:xfrm>
            <a:off x="1081080" y="8981640"/>
            <a:ext cx="12580560" cy="32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6120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Python 18+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58" name="TextShape 3"/>
          <p:cNvSpPr txBox="1"/>
          <p:nvPr/>
        </p:nvSpPr>
        <p:spPr>
          <a:xfrm>
            <a:off x="15349320" y="8970840"/>
            <a:ext cx="914040" cy="334080"/>
          </a:xfrm>
          <a:prstGeom prst="rect">
            <a:avLst/>
          </a:prstGeom>
          <a:noFill/>
          <a:ln>
            <a:noFill/>
          </a:ln>
        </p:spPr>
        <p:txBody>
          <a:bodyPr lIns="36000" rIns="36000" tIns="0" bIns="54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3AB0240-514C-4750-840E-6D7B6B8C75F0}" type="slidenum">
              <a:rPr b="1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59" name="CustomShape 4"/>
          <p:cNvSpPr/>
          <p:nvPr/>
        </p:nvSpPr>
        <p:spPr>
          <a:xfrm>
            <a:off x="2760840" y="1178280"/>
            <a:ext cx="12588120" cy="131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0" bIns="108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GT Eesti Pro Display Light"/>
                <a:ea typeface="Arial"/>
              </a:rPr>
              <a:t>Теперь у вас есть ваш собственный проект, однако пользоваться  им, не посидев в настройках, достаточно сложно.  Давайте посмотрим на основные части настроек: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0" name="CustomShape 5"/>
          <p:cNvSpPr/>
          <p:nvPr/>
        </p:nvSpPr>
        <p:spPr>
          <a:xfrm>
            <a:off x="2760840" y="2050560"/>
            <a:ext cx="12009960" cy="73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0" bIns="108000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GT Eesti Pro Display Bold"/>
                <a:ea typeface="Arial"/>
              </a:rPr>
              <a:t>Appearance</a:t>
            </a:r>
            <a:r>
              <a:rPr b="0" lang="ru-RU" sz="2400" spc="-1" strike="noStrike">
                <a:solidFill>
                  <a:srgbClr val="000000"/>
                </a:solidFill>
                <a:latin typeface="GT Eesti Pro Display"/>
                <a:ea typeface="Arial"/>
              </a:rPr>
              <a:t> – внешний вид редактора, темная/ светлая тема, выбор шрифтов, заднего фона, размер шрифтов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GT Eesti Pro Display Bold"/>
                <a:ea typeface="Arial"/>
              </a:rPr>
              <a:t>Keymap</a:t>
            </a:r>
            <a:r>
              <a:rPr b="0" lang="ru-RU" sz="2400" spc="-1" strike="noStrike">
                <a:solidFill>
                  <a:srgbClr val="000000"/>
                </a:solidFill>
                <a:latin typeface="GT Eesti Pro Display"/>
                <a:ea typeface="Arial"/>
              </a:rPr>
              <a:t> – настройка своих шорткатов для работы с кодом, таких операций как дублирование строк, увеличение/уменьшение шрифта кода, и множество всего полезного.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GT Eesti Pro Display Bold"/>
                <a:ea typeface="Arial"/>
              </a:rPr>
              <a:t>Editor –</a:t>
            </a:r>
            <a:r>
              <a:rPr b="0" lang="ru-RU" sz="2400" spc="-1" strike="noStrike">
                <a:solidFill>
                  <a:srgbClr val="000000"/>
                </a:solidFill>
                <a:latin typeface="GT Eesti Pro Display"/>
                <a:ea typeface="Arial"/>
              </a:rPr>
              <a:t> настройки редактора, его внешний вид, дефолтное поведение, наборы файлов, которые редактор может обрабатывать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GT Eesti Pro Display Bold"/>
                <a:ea typeface="Arial"/>
              </a:rPr>
              <a:t>Plugins - </a:t>
            </a:r>
            <a:r>
              <a:rPr b="0" lang="ru-RU" sz="2400" spc="-1" strike="noStrike">
                <a:solidFill>
                  <a:srgbClr val="000000"/>
                </a:solidFill>
                <a:latin typeface="GT Eesti Pro Display"/>
                <a:ea typeface="Arial"/>
              </a:rPr>
              <a:t> местный магазин плагинов. Плагины отвечают за различные части внешнего вида, либо за знание синтаксиса какого-то языка, такого, к примеру, как Bash, или какой либо библиотеки css.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GT Eesti Pro Display Bold"/>
                <a:ea typeface="Arial"/>
              </a:rPr>
              <a:t>Version Control - </a:t>
            </a:r>
            <a:r>
              <a:rPr b="0" lang="ru-RU" sz="2400" spc="-1" strike="noStrike">
                <a:solidFill>
                  <a:srgbClr val="000000"/>
                </a:solidFill>
                <a:latin typeface="GT Eesti Pro Display"/>
                <a:ea typeface="Arial"/>
              </a:rPr>
              <a:t> для работы с системами контроля, такими к примеру, как Git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361" name="Рисунок 6" descr=""/>
          <p:cNvPicPr/>
          <p:nvPr/>
        </p:nvPicPr>
        <p:blipFill>
          <a:blip r:embed="rId1"/>
          <a:stretch/>
        </p:blipFill>
        <p:spPr>
          <a:xfrm>
            <a:off x="15260040" y="7413480"/>
            <a:ext cx="1502640" cy="150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Shape 1"/>
          <p:cNvSpPr txBox="1"/>
          <p:nvPr/>
        </p:nvSpPr>
        <p:spPr>
          <a:xfrm>
            <a:off x="834840" y="241920"/>
            <a:ext cx="15176160" cy="1116720"/>
          </a:xfrm>
          <a:prstGeom prst="rect">
            <a:avLst/>
          </a:prstGeom>
          <a:noFill/>
          <a:ln>
            <a:noFill/>
          </a:ln>
        </p:spPr>
        <p:txBody>
          <a:bodyPr lIns="0" rIns="0" tIns="108000" bIns="0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ru-RU" sz="4200" spc="-1" strike="noStrike">
                <a:solidFill>
                  <a:srgbClr val="000000"/>
                </a:solidFill>
                <a:latin typeface="GT Eesti Pro Display Light"/>
                <a:ea typeface="Arial"/>
              </a:rPr>
              <a:t>Pycharm CE 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TextShape 2"/>
          <p:cNvSpPr txBox="1"/>
          <p:nvPr/>
        </p:nvSpPr>
        <p:spPr>
          <a:xfrm>
            <a:off x="1081080" y="8981640"/>
            <a:ext cx="12580560" cy="32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6120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Python 18+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64" name="TextShape 3"/>
          <p:cNvSpPr txBox="1"/>
          <p:nvPr/>
        </p:nvSpPr>
        <p:spPr>
          <a:xfrm>
            <a:off x="15349320" y="8970840"/>
            <a:ext cx="914040" cy="334080"/>
          </a:xfrm>
          <a:prstGeom prst="rect">
            <a:avLst/>
          </a:prstGeom>
          <a:noFill/>
          <a:ln>
            <a:noFill/>
          </a:ln>
        </p:spPr>
        <p:txBody>
          <a:bodyPr lIns="36000" rIns="36000" tIns="0" bIns="54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BDDF3D6-9B6B-405E-A04C-EBD5BE877FF3}" type="slidenum">
              <a:rPr b="1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65" name="CustomShape 4"/>
          <p:cNvSpPr/>
          <p:nvPr/>
        </p:nvSpPr>
        <p:spPr>
          <a:xfrm>
            <a:off x="2760840" y="1178280"/>
            <a:ext cx="12588120" cy="16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0" bIns="108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GT Eesti Pro Display Light"/>
                <a:ea typeface="Arial"/>
              </a:rPr>
              <a:t>Теперь, чтобы начать пользоваться Pycharm CE, вам нужно назначить интерпретатора на ваш скрипт. Вы сможете это сделать, нажав на кнопку ADD CONFIGURATION  в правом верхнем углу. Потом вы сможете нажать на плюс и добавить интерпретатор к вашему файлу: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66" name="Google Shape;328;p16" descr=""/>
          <p:cNvPicPr/>
          <p:nvPr/>
        </p:nvPicPr>
        <p:blipFill>
          <a:blip r:embed="rId1"/>
          <a:stretch/>
        </p:blipFill>
        <p:spPr>
          <a:xfrm>
            <a:off x="3244320" y="2873520"/>
            <a:ext cx="10847880" cy="5445720"/>
          </a:xfrm>
          <a:prstGeom prst="rect">
            <a:avLst/>
          </a:prstGeom>
          <a:ln>
            <a:noFill/>
          </a:ln>
        </p:spPr>
      </p:pic>
      <p:pic>
        <p:nvPicPr>
          <p:cNvPr id="367" name="Рисунок 2" descr=""/>
          <p:cNvPicPr/>
          <p:nvPr/>
        </p:nvPicPr>
        <p:blipFill>
          <a:blip r:embed="rId2"/>
          <a:stretch/>
        </p:blipFill>
        <p:spPr>
          <a:xfrm>
            <a:off x="15349320" y="7425000"/>
            <a:ext cx="1502640" cy="150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1645920" y="4206240"/>
            <a:ext cx="13809600" cy="3142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108000" anchor="b">
            <a:noAutofit/>
          </a:bodyPr>
          <a:p>
            <a:pPr>
              <a:lnSpc>
                <a:spcPct val="90000"/>
              </a:lnSpc>
            </a:pPr>
            <a:br/>
            <a:r>
              <a:rPr b="0" lang="en-US" sz="11400" spc="-1" strike="noStrike">
                <a:solidFill>
                  <a:srgbClr val="ffffff"/>
                </a:solidFill>
                <a:latin typeface="Arial"/>
              </a:rPr>
              <a:t>Python 18+</a:t>
            </a:r>
            <a:br/>
            <a:r>
              <a:rPr b="0" lang="ru-RU" sz="11400" spc="-1" strike="noStrike">
                <a:solidFill>
                  <a:srgbClr val="ffffff"/>
                </a:solidFill>
                <a:latin typeface="Arial"/>
              </a:rPr>
              <a:t>Работа с GIT</a:t>
            </a:r>
            <a:r>
              <a:rPr b="0" lang="ru-RU" sz="8000" spc="-1" strike="noStrike">
                <a:solidFill>
                  <a:srgbClr val="ffffff"/>
                </a:solidFill>
                <a:latin typeface="Arial"/>
              </a:rPr>
              <a:t> / введение в </a:t>
            </a:r>
            <a:r>
              <a:rPr b="0" lang="en-US" sz="8000" spc="-1" strike="noStrike">
                <a:solidFill>
                  <a:srgbClr val="ffffff"/>
                </a:solidFill>
                <a:latin typeface="Arial"/>
              </a:rPr>
              <a:t>Python</a:t>
            </a:r>
            <a:endParaRPr b="0" lang="ru-RU" sz="8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3664080" y="2298600"/>
            <a:ext cx="11297880" cy="3535560"/>
          </a:xfrm>
          <a:prstGeom prst="rect">
            <a:avLst/>
          </a:prstGeom>
          <a:noFill/>
          <a:ln>
            <a:noFill/>
          </a:ln>
        </p:spPr>
        <p:txBody>
          <a:bodyPr lIns="0" rIns="0" tIns="10800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6600" spc="-1" strike="noStrike">
                <a:solidFill>
                  <a:srgbClr val="ffffff"/>
                </a:solidFill>
                <a:latin typeface="Arial"/>
                <a:ea typeface="Arial"/>
              </a:rPr>
              <a:t>Python: списки и циклы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834840" y="241920"/>
            <a:ext cx="15176160" cy="1116720"/>
          </a:xfrm>
          <a:prstGeom prst="rect">
            <a:avLst/>
          </a:prstGeom>
          <a:noFill/>
          <a:ln>
            <a:noFill/>
          </a:ln>
        </p:spPr>
        <p:txBody>
          <a:bodyPr lIns="0" rIns="0" tIns="108000" bIns="0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ru-RU" sz="4200" spc="-1" strike="noStrike">
                <a:solidFill>
                  <a:srgbClr val="000000"/>
                </a:solidFill>
                <a:latin typeface="GT Eesti Pro Display"/>
                <a:ea typeface="Arial"/>
              </a:rPr>
              <a:t>Списки в Python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TextShape 2"/>
          <p:cNvSpPr txBox="1"/>
          <p:nvPr/>
        </p:nvSpPr>
        <p:spPr>
          <a:xfrm>
            <a:off x="1081080" y="8981640"/>
            <a:ext cx="12580560" cy="32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6120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Python 18+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71" name="TextShape 3"/>
          <p:cNvSpPr txBox="1"/>
          <p:nvPr/>
        </p:nvSpPr>
        <p:spPr>
          <a:xfrm>
            <a:off x="15349320" y="8970840"/>
            <a:ext cx="914040" cy="334080"/>
          </a:xfrm>
          <a:prstGeom prst="rect">
            <a:avLst/>
          </a:prstGeom>
          <a:noFill/>
          <a:ln>
            <a:noFill/>
          </a:ln>
        </p:spPr>
        <p:txBody>
          <a:bodyPr lIns="36000" rIns="36000" tIns="0" bIns="54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6F42A5E-1254-4F72-B02D-F9B4CEFD1A13}" type="slidenum">
              <a:rPr b="1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72" name="CustomShape 4"/>
          <p:cNvSpPr/>
          <p:nvPr/>
        </p:nvSpPr>
        <p:spPr>
          <a:xfrm>
            <a:off x="2760840" y="1178280"/>
            <a:ext cx="12588120" cy="75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0" bIns="108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GT Eesti Pro Display Light"/>
                <a:ea typeface="Play"/>
              </a:rPr>
              <a:t>Список – это набор элементов, следующих в определенном порядке. В списке может быть любая информация, и вовсе не обязательно эти данные будут связаны друг с другом.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GT Eesti Pro Display Light"/>
                <a:ea typeface="Play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GT Eesti Pro Display Light"/>
                <a:ea typeface="Play"/>
              </a:rPr>
              <a:t>В языке Python список создается с помощью литералов квадратных скобок, в которых значения разделяются запятыми.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4000" spc="-1" strike="noStrike">
                <a:solidFill>
                  <a:srgbClr val="000000"/>
                </a:solidFill>
                <a:latin typeface="JetBrains Mono Medium"/>
                <a:ea typeface="Arial"/>
              </a:rPr>
              <a:t>cars = [’volvo’, ’mersedes’, ‘citroen’]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4000" spc="-1" strike="noStrike">
                <a:solidFill>
                  <a:srgbClr val="000000"/>
                </a:solidFill>
                <a:latin typeface="JetBrains Mono Medium"/>
                <a:ea typeface="Arial"/>
              </a:rPr>
              <a:t>print(cars)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4000" spc="-1" strike="noStrike">
                <a:solidFill>
                  <a:srgbClr val="000000"/>
                </a:solidFill>
                <a:latin typeface="GT Eesti Pro Display Light"/>
                <a:ea typeface="Arial"/>
              </a:rPr>
              <a:t> </a:t>
            </a:r>
            <a:r>
              <a:rPr b="0" lang="ru-RU" sz="4000" spc="-1" strike="noStrike">
                <a:solidFill>
                  <a:srgbClr val="000000"/>
                </a:solidFill>
                <a:latin typeface="GT Eesti Pro Display Light"/>
                <a:ea typeface="Arial"/>
              </a:rPr>
              <a:t>К элементам массива можно обратиться, выбрав какой-то элемент по индексу в списке: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4000" spc="-1" strike="noStrike">
                <a:solidFill>
                  <a:srgbClr val="000000"/>
                </a:solidFill>
                <a:latin typeface="JetBrains Mono Medium"/>
                <a:ea typeface="Arial"/>
              </a:rPr>
              <a:t>print(cars[0].title())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373" name="Google Shape;193;p3" descr=""/>
          <p:cNvPicPr/>
          <p:nvPr/>
        </p:nvPicPr>
        <p:blipFill>
          <a:blip r:embed="rId1"/>
          <a:stretch/>
        </p:blipFill>
        <p:spPr>
          <a:xfrm>
            <a:off x="15195240" y="7166520"/>
            <a:ext cx="1631520" cy="163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834840" y="241920"/>
            <a:ext cx="15176160" cy="1116720"/>
          </a:xfrm>
          <a:prstGeom prst="rect">
            <a:avLst/>
          </a:prstGeom>
          <a:noFill/>
          <a:ln>
            <a:noFill/>
          </a:ln>
        </p:spPr>
        <p:txBody>
          <a:bodyPr lIns="0" rIns="0" tIns="108000" bIns="0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ru-RU" sz="4200" spc="-1" strike="noStrike">
                <a:solidFill>
                  <a:srgbClr val="000000"/>
                </a:solidFill>
                <a:latin typeface="GT Eesti Pro Display"/>
                <a:ea typeface="Arial"/>
              </a:rPr>
              <a:t>Полезные методы работы со списками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TextShape 2"/>
          <p:cNvSpPr txBox="1"/>
          <p:nvPr/>
        </p:nvSpPr>
        <p:spPr>
          <a:xfrm>
            <a:off x="1081080" y="8981640"/>
            <a:ext cx="12580560" cy="32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6120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Python 18+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76" name="TextShape 3"/>
          <p:cNvSpPr txBox="1"/>
          <p:nvPr/>
        </p:nvSpPr>
        <p:spPr>
          <a:xfrm>
            <a:off x="15349320" y="8970840"/>
            <a:ext cx="914040" cy="334080"/>
          </a:xfrm>
          <a:prstGeom prst="rect">
            <a:avLst/>
          </a:prstGeom>
          <a:noFill/>
          <a:ln>
            <a:noFill/>
          </a:ln>
        </p:spPr>
        <p:txBody>
          <a:bodyPr lIns="36000" rIns="36000" tIns="0" bIns="54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CEF56C9-313D-4C61-8EAA-50814BAE96F8}" type="slidenum">
              <a:rPr b="1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77" name="CustomShape 4"/>
          <p:cNvSpPr/>
          <p:nvPr/>
        </p:nvSpPr>
        <p:spPr>
          <a:xfrm>
            <a:off x="2760840" y="1178280"/>
            <a:ext cx="12588120" cy="19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0" bIns="108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GT Eesti Pro Display Light"/>
                <a:ea typeface="Play"/>
              </a:rPr>
              <a:t>Массивы не столь полезны как статичные структуры, поэтому в них также можно удалять, добавлять, редактировать их значения. Разберем несколько полезных методов работы с массивами в Python: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8" name="CustomShape 5"/>
          <p:cNvSpPr/>
          <p:nvPr/>
        </p:nvSpPr>
        <p:spPr>
          <a:xfrm>
            <a:off x="2760840" y="2815920"/>
            <a:ext cx="12836520" cy="57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0" bIns="108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3600" spc="-1" strike="noStrike">
                <a:solidFill>
                  <a:srgbClr val="000000"/>
                </a:solidFill>
                <a:latin typeface="JetBrains Mono Medium"/>
                <a:ea typeface="Arial"/>
              </a:rPr>
              <a:t>cars.append(‘jigul’) </a:t>
            </a:r>
            <a:r>
              <a:rPr b="0" lang="ru-RU" sz="3600" spc="-1" strike="noStrike">
                <a:solidFill>
                  <a:srgbClr val="000000"/>
                </a:solidFill>
                <a:latin typeface="GT Eesti Pro Display Light"/>
                <a:ea typeface="Arial"/>
              </a:rPr>
              <a:t>– добавить новый объект в имеющийся список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3600" spc="-1" strike="noStrike">
                <a:solidFill>
                  <a:srgbClr val="000000"/>
                </a:solidFill>
                <a:latin typeface="JetBrains Mono Medium"/>
                <a:ea typeface="Arial"/>
              </a:rPr>
              <a:t>del cars[0] </a:t>
            </a:r>
            <a:r>
              <a:rPr b="0" lang="ru-RU" sz="3600" spc="-1" strike="noStrike">
                <a:solidFill>
                  <a:srgbClr val="000000"/>
                </a:solidFill>
                <a:latin typeface="GT Eesti Pro Display Light"/>
                <a:ea typeface="Arial"/>
              </a:rPr>
              <a:t>- удалить  элемент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3600" spc="-1" strike="noStrike">
                <a:solidFill>
                  <a:srgbClr val="000000"/>
                </a:solidFill>
                <a:latin typeface="JetBrains Mono Medium"/>
                <a:ea typeface="Arial"/>
              </a:rPr>
              <a:t>cars.remove(‘volvo’) </a:t>
            </a:r>
            <a:r>
              <a:rPr b="0" lang="ru-RU" sz="3600" spc="-1" strike="noStrike">
                <a:solidFill>
                  <a:srgbClr val="000000"/>
                </a:solidFill>
                <a:latin typeface="GT Eesti Pro Display Light"/>
                <a:ea typeface="Arial"/>
              </a:rPr>
              <a:t>– удалить первое вхождение аргумента в списке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3600" spc="-1" strike="noStrike">
                <a:solidFill>
                  <a:srgbClr val="000000"/>
                </a:solidFill>
                <a:latin typeface="JetBrains Mono Medium"/>
                <a:ea typeface="Arial"/>
              </a:rPr>
              <a:t>cars.pop(0) </a:t>
            </a:r>
            <a:r>
              <a:rPr b="0" lang="ru-RU" sz="3600" spc="-1" strike="noStrike">
                <a:solidFill>
                  <a:srgbClr val="000000"/>
                </a:solidFill>
                <a:latin typeface="GT Eesti Pro Display Light"/>
                <a:ea typeface="Arial"/>
              </a:rPr>
              <a:t>– удаляем 0 элемент из списка и возвращаем его.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79" name="Google Shape;193;p3" descr=""/>
          <p:cNvPicPr/>
          <p:nvPr/>
        </p:nvPicPr>
        <p:blipFill>
          <a:blip r:embed="rId1"/>
          <a:stretch/>
        </p:blipFill>
        <p:spPr>
          <a:xfrm>
            <a:off x="15195240" y="7140240"/>
            <a:ext cx="1631520" cy="163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834840" y="241920"/>
            <a:ext cx="15176160" cy="1116720"/>
          </a:xfrm>
          <a:prstGeom prst="rect">
            <a:avLst/>
          </a:prstGeom>
          <a:noFill/>
          <a:ln>
            <a:noFill/>
          </a:ln>
        </p:spPr>
        <p:txBody>
          <a:bodyPr lIns="0" rIns="0" tIns="108000" bIns="0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ru-RU" sz="4200" spc="-1" strike="noStrike">
                <a:solidFill>
                  <a:srgbClr val="000000"/>
                </a:solidFill>
                <a:latin typeface="JetBrains Mono"/>
                <a:ea typeface="Arial"/>
              </a:rPr>
              <a:t>Полезные методы работы со списками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TextShape 2"/>
          <p:cNvSpPr txBox="1"/>
          <p:nvPr/>
        </p:nvSpPr>
        <p:spPr>
          <a:xfrm>
            <a:off x="1081080" y="8981640"/>
            <a:ext cx="12580560" cy="32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6120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Python 18+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82" name="TextShape 3"/>
          <p:cNvSpPr txBox="1"/>
          <p:nvPr/>
        </p:nvSpPr>
        <p:spPr>
          <a:xfrm>
            <a:off x="15349320" y="8970840"/>
            <a:ext cx="914040" cy="334080"/>
          </a:xfrm>
          <a:prstGeom prst="rect">
            <a:avLst/>
          </a:prstGeom>
          <a:noFill/>
          <a:ln>
            <a:noFill/>
          </a:ln>
        </p:spPr>
        <p:txBody>
          <a:bodyPr lIns="36000" rIns="36000" tIns="0" bIns="54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19672E9-C35A-48BD-964C-82E90CD371E8}" type="slidenum">
              <a:rPr b="1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83" name="CustomShape 4"/>
          <p:cNvSpPr/>
          <p:nvPr/>
        </p:nvSpPr>
        <p:spPr>
          <a:xfrm>
            <a:off x="2760840" y="1178280"/>
            <a:ext cx="12588120" cy="76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0" bIns="108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3600" spc="-1" strike="noStrike">
                <a:solidFill>
                  <a:srgbClr val="000000"/>
                </a:solidFill>
                <a:latin typeface="GT Eesti Pro Display Light"/>
                <a:ea typeface="Play"/>
              </a:rPr>
              <a:t>Методы сортировки массива: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84" name="CustomShape 5"/>
          <p:cNvSpPr/>
          <p:nvPr/>
        </p:nvSpPr>
        <p:spPr>
          <a:xfrm>
            <a:off x="2760840" y="3059640"/>
            <a:ext cx="12836520" cy="29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0" bIns="108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3600" spc="-1" strike="noStrike">
                <a:solidFill>
                  <a:srgbClr val="000000"/>
                </a:solidFill>
                <a:latin typeface="JetBrains Mono Medium"/>
                <a:ea typeface="Arial"/>
              </a:rPr>
              <a:t>cars.sort() </a:t>
            </a:r>
            <a:r>
              <a:rPr b="0" lang="ru-RU" sz="3600" spc="-1" strike="noStrike">
                <a:solidFill>
                  <a:srgbClr val="000000"/>
                </a:solidFill>
                <a:latin typeface="GT Eesti Pro Display Light"/>
                <a:ea typeface="Arial"/>
              </a:rPr>
              <a:t>– «правильная» сортировка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3600" spc="-1" strike="noStrike">
                <a:solidFill>
                  <a:srgbClr val="000000"/>
                </a:solidFill>
                <a:latin typeface="JetBrains Mono Medium"/>
                <a:ea typeface="Arial"/>
              </a:rPr>
              <a:t>cars.reverse() </a:t>
            </a:r>
            <a:r>
              <a:rPr b="0" lang="ru-RU" sz="3600" spc="-1" strike="noStrike">
                <a:solidFill>
                  <a:srgbClr val="000000"/>
                </a:solidFill>
                <a:latin typeface="GT Eesti Pro Display Light"/>
                <a:ea typeface="Arial"/>
              </a:rPr>
              <a:t>– изменить порядок элементов на обратный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3600" spc="-1" strike="noStrike">
              <a:latin typeface="Arial"/>
            </a:endParaRPr>
          </a:p>
        </p:txBody>
      </p:sp>
      <p:pic>
        <p:nvPicPr>
          <p:cNvPr id="385" name="Google Shape;193;p3" descr=""/>
          <p:cNvPicPr/>
          <p:nvPr/>
        </p:nvPicPr>
        <p:blipFill>
          <a:blip r:embed="rId1"/>
          <a:stretch/>
        </p:blipFill>
        <p:spPr>
          <a:xfrm>
            <a:off x="15349320" y="7157160"/>
            <a:ext cx="1631520" cy="163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834840" y="241920"/>
            <a:ext cx="15176160" cy="1116720"/>
          </a:xfrm>
          <a:prstGeom prst="rect">
            <a:avLst/>
          </a:prstGeom>
          <a:noFill/>
          <a:ln>
            <a:noFill/>
          </a:ln>
        </p:spPr>
        <p:txBody>
          <a:bodyPr lIns="0" rIns="0" tIns="108000" bIns="0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ru-RU" sz="4200" spc="-1" strike="noStrike">
                <a:solidFill>
                  <a:srgbClr val="000000"/>
                </a:solidFill>
                <a:latin typeface="GT Eesti Pro Display"/>
                <a:ea typeface="Arial"/>
              </a:rPr>
              <a:t>Начало работы с циклами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TextShape 2"/>
          <p:cNvSpPr txBox="1"/>
          <p:nvPr/>
        </p:nvSpPr>
        <p:spPr>
          <a:xfrm>
            <a:off x="1081080" y="8981640"/>
            <a:ext cx="12580560" cy="32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6120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Python 18+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88" name="TextShape 3"/>
          <p:cNvSpPr txBox="1"/>
          <p:nvPr/>
        </p:nvSpPr>
        <p:spPr>
          <a:xfrm>
            <a:off x="15349320" y="8970840"/>
            <a:ext cx="914040" cy="334080"/>
          </a:xfrm>
          <a:prstGeom prst="rect">
            <a:avLst/>
          </a:prstGeom>
          <a:noFill/>
          <a:ln>
            <a:noFill/>
          </a:ln>
        </p:spPr>
        <p:txBody>
          <a:bodyPr lIns="36000" rIns="36000" tIns="0" bIns="54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569E1AD-9233-4E2C-A914-D0ED9B22E3A2}" type="slidenum">
              <a:rPr b="1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89" name="CustomShape 4"/>
          <p:cNvSpPr/>
          <p:nvPr/>
        </p:nvSpPr>
        <p:spPr>
          <a:xfrm>
            <a:off x="2760840" y="1178280"/>
            <a:ext cx="12588120" cy="19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0" bIns="108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GT Eesti Pro Display Light"/>
                <a:ea typeface="Play"/>
              </a:rPr>
              <a:t>В python есть несколько методов работы с циклами – while и for. В других языках программирования циклов обычно куда больше, однако эти синтаксические конструкции проявляют большую гибкость при настройке: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90" name="CustomShape 5"/>
          <p:cNvSpPr/>
          <p:nvPr/>
        </p:nvSpPr>
        <p:spPr>
          <a:xfrm>
            <a:off x="2760840" y="2561400"/>
            <a:ext cx="12344040" cy="58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4500" spc="-1" strike="noStrike">
                <a:solidFill>
                  <a:srgbClr val="000000"/>
                </a:solidFill>
                <a:latin typeface="JetBrains Mono Medium"/>
                <a:ea typeface="Arial"/>
              </a:rPr>
              <a:t>for i in range(5):</a:t>
            </a:r>
            <a:endParaRPr b="0" lang="en-US" sz="4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4500" spc="-1" strike="noStrike">
                <a:solidFill>
                  <a:srgbClr val="000000"/>
                </a:solidFill>
                <a:latin typeface="JetBrains Mono Medium"/>
                <a:ea typeface="Arial"/>
              </a:rPr>
              <a:t>    </a:t>
            </a:r>
            <a:r>
              <a:rPr b="0" lang="ru-RU" sz="4500" spc="-1" strike="noStrike">
                <a:solidFill>
                  <a:srgbClr val="000000"/>
                </a:solidFill>
                <a:latin typeface="JetBrains Mono Medium"/>
                <a:ea typeface="Arial"/>
              </a:rPr>
              <a:t>print(i)</a:t>
            </a:r>
            <a:endParaRPr b="0" lang="en-US" sz="4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4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JetBrains Mono Medium"/>
                <a:ea typeface="Play"/>
              </a:rPr>
              <a:t>#выведутся числа от 0 до 4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JetBrains Mono Medium"/>
                <a:ea typeface="Play"/>
              </a:rPr>
              <a:t>#так же можно ’прокручивать' массивы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4000" spc="-1" strike="noStrike">
                <a:solidFill>
                  <a:srgbClr val="000000"/>
                </a:solidFill>
                <a:latin typeface="JetBrains Mono Medium"/>
                <a:ea typeface="Arial"/>
              </a:rPr>
              <a:t>cars = ['volvo','mers','suzuki','bmw']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4000" spc="-1" strike="noStrike">
                <a:solidFill>
                  <a:srgbClr val="000000"/>
                </a:solidFill>
                <a:latin typeface="JetBrains Mono Medium"/>
                <a:ea typeface="Arial"/>
              </a:rPr>
              <a:t>for car in cars: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4000" spc="-1" strike="noStrike">
                <a:solidFill>
                  <a:srgbClr val="000000"/>
                </a:solidFill>
                <a:latin typeface="JetBrains Mono Medium"/>
                <a:ea typeface="Arial"/>
              </a:rPr>
              <a:t>    </a:t>
            </a:r>
            <a:r>
              <a:rPr b="0" lang="ru-RU" sz="4000" spc="-1" strike="noStrike">
                <a:solidFill>
                  <a:srgbClr val="000000"/>
                </a:solidFill>
                <a:latin typeface="JetBrains Mono Medium"/>
                <a:ea typeface="Arial"/>
              </a:rPr>
              <a:t>print(car)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391" name="Google Shape;193;p3" descr=""/>
          <p:cNvPicPr/>
          <p:nvPr/>
        </p:nvPicPr>
        <p:blipFill>
          <a:blip r:embed="rId1"/>
          <a:stretch/>
        </p:blipFill>
        <p:spPr>
          <a:xfrm>
            <a:off x="15213960" y="7063200"/>
            <a:ext cx="1631520" cy="163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Shape 1"/>
          <p:cNvSpPr txBox="1"/>
          <p:nvPr/>
        </p:nvSpPr>
        <p:spPr>
          <a:xfrm>
            <a:off x="834840" y="241920"/>
            <a:ext cx="15176160" cy="1116720"/>
          </a:xfrm>
          <a:prstGeom prst="rect">
            <a:avLst/>
          </a:prstGeom>
          <a:noFill/>
          <a:ln>
            <a:noFill/>
          </a:ln>
        </p:spPr>
        <p:txBody>
          <a:bodyPr lIns="0" rIns="0" tIns="108000" bIns="0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ru-RU" sz="4200" spc="-1" strike="noStrike">
                <a:solidFill>
                  <a:srgbClr val="000000"/>
                </a:solidFill>
                <a:latin typeface="GT Eesti Pro Display"/>
                <a:ea typeface="Arial"/>
              </a:rPr>
              <a:t>Пора проверить свою удачу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TextShape 2"/>
          <p:cNvSpPr txBox="1"/>
          <p:nvPr/>
        </p:nvSpPr>
        <p:spPr>
          <a:xfrm>
            <a:off x="1081080" y="8981640"/>
            <a:ext cx="12580560" cy="32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6120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Python 18+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94" name="TextShape 3"/>
          <p:cNvSpPr txBox="1"/>
          <p:nvPr/>
        </p:nvSpPr>
        <p:spPr>
          <a:xfrm>
            <a:off x="15349320" y="8970840"/>
            <a:ext cx="914040" cy="334080"/>
          </a:xfrm>
          <a:prstGeom prst="rect">
            <a:avLst/>
          </a:prstGeom>
          <a:noFill/>
          <a:ln>
            <a:noFill/>
          </a:ln>
        </p:spPr>
        <p:txBody>
          <a:bodyPr lIns="36000" rIns="36000" tIns="0" bIns="54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C437F70-64EC-4F17-8DE8-792FEBA25ADF}" type="slidenum">
              <a:rPr b="1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95" name="CustomShape 4"/>
          <p:cNvSpPr/>
          <p:nvPr/>
        </p:nvSpPr>
        <p:spPr>
          <a:xfrm>
            <a:off x="2760840" y="1238040"/>
            <a:ext cx="12588120" cy="154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0" bIns="108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900" spc="-1" strike="noStrike">
                <a:solidFill>
                  <a:srgbClr val="000000"/>
                </a:solidFill>
                <a:latin typeface="GT Eesti Pro Display Light"/>
                <a:ea typeface="Arial"/>
              </a:rPr>
              <a:t>Поработав с  вводом, теперь мы посмотреть на рандом, который используется в Python.  Рандом обычно подключается с помощью библиотеки random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96" name="CustomShape 5"/>
          <p:cNvSpPr/>
          <p:nvPr/>
        </p:nvSpPr>
        <p:spPr>
          <a:xfrm>
            <a:off x="2725560" y="3305880"/>
            <a:ext cx="11077920" cy="55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0" bIns="108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JetBrains Mono Medium"/>
                <a:ea typeface="Arial"/>
              </a:rPr>
              <a:t>random.random() </a:t>
            </a:r>
            <a:r>
              <a:rPr b="0" lang="ru-RU" sz="2800" spc="-1" strike="noStrike">
                <a:solidFill>
                  <a:srgbClr val="000000"/>
                </a:solidFill>
                <a:latin typeface="GT Eesti Pro Display Light"/>
                <a:ea typeface="Arial"/>
              </a:rPr>
              <a:t>–  возвращает случайное  дробное число от 0 до 1 , к примеру,  0.41109218109711987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JetBrains Mono Medium"/>
                <a:ea typeface="Arial"/>
              </a:rPr>
              <a:t>random.randint(1, 10) </a:t>
            </a:r>
            <a:r>
              <a:rPr b="0" lang="ru-RU" sz="2800" spc="-1" strike="noStrike">
                <a:solidFill>
                  <a:srgbClr val="000000"/>
                </a:solidFill>
                <a:latin typeface="GT Eesti Pro Display Light"/>
                <a:ea typeface="Arial"/>
              </a:rPr>
              <a:t>- возвращает случайно число от 1 до 10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JetBrains Mono Medium"/>
                <a:ea typeface="Arial"/>
              </a:rPr>
              <a:t>random.shuffle(cars)  </a:t>
            </a:r>
            <a:r>
              <a:rPr b="0" lang="ru-RU" sz="2800" spc="-1" strike="noStrike">
                <a:solidFill>
                  <a:srgbClr val="000000"/>
                </a:solidFill>
                <a:latin typeface="GT Eesti Pro Display Light"/>
                <a:ea typeface="Arial"/>
              </a:rPr>
              <a:t>-  перетасовка массива как  «колоды карты»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JetBrains Mono Medium"/>
                <a:ea typeface="Arial"/>
              </a:rPr>
              <a:t>random.choice(cars</a:t>
            </a:r>
            <a:r>
              <a:rPr b="0" lang="ru-RU" sz="2800" spc="-1" strike="noStrike">
                <a:solidFill>
                  <a:srgbClr val="000000"/>
                </a:solidFill>
                <a:latin typeface="JetBrains Mono Medium"/>
                <a:ea typeface="Arial"/>
              </a:rPr>
              <a:t>)  </a:t>
            </a:r>
            <a:r>
              <a:rPr b="0" lang="ru-RU" sz="2800" spc="-1" strike="noStrike">
                <a:solidFill>
                  <a:srgbClr val="000000"/>
                </a:solidFill>
                <a:latin typeface="GT Eesti Pro Display Light"/>
                <a:ea typeface="Arial"/>
              </a:rPr>
              <a:t>- случайный выбор  элемента из массива.  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397" name="Google Shape;193;p3" descr=""/>
          <p:cNvPicPr/>
          <p:nvPr/>
        </p:nvPicPr>
        <p:blipFill>
          <a:blip r:embed="rId1"/>
          <a:stretch/>
        </p:blipFill>
        <p:spPr>
          <a:xfrm>
            <a:off x="15441480" y="7349400"/>
            <a:ext cx="1631520" cy="163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834840" y="241920"/>
            <a:ext cx="15176160" cy="1116720"/>
          </a:xfrm>
          <a:prstGeom prst="rect">
            <a:avLst/>
          </a:prstGeom>
          <a:noFill/>
          <a:ln>
            <a:noFill/>
          </a:ln>
        </p:spPr>
        <p:txBody>
          <a:bodyPr lIns="0" rIns="0" tIns="108000" bIns="0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ru-RU" sz="4200" spc="-1" strike="noStrike">
                <a:solidFill>
                  <a:srgbClr val="000000"/>
                </a:solidFill>
                <a:latin typeface="GT Eesti Pro Display"/>
                <a:ea typeface="Arial"/>
              </a:rPr>
              <a:t>Начинаем знакомится с логическими конструкциями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TextShape 2"/>
          <p:cNvSpPr txBox="1"/>
          <p:nvPr/>
        </p:nvSpPr>
        <p:spPr>
          <a:xfrm>
            <a:off x="1081080" y="8981640"/>
            <a:ext cx="12580560" cy="32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6120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Python 18+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00" name="TextShape 3"/>
          <p:cNvSpPr txBox="1"/>
          <p:nvPr/>
        </p:nvSpPr>
        <p:spPr>
          <a:xfrm>
            <a:off x="15349320" y="8970840"/>
            <a:ext cx="914040" cy="334080"/>
          </a:xfrm>
          <a:prstGeom prst="rect">
            <a:avLst/>
          </a:prstGeom>
          <a:noFill/>
          <a:ln>
            <a:noFill/>
          </a:ln>
        </p:spPr>
        <p:txBody>
          <a:bodyPr lIns="36000" rIns="36000" tIns="0" bIns="54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C7270FE-3E66-4F6B-9E15-9BFF52FA5F1D}" type="slidenum">
              <a:rPr b="1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01" name="CustomShape 4"/>
          <p:cNvSpPr/>
          <p:nvPr/>
        </p:nvSpPr>
        <p:spPr>
          <a:xfrm>
            <a:off x="2129040" y="1495800"/>
            <a:ext cx="12588120" cy="31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0" bIns="108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GT Eesti Pro Display Light"/>
                <a:ea typeface="Arial"/>
              </a:rPr>
              <a:t>Очень часто вам нужно сделать логического одного признака с другим. К примеру, вам нужно запретить загрузку слишком больших файлов на свой сервер. Сейчас мы попробуем написать,  к примеру, программу простой угадайки, чтобы поработать и с random, и с логическими выражениями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02" name="Google Shape;193;p3" descr=""/>
          <p:cNvPicPr/>
          <p:nvPr/>
        </p:nvPicPr>
        <p:blipFill>
          <a:blip r:embed="rId1"/>
          <a:stretch/>
        </p:blipFill>
        <p:spPr>
          <a:xfrm>
            <a:off x="15195240" y="7030800"/>
            <a:ext cx="1631520" cy="163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834840" y="241920"/>
            <a:ext cx="15176160" cy="1116720"/>
          </a:xfrm>
          <a:prstGeom prst="rect">
            <a:avLst/>
          </a:prstGeom>
          <a:noFill/>
          <a:ln>
            <a:noFill/>
          </a:ln>
        </p:spPr>
        <p:txBody>
          <a:bodyPr lIns="0" rIns="0" tIns="108000" bIns="0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ru-RU" sz="4200" spc="-1" strike="noStrike">
                <a:solidFill>
                  <a:srgbClr val="000000"/>
                </a:solidFill>
                <a:latin typeface="GT Eesti Pro Display"/>
                <a:ea typeface="Arial"/>
              </a:rPr>
              <a:t>Начинаем знакомится с логическими конструкциями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TextShape 2"/>
          <p:cNvSpPr txBox="1"/>
          <p:nvPr/>
        </p:nvSpPr>
        <p:spPr>
          <a:xfrm>
            <a:off x="1081080" y="8981640"/>
            <a:ext cx="12580560" cy="32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6120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Python 18+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05" name="TextShape 3"/>
          <p:cNvSpPr txBox="1"/>
          <p:nvPr/>
        </p:nvSpPr>
        <p:spPr>
          <a:xfrm>
            <a:off x="15349320" y="8970840"/>
            <a:ext cx="914040" cy="334080"/>
          </a:xfrm>
          <a:prstGeom prst="rect">
            <a:avLst/>
          </a:prstGeom>
          <a:noFill/>
          <a:ln>
            <a:noFill/>
          </a:ln>
        </p:spPr>
        <p:txBody>
          <a:bodyPr lIns="36000" rIns="36000" tIns="0" bIns="54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C31083E-34F7-4800-897D-51A5489C1942}" type="slidenum">
              <a:rPr b="1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06" name="CustomShape 4"/>
          <p:cNvSpPr/>
          <p:nvPr/>
        </p:nvSpPr>
        <p:spPr>
          <a:xfrm>
            <a:off x="2082960" y="1654200"/>
            <a:ext cx="12133080" cy="53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0" bIns="108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JetBrains Mono Medium"/>
                <a:ea typeface="Arial"/>
              </a:rPr>
              <a:t>import random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JetBrains Mono Medium"/>
                <a:ea typeface="Arial"/>
              </a:rPr>
              <a:t>guess_number = input("Выберите любое число: ")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JetBrains Mono Medium"/>
                <a:ea typeface="Arial"/>
              </a:rPr>
              <a:t>limit = input("введите пределе рандома: ")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JetBrains Mono Medium"/>
                <a:ea typeface="Arial"/>
              </a:rPr>
              <a:t>limit = int(limit)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JetBrains Mono Medium"/>
                <a:ea typeface="Arial"/>
              </a:rPr>
              <a:t>random_number = random.randint(0, limit 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JetBrains Mono Medium"/>
                <a:ea typeface="Arial"/>
              </a:rPr>
              <a:t>if random_number == int(guess_number):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JetBrains Mono Medium"/>
                <a:ea typeface="Arial"/>
              </a:rPr>
              <a:t>    </a:t>
            </a:r>
            <a:r>
              <a:rPr b="0" lang="ru-RU" sz="2800" spc="-1" strike="noStrike">
                <a:solidFill>
                  <a:srgbClr val="000000"/>
                </a:solidFill>
                <a:latin typeface="JetBrains Mono Medium"/>
                <a:ea typeface="Arial"/>
              </a:rPr>
              <a:t>print("могу вас поздравить, вы выиграли!")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JetBrains Mono Medium"/>
                <a:ea typeface="Arial"/>
              </a:rPr>
              <a:t>else: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JetBrains Mono Medium"/>
                <a:ea typeface="Arial"/>
              </a:rPr>
              <a:t>    </a:t>
            </a:r>
            <a:r>
              <a:rPr b="0" lang="ru-RU" sz="2800" spc="-1" strike="noStrike">
                <a:solidFill>
                  <a:srgbClr val="000000"/>
                </a:solidFill>
                <a:latin typeface="JetBrains Mono Medium"/>
                <a:ea typeface="Arial"/>
              </a:rPr>
              <a:t>print("сегодня вам не везет")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JetBrains Mono Medium"/>
                <a:ea typeface="Arial"/>
              </a:rPr>
              <a:t>    </a:t>
            </a:r>
            <a:r>
              <a:rPr b="0" lang="ru-RU" sz="2800" spc="-1" strike="noStrike">
                <a:solidFill>
                  <a:srgbClr val="000000"/>
                </a:solidFill>
                <a:latin typeface="JetBrains Mono Medium"/>
                <a:ea typeface="Arial"/>
              </a:rPr>
              <a:t>print("выигрышное число на самом деле", random_number)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07" name="Google Shape;193;p3" descr=""/>
          <p:cNvPicPr/>
          <p:nvPr/>
        </p:nvPicPr>
        <p:blipFill>
          <a:blip r:embed="rId1"/>
          <a:stretch/>
        </p:blipFill>
        <p:spPr>
          <a:xfrm>
            <a:off x="15195240" y="7030800"/>
            <a:ext cx="1631520" cy="163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Shape 1"/>
          <p:cNvSpPr txBox="1"/>
          <p:nvPr/>
        </p:nvSpPr>
        <p:spPr>
          <a:xfrm>
            <a:off x="3664080" y="2298600"/>
            <a:ext cx="11297880" cy="3535560"/>
          </a:xfrm>
          <a:prstGeom prst="rect">
            <a:avLst/>
          </a:prstGeom>
          <a:noFill/>
          <a:ln>
            <a:noFill/>
          </a:ln>
        </p:spPr>
        <p:txBody>
          <a:bodyPr lIns="0" rIns="0" tIns="10800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6600" spc="-1" strike="noStrike">
                <a:solidFill>
                  <a:srgbClr val="ffffff"/>
                </a:solidFill>
                <a:latin typeface="Arial"/>
                <a:ea typeface="Arial"/>
              </a:rPr>
              <a:t>Работа с pull request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TextShape 1"/>
          <p:cNvSpPr txBox="1"/>
          <p:nvPr/>
        </p:nvSpPr>
        <p:spPr>
          <a:xfrm>
            <a:off x="834840" y="241920"/>
            <a:ext cx="15176160" cy="1116720"/>
          </a:xfrm>
          <a:prstGeom prst="rect">
            <a:avLst/>
          </a:prstGeom>
          <a:noFill/>
          <a:ln>
            <a:noFill/>
          </a:ln>
        </p:spPr>
        <p:txBody>
          <a:bodyPr lIns="0" rIns="0" tIns="108000" bIns="0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ru-RU" sz="4200" spc="-1" strike="noStrike">
                <a:solidFill>
                  <a:srgbClr val="000000"/>
                </a:solidFill>
                <a:latin typeface="GT Eesti Pro Display"/>
                <a:ea typeface="Arial"/>
              </a:rPr>
              <a:t>Работа с pull request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TextShape 2"/>
          <p:cNvSpPr txBox="1"/>
          <p:nvPr/>
        </p:nvSpPr>
        <p:spPr>
          <a:xfrm>
            <a:off x="1081080" y="8981640"/>
            <a:ext cx="12580560" cy="32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6120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Python 18+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1" name="TextShape 3"/>
          <p:cNvSpPr txBox="1"/>
          <p:nvPr/>
        </p:nvSpPr>
        <p:spPr>
          <a:xfrm>
            <a:off x="15349320" y="8970840"/>
            <a:ext cx="914040" cy="334080"/>
          </a:xfrm>
          <a:prstGeom prst="rect">
            <a:avLst/>
          </a:prstGeom>
          <a:noFill/>
          <a:ln>
            <a:noFill/>
          </a:ln>
        </p:spPr>
        <p:txBody>
          <a:bodyPr lIns="36000" rIns="36000" tIns="0" bIns="54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D9EBFC7-8002-4D1A-B8D1-3C7C98A4B51B}" type="slidenum">
              <a:rPr b="1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12" name="CustomShape 4"/>
          <p:cNvSpPr/>
          <p:nvPr/>
        </p:nvSpPr>
        <p:spPr>
          <a:xfrm>
            <a:off x="2760840" y="1178280"/>
            <a:ext cx="12588120" cy="19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0" bIns="108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GT Eesti Pro Display Light"/>
                <a:ea typeface="Play"/>
              </a:rPr>
              <a:t>Для того, чтобы предлагать какие -то идеи и дорабатывать код, программисты </a:t>
            </a:r>
            <a:r>
              <a:rPr b="0" lang="ru-RU" sz="2800" spc="-1" strike="noStrike">
                <a:solidFill>
                  <a:srgbClr val="000000"/>
                </a:solidFill>
                <a:latin typeface="GT Eesti Pro Display Light"/>
                <a:ea typeface="Play"/>
              </a:rPr>
              <a:t>используют pull request — возможность предлагать свои идеи на рассмотрение </a:t>
            </a:r>
            <a:r>
              <a:rPr b="0" lang="ru-RU" sz="2800" spc="-1" strike="noStrike">
                <a:solidFill>
                  <a:srgbClr val="000000"/>
                </a:solidFill>
                <a:latin typeface="GT Eesti Pro Display Light"/>
                <a:ea typeface="Play"/>
              </a:rPr>
              <a:t>другим программистам, фиксить баги и так далее.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13" name="Google Shape;193;p3_1" descr=""/>
          <p:cNvPicPr/>
          <p:nvPr/>
        </p:nvPicPr>
        <p:blipFill>
          <a:blip r:embed="rId1"/>
          <a:stretch/>
        </p:blipFill>
        <p:spPr>
          <a:xfrm>
            <a:off x="15195240" y="7166520"/>
            <a:ext cx="1631520" cy="163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1917720" y="2833920"/>
            <a:ext cx="13809600" cy="3142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108000" anchor="b">
            <a:noAutofit/>
          </a:bodyPr>
          <a:p>
            <a:pPr>
              <a:lnSpc>
                <a:spcPct val="90000"/>
              </a:lnSpc>
            </a:pPr>
            <a:r>
              <a:rPr b="0" lang="ru-RU" sz="11400" spc="-1" strike="noStrike">
                <a:solidFill>
                  <a:srgbClr val="ffffff"/>
                </a:solidFill>
                <a:latin typeface="Arial"/>
              </a:rPr>
              <a:t>Git и Github</a:t>
            </a:r>
            <a:endParaRPr b="0" lang="ru-RU" sz="1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1915920" y="6295680"/>
            <a:ext cx="13809600" cy="1886760"/>
          </a:xfrm>
          <a:prstGeom prst="rect">
            <a:avLst/>
          </a:prstGeom>
          <a:noFill/>
          <a:ln>
            <a:noFill/>
          </a:ln>
        </p:spPr>
        <p:txBody>
          <a:bodyPr lIns="0" rIns="0" tIns="32400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600" spc="-1" strike="noStrike">
                <a:solidFill>
                  <a:srgbClr val="ffffff"/>
                </a:solidFill>
                <a:latin typeface="Arial"/>
              </a:rPr>
              <a:t>Или как работать на удаленке</a:t>
            </a:r>
            <a:endParaRPr b="0" lang="en-US" sz="4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Shape 1"/>
          <p:cNvSpPr txBox="1"/>
          <p:nvPr/>
        </p:nvSpPr>
        <p:spPr>
          <a:xfrm>
            <a:off x="834840" y="241920"/>
            <a:ext cx="15176160" cy="1116720"/>
          </a:xfrm>
          <a:prstGeom prst="rect">
            <a:avLst/>
          </a:prstGeom>
          <a:noFill/>
          <a:ln>
            <a:noFill/>
          </a:ln>
        </p:spPr>
        <p:txBody>
          <a:bodyPr lIns="0" rIns="0" tIns="108000" bIns="0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ru-RU" sz="4200" spc="-1" strike="noStrike">
                <a:solidFill>
                  <a:srgbClr val="000000"/>
                </a:solidFill>
                <a:latin typeface="GT Eesti Pro Display"/>
                <a:ea typeface="Arial"/>
              </a:rPr>
              <a:t>Порядок pull request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TextShape 2"/>
          <p:cNvSpPr txBox="1"/>
          <p:nvPr/>
        </p:nvSpPr>
        <p:spPr>
          <a:xfrm>
            <a:off x="1081080" y="8981640"/>
            <a:ext cx="12580560" cy="32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6120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Python 18+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6" name="TextShape 3"/>
          <p:cNvSpPr txBox="1"/>
          <p:nvPr/>
        </p:nvSpPr>
        <p:spPr>
          <a:xfrm>
            <a:off x="15349320" y="8970840"/>
            <a:ext cx="914040" cy="334080"/>
          </a:xfrm>
          <a:prstGeom prst="rect">
            <a:avLst/>
          </a:prstGeom>
          <a:noFill/>
          <a:ln>
            <a:noFill/>
          </a:ln>
        </p:spPr>
        <p:txBody>
          <a:bodyPr lIns="36000" rIns="36000" tIns="0" bIns="54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9FF5A79-AE69-410D-9427-8C6EB0EC53D5}" type="slidenum">
              <a:rPr b="1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17" name="CustomShape 4"/>
          <p:cNvSpPr/>
          <p:nvPr/>
        </p:nvSpPr>
        <p:spPr>
          <a:xfrm>
            <a:off x="2760840" y="1178280"/>
            <a:ext cx="12588120" cy="44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0" bIns="108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GT Eesti Pro Display Light"/>
                <a:ea typeface="Play"/>
              </a:rPr>
              <a:t>Для того, чтобы произвести pull request, вам потребуется произвести следующие действия: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GT Eesti Pro Display Light"/>
                <a:ea typeface="Play"/>
              </a:rPr>
              <a:t>1) Зайти на страницу интересующего вас репозитория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GT Eesti Pro Display Light"/>
                <a:ea typeface="Play"/>
              </a:rPr>
              <a:t>2) Сделать его fork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GT Eesti Pro Display Light"/>
                <a:ea typeface="Play"/>
              </a:rPr>
              <a:t>3) Скачать локальную копию себе на компьютер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GT Eesti Pro Display Light"/>
                <a:ea typeface="Play"/>
              </a:rPr>
              <a:t>4) Сделать необходимые изменения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GT Eesti Pro Display Light"/>
                <a:ea typeface="Play"/>
              </a:rPr>
              <a:t>5) Перейти на другую ветку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GT Eesti Pro Display Light"/>
                <a:ea typeface="Play"/>
              </a:rPr>
              <a:t>6) Залить на github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GT Eesti Pro Display Light"/>
                <a:ea typeface="Play"/>
              </a:rPr>
              <a:t>7) Сделать pull request автору и ожидать его рассмотрения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GT Eesti Pro Display Light"/>
                <a:ea typeface="Play"/>
              </a:rPr>
              <a:t>8) Вы восхитетельны!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18" name="Google Shape;193;p3_0" descr=""/>
          <p:cNvPicPr/>
          <p:nvPr/>
        </p:nvPicPr>
        <p:blipFill>
          <a:blip r:embed="rId1"/>
          <a:stretch/>
        </p:blipFill>
        <p:spPr>
          <a:xfrm>
            <a:off x="15195240" y="7166520"/>
            <a:ext cx="1631520" cy="163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1080360" y="471600"/>
            <a:ext cx="15176160" cy="1116720"/>
          </a:xfrm>
          <a:prstGeom prst="rect">
            <a:avLst/>
          </a:prstGeom>
          <a:noFill/>
          <a:ln>
            <a:noFill/>
          </a:ln>
        </p:spPr>
        <p:txBody>
          <a:bodyPr lIns="0" rIns="0" tIns="108000" bIns="0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ru-RU" sz="4200" spc="-1" strike="noStrike">
                <a:solidFill>
                  <a:srgbClr val="000000"/>
                </a:solidFill>
                <a:latin typeface="GT Eesti Pro Display"/>
                <a:ea typeface="Arial"/>
              </a:rPr>
              <a:t>Git – распределенная система управления версиями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5" name="Google Shape;193;p3" descr=""/>
          <p:cNvPicPr/>
          <p:nvPr/>
        </p:nvPicPr>
        <p:blipFill>
          <a:blip r:embed="rId1"/>
          <a:stretch/>
        </p:blipFill>
        <p:spPr>
          <a:xfrm>
            <a:off x="13732560" y="7631640"/>
            <a:ext cx="3204720" cy="1338840"/>
          </a:xfrm>
          <a:prstGeom prst="rect">
            <a:avLst/>
          </a:prstGeom>
          <a:ln>
            <a:noFill/>
          </a:ln>
        </p:spPr>
      </p:pic>
      <p:sp>
        <p:nvSpPr>
          <p:cNvPr id="286" name="TextShape 2"/>
          <p:cNvSpPr txBox="1"/>
          <p:nvPr/>
        </p:nvSpPr>
        <p:spPr>
          <a:xfrm>
            <a:off x="1081080" y="8981640"/>
            <a:ext cx="12580560" cy="32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6120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Python 18+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87" name="TextShape 3"/>
          <p:cNvSpPr txBox="1"/>
          <p:nvPr/>
        </p:nvSpPr>
        <p:spPr>
          <a:xfrm>
            <a:off x="15349320" y="8970840"/>
            <a:ext cx="914040" cy="334080"/>
          </a:xfrm>
          <a:prstGeom prst="rect">
            <a:avLst/>
          </a:prstGeom>
          <a:noFill/>
          <a:ln>
            <a:noFill/>
          </a:ln>
        </p:spPr>
        <p:txBody>
          <a:bodyPr lIns="36000" rIns="36000" tIns="0" bIns="54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3415E7B-805E-49A0-8AA8-0C3851BC5412}" type="slidenum">
              <a:rPr b="1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88" name="CustomShape 4"/>
          <p:cNvSpPr/>
          <p:nvPr/>
        </p:nvSpPr>
        <p:spPr>
          <a:xfrm>
            <a:off x="2198160" y="2461680"/>
            <a:ext cx="13150800" cy="52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0" bIns="108000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ru-RU" sz="3700" spc="-1" strike="noStrike">
                <a:solidFill>
                  <a:srgbClr val="000000"/>
                </a:solidFill>
                <a:latin typeface="GT Eesti Pro Display Light"/>
                <a:ea typeface="Arial"/>
              </a:rPr>
              <a:t>Git  входит в минимум знаний программиста практически любой специальности.</a:t>
            </a:r>
            <a:r>
              <a:rPr b="0" lang="en-US" sz="3700" spc="-1" strike="noStrike">
                <a:solidFill>
                  <a:srgbClr val="000000"/>
                </a:solidFill>
                <a:latin typeface="GT Eesti Pro Display Light"/>
                <a:ea typeface="Arial"/>
              </a:rPr>
              <a:t> </a:t>
            </a:r>
            <a:r>
              <a:rPr b="0" lang="ru-RU" sz="3700" spc="-1" strike="noStrike">
                <a:solidFill>
                  <a:srgbClr val="000000"/>
                </a:solidFill>
                <a:latin typeface="GT Eesti Pro Display Light"/>
                <a:ea typeface="Arial"/>
              </a:rPr>
              <a:t>C помощью git вы сможете сохранять историю изменений вашей программы, дробить ее на отдельные версии, к примеру, у разных команд, и делать множество всего остального. </a:t>
            </a:r>
            <a:endParaRPr b="0" lang="en-US" sz="3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1292040" y="566280"/>
            <a:ext cx="15176160" cy="1116720"/>
          </a:xfrm>
          <a:prstGeom prst="rect">
            <a:avLst/>
          </a:prstGeom>
          <a:noFill/>
          <a:ln>
            <a:noFill/>
          </a:ln>
        </p:spPr>
        <p:txBody>
          <a:bodyPr lIns="0" rIns="0" tIns="108000" bIns="0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ru-RU" sz="4200" spc="-1" strike="noStrike">
                <a:solidFill>
                  <a:srgbClr val="000000"/>
                </a:solidFill>
                <a:latin typeface="GT Eesti Pro Display"/>
                <a:ea typeface="Arial"/>
              </a:rPr>
              <a:t>Git – распределенная система управления версиями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1081080" y="8981640"/>
            <a:ext cx="12580560" cy="32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6120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Python 18+</a:t>
            </a:r>
            <a:endParaRPr b="0" lang="en-US" sz="1400" spc="-1" strike="noStrike"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Times New Roman"/>
            </a:endParaRPr>
          </a:p>
        </p:txBody>
      </p:sp>
      <p:sp>
        <p:nvSpPr>
          <p:cNvPr id="291" name="TextShape 3"/>
          <p:cNvSpPr txBox="1"/>
          <p:nvPr/>
        </p:nvSpPr>
        <p:spPr>
          <a:xfrm>
            <a:off x="15349320" y="8970840"/>
            <a:ext cx="914040" cy="334080"/>
          </a:xfrm>
          <a:prstGeom prst="rect">
            <a:avLst/>
          </a:prstGeom>
          <a:noFill/>
          <a:ln>
            <a:noFill/>
          </a:ln>
        </p:spPr>
        <p:txBody>
          <a:bodyPr lIns="36000" rIns="36000" tIns="0" bIns="54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B98F827-3804-4F6F-8431-B9A54FEA5FA8}" type="slidenum">
              <a:rPr b="1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2198160" y="2461680"/>
            <a:ext cx="13363920" cy="35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0" bIns="108000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ru-RU" sz="3700" spc="-1" strike="noStrike">
                <a:solidFill>
                  <a:srgbClr val="000000"/>
                </a:solidFill>
                <a:latin typeface="GT Eesti Pro Display Light"/>
                <a:ea typeface="Arial"/>
              </a:rPr>
              <a:t>Интересный факт – название git создатель Linux выбрал в честь себя. В свободное от занятий время вы можете сами посмотреть, как переводится это название с шведского. И да, это скорее как шутка :)</a:t>
            </a:r>
            <a:endParaRPr b="0" lang="en-US" sz="3700" spc="-1" strike="noStrike">
              <a:latin typeface="Arial"/>
            </a:endParaRPr>
          </a:p>
        </p:txBody>
      </p:sp>
      <p:pic>
        <p:nvPicPr>
          <p:cNvPr id="293" name="Google Shape;193;p3" descr=""/>
          <p:cNvPicPr/>
          <p:nvPr/>
        </p:nvPicPr>
        <p:blipFill>
          <a:blip r:embed="rId1"/>
          <a:stretch/>
        </p:blipFill>
        <p:spPr>
          <a:xfrm>
            <a:off x="13732560" y="7631640"/>
            <a:ext cx="3204720" cy="1338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1081080" y="576000"/>
            <a:ext cx="15176160" cy="1116720"/>
          </a:xfrm>
          <a:prstGeom prst="rect">
            <a:avLst/>
          </a:prstGeom>
          <a:noFill/>
          <a:ln>
            <a:noFill/>
          </a:ln>
        </p:spPr>
        <p:txBody>
          <a:bodyPr lIns="0" rIns="0" tIns="108000" bIns="0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ru-RU" sz="4200" spc="-1" strike="noStrike">
                <a:solidFill>
                  <a:srgbClr val="000000"/>
                </a:solidFill>
                <a:latin typeface="GT Eesti Pro Display"/>
                <a:ea typeface="Arial"/>
              </a:rPr>
              <a:t>Git – распределенная система управления версиями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1081080" y="8981640"/>
            <a:ext cx="12580560" cy="32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6120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Python 18+</a:t>
            </a:r>
            <a:endParaRPr b="0" lang="en-US" sz="1400" spc="-1" strike="noStrike"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Times New Roman"/>
            </a:endParaRPr>
          </a:p>
        </p:txBody>
      </p:sp>
      <p:sp>
        <p:nvSpPr>
          <p:cNvPr id="296" name="TextShape 3"/>
          <p:cNvSpPr txBox="1"/>
          <p:nvPr/>
        </p:nvSpPr>
        <p:spPr>
          <a:xfrm>
            <a:off x="15349320" y="8970840"/>
            <a:ext cx="914040" cy="334080"/>
          </a:xfrm>
          <a:prstGeom prst="rect">
            <a:avLst/>
          </a:prstGeom>
          <a:noFill/>
          <a:ln>
            <a:noFill/>
          </a:ln>
        </p:spPr>
        <p:txBody>
          <a:bodyPr lIns="36000" rIns="36000" tIns="0" bIns="54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28ED4E9-F41D-4E74-B935-F73102687C15}" type="slidenum">
              <a:rPr b="1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97" name="CustomShape 4"/>
          <p:cNvSpPr/>
          <p:nvPr/>
        </p:nvSpPr>
        <p:spPr>
          <a:xfrm>
            <a:off x="2198160" y="2008800"/>
            <a:ext cx="13150800" cy="444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0" bIns="108000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ru-RU" sz="3700" spc="-1" strike="noStrike">
                <a:solidFill>
                  <a:srgbClr val="000000"/>
                </a:solidFill>
                <a:latin typeface="GT Eesti Pro Display Light"/>
                <a:ea typeface="Arial"/>
              </a:rPr>
              <a:t>Надеюсь вы уже поставили себе на компьютер Git. </a:t>
            </a:r>
            <a:endParaRPr b="0" lang="en-US" sz="37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ru-RU" sz="3700" spc="-1" strike="noStrike">
                <a:solidFill>
                  <a:srgbClr val="000000"/>
                </a:solidFill>
                <a:latin typeface="GT Eesti Pro Display Light"/>
                <a:ea typeface="Arial"/>
              </a:rPr>
              <a:t>Для работы нам потребуется выбрать какой-либо удаленный сервер, на который мы сможем заливать наш код. Есть несколько наиболее популярных:</a:t>
            </a:r>
            <a:endParaRPr b="0" lang="en-US" sz="3700" spc="-1" strike="noStrike">
              <a:latin typeface="Arial"/>
            </a:endParaRPr>
          </a:p>
        </p:txBody>
      </p:sp>
      <p:pic>
        <p:nvPicPr>
          <p:cNvPr id="298" name="Google Shape;214;p5" descr=""/>
          <p:cNvPicPr/>
          <p:nvPr/>
        </p:nvPicPr>
        <p:blipFill>
          <a:blip r:embed="rId1"/>
          <a:stretch/>
        </p:blipFill>
        <p:spPr>
          <a:xfrm>
            <a:off x="3178440" y="5503320"/>
            <a:ext cx="3161880" cy="3161880"/>
          </a:xfrm>
          <a:prstGeom prst="rect">
            <a:avLst/>
          </a:prstGeom>
          <a:ln>
            <a:noFill/>
          </a:ln>
        </p:spPr>
      </p:pic>
      <p:pic>
        <p:nvPicPr>
          <p:cNvPr id="299" name="Google Shape;215;p5" descr=""/>
          <p:cNvPicPr/>
          <p:nvPr/>
        </p:nvPicPr>
        <p:blipFill>
          <a:blip r:embed="rId2"/>
          <a:stretch/>
        </p:blipFill>
        <p:spPr>
          <a:xfrm>
            <a:off x="6734160" y="5579640"/>
            <a:ext cx="3301560" cy="3149640"/>
          </a:xfrm>
          <a:prstGeom prst="rect">
            <a:avLst/>
          </a:prstGeom>
          <a:ln>
            <a:noFill/>
          </a:ln>
        </p:spPr>
      </p:pic>
      <p:pic>
        <p:nvPicPr>
          <p:cNvPr id="300" name="Google Shape;216;p5" descr=""/>
          <p:cNvPicPr/>
          <p:nvPr/>
        </p:nvPicPr>
        <p:blipFill>
          <a:blip r:embed="rId3"/>
          <a:stretch/>
        </p:blipFill>
        <p:spPr>
          <a:xfrm>
            <a:off x="10051200" y="5553360"/>
            <a:ext cx="3301560" cy="3301560"/>
          </a:xfrm>
          <a:prstGeom prst="rect">
            <a:avLst/>
          </a:prstGeom>
          <a:ln>
            <a:noFill/>
          </a:ln>
        </p:spPr>
      </p:pic>
      <p:pic>
        <p:nvPicPr>
          <p:cNvPr id="301" name="Google Shape;193;p3" descr=""/>
          <p:cNvPicPr/>
          <p:nvPr/>
        </p:nvPicPr>
        <p:blipFill>
          <a:blip r:embed="rId4"/>
          <a:stretch/>
        </p:blipFill>
        <p:spPr>
          <a:xfrm>
            <a:off x="13746600" y="7631640"/>
            <a:ext cx="3204720" cy="1338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1081080" y="574560"/>
            <a:ext cx="3877920" cy="1134720"/>
          </a:xfrm>
          <a:prstGeom prst="rect">
            <a:avLst/>
          </a:prstGeom>
          <a:noFill/>
          <a:ln>
            <a:noFill/>
          </a:ln>
        </p:spPr>
        <p:txBody>
          <a:bodyPr lIns="0" rIns="0" tIns="108000" bIns="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ru-RU" sz="4200" spc="-1" strike="noStrike">
                <a:solidFill>
                  <a:srgbClr val="000000"/>
                </a:solidFill>
                <a:latin typeface="Arial"/>
                <a:ea typeface="Arial"/>
              </a:rPr>
              <a:t>Github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TextShape 2"/>
          <p:cNvSpPr txBox="1"/>
          <p:nvPr/>
        </p:nvSpPr>
        <p:spPr>
          <a:xfrm>
            <a:off x="1081080" y="8981640"/>
            <a:ext cx="3877920" cy="32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6120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Python 18+</a:t>
            </a:r>
            <a:endParaRPr b="0" lang="en-US" sz="1400" spc="-1" strike="noStrike"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Times New Roman"/>
            </a:endParaRPr>
          </a:p>
        </p:txBody>
      </p:sp>
      <p:sp>
        <p:nvSpPr>
          <p:cNvPr id="304" name="TextShape 3"/>
          <p:cNvSpPr txBox="1"/>
          <p:nvPr/>
        </p:nvSpPr>
        <p:spPr>
          <a:xfrm>
            <a:off x="1081080" y="1991520"/>
            <a:ext cx="3877920" cy="6483960"/>
          </a:xfrm>
          <a:prstGeom prst="rect">
            <a:avLst/>
          </a:prstGeom>
          <a:noFill/>
          <a:ln>
            <a:noFill/>
          </a:ln>
        </p:spPr>
        <p:txBody>
          <a:bodyPr lIns="0" rIns="0" tIns="108000" bIns="0">
            <a:noAutofit/>
          </a:bodyPr>
          <a:p>
            <a:pPr marL="343080" indent="-342720">
              <a:lnSpc>
                <a:spcPct val="100000"/>
              </a:lnSpc>
              <a:buClr>
                <a:srgbClr val="005bff"/>
              </a:buClr>
              <a:buFont typeface="Arial"/>
              <a:buChar char="-"/>
            </a:pPr>
            <a:r>
              <a:rPr b="0" lang="ru-RU" sz="2500" spc="-1" strike="noStrike">
                <a:solidFill>
                  <a:srgbClr val="000000"/>
                </a:solidFill>
                <a:latin typeface="GT Eesti Pro Display Light"/>
                <a:ea typeface="Arial"/>
              </a:rPr>
              <a:t>Вне сомнения, самый популярный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500"/>
              </a:spcBef>
              <a:buClr>
                <a:srgbClr val="005bff"/>
              </a:buClr>
              <a:buFont typeface="Arial"/>
              <a:buChar char="-"/>
            </a:pPr>
            <a:r>
              <a:rPr b="0" lang="ru-RU" sz="2500" spc="-1" strike="noStrike">
                <a:solidFill>
                  <a:srgbClr val="000000"/>
                </a:solidFill>
                <a:latin typeface="GT Eesti Pro Display Light"/>
                <a:ea typeface="Arial"/>
              </a:rPr>
              <a:t>Всегда был «на страже опенсорса»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500"/>
              </a:spcBef>
              <a:buClr>
                <a:srgbClr val="005bff"/>
              </a:buClr>
              <a:buFont typeface="Arial"/>
              <a:buChar char="-"/>
            </a:pPr>
            <a:r>
              <a:rPr b="0" lang="ru-RU" sz="2500" spc="-1" strike="noStrike">
                <a:solidFill>
                  <a:srgbClr val="000000"/>
                </a:solidFill>
                <a:latin typeface="GT Eesti Pro Display Light"/>
                <a:ea typeface="Arial"/>
              </a:rPr>
              <a:t>Значительно подешевел под давлением</a:t>
            </a:r>
            <a:r>
              <a:rPr b="0" lang="en-US" sz="2500" spc="-1" strike="noStrike">
                <a:solidFill>
                  <a:srgbClr val="000000"/>
                </a:solidFill>
                <a:latin typeface="GT Eesti Pro Display Light"/>
                <a:ea typeface="Arial"/>
              </a:rPr>
              <a:t> </a:t>
            </a:r>
            <a:r>
              <a:rPr b="0" lang="ru-RU" sz="2500" spc="-1" strike="noStrike">
                <a:solidFill>
                  <a:srgbClr val="000000"/>
                </a:solidFill>
                <a:latin typeface="GT Eesti Pro Display Light"/>
                <a:ea typeface="Arial"/>
              </a:rPr>
              <a:t>конкурентов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500"/>
              </a:spcBef>
              <a:buClr>
                <a:srgbClr val="005bff"/>
              </a:buClr>
              <a:buFont typeface="Arial"/>
              <a:buChar char="-"/>
            </a:pPr>
            <a:r>
              <a:rPr b="0" lang="ru-RU" sz="2500" spc="-1" strike="noStrike">
                <a:solidFill>
                  <a:srgbClr val="000000"/>
                </a:solidFill>
                <a:latin typeface="GT Eesti Pro Display Light"/>
                <a:ea typeface="Arial"/>
              </a:rPr>
              <a:t>Есть много прикольных фишек, навроде досок проектов, «умной ленты» как из фейсбука, возможность отслеживать интересные проекты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TextShape 4"/>
          <p:cNvSpPr txBox="1"/>
          <p:nvPr/>
        </p:nvSpPr>
        <p:spPr>
          <a:xfrm>
            <a:off x="15349320" y="8970840"/>
            <a:ext cx="914040" cy="334080"/>
          </a:xfrm>
          <a:prstGeom prst="rect">
            <a:avLst/>
          </a:prstGeom>
          <a:noFill/>
          <a:ln>
            <a:noFill/>
          </a:ln>
        </p:spPr>
        <p:txBody>
          <a:bodyPr lIns="36000" rIns="36000" tIns="0" bIns="54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6DC0DBB-62D1-4182-B58C-4BC11E9FE924}" type="slidenum">
              <a:rPr b="1" lang="ru-RU" sz="14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306" name="Google Shape;227;p6" descr=""/>
          <p:cNvPicPr/>
          <p:nvPr/>
        </p:nvPicPr>
        <p:blipFill>
          <a:blip r:embed="rId1"/>
          <a:stretch/>
        </p:blipFill>
        <p:spPr>
          <a:xfrm>
            <a:off x="9117720" y="2606040"/>
            <a:ext cx="5574960" cy="5574960"/>
          </a:xfrm>
          <a:prstGeom prst="rect">
            <a:avLst/>
          </a:prstGeom>
          <a:ln w="15840">
            <a:solidFill>
              <a:schemeClr val="accent3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1081080" y="574560"/>
            <a:ext cx="3877920" cy="1134720"/>
          </a:xfrm>
          <a:prstGeom prst="rect">
            <a:avLst/>
          </a:prstGeom>
          <a:noFill/>
          <a:ln>
            <a:noFill/>
          </a:ln>
        </p:spPr>
        <p:txBody>
          <a:bodyPr lIns="0" rIns="0" tIns="108000" bIns="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ru-RU" sz="4200" spc="-1" strike="noStrike">
                <a:solidFill>
                  <a:srgbClr val="000000"/>
                </a:solidFill>
                <a:latin typeface="GT Eesti Pro Display"/>
                <a:ea typeface="Arial"/>
              </a:rPr>
              <a:t>Gitlab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1081080" y="8981640"/>
            <a:ext cx="3877920" cy="32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61200"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09" name="TextShape 3"/>
          <p:cNvSpPr txBox="1"/>
          <p:nvPr/>
        </p:nvSpPr>
        <p:spPr>
          <a:xfrm>
            <a:off x="7556760" y="8982000"/>
            <a:ext cx="5159160" cy="321840"/>
          </a:xfrm>
          <a:prstGeom prst="rect">
            <a:avLst/>
          </a:prstGeom>
          <a:noFill/>
          <a:ln>
            <a:noFill/>
          </a:ln>
        </p:spPr>
        <p:txBody>
          <a:bodyPr lIns="0" rIns="0" tIns="108000" bIns="61200" anchor="b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TextShape 4"/>
          <p:cNvSpPr txBox="1"/>
          <p:nvPr/>
        </p:nvSpPr>
        <p:spPr>
          <a:xfrm>
            <a:off x="1081080" y="1929600"/>
            <a:ext cx="3877920" cy="6189480"/>
          </a:xfrm>
          <a:prstGeom prst="rect">
            <a:avLst/>
          </a:prstGeom>
          <a:noFill/>
          <a:ln>
            <a:noFill/>
          </a:ln>
        </p:spPr>
        <p:txBody>
          <a:bodyPr lIns="0" rIns="0" tIns="10800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500" spc="-1" strike="noStrike">
                <a:solidFill>
                  <a:srgbClr val="000000"/>
                </a:solidFill>
                <a:latin typeface="GT Eesti Pro Display Light"/>
                <a:ea typeface="Arial"/>
              </a:rPr>
              <a:t>-  Больше популярен у небольших команд коммерческой разработки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500"/>
              </a:spcBef>
              <a:buClr>
                <a:srgbClr val="005bff"/>
              </a:buClr>
              <a:buFont typeface="Arial"/>
              <a:buChar char="-"/>
              <a:tabLst>
                <a:tab algn="l" pos="0"/>
              </a:tabLst>
            </a:pPr>
            <a:r>
              <a:rPr b="0" lang="ru-RU" sz="2500" spc="-1" strike="noStrike">
                <a:solidFill>
                  <a:srgbClr val="000000"/>
                </a:solidFill>
                <a:latin typeface="GT Eesti Pro Display Light"/>
                <a:ea typeface="Arial"/>
              </a:rPr>
              <a:t>есть CI/CD (система непрерывного развертывания проектов)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500"/>
              </a:spcBef>
              <a:buClr>
                <a:srgbClr val="005bff"/>
              </a:buClr>
              <a:buFont typeface="Arial"/>
              <a:buChar char="-"/>
              <a:tabLst>
                <a:tab algn="l" pos="0"/>
              </a:tabLst>
            </a:pPr>
            <a:r>
              <a:rPr b="0" lang="ru-RU" sz="2500" spc="-1" strike="noStrike">
                <a:solidFill>
                  <a:srgbClr val="000000"/>
                </a:solidFill>
                <a:latin typeface="GT Eesti Pro Display Light"/>
                <a:ea typeface="Arial"/>
              </a:rPr>
              <a:t>собственная вики-система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500"/>
              </a:spcBef>
              <a:buClr>
                <a:srgbClr val="005bff"/>
              </a:buClr>
              <a:buFont typeface="Arial"/>
              <a:buChar char="-"/>
              <a:tabLst>
                <a:tab algn="l" pos="0"/>
              </a:tabLst>
            </a:pPr>
            <a:r>
              <a:rPr b="0" lang="ru-RU" sz="2500" spc="-1" strike="noStrike">
                <a:solidFill>
                  <a:srgbClr val="000000"/>
                </a:solidFill>
                <a:latin typeface="GT Eesti Pro Display Light"/>
                <a:ea typeface="Arial"/>
              </a:rPr>
              <a:t> </a:t>
            </a:r>
            <a:r>
              <a:rPr b="0" lang="ru-RU" sz="2500" spc="-1" strike="noStrike">
                <a:solidFill>
                  <a:srgbClr val="000000"/>
                </a:solidFill>
                <a:latin typeface="GT Eesti Pro Display Light"/>
                <a:ea typeface="Arial"/>
              </a:rPr>
              <a:t>возможность назначать роли в проектах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500"/>
              </a:spcBef>
              <a:buClr>
                <a:srgbClr val="005bff"/>
              </a:buClr>
              <a:buFont typeface="Arial"/>
              <a:buChar char="-"/>
              <a:tabLst>
                <a:tab algn="l" pos="0"/>
              </a:tabLst>
            </a:pPr>
            <a:r>
              <a:rPr b="0" lang="ru-RU" sz="2500" spc="-1" strike="noStrike">
                <a:solidFill>
                  <a:srgbClr val="000000"/>
                </a:solidFill>
                <a:latin typeface="GT Eesti Pro Display Light"/>
                <a:ea typeface="Arial"/>
              </a:rPr>
              <a:t>более выгодные коммерческие тарифы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343080" indent="-1900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343080" indent="-1900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TextShape 5"/>
          <p:cNvSpPr txBox="1"/>
          <p:nvPr/>
        </p:nvSpPr>
        <p:spPr>
          <a:xfrm>
            <a:off x="15349320" y="8970840"/>
            <a:ext cx="914040" cy="334080"/>
          </a:xfrm>
          <a:prstGeom prst="rect">
            <a:avLst/>
          </a:prstGeom>
          <a:noFill/>
          <a:ln>
            <a:noFill/>
          </a:ln>
        </p:spPr>
        <p:txBody>
          <a:bodyPr lIns="36000" rIns="36000" tIns="0" bIns="54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6105864-8D69-4727-B585-58DBD19C981A}" type="slidenum">
              <a:rPr b="1" lang="ru-RU" sz="14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312" name="Google Shape;237;p7" descr=""/>
          <p:cNvPicPr/>
          <p:nvPr/>
        </p:nvPicPr>
        <p:blipFill>
          <a:blip r:embed="rId1"/>
          <a:stretch/>
        </p:blipFill>
        <p:spPr>
          <a:xfrm>
            <a:off x="7553160" y="3471840"/>
            <a:ext cx="8704080" cy="3843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1081080" y="574560"/>
            <a:ext cx="3877920" cy="1134720"/>
          </a:xfrm>
          <a:prstGeom prst="rect">
            <a:avLst/>
          </a:prstGeom>
          <a:noFill/>
          <a:ln>
            <a:noFill/>
          </a:ln>
        </p:spPr>
        <p:txBody>
          <a:bodyPr lIns="0" rIns="0" tIns="108000" bIns="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4200" spc="-1" strike="noStrike">
                <a:solidFill>
                  <a:srgbClr val="000000"/>
                </a:solidFill>
                <a:latin typeface="GT Eesti Pro Display"/>
                <a:ea typeface="Arial"/>
              </a:rPr>
              <a:t>Bitbucket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1081080" y="8981640"/>
            <a:ext cx="3877920" cy="32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6120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Python 18+</a:t>
            </a:r>
            <a:endParaRPr b="0" lang="en-US" sz="1400" spc="-1" strike="noStrike"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Times New Roman"/>
            </a:endParaRPr>
          </a:p>
        </p:txBody>
      </p:sp>
      <p:sp>
        <p:nvSpPr>
          <p:cNvPr id="315" name="TextShape 3"/>
          <p:cNvSpPr txBox="1"/>
          <p:nvPr/>
        </p:nvSpPr>
        <p:spPr>
          <a:xfrm>
            <a:off x="7556760" y="8982000"/>
            <a:ext cx="5159160" cy="321840"/>
          </a:xfrm>
          <a:prstGeom prst="rect">
            <a:avLst/>
          </a:prstGeom>
          <a:noFill/>
          <a:ln>
            <a:noFill/>
          </a:ln>
        </p:spPr>
        <p:txBody>
          <a:bodyPr lIns="0" rIns="0" tIns="108000" bIns="61200" anchor="b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TextShape 4"/>
          <p:cNvSpPr txBox="1"/>
          <p:nvPr/>
        </p:nvSpPr>
        <p:spPr>
          <a:xfrm>
            <a:off x="1081080" y="1709640"/>
            <a:ext cx="3877920" cy="6189480"/>
          </a:xfrm>
          <a:prstGeom prst="rect">
            <a:avLst/>
          </a:prstGeom>
          <a:noFill/>
          <a:ln>
            <a:noFill/>
          </a:ln>
        </p:spPr>
        <p:txBody>
          <a:bodyPr lIns="0" rIns="0" tIns="10800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500" spc="-1" strike="noStrike">
                <a:solidFill>
                  <a:srgbClr val="000000"/>
                </a:solidFill>
                <a:latin typeface="GT Eesti Pro Display Light"/>
                <a:ea typeface="Arial"/>
              </a:rPr>
              <a:t> 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500"/>
              </a:spcBef>
              <a:buClr>
                <a:srgbClr val="005bff"/>
              </a:buClr>
              <a:buFont typeface="Arial"/>
              <a:buChar char="-"/>
              <a:tabLst>
                <a:tab algn="l" pos="0"/>
              </a:tabLst>
            </a:pPr>
            <a:r>
              <a:rPr b="0" lang="ru-RU" sz="2500" spc="-1" strike="noStrike">
                <a:solidFill>
                  <a:srgbClr val="000000"/>
                </a:solidFill>
                <a:latin typeface="GT Eesti Pro Display Light"/>
                <a:ea typeface="Arial"/>
              </a:rPr>
              <a:t>бесконечное количество приватных репозиториев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500"/>
              </a:spcBef>
              <a:buClr>
                <a:srgbClr val="005bff"/>
              </a:buClr>
              <a:buFont typeface="Arial"/>
              <a:buChar char="-"/>
              <a:tabLst>
                <a:tab algn="l" pos="0"/>
              </a:tabLst>
            </a:pPr>
            <a:r>
              <a:rPr b="0" lang="ru-RU" sz="2500" spc="-1" strike="noStrike">
                <a:solidFill>
                  <a:srgbClr val="000000"/>
                </a:solidFill>
                <a:latin typeface="GT Eesti Pro Display Light"/>
                <a:ea typeface="Arial"/>
              </a:rPr>
              <a:t>для регистрации можно использовать Google – аккаунт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500"/>
              </a:spcBef>
              <a:buClr>
                <a:srgbClr val="005bff"/>
              </a:buClr>
              <a:buFont typeface="Arial"/>
              <a:buChar char="-"/>
              <a:tabLst>
                <a:tab algn="l" pos="0"/>
              </a:tabLst>
            </a:pPr>
            <a:r>
              <a:rPr b="0" lang="ru-RU" sz="2500" spc="-1" strike="noStrike">
                <a:solidFill>
                  <a:srgbClr val="000000"/>
                </a:solidFill>
                <a:latin typeface="GT Eesti Pro Display Light"/>
                <a:ea typeface="Arial"/>
              </a:rPr>
              <a:t>возможность подвязать свой домен к аккаунту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500"/>
              </a:spcBef>
              <a:buClr>
                <a:srgbClr val="005bff"/>
              </a:buClr>
              <a:buFont typeface="Arial"/>
              <a:buChar char="-"/>
              <a:tabLst>
                <a:tab algn="l" pos="0"/>
              </a:tabLst>
            </a:pPr>
            <a:r>
              <a:rPr b="0" lang="ru-RU" sz="2500" spc="-1" strike="noStrike">
                <a:solidFill>
                  <a:srgbClr val="000000"/>
                </a:solidFill>
                <a:latin typeface="GT Eesti Pro Display Light"/>
                <a:ea typeface="Arial"/>
              </a:rPr>
              <a:t>очень простой интерфейс без всего лишнего»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TextShape 5"/>
          <p:cNvSpPr txBox="1"/>
          <p:nvPr/>
        </p:nvSpPr>
        <p:spPr>
          <a:xfrm>
            <a:off x="15349320" y="8970840"/>
            <a:ext cx="914040" cy="334080"/>
          </a:xfrm>
          <a:prstGeom prst="rect">
            <a:avLst/>
          </a:prstGeom>
          <a:noFill/>
          <a:ln>
            <a:noFill/>
          </a:ln>
        </p:spPr>
        <p:txBody>
          <a:bodyPr lIns="36000" rIns="36000" tIns="0" bIns="54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527BADD-826C-4018-A590-722AE81F091B}" type="slidenum">
              <a:rPr b="1" lang="ru-RU" sz="14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318" name="Google Shape;247;p8" descr=""/>
          <p:cNvPicPr/>
          <p:nvPr/>
        </p:nvPicPr>
        <p:blipFill>
          <a:blip r:embed="rId1"/>
          <a:stretch/>
        </p:blipFill>
        <p:spPr>
          <a:xfrm>
            <a:off x="10235160" y="3203280"/>
            <a:ext cx="3877920" cy="3877920"/>
          </a:xfrm>
          <a:prstGeom prst="rect">
            <a:avLst/>
          </a:prstGeom>
          <a:ln w="15840">
            <a:solidFill>
              <a:schemeClr val="dk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bff"/>
      </a:dk2>
      <a:lt2>
        <a:srgbClr val="00a2ff"/>
      </a:lt2>
      <a:accent1>
        <a:srgbClr val="06ca99"/>
      </a:accent1>
      <a:accent2>
        <a:srgbClr val="fae111"/>
      </a:accent2>
      <a:accent3>
        <a:srgbClr val="f91155"/>
      </a:accent3>
      <a:accent4>
        <a:srgbClr val="754ced"/>
      </a:accent4>
      <a:accent5>
        <a:srgbClr val="ffa83b"/>
      </a:accent5>
      <a:accent6>
        <a:srgbClr val="0000b7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bff"/>
      </a:dk2>
      <a:lt2>
        <a:srgbClr val="00a2ff"/>
      </a:lt2>
      <a:accent1>
        <a:srgbClr val="06ca99"/>
      </a:accent1>
      <a:accent2>
        <a:srgbClr val="fae111"/>
      </a:accent2>
      <a:accent3>
        <a:srgbClr val="f91155"/>
      </a:accent3>
      <a:accent4>
        <a:srgbClr val="754ced"/>
      </a:accent4>
      <a:accent5>
        <a:srgbClr val="ffa83b"/>
      </a:accent5>
      <a:accent6>
        <a:srgbClr val="0000b7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bff"/>
      </a:dk2>
      <a:lt2>
        <a:srgbClr val="00a2ff"/>
      </a:lt2>
      <a:accent1>
        <a:srgbClr val="06ca99"/>
      </a:accent1>
      <a:accent2>
        <a:srgbClr val="fae111"/>
      </a:accent2>
      <a:accent3>
        <a:srgbClr val="f91155"/>
      </a:accent3>
      <a:accent4>
        <a:srgbClr val="754ced"/>
      </a:accent4>
      <a:accent5>
        <a:srgbClr val="ffa83b"/>
      </a:accent5>
      <a:accent6>
        <a:srgbClr val="0000b7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bff"/>
      </a:dk2>
      <a:lt2>
        <a:srgbClr val="00a2ff"/>
      </a:lt2>
      <a:accent1>
        <a:srgbClr val="06ca99"/>
      </a:accent1>
      <a:accent2>
        <a:srgbClr val="fae111"/>
      </a:accent2>
      <a:accent3>
        <a:srgbClr val="f91155"/>
      </a:accent3>
      <a:accent4>
        <a:srgbClr val="754ced"/>
      </a:accent4>
      <a:accent5>
        <a:srgbClr val="ffa83b"/>
      </a:accent5>
      <a:accent6>
        <a:srgbClr val="0000b7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bff"/>
      </a:dk2>
      <a:lt2>
        <a:srgbClr val="00a2ff"/>
      </a:lt2>
      <a:accent1>
        <a:srgbClr val="06ca99"/>
      </a:accent1>
      <a:accent2>
        <a:srgbClr val="fae111"/>
      </a:accent2>
      <a:accent3>
        <a:srgbClr val="f91155"/>
      </a:accent3>
      <a:accent4>
        <a:srgbClr val="754ced"/>
      </a:accent4>
      <a:accent5>
        <a:srgbClr val="ffa83b"/>
      </a:accent5>
      <a:accent6>
        <a:srgbClr val="0000b7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bff"/>
      </a:dk2>
      <a:lt2>
        <a:srgbClr val="00a2ff"/>
      </a:lt2>
      <a:accent1>
        <a:srgbClr val="06ca99"/>
      </a:accent1>
      <a:accent2>
        <a:srgbClr val="fae111"/>
      </a:accent2>
      <a:accent3>
        <a:srgbClr val="f91155"/>
      </a:accent3>
      <a:accent4>
        <a:srgbClr val="754ced"/>
      </a:accent4>
      <a:accent5>
        <a:srgbClr val="ffa83b"/>
      </a:accent5>
      <a:accent6>
        <a:srgbClr val="0000b7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bff"/>
      </a:dk2>
      <a:lt2>
        <a:srgbClr val="00a2ff"/>
      </a:lt2>
      <a:accent1>
        <a:srgbClr val="06ca99"/>
      </a:accent1>
      <a:accent2>
        <a:srgbClr val="fae111"/>
      </a:accent2>
      <a:accent3>
        <a:srgbClr val="f91155"/>
      </a:accent3>
      <a:accent4>
        <a:srgbClr val="754ced"/>
      </a:accent4>
      <a:accent5>
        <a:srgbClr val="ffa83b"/>
      </a:accent5>
      <a:accent6>
        <a:srgbClr val="0000b7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bff"/>
      </a:dk2>
      <a:lt2>
        <a:srgbClr val="00a2ff"/>
      </a:lt2>
      <a:accent1>
        <a:srgbClr val="06ca99"/>
      </a:accent1>
      <a:accent2>
        <a:srgbClr val="fae111"/>
      </a:accent2>
      <a:accent3>
        <a:srgbClr val="f91155"/>
      </a:accent3>
      <a:accent4>
        <a:srgbClr val="754ced"/>
      </a:accent4>
      <a:accent5>
        <a:srgbClr val="ffa83b"/>
      </a:accent5>
      <a:accent6>
        <a:srgbClr val="0000b7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969</TotalTime>
  <Application>LibreOffice/6.4.6.2$Linux_X86_64 LibreOffice_project/40$Build-2</Application>
  <Words>1351</Words>
  <Paragraphs>192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2018-08-29T11:25:32Z</dcterms:created>
  <dc:creator>пользователь Microsoft Office</dc:creator>
  <dc:description/>
  <dc:language>en-US</dc:language>
  <cp:lastModifiedBy/>
  <dcterms:modified xsi:type="dcterms:W3CDTF">2021-02-16T01:09:37Z</dcterms:modified>
  <cp:revision>17</cp:revision>
  <dc:subject/>
  <dc:title>Python. Git, списки и циклы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25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