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00" r:id="rId3"/>
  </p:sldMasterIdLst>
  <p:notesMasterIdLst>
    <p:notesMasterId r:id="rId18"/>
  </p:notesMasterIdLst>
  <p:sldIdLst>
    <p:sldId id="256" r:id="rId4"/>
    <p:sldId id="553" r:id="rId5"/>
    <p:sldId id="632" r:id="rId6"/>
    <p:sldId id="618" r:id="rId7"/>
    <p:sldId id="707" r:id="rId8"/>
    <p:sldId id="733" r:id="rId9"/>
    <p:sldId id="734" r:id="rId10"/>
    <p:sldId id="651" r:id="rId11"/>
    <p:sldId id="735" r:id="rId12"/>
    <p:sldId id="711" r:id="rId13"/>
    <p:sldId id="708" r:id="rId14"/>
    <p:sldId id="709" r:id="rId15"/>
    <p:sldId id="736" r:id="rId16"/>
    <p:sldId id="737" r:id="rId17"/>
  </p:sldIdLst>
  <p:sldSz cx="17337088" cy="9752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74" userDrawn="1">
          <p15:clr>
            <a:srgbClr val="A4A3A4"/>
          </p15:clr>
        </p15:guide>
        <p15:guide id="2" orient="horz" pos="373" userDrawn="1">
          <p15:clr>
            <a:srgbClr val="A4A3A4"/>
          </p15:clr>
        </p15:guide>
        <p15:guide id="3" orient="horz" pos="1643" userDrawn="1">
          <p15:clr>
            <a:srgbClr val="A4A3A4"/>
          </p15:clr>
        </p15:guide>
        <p15:guide id="4" orient="horz" pos="5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94541"/>
  </p:normalViewPr>
  <p:slideViewPr>
    <p:cSldViewPr snapToGrid="0" snapToObjects="1">
      <p:cViewPr varScale="1">
        <p:scale>
          <a:sx n="87" d="100"/>
          <a:sy n="87" d="100"/>
        </p:scale>
        <p:origin x="848" y="200"/>
      </p:cViewPr>
      <p:guideLst>
        <p:guide pos="1174"/>
        <p:guide orient="horz" pos="373"/>
        <p:guide orient="horz" pos="1643"/>
        <p:guide orient="horz" pos="5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5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81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145589A-8049-4713-8064-67BC42DB4DA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7815" y="1256249"/>
            <a:ext cx="13487285" cy="5983267"/>
          </a:xfrm>
          <a:prstGeom prst="rect">
            <a:avLst/>
          </a:prstGeom>
        </p:spPr>
        <p:txBody>
          <a:bodyPr tIns="0" bIns="36000" anchor="ctr">
            <a:noAutofit/>
          </a:bodyPr>
          <a:lstStyle>
            <a:lvl1pPr algn="l">
              <a:defRPr sz="8105" b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Текст тезиса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113" y="7552168"/>
            <a:ext cx="13488986" cy="943597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71"/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5555A-CB0B-4244-80D1-173F9AB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834178"/>
            <a:ext cx="13809663" cy="3142316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105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0F0397-0A96-FF4D-A6E1-B49CF10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6295918"/>
            <a:ext cx="13809662" cy="1887195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71">
                <a:solidFill>
                  <a:schemeClr val="bg1"/>
                </a:solidFill>
              </a:defRPr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5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 (тёмно-синий)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416C-E91A-534A-BCD6-F8B7906F3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7815" y="1256250"/>
            <a:ext cx="3025357" cy="9729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701" y="2834178"/>
            <a:ext cx="13809663" cy="3142316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105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16115" y="6295918"/>
            <a:ext cx="13809662" cy="1887195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71">
                <a:solidFill>
                  <a:schemeClr val="bg1"/>
                </a:solidFill>
              </a:defRPr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64080" y="2298600"/>
            <a:ext cx="11297880" cy="3535560"/>
          </a:xfrm>
          <a:prstGeom prst="rect">
            <a:avLst/>
          </a:prstGeom>
        </p:spPr>
        <p:txBody>
          <a:bodyPr lIns="0" tIns="108000" rIns="0" bIns="0" anchor="b">
            <a:noAutofit/>
          </a:bodyPr>
          <a:lstStyle/>
          <a:p>
            <a:pPr algn="ctr"/>
            <a:r>
              <a:rPr lang="en-US" sz="8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7;p25"/>
          <p:cNvPicPr/>
          <p:nvPr/>
        </p:nvPicPr>
        <p:blipFill>
          <a:blip r:embed="rId14"/>
          <a:stretch/>
        </p:blipFill>
        <p:spPr>
          <a:xfrm>
            <a:off x="3664080" y="1392840"/>
            <a:ext cx="1896120" cy="12513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108000" rIns="0" bIns="0">
            <a:noAutofit/>
          </a:bodyPr>
          <a:lstStyle/>
          <a:p>
            <a:pPr algn="ctr"/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108000" rIns="0" bIns="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ftr"/>
          </p:nvPr>
        </p:nvSpPr>
        <p:spPr>
          <a:xfrm>
            <a:off x="1081080" y="8981640"/>
            <a:ext cx="12580560" cy="323640"/>
          </a:xfrm>
          <a:prstGeom prst="rect">
            <a:avLst/>
          </a:prstGeom>
        </p:spPr>
        <p:txBody>
          <a:bodyPr lIns="0" tIns="0" rIns="0" bIns="612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15349320" y="8970840"/>
            <a:ext cx="914040" cy="334080"/>
          </a:xfrm>
          <a:prstGeom prst="rect">
            <a:avLst/>
          </a:prstGeom>
        </p:spPr>
        <p:txBody>
          <a:bodyPr lIns="36000" tIns="0" rIns="36000" bIns="54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D7D6FD-588F-4828-A664-D10F7EFB6AC2}" type="slidenum">
              <a:rPr lang="ru-RU" sz="14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43" r:id="rId13"/>
    <p:sldLayoutId id="21474837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66520" y="388800"/>
            <a:ext cx="1560312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56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0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0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0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4120" b="1" strike="noStrike" spc="-1">
                <a:solidFill>
                  <a:srgbClr val="005B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E828B-D486-D241-B482-995019ED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060455"/>
            <a:ext cx="13809663" cy="3142316"/>
          </a:xfrm>
        </p:spPr>
        <p:txBody>
          <a:bodyPr/>
          <a:lstStyle/>
          <a:p>
            <a:r>
              <a:rPr lang="ru-RU" sz="8000" spc="-1" dirty="0">
                <a:solidFill>
                  <a:srgbClr val="FFFFFF"/>
                </a:solidFill>
                <a:latin typeface="GT Eesti Pro Display" pitchFamily="2" charset="0"/>
              </a:rPr>
              <a:t>Библиотеки тестирования</a:t>
            </a:r>
            <a:endParaRPr lang="ru-RU" sz="8000" dirty="0">
              <a:latin typeface="GT Eesti Pro Dis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6F1D0-2148-F54A-92F3-030BC2C7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5099591"/>
            <a:ext cx="13809662" cy="2075915"/>
          </a:xfrm>
        </p:spPr>
        <p:txBody>
          <a:bodyPr/>
          <a:lstStyle/>
          <a:p>
            <a:r>
              <a:rPr lang="ru-RU" sz="5000" spc="-1" dirty="0">
                <a:solidFill>
                  <a:srgbClr val="FFFFFF"/>
                </a:solidFill>
                <a:latin typeface="GT Eesti Pro Display Light" pitchFamily="2" charset="0"/>
              </a:rPr>
              <a:t>или что я должен использовать</a:t>
            </a:r>
            <a:endParaRPr lang="en-US" sz="5000" spc="-1" dirty="0">
              <a:solidFill>
                <a:srgbClr val="000000"/>
              </a:solidFill>
              <a:latin typeface="GT Eesti Pro Display Light" pitchFamily="2" charset="0"/>
            </a:endParaRPr>
          </a:p>
          <a:p>
            <a:endParaRPr lang="ru-RU" sz="50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883931" y="2779491"/>
            <a:ext cx="4381244" cy="2241074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Картинка для привлечения внимания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Юнит-тесты. Быстрый старт – эффективный результат (с примерами на C++) -  OtherMedia">
            <a:extLst>
              <a:ext uri="{FF2B5EF4-FFF2-40B4-BE49-F238E27FC236}">
                <a16:creationId xmlns:a16="http://schemas.microsoft.com/office/drawing/2014/main" id="{E4A7B2DC-2ECC-E144-BC19-C125D834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84" y="1144484"/>
            <a:ext cx="11476749" cy="73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63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78051" y="2969971"/>
            <a:ext cx="10500475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dirty="0">
                <a:latin typeface="GT Eesti Pro Display Light" pitchFamily="2" charset="0"/>
              </a:rPr>
              <a:t>Модуль </a:t>
            </a:r>
            <a:r>
              <a:rPr lang="en" sz="3600" b="1" dirty="0" err="1">
                <a:latin typeface="GT Eesti Pro Display Light" pitchFamily="2" charset="0"/>
              </a:rPr>
              <a:t>unittest</a:t>
            </a:r>
            <a:r>
              <a:rPr lang="en" sz="3600" dirty="0">
                <a:latin typeface="GT Eesti Pro Display Light" pitchFamily="2" charset="0"/>
              </a:rPr>
              <a:t> </a:t>
            </a:r>
            <a:r>
              <a:rPr lang="ru-RU" sz="3600" dirty="0">
                <a:latin typeface="GT Eesti Pro Display Light" pitchFamily="2" charset="0"/>
              </a:rPr>
              <a:t>предоставляет богатый набор инструментов для написания и запуска тестов. Это встроенная библиотека, ее не нужно </a:t>
            </a:r>
            <a:r>
              <a:rPr lang="ru-RU" sz="3600" dirty="0" err="1">
                <a:latin typeface="GT Eesti Pro Display Light" pitchFamily="2" charset="0"/>
              </a:rPr>
              <a:t>докачивать</a:t>
            </a:r>
            <a:r>
              <a:rPr lang="ru-RU" sz="3600" dirty="0">
                <a:latin typeface="GT Eesti Pro Display Light" pitchFamily="2" charset="0"/>
              </a:rPr>
              <a:t>.</a:t>
            </a:r>
            <a:endParaRPr lang="en-US" sz="36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957673" y="4165840"/>
            <a:ext cx="3599785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5000" spc="-1" dirty="0" err="1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unittest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477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63303" y="3220694"/>
            <a:ext cx="10500475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Это большой фреймворк, который позволяет писать как простые и небольшие тесты, так и масштабировать их для огромных данных и приложений</a:t>
            </a:r>
            <a:endParaRPr lang="en-US" sz="36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957673" y="4165840"/>
            <a:ext cx="3599785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5000" spc="-1" dirty="0" err="1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pytest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021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63303" y="3220694"/>
            <a:ext cx="10500475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spc="-1" dirty="0">
                <a:latin typeface="GT Eesti Pro Display Light" pitchFamily="2" charset="0"/>
                <a:cs typeface="Arial" panose="020B0604020202020204" pitchFamily="34" charset="0"/>
              </a:rPr>
              <a:t>Selenium </a:t>
            </a: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не относится напрямую к тестам, но с помощью него можно автоматизировать перемещение по сайтам в виде автоматизированного бота</a:t>
            </a:r>
            <a:endParaRPr lang="en-US" sz="36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957673" y="4165840"/>
            <a:ext cx="3599785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Selenium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340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8ED425-07C1-DD48-A7FD-E8A4AF1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661" y="3898442"/>
            <a:ext cx="13808624" cy="1627632"/>
          </a:xfrm>
        </p:spPr>
        <p:txBody>
          <a:bodyPr/>
          <a:lstStyle/>
          <a:p>
            <a:br>
              <a:rPr lang="ru-RU" sz="8000" dirty="0">
                <a:latin typeface="GT Eesti Pro Display" pitchFamily="2" charset="0"/>
              </a:rPr>
            </a:br>
            <a:r>
              <a:rPr lang="en-US" sz="8000" dirty="0">
                <a:latin typeface="GT Eesti Pro Display" pitchFamily="2" charset="0"/>
              </a:rPr>
              <a:t>Python 18+</a:t>
            </a:r>
            <a:endParaRPr lang="ru-RU" sz="8000" dirty="0">
              <a:latin typeface="GT Eesti Pro Display Light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0A4990-12F5-FB49-9BF7-A05A64DA3407}"/>
              </a:ext>
            </a:extLst>
          </p:cNvPr>
          <p:cNvSpPr/>
          <p:nvPr/>
        </p:nvSpPr>
        <p:spPr>
          <a:xfrm>
            <a:off x="1826769" y="5526074"/>
            <a:ext cx="13855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GT Eesti Pro Display Light" pitchFamily="2" charset="0"/>
              </a:rPr>
              <a:t>Тестирование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E828B-D486-D241-B482-995019ED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060455"/>
            <a:ext cx="13809663" cy="3142316"/>
          </a:xfrm>
        </p:spPr>
        <p:txBody>
          <a:bodyPr/>
          <a:lstStyle/>
          <a:p>
            <a:r>
              <a:rPr lang="ru-RU" sz="8000" spc="-1" dirty="0">
                <a:solidFill>
                  <a:srgbClr val="FFFFFF"/>
                </a:solidFill>
                <a:latin typeface="GT Eesti Pro Display" pitchFamily="2" charset="0"/>
              </a:rPr>
              <a:t>Тестирование</a:t>
            </a:r>
            <a:endParaRPr lang="ru-RU" sz="8000" dirty="0">
              <a:latin typeface="GT Eesti Pro Dis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6F1D0-2148-F54A-92F3-030BC2C7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5099591"/>
            <a:ext cx="13809662" cy="2075915"/>
          </a:xfrm>
        </p:spPr>
        <p:txBody>
          <a:bodyPr/>
          <a:lstStyle/>
          <a:p>
            <a:r>
              <a:rPr lang="ru-RU" sz="5000" spc="-1" dirty="0">
                <a:solidFill>
                  <a:srgbClr val="FFFFFF"/>
                </a:solidFill>
                <a:latin typeface="GT Eesti Pro Display Light" pitchFamily="2" charset="0"/>
              </a:rPr>
              <a:t>Введение</a:t>
            </a:r>
            <a:endParaRPr lang="en-US" sz="5000" spc="-1" dirty="0">
              <a:solidFill>
                <a:srgbClr val="000000"/>
              </a:solidFill>
              <a:latin typeface="GT Eesti Pro Display Light" pitchFamily="2" charset="0"/>
            </a:endParaRPr>
          </a:p>
          <a:p>
            <a:endParaRPr lang="ru-RU" sz="50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918645" y="3749119"/>
            <a:ext cx="10500475" cy="332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dirty="0">
                <a:latin typeface="GT Eesti Pro Display Light" pitchFamily="2" charset="0"/>
              </a:rPr>
              <a:t>проверка соответствия между реальным и ожидаемым поведением программы, осуществляемая на конечном наборе тестов, выбранном определенным образом.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736447" y="4165839"/>
            <a:ext cx="4233759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Тестирование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681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20670" y="3966728"/>
            <a:ext cx="10500475" cy="158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400" spc="-1" dirty="0">
                <a:solidFill>
                  <a:srgbClr val="000000"/>
                </a:solidFill>
                <a:latin typeface="GT Eesti Pro Display Light" pitchFamily="2" charset="0"/>
                <a:ea typeface="Play"/>
                <a:cs typeface="Arial" panose="020B0604020202020204" pitchFamily="34" charset="0"/>
              </a:rPr>
              <a:t>Поговорим о некоторых полезных терминах для </a:t>
            </a:r>
            <a:r>
              <a:rPr lang="ru-RU" sz="3400" spc="-1" dirty="0" err="1">
                <a:solidFill>
                  <a:srgbClr val="000000"/>
                </a:solidFill>
                <a:latin typeface="GT Eesti Pro Display Light" pitchFamily="2" charset="0"/>
                <a:ea typeface="Play"/>
                <a:cs typeface="Arial" panose="020B0604020202020204" pitchFamily="34" charset="0"/>
              </a:rPr>
              <a:t>тестировщиков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647956" y="2985968"/>
            <a:ext cx="4499230" cy="2241074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Полезные 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термины тестирования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13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35418" y="3539025"/>
            <a:ext cx="10500475" cy="332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dirty="0">
                <a:latin typeface="GT Eesti Pro Display Light" pitchFamily="2" charset="0"/>
              </a:rPr>
              <a:t>это документ, описывающий ситуацию или последовательность действий приведшую к некорректной работе объекта тестирования, с указанием причин и ожидаемого результата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647956" y="4003607"/>
            <a:ext cx="4499230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Баг репорт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35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35418" y="3539025"/>
            <a:ext cx="10500475" cy="332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dirty="0"/>
              <a:t>это одна из метрик оценки качества тестирования, представляющая из себя плотность покрытия тестами требований либо исполняемого кода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633207" y="3752885"/>
            <a:ext cx="4499230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Тестовое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покрытие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75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89081" y="3436119"/>
            <a:ext cx="10500475" cy="2969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200" dirty="0"/>
              <a:t>это тестирование ПО в целях проверки реализуемости функциональных требований, то есть способности ПО в определённых условиях решать задачи, нужные пользователям.</a:t>
            </a:r>
            <a:endParaRPr lang="en-US" sz="30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Функциональное тестирование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068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89081" y="3436119"/>
            <a:ext cx="10500475" cy="370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200" dirty="0"/>
              <a:t>Под модульным тестированием понимается тестирование отдельные блоки исходного кода, например модули, или логические единицы – по сути должна тестироваться любая нетривиальная функция или единица программы.</a:t>
            </a:r>
            <a:endParaRPr lang="en-US" sz="30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Юнит тестирование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624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212</Words>
  <Application>Microsoft Macintosh PowerPoint</Application>
  <PresentationFormat>Произвольный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GT Eesti Pro Display</vt:lpstr>
      <vt:lpstr>GT Eesti Pro Display Light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 Python 18+</vt:lpstr>
      <vt:lpstr>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Библиотеки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Git, списки и циклы</dc:title>
  <dc:subject/>
  <dc:creator>пользователь Microsoft Office</dc:creator>
  <dc:description/>
  <cp:lastModifiedBy>PAUL YAKUPOFF</cp:lastModifiedBy>
  <cp:revision>131</cp:revision>
  <dcterms:created xsi:type="dcterms:W3CDTF">2018-08-29T11:25:32Z</dcterms:created>
  <dcterms:modified xsi:type="dcterms:W3CDTF">2021-03-31T21:17:15Z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