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1.jpeg" ContentType="image/jpeg"/>
  <Override PartName="/ppt/media/image4.jpeg" ContentType="image/jpeg"/>
  <Override PartName="/ppt/media/image8.jpeg" ContentType="image/jpeg"/>
  <Override PartName="/ppt/media/image12.jpeg" ContentType="image/jpeg"/>
  <Override PartName="/ppt/media/image7.png" ContentType="image/png"/>
  <Override PartName="/ppt/media/image2.jpeg" ContentType="image/jpeg"/>
  <Override PartName="/ppt/media/image13.jpeg" ContentType="image/jpeg"/>
  <Override PartName="/ppt/media/image6.jpeg" ContentType="image/jpeg"/>
  <Override PartName="/ppt/media/image10.jpeg" ContentType="image/jpeg"/>
  <Override PartName="/ppt/media/image3.jpeg" ContentType="image/jpeg"/>
  <Override PartName="/ppt/media/image1.png" ContentType="image/png"/>
  <Override PartName="/ppt/media/image5.png" ContentType="image/png"/>
  <Override PartName="/ppt/media/image9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20912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2920" y="4058280"/>
            <a:ext cx="9069480" cy="20912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480" cy="20912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9800" y="1768320"/>
            <a:ext cx="4425480" cy="20912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49800" y="4058280"/>
            <a:ext cx="4425480" cy="20912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2920" y="4058280"/>
            <a:ext cx="4425480" cy="20912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480" cy="20912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49800" y="1768320"/>
            <a:ext cx="4425480" cy="20912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2920" y="1768320"/>
            <a:ext cx="906948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438480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480" cy="438480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9800" y="1768320"/>
            <a:ext cx="4425480" cy="438480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2920" y="301320"/>
            <a:ext cx="906948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480" cy="20912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2920" y="4058280"/>
            <a:ext cx="4425480" cy="20912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49800" y="1768320"/>
            <a:ext cx="4425480" cy="438480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480" cy="438480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9800" y="1768320"/>
            <a:ext cx="4425480" cy="20912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9800" y="4058280"/>
            <a:ext cx="4425480" cy="20912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480" cy="20912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9800" y="1768320"/>
            <a:ext cx="4425480" cy="20912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2920" y="4058280"/>
            <a:ext cx="9068760" cy="2091240"/>
          </a:xfrm>
          <a:prstGeom prst="rect">
            <a:avLst/>
          </a:prstGeom>
        </p:spPr>
        <p:txBody>
          <a:bodyPr bIns="0" lIns="0" rIns="0" tIns="2808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4384800"/>
          </a:xfrm>
          <a:prstGeom prst="rect">
            <a:avLst/>
          </a:prstGeom>
        </p:spPr>
        <p:txBody>
          <a:bodyPr bIns="0" lIns="0" rIns="0" tIns="28080" wrap="none"/>
          <a:p>
            <a:pPr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Font typeface="Times New Roman"/>
              <a:buChar char="–"/>
            </a:pPr>
            <a:r>
              <a:rPr lang="en-US"/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en-US"/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en-US"/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en-US"/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en-US"/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2920" y="6886440"/>
            <a:ext cx="2346120" cy="519480"/>
          </a:xfrm>
          <a:prstGeom prst="rect">
            <a:avLst/>
          </a:prstGeom>
        </p:spPr>
        <p:txBody>
          <a:bodyPr bIns="0" lIns="0" rIns="0" tIns="0"/>
          <a:p>
            <a:pPr>
              <a:buFont typeface="StarSymbol"/>
              <a:buChar char=""/>
            </a:pPr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920" cy="519480"/>
          </a:xfrm>
          <a:prstGeom prst="rect">
            <a:avLst/>
          </a:prstGeom>
        </p:spPr>
        <p:txBody>
          <a:bodyPr bIns="0" lIns="0" rIns="0" tIns="0"/>
          <a:p>
            <a:pPr>
              <a:buFont typeface="StarSymbol"/>
              <a:buChar char=""/>
            </a:pPr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480" cy="519480"/>
          </a:xfrm>
          <a:prstGeom prst="rect">
            <a:avLst/>
          </a:prstGeom>
        </p:spPr>
        <p:txBody>
          <a:bodyPr bIns="0" lIns="0" rIns="0" tIns="0"/>
          <a:p>
            <a:pPr>
              <a:buFont typeface="StarSymbol"/>
              <a:buChar char=""/>
            </a:pPr>
            <a:fld id="{C16171D1-71D1-4131-81D1-2161D1D1117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hyperlink" Target="https://github.com/saga-project/BigJob" TargetMode="External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5840"/>
            <a:ext cx="10080720" cy="7543800"/>
          </a:xfrm>
          <a:prstGeom prst="rect">
            <a:avLst/>
          </a:prstGeom>
        </p:spPr>
      </p:pic>
      <p:sp>
        <p:nvSpPr>
          <p:cNvPr id="38" name="TextShape 1"/>
          <p:cNvSpPr txBox="1"/>
          <p:nvPr/>
        </p:nvSpPr>
        <p:spPr>
          <a:xfrm>
            <a:off x="456840" y="1828800"/>
            <a:ext cx="9070920" cy="247356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1000"/>
              </a:lnSpc>
              <a:buFont typeface="StarSymbol"/>
              <a:buChar char=""/>
            </a:pPr>
            <a:r>
              <a:rPr b="1" lang="en-US" sz="5400">
                <a:solidFill>
                  <a:srgbClr val="ffffcc"/>
                </a:solidFill>
                <a:latin typeface="Bitstream Charter"/>
              </a:rPr>
              <a:t>Introduction to </a:t>
            </a:r>
            <a:r>
              <a:rPr b="1" lang="en-US" sz="5400">
                <a:solidFill>
                  <a:srgbClr val="ffffcc"/>
                </a:solidFill>
                <a:latin typeface="Bitstream Charter"/>
              </a:rPr>
              <a:t>
</a:t>
            </a:r>
            <a:r>
              <a:rPr b="1" lang="en-US" sz="5400">
                <a:solidFill>
                  <a:srgbClr val="ffffcc"/>
                </a:solidFill>
                <a:latin typeface="Bitstream Charter"/>
              </a:rPr>
              <a:t>SAGA and BigJob</a:t>
            </a:r>
            <a:endParaRPr/>
          </a:p>
        </p:txBody>
      </p:sp>
      <p:sp>
        <p:nvSpPr>
          <p:cNvPr id="39" name="TextShape 2"/>
          <p:cNvSpPr txBox="1"/>
          <p:nvPr/>
        </p:nvSpPr>
        <p:spPr>
          <a:xfrm>
            <a:off x="1599840" y="4572000"/>
            <a:ext cx="7040520" cy="2286360"/>
          </a:xfrm>
          <a:prstGeom prst="rect">
            <a:avLst/>
          </a:prstGeom>
        </p:spPr>
        <p:txBody>
          <a:bodyPr anchor="ctr" bIns="0" lIns="0" rIns="0" tIns="0"/>
          <a:p>
            <a:pPr algn="ctr"/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758520" y="2057040"/>
            <a:ext cx="9070920" cy="2957760"/>
          </a:xfrm>
          <a:prstGeom prst="rect">
            <a:avLst/>
          </a:prstGeom>
        </p:spPr>
        <p:txBody>
          <a:bodyPr bIns="0" lIns="0" rIns="0" tIns="23040"/>
          <a:p>
            <a:pPr>
              <a:lnSpc>
                <a:spcPct val="93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93000"/>
              </a:lnSpc>
              <a:buSzPct val="45000"/>
              <a:buFont typeface="StarSymbol"/>
              <a:buChar char=""/>
            </a:pPr>
            <a:endParaRPr/>
          </a:p>
        </p:txBody>
      </p:sp>
      <p:pic>
        <p:nvPicPr>
          <p:cNvPr descr="" id="6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0720" cy="685800"/>
          </a:xfrm>
          <a:prstGeom prst="rect">
            <a:avLst/>
          </a:prstGeom>
        </p:spPr>
      </p:pic>
      <p:sp>
        <p:nvSpPr>
          <p:cNvPr id="70" name="TextShape 2"/>
          <p:cNvSpPr txBox="1"/>
          <p:nvPr/>
        </p:nvSpPr>
        <p:spPr>
          <a:xfrm>
            <a:off x="457200" y="4806360"/>
            <a:ext cx="9144000" cy="680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2400"/>
              <a:t>Please visit our wiki: </a:t>
            </a:r>
            <a:endParaRPr/>
          </a:p>
          <a:p>
            <a:pPr algn="ctr"/>
            <a:r>
              <a:rPr lang="en-US" sz="2400"/>
              <a:t>https://github.com/saga-project/BigJob/wiki/</a:t>
            </a:r>
            <a:endParaRPr/>
          </a:p>
        </p:txBody>
      </p:sp>
      <p:sp>
        <p:nvSpPr>
          <p:cNvPr id="71" name="TextShape 3"/>
          <p:cNvSpPr txBox="1"/>
          <p:nvPr/>
        </p:nvSpPr>
        <p:spPr>
          <a:xfrm>
            <a:off x="365760" y="265176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Questions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29920" y="79524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SAGA</a:t>
            </a:r>
            <a:endParaRPr/>
          </a:p>
        </p:txBody>
      </p:sp>
      <p:pic>
        <p:nvPicPr>
          <p:cNvPr descr="" id="4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0720" cy="685800"/>
          </a:xfrm>
          <a:prstGeom prst="rect">
            <a:avLst/>
          </a:prstGeom>
        </p:spPr>
      </p:pic>
      <p:sp>
        <p:nvSpPr>
          <p:cNvPr id="42" name="TextShape 2"/>
          <p:cNvSpPr txBox="1"/>
          <p:nvPr/>
        </p:nvSpPr>
        <p:spPr>
          <a:xfrm>
            <a:off x="685440" y="2544840"/>
            <a:ext cx="9070920" cy="5015160"/>
          </a:xfrm>
          <a:prstGeom prst="rect">
            <a:avLst/>
          </a:prstGeom>
        </p:spPr>
        <p:txBody>
          <a:bodyPr bIns="0" lIns="0" rIns="0" tIns="28080"/>
          <a:p>
            <a:pPr>
              <a:lnSpc>
                <a:spcPct val="93000"/>
              </a:lnSpc>
              <a:buSzPct val="45000"/>
              <a:buFont charset="2" typeface="Wingdings"/>
              <a:buChar char=""/>
            </a:pPr>
            <a:endParaRPr/>
          </a:p>
          <a:p>
            <a:pPr lvl="1">
              <a:lnSpc>
                <a:spcPct val="93000"/>
              </a:lnSpc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29920" y="783720"/>
            <a:ext cx="9070920" cy="128556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BigJob: A SAGA-based Pilot Job System</a:t>
            </a:r>
            <a:endParaRPr/>
          </a:p>
        </p:txBody>
      </p:sp>
      <p:pic>
        <p:nvPicPr>
          <p:cNvPr descr="" id="4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0720" cy="685800"/>
          </a:xfrm>
          <a:prstGeom prst="rect">
            <a:avLst/>
          </a:prstGeom>
        </p:spPr>
      </p:pic>
      <p:sp>
        <p:nvSpPr>
          <p:cNvPr id="45" name="TextShape 2"/>
          <p:cNvSpPr txBox="1"/>
          <p:nvPr/>
        </p:nvSpPr>
        <p:spPr>
          <a:xfrm>
            <a:off x="685440" y="2544840"/>
            <a:ext cx="9070920" cy="5015160"/>
          </a:xfrm>
          <a:prstGeom prst="rect">
            <a:avLst/>
          </a:prstGeom>
        </p:spPr>
        <p:txBody>
          <a:bodyPr bIns="0" lIns="0" rIns="0" tIns="28080"/>
          <a:p>
            <a:pPr>
              <a:lnSpc>
                <a:spcPct val="93000"/>
              </a:lnSpc>
              <a:buSzPct val="45000"/>
              <a:buFont charset="2" typeface="Wingdings"/>
              <a:buChar char=""/>
            </a:pPr>
            <a:r>
              <a:rPr lang="en-US" sz="3200">
                <a:solidFill>
                  <a:srgbClr val="000000"/>
                </a:solidFill>
              </a:rPr>
              <a:t>BigJob utilizes SAGA as the resource access layer for the resource provisioning component (can talk to PBS, SGE, Globus, Condor, Amazon EC2)  </a:t>
            </a:r>
            <a:endParaRPr/>
          </a:p>
          <a:p>
            <a:pPr>
              <a:lnSpc>
                <a:spcPct val="93000"/>
              </a:lnSpc>
              <a:buSzPct val="45000"/>
              <a:buFont charset="2" typeface="Wingdings"/>
              <a:buChar char=""/>
            </a:pPr>
            <a:r>
              <a:rPr lang="en-US" sz="3200">
                <a:solidFill>
                  <a:srgbClr val="000000"/>
                </a:solidFill>
              </a:rPr>
              <a:t>Uses SAGA/JSDL-based workload description</a:t>
            </a:r>
            <a:endParaRPr/>
          </a:p>
          <a:p>
            <a:pPr>
              <a:lnSpc>
                <a:spcPct val="93000"/>
              </a:lnSpc>
              <a:buSzPct val="45000"/>
              <a:buFont charset="2" typeface="Wingdings"/>
              <a:buChar char=""/>
            </a:pPr>
            <a:r>
              <a:rPr lang="en-US" sz="3200">
                <a:solidFill>
                  <a:srgbClr val="000000"/>
                </a:solidFill>
              </a:rPr>
              <a:t>Based on lightweight Python scripts </a:t>
            </a:r>
            <a:endParaRPr/>
          </a:p>
          <a:p>
            <a:pPr lvl="1">
              <a:lnSpc>
                <a:spcPct val="93000"/>
              </a:lnSpc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29920" y="68580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More on BigJob</a:t>
            </a:r>
            <a:endParaRPr/>
          </a:p>
        </p:txBody>
      </p:sp>
      <p:pic>
        <p:nvPicPr>
          <p:cNvPr descr="" id="4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0720" cy="685800"/>
          </a:xfrm>
          <a:prstGeom prst="rect">
            <a:avLst/>
          </a:prstGeom>
        </p:spPr>
      </p:pic>
      <p:sp>
        <p:nvSpPr>
          <p:cNvPr id="48" name="CustomShape 2"/>
          <p:cNvSpPr/>
          <p:nvPr/>
        </p:nvSpPr>
        <p:spPr>
          <a:xfrm>
            <a:off x="303120" y="2743200"/>
            <a:ext cx="4040280" cy="3951360"/>
          </a:xfrm>
          <a:prstGeom prst="rect">
            <a:avLst/>
          </a:prstGeom>
        </p:spPr>
        <p:txBody>
          <a:bodyPr/>
          <a:p>
            <a:pPr>
              <a:lnSpc>
                <a:spcPct val="80000"/>
              </a:lnSpc>
              <a:buSzPct val="45000"/>
              <a:buFont charset="2" typeface="Wingdings"/>
              <a:buChar char=""/>
            </a:pPr>
            <a:r>
              <a:rPr lang="en-US" sz="2000">
                <a:solidFill>
                  <a:srgbClr val="000000"/>
                </a:solidFill>
              </a:rPr>
              <a:t>BigJob Manager that provides the pilot job abstraction and manages the orchestration and scheduling of BigJobs (which in turn allows the management of both bigjob objects and subjobs) </a:t>
            </a:r>
            <a:endParaRPr/>
          </a:p>
          <a:p>
            <a:pPr>
              <a:lnSpc>
                <a:spcPct val="80000"/>
              </a:lnSpc>
              <a:buSzPct val="45000"/>
              <a:buFont charset="2" typeface="Wingdings"/>
              <a:buChar char=""/>
            </a:pPr>
            <a:r>
              <a:rPr lang="en-US" sz="2000">
                <a:solidFill>
                  <a:srgbClr val="000000"/>
                </a:solidFill>
              </a:rPr>
              <a:t>BigJob Agent that represents the pilot job and thus, the application-level resource manager running on the respective resource, and </a:t>
            </a:r>
            <a:endParaRPr/>
          </a:p>
          <a:p>
            <a:pPr>
              <a:lnSpc>
                <a:spcPct val="80000"/>
              </a:lnSpc>
              <a:buSzPct val="45000"/>
              <a:buFont charset="2" typeface="Wingdings"/>
              <a:buChar char=""/>
            </a:pPr>
            <a:r>
              <a:rPr lang="en-US" sz="2000">
                <a:solidFill>
                  <a:srgbClr val="000000"/>
                </a:solidFill>
              </a:rPr>
              <a:t>Advert Service that is used for communication between the BigJob Manager and Agent.</a:t>
            </a:r>
            <a:endParaRPr/>
          </a:p>
        </p:txBody>
      </p:sp>
      <p:sp>
        <p:nvSpPr>
          <p:cNvPr id="49" name="CustomShape 3"/>
          <p:cNvSpPr/>
          <p:nvPr/>
        </p:nvSpPr>
        <p:spPr>
          <a:xfrm>
            <a:off x="303120" y="2057400"/>
            <a:ext cx="4040280" cy="579600"/>
          </a:xfrm>
          <a:prstGeom prst="rect">
            <a:avLst/>
          </a:prstGeom>
        </p:spPr>
        <p:txBody>
          <a:bodyPr/>
          <a:p>
            <a:pPr>
              <a:lnSpc>
                <a:spcPct val="80000"/>
              </a:lnSpc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000000"/>
                </a:solidFill>
              </a:rPr>
              <a:t>SAGA BigJob is comprised of 3 components</a:t>
            </a:r>
            <a:endParaRPr/>
          </a:p>
        </p:txBody>
      </p:sp>
      <p:sp>
        <p:nvSpPr>
          <p:cNvPr id="50" name="CustomShape 4"/>
          <p:cNvSpPr/>
          <p:nvPr/>
        </p:nvSpPr>
        <p:spPr>
          <a:xfrm>
            <a:off x="4416480" y="6400800"/>
            <a:ext cx="4041720" cy="3951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</a:rPr>
              <a:t>BigJob supports MPI and distributed (multiple-machine) workflows</a:t>
            </a:r>
            <a:endParaRPr/>
          </a:p>
        </p:txBody>
      </p:sp>
      <p:pic>
        <p:nvPicPr>
          <p:cNvPr descr="" id="5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19880" y="2745360"/>
            <a:ext cx="4432680" cy="328968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0720" cy="685800"/>
          </a:xfrm>
          <a:prstGeom prst="rect">
            <a:avLst/>
          </a:prstGeom>
        </p:spPr>
      </p:pic>
      <p:sp>
        <p:nvSpPr>
          <p:cNvPr id="53" name="CustomShape 1"/>
          <p:cNvSpPr/>
          <p:nvPr/>
        </p:nvSpPr>
        <p:spPr>
          <a:xfrm>
            <a:off x="210960" y="5715000"/>
            <a:ext cx="9618840" cy="212580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5000"/>
              </a:lnSpc>
              <a:buFont typeface="StarSymbol"/>
              <a:buChar char=""/>
            </a:pPr>
            <a:endParaRPr/>
          </a:p>
          <a:p>
            <a:pPr lvl="1">
              <a:lnSpc>
                <a:spcPct val="95000"/>
              </a:lnSpc>
              <a:buFont typeface="Arial"/>
              <a:buChar char="•"/>
            </a:pPr>
            <a:r>
              <a:rPr lang="en-US">
                <a:solidFill>
                  <a:srgbClr val="333333"/>
                </a:solidFill>
                <a:latin typeface="Arial"/>
                <a:ea typeface="Microsoft YaHei"/>
              </a:rPr>
              <a:t>BigJob has a centralized database called the Distributed Coordination Service from where tasks are pulled once the BigJob becomes active.</a:t>
            </a:r>
            <a:endParaRPr/>
          </a:p>
          <a:p>
            <a:pPr>
              <a:lnSpc>
                <a:spcPct val="95000"/>
              </a:lnSpc>
              <a:buFont typeface="StarSymbol"/>
              <a:buChar char=""/>
            </a:pPr>
            <a:endParaRPr/>
          </a:p>
          <a:p>
            <a:pPr lvl="1">
              <a:lnSpc>
                <a:spcPct val="95000"/>
              </a:lnSpc>
              <a:buFont typeface="Arial"/>
              <a:buChar char="•"/>
            </a:pPr>
            <a:r>
              <a:rPr lang="en-US">
                <a:solidFill>
                  <a:srgbClr val="333333"/>
                </a:solidFill>
                <a:latin typeface="Arial"/>
                <a:ea typeface="Microsoft YaHei"/>
              </a:rPr>
              <a:t>A single task is called as a </a:t>
            </a:r>
            <a:r>
              <a:rPr b="1" lang="en-US">
                <a:solidFill>
                  <a:srgbClr val="333333"/>
                </a:solidFill>
                <a:latin typeface="Arial"/>
                <a:ea typeface="Microsoft YaHei"/>
              </a:rPr>
              <a:t>subjob</a:t>
            </a:r>
            <a:r>
              <a:rPr lang="en-US">
                <a:solidFill>
                  <a:srgbClr val="333333"/>
                </a:solidFill>
                <a:latin typeface="Arial"/>
                <a:ea typeface="Microsoft YaHei"/>
              </a:rPr>
              <a:t> in a Bigjob. Each subjob has a job description which specifies the directory the job executes, input, output files, number of processes required by subjob etc.</a:t>
            </a:r>
            <a:endParaRPr/>
          </a:p>
          <a:p>
            <a:pPr>
              <a:lnSpc>
                <a:spcPct val="95000"/>
              </a:lnSpc>
              <a:buFont typeface="StarSymbol"/>
              <a:buChar char=""/>
            </a:pP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29920" y="68580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BigJob Terminology</a:t>
            </a:r>
            <a:endParaRPr/>
          </a:p>
        </p:txBody>
      </p:sp>
      <p:pic>
        <p:nvPicPr>
          <p:cNvPr descr="" id="5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377440" y="1737360"/>
            <a:ext cx="6352920" cy="383832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29920" y="685800"/>
            <a:ext cx="9070920" cy="1262520"/>
          </a:xfrm>
          <a:prstGeom prst="rect">
            <a:avLst/>
          </a:prstGeom>
        </p:spPr>
        <p:txBody>
          <a:bodyPr anchor="ctr" bIns="0" lIns="0" rIns="0" tIns="352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en-US" sz="4000">
                <a:solidFill>
                  <a:srgbClr val="000000"/>
                </a:solidFill>
              </a:rPr>
              <a:t>Distributed, High Throughput &amp; High Performance</a:t>
            </a:r>
            <a:endParaRPr/>
          </a:p>
        </p:txBody>
      </p:sp>
      <p:pic>
        <p:nvPicPr>
          <p:cNvPr descr="" id="5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0720" cy="685800"/>
          </a:xfrm>
          <a:prstGeom prst="rect">
            <a:avLst/>
          </a:prstGeom>
        </p:spPr>
      </p:pic>
      <p:pic>
        <p:nvPicPr>
          <p:cNvPr descr="" id="5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2021040"/>
            <a:ext cx="7966080" cy="460836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29920" y="68580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BigJob Deployments</a:t>
            </a:r>
            <a:endParaRPr/>
          </a:p>
        </p:txBody>
      </p:sp>
      <p:pic>
        <p:nvPicPr>
          <p:cNvPr descr="" id="6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0720" cy="685800"/>
          </a:xfrm>
          <a:prstGeom prst="rect">
            <a:avLst/>
          </a:prstGeom>
        </p:spPr>
      </p:pic>
      <p:sp>
        <p:nvSpPr>
          <p:cNvPr id="61" name="TextShape 2"/>
          <p:cNvSpPr txBox="1"/>
          <p:nvPr/>
        </p:nvSpPr>
        <p:spPr>
          <a:xfrm>
            <a:off x="456840" y="1724040"/>
            <a:ext cx="9070920" cy="6277320"/>
          </a:xfrm>
          <a:prstGeom prst="rect">
            <a:avLst/>
          </a:prstGeom>
        </p:spPr>
        <p:txBody>
          <a:bodyPr bIns="0" lIns="0" rIns="0" tIns="24840"/>
          <a:p>
            <a:pPr>
              <a:lnSpc>
                <a:spcPct val="93000"/>
              </a:lnSpc>
              <a:buSzPct val="45000"/>
              <a:buFont charset="2" typeface="Wingdings"/>
              <a:buChar char=""/>
            </a:pPr>
            <a:r>
              <a:rPr lang="en-US" sz="2000">
                <a:solidFill>
                  <a:srgbClr val="000000"/>
                </a:solidFill>
              </a:rPr>
              <a:t>BigJob is available in CSA space on both XSEDE and FutureGrid resources</a:t>
            </a:r>
            <a:endParaRPr/>
          </a:p>
          <a:p>
            <a:pPr>
              <a:lnSpc>
                <a:spcPct val="93000"/>
              </a:lnSpc>
              <a:buSzPct val="45000"/>
              <a:buFont charset="2" typeface="Wingdings"/>
              <a:buChar char=""/>
            </a:pPr>
            <a:r>
              <a:rPr lang="en-US" sz="2000">
                <a:solidFill>
                  <a:srgbClr val="000000"/>
                </a:solidFill>
              </a:rPr>
              <a:t>Wiki contains user guide and many example scripts for each individual machine</a:t>
            </a:r>
            <a:endParaRPr/>
          </a:p>
          <a:p>
            <a:pPr lvl="1">
              <a:lnSpc>
                <a:spcPct val="93000"/>
              </a:lnSpc>
              <a:buSzPct val="45000"/>
              <a:buFont charset="2" typeface="Wingdings"/>
              <a:buChar char=""/>
            </a:pPr>
            <a:r>
              <a:rPr lang="en-US" sz="2800">
                <a:solidFill>
                  <a:srgbClr val="0000ff"/>
                </a:solidFill>
                <a:hlinkClick r:id="rId2"/>
              </a:rPr>
              <a:t>https://github.com/saga-project/BigJob</a:t>
            </a:r>
            <a:endParaRPr/>
          </a:p>
          <a:p>
            <a:pPr>
              <a:lnSpc>
                <a:spcPct val="89000"/>
              </a:lnSpc>
              <a:buSzPct val="45000"/>
              <a:buFont charset="2" typeface="Wingdings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</a:rPr>
              <a:t>Can use BigJob to...</a:t>
            </a:r>
            <a:endParaRPr/>
          </a:p>
          <a:p>
            <a:pPr lvl="1">
              <a:lnSpc>
                <a:spcPct val="89000"/>
              </a:lnSpc>
              <a:buSzPct val="45000"/>
              <a:buFont charset="2" typeface="Wingdings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  <a:ea typeface="Droid Sans Fallback"/>
              </a:rPr>
              <a:t>Specify the database of tasks</a:t>
            </a:r>
            <a:endParaRPr/>
          </a:p>
          <a:p>
            <a:pPr lvl="1">
              <a:lnSpc>
                <a:spcPct val="89000"/>
              </a:lnSpc>
              <a:buSzPct val="45000"/>
              <a:buFont charset="2" typeface="Wingdings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  <a:ea typeface="Droid Sans Fallback"/>
              </a:rPr>
              <a:t>Define the resources needed (SAGA does the queue translation)</a:t>
            </a:r>
            <a:endParaRPr/>
          </a:p>
          <a:p>
            <a:pPr lvl="1">
              <a:lnSpc>
                <a:spcPct val="89000"/>
              </a:lnSpc>
              <a:buSzPct val="45000"/>
              <a:buFont charset="2" typeface="Wingdings"/>
              <a:buChar char=""/>
            </a:pPr>
            <a:r>
              <a:rPr lang="en-US" sz="2000">
                <a:solidFill>
                  <a:srgbClr val="000000"/>
                </a:solidFill>
                <a:latin typeface="Arial"/>
                <a:ea typeface="Droid Sans Fallback"/>
              </a:rPr>
              <a:t>Detail the computational task</a:t>
            </a:r>
            <a:endParaRPr/>
          </a:p>
          <a:p>
            <a:pPr lvl="2">
              <a:lnSpc>
                <a:spcPct val="89000"/>
              </a:lnSpc>
              <a:buSzPct val="75000"/>
              <a:buFont charset="2" typeface="Symbol"/>
              <a:buChar char=""/>
            </a:pPr>
            <a:r>
              <a:rPr lang="en-US" sz="1900">
                <a:solidFill>
                  <a:srgbClr val="000000"/>
                </a:solidFill>
                <a:latin typeface="Arial"/>
              </a:rPr>
              <a:t>Note: Need python programming experience.</a:t>
            </a:r>
            <a:endParaRPr/>
          </a:p>
          <a:p>
            <a:pPr>
              <a:lnSpc>
                <a:spcPct val="89000"/>
              </a:lnSpc>
              <a:buSzPct val="45000"/>
              <a:buFont charset="2" typeface="Wingdings"/>
              <a:buChar char=""/>
            </a:pPr>
            <a:r>
              <a:rPr lang="en-US" sz="1900">
                <a:solidFill>
                  <a:srgbClr val="000000"/>
                </a:solidFill>
                <a:latin typeface="Arial"/>
              </a:rPr>
              <a:t>Can be used to develop sophisticated workflows like Replica Exchange.</a:t>
            </a:r>
            <a:endParaRPr/>
          </a:p>
          <a:p>
            <a:pPr>
              <a:lnSpc>
                <a:spcPct val="89000"/>
              </a:lnSpc>
              <a:buSzPct val="45000"/>
              <a:buFont charset="2" typeface="Wingdings"/>
              <a:buChar char=""/>
            </a:pPr>
            <a:r>
              <a:rPr lang="en-US" sz="1900">
                <a:solidFill>
                  <a:srgbClr val="000000"/>
                </a:solidFill>
                <a:latin typeface="Arial"/>
              </a:rPr>
              <a:t>Suitable to run huge number of simulations across different machines </a:t>
            </a:r>
            <a:endParaRPr/>
          </a:p>
          <a:p>
            <a:pPr lvl="1">
              <a:lnSpc>
                <a:spcPct val="93000"/>
              </a:lnSpc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6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0720" cy="685800"/>
          </a:xfrm>
          <a:prstGeom prst="rect">
            <a:avLst/>
          </a:prstGeom>
        </p:spPr>
      </p:pic>
      <p:sp>
        <p:nvSpPr>
          <p:cNvPr id="63" name="TextShape 1"/>
          <p:cNvSpPr txBox="1"/>
          <p:nvPr/>
        </p:nvSpPr>
        <p:spPr>
          <a:xfrm>
            <a:off x="529920" y="674280"/>
            <a:ext cx="9070920" cy="128556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Sample BigJob Workflow Development</a:t>
            </a:r>
            <a:endParaRPr/>
          </a:p>
        </p:txBody>
      </p:sp>
      <p:sp>
        <p:nvSpPr>
          <p:cNvPr id="64" name="CustomShape 2"/>
          <p:cNvSpPr/>
          <p:nvPr/>
        </p:nvSpPr>
        <p:spPr>
          <a:xfrm>
            <a:off x="457200" y="2057400"/>
            <a:ext cx="9540720" cy="708660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95000"/>
              </a:lnSpc>
              <a:buFont typeface="StarSymbol"/>
              <a:buChar char=""/>
            </a:pPr>
            <a:r>
              <a:rPr lang="en-US" sz="2200">
                <a:solidFill>
                  <a:srgbClr val="333333"/>
                </a:solidFill>
                <a:latin typeface="Arial"/>
              </a:rPr>
              <a:t>Note: Sample scripts are just basic building blocks written in python, which can be edited &amp; used to build complex workflows.</a:t>
            </a:r>
            <a:endParaRPr/>
          </a:p>
          <a:p>
            <a:pPr>
              <a:lnSpc>
                <a:spcPct val="95000"/>
              </a:lnSpc>
              <a:buFont typeface="StarSymbol"/>
              <a:buChar char=""/>
            </a:pPr>
            <a:endParaRPr/>
          </a:p>
          <a:p>
            <a:pPr>
              <a:lnSpc>
                <a:spcPct val="95000"/>
              </a:lnSpc>
              <a:buFont typeface="StarSymbol"/>
              <a:buChar char=""/>
            </a:pPr>
            <a:r>
              <a:rPr lang="en-US" sz="2200">
                <a:solidFill>
                  <a:srgbClr val="333333"/>
                </a:solidFill>
                <a:latin typeface="Arial"/>
              </a:rPr>
              <a:t>Edit the sample scripts to </a:t>
            </a:r>
            <a:endParaRPr/>
          </a:p>
          <a:p>
            <a:pPr>
              <a:lnSpc>
                <a:spcPct val="95000"/>
              </a:lnSpc>
              <a:buFont typeface="StarSymbol"/>
              <a:buChar char=""/>
            </a:pPr>
            <a:endParaRPr/>
          </a:p>
          <a:p>
            <a:pPr lvl="1">
              <a:lnSpc>
                <a:spcPct val="95000"/>
              </a:lnSpc>
              <a:buFont typeface="Arial"/>
              <a:buChar char="•"/>
            </a:pPr>
            <a:r>
              <a:rPr lang="en-US" sz="2200">
                <a:solidFill>
                  <a:srgbClr val="333333"/>
                </a:solidFill>
                <a:latin typeface="Arial"/>
                <a:ea typeface="Microsoft YaHei"/>
              </a:rPr>
              <a:t>Provide distributed coordination database hostname &amp; port number </a:t>
            </a:r>
            <a:endParaRPr/>
          </a:p>
          <a:p>
            <a:pPr>
              <a:lnSpc>
                <a:spcPct val="95000"/>
              </a:lnSpc>
              <a:buFont typeface="StarSymbol"/>
              <a:buChar char=""/>
            </a:pPr>
            <a:endParaRPr/>
          </a:p>
          <a:p>
            <a:pPr lvl="1">
              <a:lnSpc>
                <a:spcPct val="95000"/>
              </a:lnSpc>
              <a:buFont typeface="Arial"/>
              <a:buChar char="•"/>
            </a:pPr>
            <a:r>
              <a:rPr lang="en-US" sz="2200">
                <a:solidFill>
                  <a:srgbClr val="333333"/>
                </a:solidFill>
                <a:latin typeface="Arial"/>
                <a:ea typeface="Microsoft YaHei"/>
              </a:rPr>
              <a:t>Provide resource information like SAGA host URL on which you want to execute jobs, wall time, ppn, number of nodes, working directory ( where bigjob executes and bigjob log &amp; error files are created ).</a:t>
            </a:r>
            <a:endParaRPr/>
          </a:p>
          <a:p>
            <a:pPr>
              <a:lnSpc>
                <a:spcPct val="95000"/>
              </a:lnSpc>
              <a:buFont typeface="StarSymbol"/>
              <a:buChar char=""/>
            </a:pPr>
            <a:endParaRPr/>
          </a:p>
          <a:p>
            <a:pPr lvl="1">
              <a:lnSpc>
                <a:spcPct val="95000"/>
              </a:lnSpc>
              <a:buFont typeface="Arial"/>
              <a:buChar char="•"/>
            </a:pPr>
            <a:r>
              <a:rPr lang="en-US" sz="2200">
                <a:solidFill>
                  <a:srgbClr val="333333"/>
                </a:solidFill>
                <a:latin typeface="Arial"/>
                <a:ea typeface="Microsoft YaHei"/>
              </a:rPr>
              <a:t>Provide subjob details like ( executable, location of input files ( arguments), environment variables, spmd_variation ( single / mpi ), subjob working directory ( where subjob executable is exected and its log &amp; error files are created )</a:t>
            </a:r>
            <a:endParaRPr/>
          </a:p>
          <a:p>
            <a:pPr>
              <a:lnSpc>
                <a:spcPct val="95000"/>
              </a:lnSpc>
              <a:buFont typeface="StarSymbol"/>
              <a:buChar char=""/>
            </a:pPr>
            <a:endParaRPr/>
          </a:p>
          <a:p>
            <a:pPr lvl="1">
              <a:lnSpc>
                <a:spcPct val="95000"/>
              </a:lnSpc>
              <a:buFont typeface="Arial"/>
              <a:buChar char="•"/>
            </a:pPr>
            <a:r>
              <a:rPr lang="en-US" sz="2200">
                <a:solidFill>
                  <a:srgbClr val="333333"/>
                </a:solidFill>
                <a:latin typeface="Arial"/>
                <a:ea typeface="Microsoft YaHei"/>
              </a:rPr>
              <a:t>Extend the script for workflows.( its just python programming )</a:t>
            </a:r>
            <a:endParaRPr/>
          </a:p>
          <a:p>
            <a:pPr>
              <a:lnSpc>
                <a:spcPct val="95000"/>
              </a:lnSpc>
              <a:buFont typeface="StarSymbol"/>
              <a:buChar char=""/>
            </a:pPr>
            <a:endParaRPr/>
          </a:p>
          <a:p>
            <a:pPr>
              <a:lnSpc>
                <a:spcPct val="95000"/>
              </a:lnSpc>
              <a:buFont typeface="StarSymbol"/>
              <a:buChar char=""/>
            </a:pP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6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80720" cy="685800"/>
          </a:xfrm>
          <a:prstGeom prst="rect">
            <a:avLst/>
          </a:prstGeom>
        </p:spPr>
      </p:pic>
      <p:sp>
        <p:nvSpPr>
          <p:cNvPr id="66" name="TextShape 1"/>
          <p:cNvSpPr txBox="1"/>
          <p:nvPr/>
        </p:nvSpPr>
        <p:spPr>
          <a:xfrm>
            <a:off x="529920" y="685800"/>
            <a:ext cx="9070920" cy="1262520"/>
          </a:xfrm>
          <a:prstGeom prst="rect">
            <a:avLst/>
          </a:prstGeom>
        </p:spPr>
        <p:txBody>
          <a:bodyPr anchor="ctr" bIns="0" lIns="0" rIns="0" tIns="38880"/>
          <a:p>
            <a:pPr algn="ctr">
              <a:lnSpc>
                <a:spcPct val="93000"/>
              </a:lnSpc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</a:rPr>
              <a:t>Applications of BigJob</a:t>
            </a:r>
            <a:endParaRPr/>
          </a:p>
        </p:txBody>
      </p:sp>
      <p:sp>
        <p:nvSpPr>
          <p:cNvPr id="67" name="CustomShape 2"/>
          <p:cNvSpPr/>
          <p:nvPr/>
        </p:nvSpPr>
        <p:spPr>
          <a:xfrm>
            <a:off x="717480" y="1926720"/>
            <a:ext cx="8196480" cy="5022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800">
                <a:solidFill>
                  <a:srgbClr val="000000"/>
                </a:solidFill>
              </a:rPr>
              <a:t>Actually any workflow-based applications!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r>
              <a:rPr lang="en-US" sz="2800">
                <a:solidFill>
                  <a:srgbClr val="000000"/>
                </a:solidFill>
              </a:rPr>
              <a:t>Examples: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–"/>
            </a:pPr>
            <a:r>
              <a:rPr lang="en-US" sz="2800">
                <a:solidFill>
                  <a:srgbClr val="000000"/>
                </a:solidFill>
              </a:rPr>
              <a:t>Plant Pathology and Crop Physiology 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–"/>
            </a:pPr>
            <a:r>
              <a:rPr lang="en-US" sz="2800">
                <a:solidFill>
                  <a:srgbClr val="000000"/>
                </a:solidFill>
              </a:rPr>
              <a:t>Biomedical Engineering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–"/>
            </a:pPr>
            <a:r>
              <a:rPr lang="en-US" sz="2800">
                <a:solidFill>
                  <a:srgbClr val="000000"/>
                </a:solidFill>
              </a:rPr>
              <a:t>Pharmacy 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–"/>
            </a:pPr>
            <a:r>
              <a:rPr lang="en-US" sz="2800">
                <a:solidFill>
                  <a:srgbClr val="000000"/>
                </a:solidFill>
              </a:rPr>
              <a:t>Petroleum Engineering</a:t>
            </a:r>
            <a:endParaRPr/>
          </a:p>
          <a:p>
            <a:pPr lvl="1">
              <a:lnSpc>
                <a:spcPct val="100000"/>
              </a:lnSpc>
              <a:buFont typeface="Times New Roman"/>
              <a:buChar char="–"/>
            </a:pPr>
            <a:r>
              <a:rPr lang="en-US" sz="2800">
                <a:solidFill>
                  <a:srgbClr val="000000"/>
                </a:solidFill>
              </a:rPr>
              <a:t>Computational Chemistry: AMBER, IMPACT, NAMD</a:t>
            </a:r>
            <a:endParaRPr/>
          </a:p>
          <a:p>
            <a:pPr lvl="2">
              <a:lnSpc>
                <a:spcPct val="100000"/>
              </a:lnSpc>
              <a:buFont typeface="Times New Roman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Microsoft YaHei"/>
              </a:rPr>
              <a:t>Replica Exchange, Ensemble Workflows (w/ or w/o restart conditions),  QM/MM</a:t>
            </a:r>
            <a:endParaRPr/>
          </a:p>
          <a:p>
            <a:pPr lvl="1">
              <a:lnSpc>
                <a:spcPct val="100000"/>
              </a:lnSpc>
              <a:buSzPct val="45000"/>
              <a:buFont charset="2" typeface="Wingdings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"/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