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0" r:id="rId3"/>
    <p:sldId id="268" r:id="rId4"/>
    <p:sldId id="269" r:id="rId5"/>
    <p:sldId id="270" r:id="rId6"/>
    <p:sldId id="257" r:id="rId7"/>
    <p:sldId id="258" r:id="rId8"/>
    <p:sldId id="259" r:id="rId9"/>
    <p:sldId id="261" r:id="rId10"/>
    <p:sldId id="262" r:id="rId11"/>
    <p:sldId id="263" r:id="rId12"/>
    <p:sldId id="266" r:id="rId13"/>
    <p:sldId id="264"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45" autoAdjust="0"/>
  </p:normalViewPr>
  <p:slideViewPr>
    <p:cSldViewPr snapToGrid="0" snapToObjects="1">
      <p:cViewPr>
        <p:scale>
          <a:sx n="100" d="100"/>
          <a:sy n="100" d="100"/>
        </p:scale>
        <p:origin x="-912"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56E660-ACAE-B647-A84D-D5230B9DBDDB}" type="datetimeFigureOut">
              <a:rPr lang="en-US" smtClean="0"/>
              <a:t>8/8/16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8D81C-7DA5-1244-BC88-FE85594E524E}" type="slidenum">
              <a:rPr lang="en-US" smtClean="0"/>
              <a:t>‹#›</a:t>
            </a:fld>
            <a:endParaRPr lang="en-US"/>
          </a:p>
        </p:txBody>
      </p:sp>
    </p:spTree>
    <p:extLst>
      <p:ext uri="{BB962C8B-B14F-4D97-AF65-F5344CB8AC3E}">
        <p14:creationId xmlns:p14="http://schemas.microsoft.com/office/powerpoint/2010/main" val="4353349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D8D81C-7DA5-1244-BC88-FE85594E524E}" type="slidenum">
              <a:rPr lang="en-US" smtClean="0"/>
              <a:t>1</a:t>
            </a:fld>
            <a:endParaRPr lang="en-US"/>
          </a:p>
        </p:txBody>
      </p:sp>
    </p:spTree>
    <p:extLst>
      <p:ext uri="{BB962C8B-B14F-4D97-AF65-F5344CB8AC3E}">
        <p14:creationId xmlns:p14="http://schemas.microsoft.com/office/powerpoint/2010/main" val="171518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Figure 1. Position families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Alignments are grouped into position families based on their alignment to the reference.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the schematic each bar represents an alignment where the barcode [a], stem [b], and target sequence [c] are shaded.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Unpaired and low-quality alignments are discarded [d].</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stem-target boundaries of the target sequences define the groups (beginning of left target, end of the right target) [c]</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2D8D81C-7DA5-1244-BC88-FE85594E524E}" type="slidenum">
              <a:rPr lang="en-US" smtClean="0"/>
              <a:t>10</a:t>
            </a:fld>
            <a:endParaRPr lang="en-US"/>
          </a:p>
        </p:txBody>
      </p:sp>
    </p:spTree>
    <p:extLst>
      <p:ext uri="{BB962C8B-B14F-4D97-AF65-F5344CB8AC3E}">
        <p14:creationId xmlns:p14="http://schemas.microsoft.com/office/powerpoint/2010/main" val="2978557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Then, all reads in a position family are further grouped based on their UMI barcodes into “UMI families”. A UMI family consists of all reads at each position that have matching UMI barcodes. Only one side of a barcode pair is required to match, and Inexact matching is permitted when creating a UMI family based on a user-defined Hamming distance. One UMI barcode is chosen to represent the entire family based on frequency: the most frequently occurring UMI tag is nominated to represent the generated consensus read. </a:t>
            </a:r>
            <a:endParaRPr lang="en-US" dirty="0" smtClean="0"/>
          </a:p>
          <a:p>
            <a:endParaRPr lang="en-US" dirty="0"/>
          </a:p>
        </p:txBody>
      </p:sp>
      <p:sp>
        <p:nvSpPr>
          <p:cNvPr id="4" name="Slide Number Placeholder 3"/>
          <p:cNvSpPr>
            <a:spLocks noGrp="1"/>
          </p:cNvSpPr>
          <p:nvPr>
            <p:ph type="sldNum" sz="quarter" idx="10"/>
          </p:nvPr>
        </p:nvSpPr>
        <p:spPr/>
        <p:txBody>
          <a:bodyPr/>
          <a:lstStyle/>
          <a:p>
            <a:fld id="{12D8D81C-7DA5-1244-BC88-FE85594E524E}" type="slidenum">
              <a:rPr lang="en-US" smtClean="0"/>
              <a:t>11</a:t>
            </a:fld>
            <a:endParaRPr lang="en-US"/>
          </a:p>
        </p:txBody>
      </p:sp>
    </p:spTree>
    <p:extLst>
      <p:ext uri="{BB962C8B-B14F-4D97-AF65-F5344CB8AC3E}">
        <p14:creationId xmlns:p14="http://schemas.microsoft.com/office/powerpoint/2010/main" val="762910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 UMI family consists of all reads at each position that have matching UMI barcodes. Only one side of a barcode pair is required to match, and Inexact matching is permitted when creating a UMI family based on a user-defined Hamming distance. One UMI barcode is chosen to represent the entire family based on frequency: the most frequently occurring UMI tag is nominated to represent the generated consensus read. </a:t>
            </a:r>
            <a:endParaRPr lang="en-US" dirty="0" smtClean="0"/>
          </a:p>
          <a:p>
            <a:endParaRPr lang="en-US" dirty="0"/>
          </a:p>
        </p:txBody>
      </p:sp>
      <p:sp>
        <p:nvSpPr>
          <p:cNvPr id="4" name="Slide Number Placeholder 3"/>
          <p:cNvSpPr>
            <a:spLocks noGrp="1"/>
          </p:cNvSpPr>
          <p:nvPr>
            <p:ph type="sldNum" sz="quarter" idx="10"/>
          </p:nvPr>
        </p:nvSpPr>
        <p:spPr/>
        <p:txBody>
          <a:bodyPr/>
          <a:lstStyle/>
          <a:p>
            <a:fld id="{12D8D81C-7DA5-1244-BC88-FE85594E524E}" type="slidenum">
              <a:rPr lang="en-US" smtClean="0"/>
              <a:t>12</a:t>
            </a:fld>
            <a:endParaRPr lang="en-US"/>
          </a:p>
        </p:txBody>
      </p:sp>
    </p:spTree>
    <p:extLst>
      <p:ext uri="{BB962C8B-B14F-4D97-AF65-F5344CB8AC3E}">
        <p14:creationId xmlns:p14="http://schemas.microsoft.com/office/powerpoint/2010/main" val="762910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D8D81C-7DA5-1244-BC88-FE85594E524E}" type="slidenum">
              <a:rPr lang="en-US" smtClean="0"/>
              <a:t>13</a:t>
            </a:fld>
            <a:endParaRPr lang="en-US"/>
          </a:p>
        </p:txBody>
      </p:sp>
    </p:spTree>
    <p:extLst>
      <p:ext uri="{BB962C8B-B14F-4D97-AF65-F5344CB8AC3E}">
        <p14:creationId xmlns:p14="http://schemas.microsoft.com/office/powerpoint/2010/main" val="1625466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D8D81C-7DA5-1244-BC88-FE85594E524E}" type="slidenum">
              <a:rPr lang="en-US" smtClean="0"/>
              <a:t>14</a:t>
            </a:fld>
            <a:endParaRPr lang="en-US"/>
          </a:p>
        </p:txBody>
      </p:sp>
    </p:spTree>
    <p:extLst>
      <p:ext uri="{BB962C8B-B14F-4D97-AF65-F5344CB8AC3E}">
        <p14:creationId xmlns:p14="http://schemas.microsoft.com/office/powerpoint/2010/main" val="337754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Background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Researchers </a:t>
            </a:r>
            <a:r>
              <a:rPr lang="en-US" baseline="0" dirty="0" smtClean="0"/>
              <a:t>are increasingly searching for lower allele frequency variants in diverse genomic populations using deep coverage next-generation sequencing data(refs). Errors in (1) PCR duplication and (2) instrument base calling confound attempts to assign true biological alternate allele frequency for rare variants; in response, a number of researchers have introduced custom DNA barcoding methods to differentiate true variants from false-positive artifacts (refs). By adding a molecule-specific barcode sequence, these methods enable downstream data transformations that can meaningfully aggregate sequences of PCR duplicates into sequence of the original biological molecules and disambiguate PCR and sequencing errors from low-frequency variants.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Connor de-duplicates a barcoded BAM and emits a BAM of consensus alignment pairs that represent the sequences of original biological molecules. In terms of data workflow, Connor is similar to position-based </a:t>
            </a:r>
            <a:r>
              <a:rPr lang="en-US" baseline="0" dirty="0" err="1" smtClean="0"/>
              <a:t>deduplication</a:t>
            </a:r>
            <a:r>
              <a:rPr lang="en-US" baseline="0" dirty="0" smtClean="0"/>
              <a:t> (e.g. Picard </a:t>
            </a:r>
            <a:r>
              <a:rPr lang="en-US" baseline="0" dirty="0" err="1" smtClean="0"/>
              <a:t>MarkDuplicates</a:t>
            </a:r>
            <a:r>
              <a:rPr lang="en-US" baseline="0" dirty="0" smtClean="0"/>
              <a:t> (ref)). However, </a:t>
            </a:r>
            <a:r>
              <a:rPr lang="en-US" baseline="0" dirty="0" err="1" smtClean="0"/>
              <a:t>deduplication</a:t>
            </a:r>
            <a:r>
              <a:rPr lang="en-US" baseline="0" dirty="0" smtClean="0"/>
              <a:t> based solely on position disproportionally discards original molecules that fall in small target regions with ultra-deep coverage (where positional overlap is more frequent) and typically chooses a consensus sequences that match the reference over sequences containing variants. In contrast, Connor combines sequences where the alignment structure and molecular barcodes match, creating a consensus sequences that more faithful model the population of original molecules.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Workflow</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Sequencing [FASTQ ½] -&gt; Aligner [BAM] -&gt; Connor [BAM] -&gt; Variant Detection [VCF]</a:t>
            </a:r>
          </a:p>
          <a:p>
            <a:r>
              <a:rPr lang="en-US" baseline="0" dirty="0" smtClean="0"/>
              <a:t> </a:t>
            </a:r>
          </a:p>
          <a:p>
            <a:r>
              <a:rPr lang="en-US" baseline="0" dirty="0" smtClean="0"/>
              <a:t>Connor assumes the input BAM files barcoded </a:t>
            </a:r>
            <a:r>
              <a:rPr lang="en-US" baseline="0" dirty="0" smtClean="0">
                <a:solidFill>
                  <a:srgbClr val="FF0000"/>
                </a:solidFill>
              </a:rPr>
              <a:t>using the Rubicon </a:t>
            </a:r>
            <a:r>
              <a:rPr lang="en-US" baseline="0" dirty="0" err="1" smtClean="0">
                <a:solidFill>
                  <a:srgbClr val="FF0000"/>
                </a:solidFill>
              </a:rPr>
              <a:t>ThruPLEX</a:t>
            </a:r>
            <a:r>
              <a:rPr lang="en-US" baseline="0" dirty="0" smtClean="0">
                <a:solidFill>
                  <a:srgbClr val="FF0000"/>
                </a:solidFill>
              </a:rPr>
              <a:t> R044 Preparation Kit</a:t>
            </a:r>
            <a:r>
              <a:rPr lang="en-US" baseline="0" dirty="0" smtClean="0"/>
              <a:t>. In particular Connor assumes each query sequence begins with a Universal Molecular Identifier (UMI) in-line barcode sequence (6 </a:t>
            </a:r>
            <a:r>
              <a:rPr lang="en-US" baseline="0" dirty="0" err="1" smtClean="0"/>
              <a:t>nt</a:t>
            </a:r>
            <a:r>
              <a:rPr lang="en-US" baseline="0" dirty="0" smtClean="0"/>
              <a:t>), followed by a non-random stem sequence (8-11 </a:t>
            </a:r>
            <a:r>
              <a:rPr lang="en-US" baseline="0" dirty="0" err="1" smtClean="0"/>
              <a:t>nt</a:t>
            </a:r>
            <a:r>
              <a:rPr lang="en-US" baseline="0" dirty="0" smtClean="0"/>
              <a:t>), followed by the target region.</a:t>
            </a:r>
          </a:p>
          <a:p>
            <a:endParaRPr lang="en-US" baseline="0" dirty="0" smtClean="0"/>
          </a:p>
          <a:p>
            <a:r>
              <a:rPr lang="en-US" baseline="0" dirty="0" smtClean="0"/>
              <a:t>[barcode |  [stem]       |  target sequence]</a:t>
            </a:r>
          </a:p>
          <a:p>
            <a:r>
              <a:rPr lang="en-US" dirty="0" smtClean="0"/>
              <a:t>ACTGTT-GTAGCTCA-GTTGAGACACAT…</a:t>
            </a:r>
          </a:p>
          <a:p>
            <a:r>
              <a:rPr lang="en-US" dirty="0" smtClean="0"/>
              <a:t>[ soft</a:t>
            </a:r>
            <a:r>
              <a:rPr lang="en-US" baseline="0" dirty="0" smtClean="0"/>
              <a:t> clipped                        ]  [ match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Because a correct UMI and consistent alignment structure are integral to Connor’s ability to accurately </a:t>
            </a:r>
            <a:r>
              <a:rPr lang="en-US" baseline="0" dirty="0" err="1" smtClean="0"/>
              <a:t>deduplicate</a:t>
            </a:r>
            <a:r>
              <a:rPr lang="en-US" baseline="0" dirty="0" smtClean="0"/>
              <a:t>, we encourage analysts to avoid any manipulations between sequencing and alignment. For example, given a set of PCR replicates from a single molecule:</a:t>
            </a:r>
          </a:p>
          <a:p>
            <a:pPr marL="228600" marR="0" indent="-228600" algn="l" defTabSz="457200" rtl="0" eaLnBrk="1" fontAlgn="auto" latinLnBrk="0" hangingPunct="1">
              <a:lnSpc>
                <a:spcPct val="100000"/>
              </a:lnSpc>
              <a:spcBef>
                <a:spcPts val="0"/>
              </a:spcBef>
              <a:spcAft>
                <a:spcPts val="0"/>
              </a:spcAft>
              <a:buClrTx/>
              <a:buSzTx/>
              <a:buFontTx/>
              <a:buAutoNum type="alphaLcParenR"/>
              <a:tabLst/>
              <a:defRPr/>
            </a:pPr>
            <a:r>
              <a:rPr lang="en-US" baseline="0" dirty="0" smtClean="0"/>
              <a:t>end trimming can shave base calls off the front of the sequence (the UMI) which would prevent affected reads from being correctly grouped</a:t>
            </a:r>
          </a:p>
          <a:p>
            <a:pPr marL="228600" marR="0" indent="-228600" algn="l" defTabSz="457200" rtl="0" eaLnBrk="1" fontAlgn="auto" latinLnBrk="0" hangingPunct="1">
              <a:lnSpc>
                <a:spcPct val="100000"/>
              </a:lnSpc>
              <a:spcBef>
                <a:spcPts val="0"/>
              </a:spcBef>
              <a:spcAft>
                <a:spcPts val="0"/>
              </a:spcAft>
              <a:buClrTx/>
              <a:buSzTx/>
              <a:buFontTx/>
              <a:buAutoNum type="alphaLcParenR"/>
              <a:tabLst/>
              <a:defRPr/>
            </a:pPr>
            <a:r>
              <a:rPr lang="en-US" baseline="0" dirty="0" smtClean="0"/>
              <a:t>pre-alignment quality trimming may shave reads off the end of the sequence which would proliferate the distinct CIGAR values obscuring the common alignment structure</a:t>
            </a:r>
          </a:p>
          <a:p>
            <a:endParaRPr lang="en-US" baseline="0" dirty="0" smtClean="0"/>
          </a:p>
          <a:p>
            <a:r>
              <a:rPr lang="en-US" baseline="0" dirty="0" smtClean="0"/>
              <a:t>Connor has been tested with BWA, Bowtie2 (-local mode), DNASTAR (disable clipping and </a:t>
            </a:r>
            <a:r>
              <a:rPr lang="en-US" baseline="0" dirty="0" err="1" smtClean="0"/>
              <a:t>deduplication</a:t>
            </a:r>
            <a:r>
              <a:rPr lang="en-US" baseline="0" dirty="0" smtClean="0"/>
              <a:t>), Hisat2, and </a:t>
            </a:r>
            <a:r>
              <a:rPr lang="en-US" baseline="0" dirty="0" err="1" smtClean="0"/>
              <a:t>Novoalign</a:t>
            </a:r>
            <a:r>
              <a:rPr lang="en-US" baseline="0" dirty="0" smtClean="0"/>
              <a:t> (PARAMETERS TBD) using default parameters except where noted. In a valid input BAM, t</a:t>
            </a:r>
            <a:r>
              <a:rPr lang="en-US" dirty="0" smtClean="0"/>
              <a:t>he barcode and stem regions are assumed to be soft-clipped by the aligner</a:t>
            </a:r>
            <a:r>
              <a:rPr lang="en-US" baseline="0" dirty="0" smtClean="0"/>
              <a:t> (</a:t>
            </a:r>
            <a:r>
              <a:rPr lang="en-US" dirty="0" smtClean="0"/>
              <a:t>i.e. the sequence and</a:t>
            </a:r>
            <a:r>
              <a:rPr lang="en-US" baseline="0" dirty="0" smtClean="0"/>
              <a:t> qualities of the bases are</a:t>
            </a:r>
            <a:r>
              <a:rPr lang="en-US" dirty="0" smtClean="0"/>
              <a:t> retained in the alignment record but that region is marked as clipped in the BAM CIGAR field;</a:t>
            </a:r>
            <a:r>
              <a:rPr lang="en-US" baseline="0" dirty="0" smtClean="0"/>
              <a:t> s</a:t>
            </a:r>
            <a:r>
              <a:rPr lang="en-US" dirty="0" smtClean="0"/>
              <a:t>oft clipped regions will not be processed by downstream variant detection</a:t>
            </a:r>
            <a:r>
              <a:rPr lang="en-US" baseline="0" dirty="0" smtClean="0"/>
              <a:t> methods</a:t>
            </a:r>
            <a:r>
              <a:rPr lang="en-US" dirty="0" smtClean="0"/>
              <a:t>).</a:t>
            </a:r>
            <a:r>
              <a:rPr lang="en-US" baseline="0" dirty="0" smtClean="0"/>
              <a:t> </a:t>
            </a:r>
          </a:p>
          <a:p>
            <a:endParaRPr lang="en-US" baseline="0" dirty="0" smtClean="0"/>
          </a:p>
          <a:p>
            <a:endParaRPr lang="en-US" baseline="0" dirty="0" smtClean="0"/>
          </a:p>
          <a:p>
            <a:r>
              <a:rPr lang="en-US" baseline="0" dirty="0" smtClean="0"/>
              <a:t>Overview of UMI barcode </a:t>
            </a:r>
            <a:r>
              <a:rPr lang="en-US" baseline="0" dirty="0" err="1" smtClean="0"/>
              <a:t>deduplication</a:t>
            </a:r>
            <a:r>
              <a:rPr lang="en-US" baseline="0" dirty="0" smtClean="0"/>
              <a:t> method</a:t>
            </a:r>
          </a:p>
          <a:p>
            <a:pPr marL="228600" indent="-228600">
              <a:buAutoNum type="arabicParenR"/>
            </a:pPr>
            <a:r>
              <a:rPr lang="en-US" baseline="0" dirty="0" smtClean="0"/>
              <a:t>Discard alignments which could not be mapped, are not properly paired, have low mapping quality (&lt;1), or are missing CIGAR value.</a:t>
            </a:r>
          </a:p>
          <a:p>
            <a:pPr marL="228600" indent="-228600">
              <a:buAutoNum type="arabicParenR"/>
            </a:pPr>
            <a:r>
              <a:rPr lang="en-US" baseline="0" dirty="0" smtClean="0"/>
              <a:t>Discard alignments whose pair partner is missing</a:t>
            </a:r>
          </a:p>
          <a:p>
            <a:pPr marL="228600" indent="-228600">
              <a:buAutoNum type="arabicParenR"/>
            </a:pPr>
            <a:r>
              <a:rPr lang="en-US" baseline="0" dirty="0" smtClean="0"/>
              <a:t>Group together alignment pairs which share the same stem-template edge coordinates into a “position family”</a:t>
            </a:r>
          </a:p>
          <a:p>
            <a:pPr marL="228600" indent="-228600">
              <a:buAutoNum type="arabicParenR"/>
            </a:pPr>
            <a:r>
              <a:rPr lang="en-US" baseline="0" dirty="0" smtClean="0"/>
              <a:t>Based on left and right UMI, subdivide “position families” into “UMI families”.</a:t>
            </a:r>
          </a:p>
          <a:p>
            <a:pPr marL="685800" lvl="1" indent="-228600">
              <a:buAutoNum type="arabicParenR"/>
            </a:pPr>
            <a:r>
              <a:rPr lang="en-US" baseline="0" dirty="0" smtClean="0"/>
              <a:t>Extract left + right (combined 12-mer) UMI barcodes and sort by frequency into candidate families</a:t>
            </a:r>
          </a:p>
          <a:p>
            <a:pPr marL="685800" lvl="1" indent="-228600">
              <a:buAutoNum type="arabicParenR"/>
            </a:pPr>
            <a:r>
              <a:rPr lang="en-US" baseline="0" dirty="0" smtClean="0"/>
              <a:t>For each alignment pair, loop over candidate family (in descending popularity) comparing the alignment UMI with the candidate family</a:t>
            </a:r>
          </a:p>
          <a:p>
            <a:pPr marL="1143000" lvl="2" indent="-228600">
              <a:buAutoNum type="arabicParenR"/>
            </a:pPr>
            <a:r>
              <a:rPr lang="en-US" baseline="0" dirty="0" smtClean="0"/>
              <a:t>Exact match across 12-mers is considered a match</a:t>
            </a:r>
          </a:p>
          <a:p>
            <a:pPr marL="1143000" lvl="2" indent="-228600">
              <a:buAutoNum type="arabicParenR"/>
            </a:pPr>
            <a:r>
              <a:rPr lang="en-US" baseline="0" dirty="0" smtClean="0"/>
              <a:t>Exact match of left or right UMI (6-mer) is considered a match</a:t>
            </a:r>
          </a:p>
          <a:p>
            <a:pPr marL="1143000" lvl="2" indent="-228600">
              <a:buAutoNum type="arabicParenR"/>
            </a:pPr>
            <a:r>
              <a:rPr lang="en-US" baseline="0" dirty="0" smtClean="0"/>
              <a:t>Inexact match (within Hamming distance 1) of left or right UMI is considered a match</a:t>
            </a:r>
          </a:p>
          <a:p>
            <a:pPr marL="685800" lvl="1" indent="-228600">
              <a:buAutoNum type="arabicParenR"/>
            </a:pPr>
            <a:r>
              <a:rPr lang="en-US" baseline="0" dirty="0" smtClean="0"/>
              <a:t>Each alignment pair will either match an existing family, or found its own family </a:t>
            </a:r>
          </a:p>
          <a:p>
            <a:pPr marL="228600" lvl="0" indent="-228600">
              <a:buAutoNum type="arabicParenR"/>
            </a:pPr>
            <a:r>
              <a:rPr lang="en-US" baseline="0" dirty="0" smtClean="0"/>
              <a:t>Within each UMI family, establish the majority CIGAR across alignments; discard alignment pairs with non-majority CIGARs</a:t>
            </a:r>
          </a:p>
          <a:p>
            <a:pPr marL="228600" indent="-228600">
              <a:buAutoNum type="arabicParenR"/>
            </a:pPr>
            <a:r>
              <a:rPr lang="en-US" baseline="0" dirty="0" smtClean="0"/>
              <a:t>Discard UMI families with fewer than 3 original pairs</a:t>
            </a:r>
          </a:p>
          <a:p>
            <a:pPr marL="228600" indent="-228600">
              <a:buAutoNum type="arabicParenR"/>
            </a:pPr>
            <a:r>
              <a:rPr lang="en-US" baseline="0" dirty="0" smtClean="0"/>
              <a:t>For each UMI family, collapse the set of original alignment pairs into a single consensus alignment pair.</a:t>
            </a:r>
          </a:p>
          <a:p>
            <a:pPr marL="685800" lvl="1" indent="-228600">
              <a:buAutoNum type="arabicParenR"/>
            </a:pPr>
            <a:r>
              <a:rPr lang="en-US" baseline="0" dirty="0" smtClean="0"/>
              <a:t>Consensus sequence is determined by majority vote at each position in the base call sequence</a:t>
            </a:r>
          </a:p>
          <a:p>
            <a:pPr marL="685800" lvl="1" indent="-228600">
              <a:buAutoNum type="arabicParenR"/>
            </a:pPr>
            <a:r>
              <a:rPr lang="en-US" baseline="0" dirty="0" smtClean="0"/>
              <a:t>Any position with less than 60% majority results in an N at that position</a:t>
            </a:r>
          </a:p>
          <a:p>
            <a:pPr marL="685800" marR="0" lvl="1"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Consensus quality is determined by majority vote at each position in the quality sequence</a:t>
            </a:r>
          </a:p>
          <a:p>
            <a:pPr marL="685800" marR="0" lvl="1"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Consensus CIGAR is the majority cigar for that UMI family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Example</a:t>
            </a:r>
          </a:p>
          <a:p>
            <a:endParaRPr lang="en-US" baseline="0" dirty="0" smtClean="0"/>
          </a:p>
          <a:p>
            <a:r>
              <a:rPr lang="en-US" baseline="0" dirty="0" smtClean="0"/>
              <a:t>Consensus + Annotated Alignments (Tags)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2D8D81C-7DA5-1244-BC88-FE85594E524E}" type="slidenum">
              <a:rPr lang="en-US" smtClean="0"/>
              <a:t>2</a:t>
            </a:fld>
            <a:endParaRPr lang="en-US"/>
          </a:p>
        </p:txBody>
      </p:sp>
    </p:spTree>
    <p:extLst>
      <p:ext uri="{BB962C8B-B14F-4D97-AF65-F5344CB8AC3E}">
        <p14:creationId xmlns:p14="http://schemas.microsoft.com/office/powerpoint/2010/main" val="3761048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Figure 1. Position families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Alignments are grouped into position families based on their alignment to the reference. Each bar represents a paired alignment positioned on the reference.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stem-target boundaries of the target sequences define the groups (beginning of left target, end of the right target) [</a:t>
            </a:r>
            <a:r>
              <a:rPr lang="en-US" baseline="0" dirty="0" err="1" smtClean="0"/>
              <a:t>a,b</a:t>
            </a:r>
            <a:r>
              <a:rPr lang="en-US"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Unmapped, unpaired, or low-quality reads are removed.</a:t>
            </a:r>
          </a:p>
        </p:txBody>
      </p:sp>
      <p:sp>
        <p:nvSpPr>
          <p:cNvPr id="4" name="Slide Number Placeholder 3"/>
          <p:cNvSpPr>
            <a:spLocks noGrp="1"/>
          </p:cNvSpPr>
          <p:nvPr>
            <p:ph type="sldNum" sz="quarter" idx="10"/>
          </p:nvPr>
        </p:nvSpPr>
        <p:spPr/>
        <p:txBody>
          <a:bodyPr/>
          <a:lstStyle/>
          <a:p>
            <a:fld id="{12D8D81C-7DA5-1244-BC88-FE85594E524E}" type="slidenum">
              <a:rPr lang="en-US" smtClean="0"/>
              <a:t>3</a:t>
            </a:fld>
            <a:endParaRPr lang="en-US"/>
          </a:p>
        </p:txBody>
      </p:sp>
    </p:spTree>
    <p:extLst>
      <p:ext uri="{BB962C8B-B14F-4D97-AF65-F5344CB8AC3E}">
        <p14:creationId xmlns:p14="http://schemas.microsoft.com/office/powerpoint/2010/main" val="2978557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Figure 2. UMI families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Position families are further divided into UMI families by UMI barcode. Each bar represents a paired alignment; distinct UMI barcodes are numbered and shaded. The collection of the left is the alignments from the position family; on the right those same alignments are partitioned into three UMI families.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Alignment will be admitted to a UMI family if it either left or right UMI barcode is similar (within one hamming distance); several match types are noted: [a] are exact left-right matches, [b] is exact one-side match, [c] is inexact one-side match.</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Small families (&lt;3 alignment pairs) are discarded [d].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2D8D81C-7DA5-1244-BC88-FE85594E524E}" type="slidenum">
              <a:rPr lang="en-US" smtClean="0"/>
              <a:t>4</a:t>
            </a:fld>
            <a:endParaRPr lang="en-US"/>
          </a:p>
        </p:txBody>
      </p:sp>
    </p:spTree>
    <p:extLst>
      <p:ext uri="{BB962C8B-B14F-4D97-AF65-F5344CB8AC3E}">
        <p14:creationId xmlns:p14="http://schemas.microsoft.com/office/powerpoint/2010/main" val="76291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Figure 3. Building consensus alignment</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set of alignment pairs in a UMI family (top) are combined into a single consensus pair (bottom) by majority vote. Each bar represents a paired alignment; distinct UMI barcodes are numbered and shaded; mismatches (candidate variants) in the target sequence region are highlighted.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Within a UMI family, only structurally identical alignments (i.e. matching CIGAR values) as can be combined; alignment pairs with minority CIGAR values are discarded [a].</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Consensus alignment preserves the majority UMI left and right barcodes and stem. In the target sequence region, the base calls are tallied for each position and the majority base call becomes the consensus base call [</a:t>
            </a:r>
            <a:r>
              <a:rPr lang="en-US" baseline="0" dirty="0" err="1" smtClean="0"/>
              <a:t>b,c</a:t>
            </a:r>
            <a:r>
              <a:rPr lang="en-US" baseline="0" dirty="0" smtClean="0"/>
              <a:t>]. If the majority base call is less than 60%, the base call is replaced by “N” indicating ambiguity [d].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2D8D81C-7DA5-1244-BC88-FE85594E524E}" type="slidenum">
              <a:rPr lang="en-US" smtClean="0"/>
              <a:t>5</a:t>
            </a:fld>
            <a:endParaRPr lang="en-US"/>
          </a:p>
        </p:txBody>
      </p:sp>
    </p:spTree>
    <p:extLst>
      <p:ext uri="{BB962C8B-B14F-4D97-AF65-F5344CB8AC3E}">
        <p14:creationId xmlns:p14="http://schemas.microsoft.com/office/powerpoint/2010/main" val="762910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Alignment</a:t>
            </a:r>
            <a:r>
              <a:rPr lang="en-US" baseline="0" dirty="0" smtClean="0"/>
              <a:t> guidelines – the most important factors in generating a file useful for Connor is to not trim read and to not force a global alignment. Any manipulations done to a bam file post-sequencing may reduce the fidelity of the UMI sequence and may detract from Connor’s ability to remove duplicates. Connor has been tested with BWA, Bowtie2, </a:t>
            </a:r>
            <a:r>
              <a:rPr lang="en-US" baseline="0" dirty="0" err="1" smtClean="0"/>
              <a:t>Novoalign</a:t>
            </a:r>
            <a:r>
              <a:rPr lang="en-US" baseline="0" dirty="0" smtClean="0"/>
              <a:t> and DNASTAR aligners. BWA will work fine in default mode; Bowtie2 must be run in ‘-local’ mode; </a:t>
            </a:r>
            <a:r>
              <a:rPr lang="en-US" baseline="0" dirty="0" err="1" smtClean="0"/>
              <a:t>Novoalign</a:t>
            </a:r>
            <a:r>
              <a:rPr lang="en-US" baseline="0" dirty="0" smtClean="0"/>
              <a:t> ...; DNASTAR should not have “clipping” or “</a:t>
            </a:r>
            <a:r>
              <a:rPr lang="en-US" baseline="0" dirty="0" err="1" smtClean="0"/>
              <a:t>deduplication</a:t>
            </a:r>
            <a:r>
              <a:rPr lang="en-US" baseline="0" dirty="0" smtClean="0"/>
              <a:t>” turned on. Subsequent diagrams are generated with BWA.</a:t>
            </a:r>
          </a:p>
          <a:p>
            <a:endParaRPr lang="en-US" baseline="0" dirty="0" smtClean="0"/>
          </a:p>
          <a:p>
            <a:r>
              <a:rPr lang="en-US" baseline="0" dirty="0" smtClean="0"/>
              <a:t>Connor takes as input alignment files (BAM) that have been barcoded </a:t>
            </a:r>
            <a:r>
              <a:rPr lang="en-US" baseline="0" dirty="0" smtClean="0">
                <a:solidFill>
                  <a:srgbClr val="FF0000"/>
                </a:solidFill>
              </a:rPr>
              <a:t>using the Rubicon xxx kit</a:t>
            </a:r>
            <a:r>
              <a:rPr lang="en-US" baseline="0" dirty="0" smtClean="0"/>
              <a:t>. It assumes the reads have a specific structure: that the reads begin with six bases of UMI barcode sequence followed by variable length (in most cases 10-12 </a:t>
            </a:r>
            <a:r>
              <a:rPr lang="en-US" baseline="0" dirty="0" err="1" smtClean="0"/>
              <a:t>bp</a:t>
            </a:r>
            <a:r>
              <a:rPr lang="en-US" baseline="0" dirty="0" smtClean="0"/>
              <a:t>) stem sequence, followed by target sequence. Connor will output a new alignment file (BAM) containing consensus reads, each representing the set of original reads with identical locations, barcodes, and alignment structure that theoretically originate from a single original molecule of DNA in the biological sample.</a:t>
            </a:r>
          </a:p>
          <a:p>
            <a:endParaRPr lang="en-US" baseline="0" dirty="0" smtClean="0"/>
          </a:p>
          <a:p>
            <a:r>
              <a:rPr lang="en-US" baseline="0" dirty="0" smtClean="0"/>
              <a:t>[barcode]  [stem]                     [target sequence]</a:t>
            </a:r>
          </a:p>
          <a:p>
            <a:r>
              <a:rPr lang="en-US" baseline="0" dirty="0" smtClean="0"/>
              <a:t>UUUUUU-SSSSSSSSSSSS-NNNNNNNNNNNN...</a:t>
            </a:r>
          </a:p>
          <a:p>
            <a:r>
              <a:rPr lang="en-US" dirty="0" smtClean="0"/>
              <a:t>[ soft</a:t>
            </a:r>
            <a:r>
              <a:rPr lang="en-US" baseline="0" dirty="0" smtClean="0"/>
              <a:t> clipped                        ]  [ match ...</a:t>
            </a:r>
            <a:endParaRPr lang="en-US" dirty="0" smtClean="0"/>
          </a:p>
          <a:p>
            <a:endParaRPr lang="en-US" dirty="0" smtClean="0"/>
          </a:p>
          <a:p>
            <a:r>
              <a:rPr lang="en-US" dirty="0" smtClean="0"/>
              <a:t>The barcode and stem are assumed to be soft-clipped by the aligner, i.e. the sequence and</a:t>
            </a:r>
            <a:r>
              <a:rPr lang="en-US" baseline="0" dirty="0" smtClean="0"/>
              <a:t> qualities of the bases are</a:t>
            </a:r>
            <a:r>
              <a:rPr lang="en-US" dirty="0" smtClean="0"/>
              <a:t> retained in the alignment record but that region is marked as clipped in the BAM CIGAR field. (Soft clipped regions will not be processed by downstream variant detection</a:t>
            </a:r>
            <a:r>
              <a:rPr lang="en-US" baseline="0" dirty="0" smtClean="0"/>
              <a:t> methods</a:t>
            </a:r>
            <a:r>
              <a:rPr lang="en-US" dirty="0" smtClean="0"/>
              <a:t>.)</a:t>
            </a:r>
            <a:r>
              <a:rPr lang="en-US" baseline="0" dirty="0" smtClean="0"/>
              <a:t> Any processing steps prior to and including alignment that impact the UMI region will degrade or prohibit Connor’s ability to </a:t>
            </a:r>
            <a:r>
              <a:rPr lang="en-US" baseline="0" dirty="0" err="1" smtClean="0"/>
              <a:t>deduplicate</a:t>
            </a:r>
            <a:r>
              <a:rPr lang="en-US" baseline="0" dirty="0" smtClean="0"/>
              <a:t>; for example, quality trimming can shave off bases from the UMI which will prevent affected reads from being correctly grouped.</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2D8D81C-7DA5-1244-BC88-FE85594E524E}" type="slidenum">
              <a:rPr lang="en-US" smtClean="0"/>
              <a:t>6</a:t>
            </a:fld>
            <a:endParaRPr lang="en-US"/>
          </a:p>
        </p:txBody>
      </p:sp>
    </p:spTree>
    <p:extLst>
      <p:ext uri="{BB962C8B-B14F-4D97-AF65-F5344CB8AC3E}">
        <p14:creationId xmlns:p14="http://schemas.microsoft.com/office/powerpoint/2010/main" val="2196402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Reads processed by Connor are assumed to have the indicated structure. In addition to the standard sequence adapter stuff the UMI barcode is included (adjacent to sequencing primers), followed by stem sequence, followed by target </a:t>
            </a:r>
            <a:r>
              <a:rPr lang="en-US" baseline="0" smtClean="0"/>
              <a:t>query sequence. </a:t>
            </a:r>
            <a:endParaRPr lang="en-US" dirty="0"/>
          </a:p>
        </p:txBody>
      </p:sp>
      <p:sp>
        <p:nvSpPr>
          <p:cNvPr id="4" name="Slide Number Placeholder 3"/>
          <p:cNvSpPr>
            <a:spLocks noGrp="1"/>
          </p:cNvSpPr>
          <p:nvPr>
            <p:ph type="sldNum" sz="quarter" idx="10"/>
          </p:nvPr>
        </p:nvSpPr>
        <p:spPr/>
        <p:txBody>
          <a:bodyPr/>
          <a:lstStyle/>
          <a:p>
            <a:fld id="{12D8D81C-7DA5-1244-BC88-FE85594E524E}" type="slidenum">
              <a:rPr lang="en-US" smtClean="0"/>
              <a:t>7</a:t>
            </a:fld>
            <a:endParaRPr lang="en-US"/>
          </a:p>
        </p:txBody>
      </p:sp>
    </p:spTree>
    <p:extLst>
      <p:ext uri="{BB962C8B-B14F-4D97-AF65-F5344CB8AC3E}">
        <p14:creationId xmlns:p14="http://schemas.microsoft.com/office/powerpoint/2010/main" val="2853268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D8D81C-7DA5-1244-BC88-FE85594E524E}" type="slidenum">
              <a:rPr lang="en-US" smtClean="0"/>
              <a:t>8</a:t>
            </a:fld>
            <a:endParaRPr lang="en-US"/>
          </a:p>
        </p:txBody>
      </p:sp>
    </p:spTree>
    <p:extLst>
      <p:ext uri="{BB962C8B-B14F-4D97-AF65-F5344CB8AC3E}">
        <p14:creationId xmlns:p14="http://schemas.microsoft.com/office/powerpoint/2010/main" val="1262105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Overview of UMI barcode </a:t>
            </a:r>
            <a:r>
              <a:rPr lang="en-US" baseline="0" dirty="0" err="1" smtClean="0"/>
              <a:t>deduplication</a:t>
            </a:r>
            <a:endParaRPr lang="en-US" baseline="0" dirty="0" smtClean="0"/>
          </a:p>
          <a:p>
            <a:pPr marL="228600" indent="-228600">
              <a:buAutoNum type="arabicParenR"/>
            </a:pPr>
            <a:r>
              <a:rPr lang="en-US" baseline="0" dirty="0" smtClean="0"/>
              <a:t>Discard alignments which could not be mapped, are not properly paired, have low mapping quality (&lt;1), or are missing CIGAR value.</a:t>
            </a:r>
          </a:p>
          <a:p>
            <a:pPr marL="228600" indent="-228600">
              <a:buAutoNum type="arabicParenR"/>
            </a:pPr>
            <a:r>
              <a:rPr lang="en-US" baseline="0" dirty="0" smtClean="0"/>
              <a:t>Discard alignments whose pair partner is missing</a:t>
            </a:r>
          </a:p>
          <a:p>
            <a:pPr marL="228600" indent="-228600">
              <a:buAutoNum type="arabicParenR"/>
            </a:pPr>
            <a:r>
              <a:rPr lang="en-US" baseline="0" dirty="0" smtClean="0"/>
              <a:t>Group together alignment pairs which share the same stem-template edge coordinates into a “position family”</a:t>
            </a:r>
          </a:p>
          <a:p>
            <a:pPr marL="228600" indent="-228600">
              <a:buAutoNum type="arabicParenR"/>
            </a:pPr>
            <a:r>
              <a:rPr lang="en-US" baseline="0" dirty="0" smtClean="0"/>
              <a:t>Based on left and right UMI, subdivide “position families” into “UMI families”.</a:t>
            </a:r>
          </a:p>
          <a:p>
            <a:pPr marL="685800" lvl="1" indent="-228600">
              <a:buAutoNum type="arabicParenR"/>
            </a:pPr>
            <a:r>
              <a:rPr lang="en-US" baseline="0" dirty="0" smtClean="0"/>
              <a:t>Extract left + right (combined 12-mer) UMI barcodes and sort by frequency into candidate families</a:t>
            </a:r>
          </a:p>
          <a:p>
            <a:pPr marL="685800" lvl="1" indent="-228600">
              <a:buAutoNum type="arabicParenR"/>
            </a:pPr>
            <a:r>
              <a:rPr lang="en-US" baseline="0" dirty="0" smtClean="0"/>
              <a:t>For each alignment pair, loop over candidate family (in descending popularity) comparing the alignment UMI with the candidate family</a:t>
            </a:r>
          </a:p>
          <a:p>
            <a:pPr marL="1143000" lvl="2" indent="-228600">
              <a:buAutoNum type="arabicParenR"/>
            </a:pPr>
            <a:r>
              <a:rPr lang="en-US" baseline="0" dirty="0" smtClean="0"/>
              <a:t>Exact match across 12-mers is considered a match</a:t>
            </a:r>
          </a:p>
          <a:p>
            <a:pPr marL="1143000" lvl="2" indent="-228600">
              <a:buAutoNum type="arabicParenR"/>
            </a:pPr>
            <a:r>
              <a:rPr lang="en-US" baseline="0" dirty="0" smtClean="0"/>
              <a:t>Exact match of left or right UMI (6-mer) is considered a match</a:t>
            </a:r>
          </a:p>
          <a:p>
            <a:pPr marL="1143000" lvl="2" indent="-228600">
              <a:buAutoNum type="arabicParenR"/>
            </a:pPr>
            <a:r>
              <a:rPr lang="en-US" baseline="0" dirty="0" smtClean="0"/>
              <a:t>Inexact match (within hamming distance 1) of left or right UMI is considered a match</a:t>
            </a:r>
          </a:p>
          <a:p>
            <a:pPr marL="685800" lvl="1" indent="-228600">
              <a:buAutoNum type="arabicParenR"/>
            </a:pPr>
            <a:r>
              <a:rPr lang="en-US" baseline="0" dirty="0" smtClean="0"/>
              <a:t>Each alignment pair will either match an existing family, or found its own family </a:t>
            </a:r>
          </a:p>
          <a:p>
            <a:pPr marL="228600" lvl="0" indent="-228600">
              <a:buAutoNum type="arabicParenR"/>
            </a:pPr>
            <a:r>
              <a:rPr lang="en-US" baseline="0" dirty="0" smtClean="0"/>
              <a:t>Within each UMI family, establish the majority CIGAR across alignments; discard alignment pairs with non-majority CIGARs</a:t>
            </a:r>
          </a:p>
          <a:p>
            <a:pPr marL="228600" indent="-228600">
              <a:buAutoNum type="arabicParenR"/>
            </a:pPr>
            <a:r>
              <a:rPr lang="en-US" baseline="0" dirty="0" smtClean="0"/>
              <a:t>Discard UMI families with fewer than 3 original pairs</a:t>
            </a:r>
          </a:p>
          <a:p>
            <a:pPr marL="228600" indent="-228600">
              <a:buAutoNum type="arabicParenR"/>
            </a:pPr>
            <a:r>
              <a:rPr lang="en-US" baseline="0" dirty="0" smtClean="0"/>
              <a:t>For each UMI family, collapse the set of original alignment pairs into a single consensus alignment pair.</a:t>
            </a:r>
          </a:p>
          <a:p>
            <a:pPr marL="685800" lvl="1" indent="-228600">
              <a:buAutoNum type="arabicParenR"/>
            </a:pPr>
            <a:r>
              <a:rPr lang="en-US" baseline="0" dirty="0" smtClean="0"/>
              <a:t>Consensus sequence is determined by majority vote at each position in the base call sequence</a:t>
            </a:r>
          </a:p>
          <a:p>
            <a:pPr marL="685800" lvl="1" indent="-228600">
              <a:buAutoNum type="arabicParenR"/>
            </a:pPr>
            <a:r>
              <a:rPr lang="en-US" baseline="0" dirty="0" smtClean="0"/>
              <a:t>Any position with less than 60% majority results in an N at that position</a:t>
            </a:r>
          </a:p>
          <a:p>
            <a:pPr marL="685800" marR="0" lvl="1"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Consensus quality is determined by majority vote at each position in the quality sequence</a:t>
            </a:r>
          </a:p>
          <a:p>
            <a:pPr marL="685800" marR="0" lvl="1"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smtClean="0"/>
              <a:t>Consensus CIGAR is the majority cigar for that UMI family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Example</a:t>
            </a:r>
          </a:p>
        </p:txBody>
      </p:sp>
      <p:sp>
        <p:nvSpPr>
          <p:cNvPr id="4" name="Slide Number Placeholder 3"/>
          <p:cNvSpPr>
            <a:spLocks noGrp="1"/>
          </p:cNvSpPr>
          <p:nvPr>
            <p:ph type="sldNum" sz="quarter" idx="10"/>
          </p:nvPr>
        </p:nvSpPr>
        <p:spPr/>
        <p:txBody>
          <a:bodyPr/>
          <a:lstStyle/>
          <a:p>
            <a:fld id="{12D8D81C-7DA5-1244-BC88-FE85594E524E}" type="slidenum">
              <a:rPr lang="en-US" smtClean="0"/>
              <a:t>9</a:t>
            </a:fld>
            <a:endParaRPr lang="en-US"/>
          </a:p>
        </p:txBody>
      </p:sp>
    </p:spTree>
    <p:extLst>
      <p:ext uri="{BB962C8B-B14F-4D97-AF65-F5344CB8AC3E}">
        <p14:creationId xmlns:p14="http://schemas.microsoft.com/office/powerpoint/2010/main" val="231162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9112DC-37A6-784E-9BB4-A89DB2EA03DD}" type="datetimeFigureOut">
              <a:rPr lang="en-US" smtClean="0"/>
              <a:t>8/8/16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013C-5A76-5946-99F1-5F75FC2358B7}" type="slidenum">
              <a:rPr lang="en-US" smtClean="0"/>
              <a:t>‹#›</a:t>
            </a:fld>
            <a:endParaRPr lang="en-US"/>
          </a:p>
        </p:txBody>
      </p:sp>
    </p:spTree>
    <p:extLst>
      <p:ext uri="{BB962C8B-B14F-4D97-AF65-F5344CB8AC3E}">
        <p14:creationId xmlns:p14="http://schemas.microsoft.com/office/powerpoint/2010/main" val="55942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9112DC-37A6-784E-9BB4-A89DB2EA03DD}" type="datetimeFigureOut">
              <a:rPr lang="en-US" smtClean="0"/>
              <a:t>8/8/16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013C-5A76-5946-99F1-5F75FC2358B7}" type="slidenum">
              <a:rPr lang="en-US" smtClean="0"/>
              <a:t>‹#›</a:t>
            </a:fld>
            <a:endParaRPr lang="en-US"/>
          </a:p>
        </p:txBody>
      </p:sp>
    </p:spTree>
    <p:extLst>
      <p:ext uri="{BB962C8B-B14F-4D97-AF65-F5344CB8AC3E}">
        <p14:creationId xmlns:p14="http://schemas.microsoft.com/office/powerpoint/2010/main" val="1507502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9112DC-37A6-784E-9BB4-A89DB2EA03DD}" type="datetimeFigureOut">
              <a:rPr lang="en-US" smtClean="0"/>
              <a:t>8/8/16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013C-5A76-5946-99F1-5F75FC2358B7}" type="slidenum">
              <a:rPr lang="en-US" smtClean="0"/>
              <a:t>‹#›</a:t>
            </a:fld>
            <a:endParaRPr lang="en-US"/>
          </a:p>
        </p:txBody>
      </p:sp>
    </p:spTree>
    <p:extLst>
      <p:ext uri="{BB962C8B-B14F-4D97-AF65-F5344CB8AC3E}">
        <p14:creationId xmlns:p14="http://schemas.microsoft.com/office/powerpoint/2010/main" val="373649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9112DC-37A6-784E-9BB4-A89DB2EA03DD}" type="datetimeFigureOut">
              <a:rPr lang="en-US" smtClean="0"/>
              <a:t>8/8/16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013C-5A76-5946-99F1-5F75FC2358B7}" type="slidenum">
              <a:rPr lang="en-US" smtClean="0"/>
              <a:t>‹#›</a:t>
            </a:fld>
            <a:endParaRPr lang="en-US"/>
          </a:p>
        </p:txBody>
      </p:sp>
    </p:spTree>
    <p:extLst>
      <p:ext uri="{BB962C8B-B14F-4D97-AF65-F5344CB8AC3E}">
        <p14:creationId xmlns:p14="http://schemas.microsoft.com/office/powerpoint/2010/main" val="310259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9112DC-37A6-784E-9BB4-A89DB2EA03DD}" type="datetimeFigureOut">
              <a:rPr lang="en-US" smtClean="0"/>
              <a:t>8/8/16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F013C-5A76-5946-99F1-5F75FC2358B7}" type="slidenum">
              <a:rPr lang="en-US" smtClean="0"/>
              <a:t>‹#›</a:t>
            </a:fld>
            <a:endParaRPr lang="en-US"/>
          </a:p>
        </p:txBody>
      </p:sp>
    </p:spTree>
    <p:extLst>
      <p:ext uri="{BB962C8B-B14F-4D97-AF65-F5344CB8AC3E}">
        <p14:creationId xmlns:p14="http://schemas.microsoft.com/office/powerpoint/2010/main" val="22876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9112DC-37A6-784E-9BB4-A89DB2EA03DD}" type="datetimeFigureOut">
              <a:rPr lang="en-US" smtClean="0"/>
              <a:t>8/8/16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013C-5A76-5946-99F1-5F75FC2358B7}" type="slidenum">
              <a:rPr lang="en-US" smtClean="0"/>
              <a:t>‹#›</a:t>
            </a:fld>
            <a:endParaRPr lang="en-US"/>
          </a:p>
        </p:txBody>
      </p:sp>
    </p:spTree>
    <p:extLst>
      <p:ext uri="{BB962C8B-B14F-4D97-AF65-F5344CB8AC3E}">
        <p14:creationId xmlns:p14="http://schemas.microsoft.com/office/powerpoint/2010/main" val="1951604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9112DC-37A6-784E-9BB4-A89DB2EA03DD}" type="datetimeFigureOut">
              <a:rPr lang="en-US" smtClean="0"/>
              <a:t>8/8/16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F013C-5A76-5946-99F1-5F75FC2358B7}" type="slidenum">
              <a:rPr lang="en-US" smtClean="0"/>
              <a:t>‹#›</a:t>
            </a:fld>
            <a:endParaRPr lang="en-US"/>
          </a:p>
        </p:txBody>
      </p:sp>
    </p:spTree>
    <p:extLst>
      <p:ext uri="{BB962C8B-B14F-4D97-AF65-F5344CB8AC3E}">
        <p14:creationId xmlns:p14="http://schemas.microsoft.com/office/powerpoint/2010/main" val="144152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9112DC-37A6-784E-9BB4-A89DB2EA03DD}" type="datetimeFigureOut">
              <a:rPr lang="en-US" smtClean="0"/>
              <a:t>8/8/16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F013C-5A76-5946-99F1-5F75FC2358B7}" type="slidenum">
              <a:rPr lang="en-US" smtClean="0"/>
              <a:t>‹#›</a:t>
            </a:fld>
            <a:endParaRPr lang="en-US"/>
          </a:p>
        </p:txBody>
      </p:sp>
    </p:spTree>
    <p:extLst>
      <p:ext uri="{BB962C8B-B14F-4D97-AF65-F5344CB8AC3E}">
        <p14:creationId xmlns:p14="http://schemas.microsoft.com/office/powerpoint/2010/main" val="224441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112DC-37A6-784E-9BB4-A89DB2EA03DD}" type="datetimeFigureOut">
              <a:rPr lang="en-US" smtClean="0"/>
              <a:t>8/8/16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F013C-5A76-5946-99F1-5F75FC2358B7}" type="slidenum">
              <a:rPr lang="en-US" smtClean="0"/>
              <a:t>‹#›</a:t>
            </a:fld>
            <a:endParaRPr lang="en-US"/>
          </a:p>
        </p:txBody>
      </p:sp>
    </p:spTree>
    <p:extLst>
      <p:ext uri="{BB962C8B-B14F-4D97-AF65-F5344CB8AC3E}">
        <p14:creationId xmlns:p14="http://schemas.microsoft.com/office/powerpoint/2010/main" val="167121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112DC-37A6-784E-9BB4-A89DB2EA03DD}" type="datetimeFigureOut">
              <a:rPr lang="en-US" smtClean="0"/>
              <a:t>8/8/16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013C-5A76-5946-99F1-5F75FC2358B7}" type="slidenum">
              <a:rPr lang="en-US" smtClean="0"/>
              <a:t>‹#›</a:t>
            </a:fld>
            <a:endParaRPr lang="en-US"/>
          </a:p>
        </p:txBody>
      </p:sp>
    </p:spTree>
    <p:extLst>
      <p:ext uri="{BB962C8B-B14F-4D97-AF65-F5344CB8AC3E}">
        <p14:creationId xmlns:p14="http://schemas.microsoft.com/office/powerpoint/2010/main" val="122683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9112DC-37A6-784E-9BB4-A89DB2EA03DD}" type="datetimeFigureOut">
              <a:rPr lang="en-US" smtClean="0"/>
              <a:t>8/8/16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F013C-5A76-5946-99F1-5F75FC2358B7}" type="slidenum">
              <a:rPr lang="en-US" smtClean="0"/>
              <a:t>‹#›</a:t>
            </a:fld>
            <a:endParaRPr lang="en-US"/>
          </a:p>
        </p:txBody>
      </p:sp>
    </p:spTree>
    <p:extLst>
      <p:ext uri="{BB962C8B-B14F-4D97-AF65-F5344CB8AC3E}">
        <p14:creationId xmlns:p14="http://schemas.microsoft.com/office/powerpoint/2010/main" val="6207438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112DC-37A6-784E-9BB4-A89DB2EA03DD}" type="datetimeFigureOut">
              <a:rPr lang="en-US" smtClean="0"/>
              <a:t>8/8/16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F013C-5A76-5946-99F1-5F75FC2358B7}" type="slidenum">
              <a:rPr lang="en-US" smtClean="0"/>
              <a:t>‹#›</a:t>
            </a:fld>
            <a:endParaRPr lang="en-US"/>
          </a:p>
        </p:txBody>
      </p:sp>
    </p:spTree>
    <p:extLst>
      <p:ext uri="{BB962C8B-B14F-4D97-AF65-F5344CB8AC3E}">
        <p14:creationId xmlns:p14="http://schemas.microsoft.com/office/powerpoint/2010/main" val="1699517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Connor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78273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93894" y="244196"/>
            <a:ext cx="3002715" cy="525967"/>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t>Position Family Grouping</a:t>
            </a:r>
            <a:endParaRPr lang="en-US" sz="2000" dirty="0"/>
          </a:p>
        </p:txBody>
      </p:sp>
      <p:pic>
        <p:nvPicPr>
          <p:cNvPr id="2" name="Picture 1" descr="Screen Shot 2016-07-28 at 11.35.29 AM.png"/>
          <p:cNvPicPr>
            <a:picLocks noChangeAspect="1"/>
          </p:cNvPicPr>
          <p:nvPr/>
        </p:nvPicPr>
        <p:blipFill rotWithShape="1">
          <a:blip r:embed="rId3">
            <a:extLst>
              <a:ext uri="{28A0092B-C50C-407E-A947-70E740481C1C}">
                <a14:useLocalDpi xmlns:a14="http://schemas.microsoft.com/office/drawing/2010/main" val="0"/>
              </a:ext>
            </a:extLst>
          </a:blip>
          <a:srcRect t="10173" b="6901"/>
          <a:stretch/>
        </p:blipFill>
        <p:spPr>
          <a:xfrm>
            <a:off x="1341200" y="1244599"/>
            <a:ext cx="7429718" cy="3132957"/>
          </a:xfrm>
          <a:prstGeom prst="rect">
            <a:avLst/>
          </a:prstGeom>
        </p:spPr>
      </p:pic>
      <p:pic>
        <p:nvPicPr>
          <p:cNvPr id="23" name="Picture 22" descr="Screen Shot 2016-07-28 at 11.35.29 AM.png"/>
          <p:cNvPicPr>
            <a:picLocks noChangeAspect="1"/>
          </p:cNvPicPr>
          <p:nvPr/>
        </p:nvPicPr>
        <p:blipFill rotWithShape="1">
          <a:blip r:embed="rId3">
            <a:extLst>
              <a:ext uri="{28A0092B-C50C-407E-A947-70E740481C1C}">
                <a14:useLocalDpi xmlns:a14="http://schemas.microsoft.com/office/drawing/2010/main" val="0"/>
              </a:ext>
            </a:extLst>
          </a:blip>
          <a:srcRect l="6472" t="11122" r="28996" b="85078"/>
          <a:stretch/>
        </p:blipFill>
        <p:spPr>
          <a:xfrm>
            <a:off x="1784350" y="4894942"/>
            <a:ext cx="4991100" cy="169798"/>
          </a:xfrm>
          <a:prstGeom prst="rect">
            <a:avLst/>
          </a:prstGeom>
        </p:spPr>
      </p:pic>
      <p:sp>
        <p:nvSpPr>
          <p:cNvPr id="3" name="TextBox 2"/>
          <p:cNvSpPr txBox="1"/>
          <p:nvPr/>
        </p:nvSpPr>
        <p:spPr>
          <a:xfrm>
            <a:off x="2461703" y="4594091"/>
            <a:ext cx="295236" cy="369332"/>
          </a:xfrm>
          <a:prstGeom prst="rect">
            <a:avLst/>
          </a:prstGeom>
          <a:noFill/>
        </p:spPr>
        <p:txBody>
          <a:bodyPr wrap="none" rtlCol="0">
            <a:spAutoFit/>
          </a:bodyPr>
          <a:lstStyle/>
          <a:p>
            <a:r>
              <a:rPr lang="en-US" dirty="0" smtClean="0"/>
              <a:t>a</a:t>
            </a:r>
            <a:endParaRPr lang="en-US" dirty="0"/>
          </a:p>
        </p:txBody>
      </p:sp>
      <p:sp>
        <p:nvSpPr>
          <p:cNvPr id="24" name="TextBox 23"/>
          <p:cNvSpPr txBox="1"/>
          <p:nvPr/>
        </p:nvSpPr>
        <p:spPr>
          <a:xfrm>
            <a:off x="3477264" y="4594091"/>
            <a:ext cx="305943" cy="369332"/>
          </a:xfrm>
          <a:prstGeom prst="rect">
            <a:avLst/>
          </a:prstGeom>
          <a:noFill/>
        </p:spPr>
        <p:txBody>
          <a:bodyPr wrap="none" rtlCol="0">
            <a:spAutoFit/>
          </a:bodyPr>
          <a:lstStyle/>
          <a:p>
            <a:r>
              <a:rPr lang="en-US" dirty="0"/>
              <a:t>b</a:t>
            </a:r>
          </a:p>
        </p:txBody>
      </p:sp>
      <p:sp>
        <p:nvSpPr>
          <p:cNvPr id="25" name="TextBox 24"/>
          <p:cNvSpPr txBox="1"/>
          <p:nvPr/>
        </p:nvSpPr>
        <p:spPr>
          <a:xfrm>
            <a:off x="5137476" y="4536658"/>
            <a:ext cx="282274" cy="369332"/>
          </a:xfrm>
          <a:prstGeom prst="rect">
            <a:avLst/>
          </a:prstGeom>
          <a:noFill/>
        </p:spPr>
        <p:txBody>
          <a:bodyPr wrap="none" rtlCol="0">
            <a:spAutoFit/>
          </a:bodyPr>
          <a:lstStyle/>
          <a:p>
            <a:r>
              <a:rPr lang="en-US" dirty="0"/>
              <a:t>c</a:t>
            </a:r>
          </a:p>
        </p:txBody>
      </p:sp>
      <p:sp>
        <p:nvSpPr>
          <p:cNvPr id="26" name="TextBox 25"/>
          <p:cNvSpPr txBox="1"/>
          <p:nvPr/>
        </p:nvSpPr>
        <p:spPr>
          <a:xfrm>
            <a:off x="6057772" y="4559612"/>
            <a:ext cx="305943" cy="369332"/>
          </a:xfrm>
          <a:prstGeom prst="rect">
            <a:avLst/>
          </a:prstGeom>
          <a:noFill/>
        </p:spPr>
        <p:txBody>
          <a:bodyPr wrap="none" rtlCol="0">
            <a:spAutoFit/>
          </a:bodyPr>
          <a:lstStyle/>
          <a:p>
            <a:r>
              <a:rPr lang="en-US" dirty="0"/>
              <a:t>d</a:t>
            </a:r>
          </a:p>
        </p:txBody>
      </p:sp>
      <p:pic>
        <p:nvPicPr>
          <p:cNvPr id="9" name="Picture 8" descr="Screen Shot 2016-07-28 at 11.35.29 AM.png"/>
          <p:cNvPicPr>
            <a:picLocks noChangeAspect="1"/>
          </p:cNvPicPr>
          <p:nvPr/>
        </p:nvPicPr>
        <p:blipFill rotWithShape="1">
          <a:blip r:embed="rId3">
            <a:extLst>
              <a:ext uri="{28A0092B-C50C-407E-A947-70E740481C1C}">
                <a14:useLocalDpi xmlns:a14="http://schemas.microsoft.com/office/drawing/2010/main" val="0"/>
              </a:ext>
            </a:extLst>
          </a:blip>
          <a:srcRect t="53812" b="42635"/>
          <a:stretch/>
        </p:blipFill>
        <p:spPr>
          <a:xfrm>
            <a:off x="1341200" y="5134184"/>
            <a:ext cx="7429718" cy="150830"/>
          </a:xfrm>
          <a:prstGeom prst="rect">
            <a:avLst/>
          </a:prstGeom>
        </p:spPr>
      </p:pic>
      <p:pic>
        <p:nvPicPr>
          <p:cNvPr id="10" name="Picture 9" descr="Screen Shot 2016-07-28 at 11.35.29 AM.png"/>
          <p:cNvPicPr>
            <a:picLocks noChangeAspect="1"/>
          </p:cNvPicPr>
          <p:nvPr/>
        </p:nvPicPr>
        <p:blipFill rotWithShape="1">
          <a:blip r:embed="rId3">
            <a:extLst>
              <a:ext uri="{28A0092B-C50C-407E-A947-70E740481C1C}">
                <a14:useLocalDpi xmlns:a14="http://schemas.microsoft.com/office/drawing/2010/main" val="0"/>
              </a:ext>
            </a:extLst>
          </a:blip>
          <a:srcRect t="90179" r="15183" b="6901"/>
          <a:stretch/>
        </p:blipFill>
        <p:spPr>
          <a:xfrm flipV="1">
            <a:off x="1226900" y="5364082"/>
            <a:ext cx="6577250" cy="119298"/>
          </a:xfrm>
          <a:prstGeom prst="rect">
            <a:avLst/>
          </a:prstGeom>
        </p:spPr>
      </p:pic>
    </p:spTree>
    <p:extLst>
      <p:ext uri="{BB962C8B-B14F-4D97-AF65-F5344CB8AC3E}">
        <p14:creationId xmlns:p14="http://schemas.microsoft.com/office/powerpoint/2010/main" val="288533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93894" y="244196"/>
            <a:ext cx="3002715" cy="525967"/>
          </a:xfrm>
          <a:prstGeom prst="rect">
            <a:avLst/>
          </a:prstGeom>
        </p:spPr>
        <p:txBody>
          <a:bodyPr vert="horz" lIns="91440" tIns="45720" rIns="91440" bIns="45720" rtlCol="0" anchor="t">
            <a:normAutofit fontScale="85000" lnSpcReduction="20000"/>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t>UMI Family Grouping </a:t>
            </a:r>
            <a:br>
              <a:rPr lang="en-US" sz="2000" dirty="0" smtClean="0"/>
            </a:br>
            <a:r>
              <a:rPr lang="en-US" sz="2000" dirty="0" smtClean="0"/>
              <a:t>(no mismatches)</a:t>
            </a:r>
            <a:endParaRPr lang="en-US" sz="2000" dirty="0"/>
          </a:p>
        </p:txBody>
      </p:sp>
      <p:sp>
        <p:nvSpPr>
          <p:cNvPr id="2" name="TextBox 1"/>
          <p:cNvSpPr txBox="1"/>
          <p:nvPr/>
        </p:nvSpPr>
        <p:spPr>
          <a:xfrm>
            <a:off x="456587" y="922866"/>
            <a:ext cx="3547628" cy="369332"/>
          </a:xfrm>
          <a:prstGeom prst="rect">
            <a:avLst/>
          </a:prstGeom>
          <a:solidFill>
            <a:schemeClr val="bg1"/>
          </a:solidFill>
        </p:spPr>
        <p:txBody>
          <a:bodyPr wrap="none" rtlCol="0">
            <a:spAutoFit/>
          </a:bodyPr>
          <a:lstStyle/>
          <a:p>
            <a:r>
              <a:rPr lang="en-US" dirty="0" smtClean="0">
                <a:solidFill>
                  <a:srgbClr val="FF0000"/>
                </a:solidFill>
              </a:rPr>
              <a:t>GTTACA</a:t>
            </a:r>
            <a:r>
              <a:rPr lang="en-US" dirty="0" smtClean="0"/>
              <a:t>-</a:t>
            </a:r>
            <a:r>
              <a:rPr lang="en-US" dirty="0" smtClean="0">
                <a:solidFill>
                  <a:srgbClr val="FF6600"/>
                </a:solidFill>
              </a:rPr>
              <a:t>AGCCAGTTTAGG</a:t>
            </a:r>
            <a:r>
              <a:rPr lang="en-US" dirty="0" smtClean="0"/>
              <a:t>-</a:t>
            </a:r>
            <a:r>
              <a:rPr lang="en-US" dirty="0" smtClean="0">
                <a:solidFill>
                  <a:schemeClr val="tx1">
                    <a:lumMod val="65000"/>
                    <a:lumOff val="35000"/>
                  </a:schemeClr>
                </a:solidFill>
              </a:rPr>
              <a:t>NNNNNN</a:t>
            </a:r>
            <a:endParaRPr lang="en-US" dirty="0"/>
          </a:p>
        </p:txBody>
      </p:sp>
      <p:sp>
        <p:nvSpPr>
          <p:cNvPr id="22" name="TextBox 21"/>
          <p:cNvSpPr txBox="1"/>
          <p:nvPr/>
        </p:nvSpPr>
        <p:spPr>
          <a:xfrm>
            <a:off x="4678583" y="922866"/>
            <a:ext cx="3823883" cy="369332"/>
          </a:xfrm>
          <a:prstGeom prst="rect">
            <a:avLst/>
          </a:prstGeom>
          <a:solidFill>
            <a:srgbClr val="FFFFFF"/>
          </a:solidFill>
        </p:spPr>
        <p:txBody>
          <a:bodyPr wrap="none" rtlCol="0">
            <a:spAutoFit/>
          </a:bodyPr>
          <a:lstStyle/>
          <a:p>
            <a:r>
              <a:rPr lang="en-US" dirty="0" smtClean="0">
                <a:solidFill>
                  <a:srgbClr val="595959"/>
                </a:solidFill>
              </a:rPr>
              <a:t>NNNNNN</a:t>
            </a:r>
            <a:r>
              <a:rPr lang="en-US" dirty="0" smtClean="0"/>
              <a:t>-</a:t>
            </a:r>
            <a:r>
              <a:rPr lang="en-US" dirty="0" smtClean="0">
                <a:solidFill>
                  <a:srgbClr val="FF6600"/>
                </a:solidFill>
              </a:rPr>
              <a:t>GAGCCTAACTAACG</a:t>
            </a:r>
            <a:r>
              <a:rPr lang="en-US" dirty="0" smtClean="0"/>
              <a:t>-</a:t>
            </a:r>
            <a:r>
              <a:rPr lang="en-US" dirty="0" smtClean="0">
                <a:solidFill>
                  <a:srgbClr val="0000FF"/>
                </a:solidFill>
              </a:rPr>
              <a:t>AATGCA</a:t>
            </a:r>
            <a:r>
              <a:rPr lang="en-US" dirty="0" smtClean="0"/>
              <a:t> </a:t>
            </a:r>
            <a:endParaRPr lang="en-US" dirty="0"/>
          </a:p>
        </p:txBody>
      </p:sp>
      <p:grpSp>
        <p:nvGrpSpPr>
          <p:cNvPr id="9" name="Group 8"/>
          <p:cNvGrpSpPr/>
          <p:nvPr/>
        </p:nvGrpSpPr>
        <p:grpSpPr>
          <a:xfrm>
            <a:off x="527788" y="2174440"/>
            <a:ext cx="3332365" cy="211669"/>
            <a:chOff x="1601304" y="2167466"/>
            <a:chExt cx="3332365" cy="211669"/>
          </a:xfrm>
        </p:grpSpPr>
        <p:cxnSp>
          <p:nvCxnSpPr>
            <p:cNvPr id="20" name="Straight Connector 19"/>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1601304" y="2167467"/>
              <a:ext cx="1185333" cy="211668"/>
              <a:chOff x="1498600" y="1659467"/>
              <a:chExt cx="1185333" cy="211668"/>
            </a:xfrm>
          </p:grpSpPr>
          <p:sp>
            <p:nvSpPr>
              <p:cNvPr id="3" name="Rectangle 2"/>
              <p:cNvSpPr/>
              <p:nvPr/>
            </p:nvSpPr>
            <p:spPr>
              <a:xfrm>
                <a:off x="1498600" y="1659467"/>
                <a:ext cx="287867" cy="21166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rot="10800000">
              <a:off x="3765270" y="2167466"/>
              <a:ext cx="1168399" cy="211668"/>
              <a:chOff x="1651000" y="1811867"/>
              <a:chExt cx="1168399" cy="211668"/>
            </a:xfrm>
          </p:grpSpPr>
          <p:sp>
            <p:nvSpPr>
              <p:cNvPr id="25" name="Rectangle 24"/>
              <p:cNvSpPr/>
              <p:nvPr/>
            </p:nvSpPr>
            <p:spPr>
              <a:xfrm>
                <a:off x="1651000" y="1811867"/>
                <a:ext cx="287867" cy="21166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8" name="Group 27"/>
          <p:cNvGrpSpPr/>
          <p:nvPr/>
        </p:nvGrpSpPr>
        <p:grpSpPr>
          <a:xfrm>
            <a:off x="527788" y="2950365"/>
            <a:ext cx="3332365" cy="211669"/>
            <a:chOff x="1601304" y="2167466"/>
            <a:chExt cx="3332365" cy="211669"/>
          </a:xfrm>
        </p:grpSpPr>
        <p:cxnSp>
          <p:nvCxnSpPr>
            <p:cNvPr id="29" name="Straight Connector 2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1601304" y="2167467"/>
              <a:ext cx="1185333" cy="211668"/>
              <a:chOff x="1498600" y="1659467"/>
              <a:chExt cx="1185333" cy="211668"/>
            </a:xfrm>
          </p:grpSpPr>
          <p:sp>
            <p:nvSpPr>
              <p:cNvPr id="35" name="Rectangle 34"/>
              <p:cNvSpPr/>
              <p:nvPr/>
            </p:nvSpPr>
            <p:spPr>
              <a:xfrm>
                <a:off x="1498600" y="1659467"/>
                <a:ext cx="287867" cy="21166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rot="10800000">
              <a:off x="3765270" y="2167466"/>
              <a:ext cx="1168399" cy="211668"/>
              <a:chOff x="1651000" y="1811867"/>
              <a:chExt cx="1168399" cy="211668"/>
            </a:xfrm>
          </p:grpSpPr>
          <p:sp>
            <p:nvSpPr>
              <p:cNvPr id="32" name="Rectangle 31"/>
              <p:cNvSpPr/>
              <p:nvPr/>
            </p:nvSpPr>
            <p:spPr>
              <a:xfrm>
                <a:off x="1651000" y="1811867"/>
                <a:ext cx="287867" cy="21166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8" name="Group 37"/>
          <p:cNvGrpSpPr/>
          <p:nvPr/>
        </p:nvGrpSpPr>
        <p:grpSpPr>
          <a:xfrm>
            <a:off x="527788" y="2691724"/>
            <a:ext cx="3332365" cy="211669"/>
            <a:chOff x="1601304" y="2167466"/>
            <a:chExt cx="3332365" cy="211669"/>
          </a:xfrm>
        </p:grpSpPr>
        <p:cxnSp>
          <p:nvCxnSpPr>
            <p:cNvPr id="39" name="Straight Connector 3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601304" y="2167467"/>
              <a:ext cx="1185333" cy="211668"/>
              <a:chOff x="1498600" y="1659467"/>
              <a:chExt cx="1185333" cy="211668"/>
            </a:xfrm>
          </p:grpSpPr>
          <p:sp>
            <p:nvSpPr>
              <p:cNvPr id="45" name="Rectangle 44"/>
              <p:cNvSpPr/>
              <p:nvPr/>
            </p:nvSpPr>
            <p:spPr>
              <a:xfrm>
                <a:off x="1498600" y="1659467"/>
                <a:ext cx="287867" cy="21166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rot="10800000">
              <a:off x="3765270" y="2167466"/>
              <a:ext cx="1168399" cy="211668"/>
              <a:chOff x="1651000" y="1811867"/>
              <a:chExt cx="1168399" cy="211668"/>
            </a:xfrm>
          </p:grpSpPr>
          <p:sp>
            <p:nvSpPr>
              <p:cNvPr id="42" name="Rectangle 41"/>
              <p:cNvSpPr/>
              <p:nvPr/>
            </p:nvSpPr>
            <p:spPr>
              <a:xfrm>
                <a:off x="1651000" y="1811867"/>
                <a:ext cx="287867" cy="21166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8" name="Group 47"/>
          <p:cNvGrpSpPr/>
          <p:nvPr/>
        </p:nvGrpSpPr>
        <p:grpSpPr>
          <a:xfrm>
            <a:off x="527788" y="2433082"/>
            <a:ext cx="3332365" cy="211669"/>
            <a:chOff x="1601304" y="2167466"/>
            <a:chExt cx="3332365" cy="211669"/>
          </a:xfrm>
        </p:grpSpPr>
        <p:cxnSp>
          <p:nvCxnSpPr>
            <p:cNvPr id="49" name="Straight Connector 4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601304" y="2167467"/>
              <a:ext cx="1185333" cy="211668"/>
              <a:chOff x="1498600" y="1659467"/>
              <a:chExt cx="1185333" cy="211668"/>
            </a:xfrm>
          </p:grpSpPr>
          <p:sp>
            <p:nvSpPr>
              <p:cNvPr id="55" name="Rectangle 54"/>
              <p:cNvSpPr/>
              <p:nvPr/>
            </p:nvSpPr>
            <p:spPr>
              <a:xfrm>
                <a:off x="1498600" y="1659467"/>
                <a:ext cx="287867" cy="21166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1" name="Group 50"/>
            <p:cNvGrpSpPr/>
            <p:nvPr/>
          </p:nvGrpSpPr>
          <p:grpSpPr>
            <a:xfrm rot="10800000">
              <a:off x="3765270" y="2167466"/>
              <a:ext cx="1168399" cy="211668"/>
              <a:chOff x="1651000" y="1811867"/>
              <a:chExt cx="1168399" cy="211668"/>
            </a:xfrm>
          </p:grpSpPr>
          <p:sp>
            <p:nvSpPr>
              <p:cNvPr id="52" name="Rectangle 51"/>
              <p:cNvSpPr/>
              <p:nvPr/>
            </p:nvSpPr>
            <p:spPr>
              <a:xfrm>
                <a:off x="1651000" y="1811867"/>
                <a:ext cx="287867" cy="211667"/>
              </a:xfrm>
              <a:prstGeom prst="rect">
                <a:avLst/>
              </a:prstGeom>
              <a:solidFill>
                <a:srgbClr val="3185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8" name="Group 57"/>
          <p:cNvGrpSpPr/>
          <p:nvPr/>
        </p:nvGrpSpPr>
        <p:grpSpPr>
          <a:xfrm>
            <a:off x="527788" y="3209006"/>
            <a:ext cx="3332365" cy="211669"/>
            <a:chOff x="1601304" y="2167466"/>
            <a:chExt cx="3332365" cy="211669"/>
          </a:xfrm>
        </p:grpSpPr>
        <p:cxnSp>
          <p:nvCxnSpPr>
            <p:cNvPr id="59" name="Straight Connector 5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1601304" y="2167467"/>
              <a:ext cx="1185333" cy="211668"/>
              <a:chOff x="1498600" y="1659467"/>
              <a:chExt cx="1185333" cy="211668"/>
            </a:xfrm>
          </p:grpSpPr>
          <p:sp>
            <p:nvSpPr>
              <p:cNvPr id="65" name="Rectangle 64"/>
              <p:cNvSpPr/>
              <p:nvPr/>
            </p:nvSpPr>
            <p:spPr>
              <a:xfrm>
                <a:off x="1498600" y="1659467"/>
                <a:ext cx="287867" cy="21166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1" name="Group 60"/>
            <p:cNvGrpSpPr/>
            <p:nvPr/>
          </p:nvGrpSpPr>
          <p:grpSpPr>
            <a:xfrm rot="10800000">
              <a:off x="3765270" y="2167466"/>
              <a:ext cx="1168399" cy="211668"/>
              <a:chOff x="1651000" y="1811867"/>
              <a:chExt cx="1168399" cy="211668"/>
            </a:xfrm>
          </p:grpSpPr>
          <p:sp>
            <p:nvSpPr>
              <p:cNvPr id="62" name="Rectangle 61"/>
              <p:cNvSpPr/>
              <p:nvPr/>
            </p:nvSpPr>
            <p:spPr>
              <a:xfrm>
                <a:off x="1651000" y="1811867"/>
                <a:ext cx="287867" cy="211667"/>
              </a:xfrm>
              <a:prstGeom prst="rect">
                <a:avLst/>
              </a:prstGeom>
              <a:solidFill>
                <a:srgbClr val="3185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63" name="Rectangle 6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8" name="Group 67"/>
          <p:cNvGrpSpPr/>
          <p:nvPr/>
        </p:nvGrpSpPr>
        <p:grpSpPr>
          <a:xfrm>
            <a:off x="5284304" y="2052487"/>
            <a:ext cx="3332365" cy="211669"/>
            <a:chOff x="1601304" y="2167466"/>
            <a:chExt cx="3332365" cy="211669"/>
          </a:xfrm>
        </p:grpSpPr>
        <p:cxnSp>
          <p:nvCxnSpPr>
            <p:cNvPr id="69" name="Straight Connector 6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1601304" y="2167467"/>
              <a:ext cx="1185333" cy="211668"/>
              <a:chOff x="1498600" y="1659467"/>
              <a:chExt cx="1185333" cy="211668"/>
            </a:xfrm>
          </p:grpSpPr>
          <p:sp>
            <p:nvSpPr>
              <p:cNvPr id="75" name="Rectangle 74"/>
              <p:cNvSpPr/>
              <p:nvPr/>
            </p:nvSpPr>
            <p:spPr>
              <a:xfrm>
                <a:off x="1498600" y="1659467"/>
                <a:ext cx="287867" cy="21166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1" name="Group 70"/>
            <p:cNvGrpSpPr/>
            <p:nvPr/>
          </p:nvGrpSpPr>
          <p:grpSpPr>
            <a:xfrm rot="10800000">
              <a:off x="3765270" y="2167466"/>
              <a:ext cx="1168399" cy="211668"/>
              <a:chOff x="1651000" y="1811867"/>
              <a:chExt cx="1168399" cy="211668"/>
            </a:xfrm>
          </p:grpSpPr>
          <p:sp>
            <p:nvSpPr>
              <p:cNvPr id="72" name="Rectangle 71"/>
              <p:cNvSpPr/>
              <p:nvPr/>
            </p:nvSpPr>
            <p:spPr>
              <a:xfrm>
                <a:off x="1651000" y="1811867"/>
                <a:ext cx="287867" cy="21166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8" name="Group 117"/>
          <p:cNvGrpSpPr/>
          <p:nvPr/>
        </p:nvGrpSpPr>
        <p:grpSpPr>
          <a:xfrm>
            <a:off x="5284304" y="2311129"/>
            <a:ext cx="3332365" cy="211669"/>
            <a:chOff x="5284304" y="2943391"/>
            <a:chExt cx="3332365" cy="211669"/>
          </a:xfrm>
        </p:grpSpPr>
        <p:cxnSp>
          <p:nvCxnSpPr>
            <p:cNvPr id="79" name="Straight Connector 78"/>
            <p:cNvCxnSpPr/>
            <p:nvPr/>
          </p:nvCxnSpPr>
          <p:spPr>
            <a:xfrm>
              <a:off x="5398051" y="3048682"/>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5284304" y="2943392"/>
              <a:ext cx="1185333" cy="211668"/>
              <a:chOff x="1498600" y="1659467"/>
              <a:chExt cx="1185333" cy="211668"/>
            </a:xfrm>
          </p:grpSpPr>
          <p:sp>
            <p:nvSpPr>
              <p:cNvPr id="85" name="Rectangle 84"/>
              <p:cNvSpPr/>
              <p:nvPr/>
            </p:nvSpPr>
            <p:spPr>
              <a:xfrm>
                <a:off x="1498600" y="1659467"/>
                <a:ext cx="287867" cy="21166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1" name="Group 80"/>
            <p:cNvGrpSpPr/>
            <p:nvPr/>
          </p:nvGrpSpPr>
          <p:grpSpPr>
            <a:xfrm rot="10800000">
              <a:off x="7448270" y="2943391"/>
              <a:ext cx="1168399" cy="211668"/>
              <a:chOff x="1651000" y="1811867"/>
              <a:chExt cx="1168399" cy="211668"/>
            </a:xfrm>
          </p:grpSpPr>
          <p:sp>
            <p:nvSpPr>
              <p:cNvPr id="82" name="Rectangle 81"/>
              <p:cNvSpPr/>
              <p:nvPr/>
            </p:nvSpPr>
            <p:spPr>
              <a:xfrm>
                <a:off x="1651000" y="1811867"/>
                <a:ext cx="287867" cy="21166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8" name="Group 87"/>
          <p:cNvGrpSpPr/>
          <p:nvPr/>
        </p:nvGrpSpPr>
        <p:grpSpPr>
          <a:xfrm>
            <a:off x="5284304" y="3096200"/>
            <a:ext cx="3332365" cy="211669"/>
            <a:chOff x="1601304" y="2167466"/>
            <a:chExt cx="3332365" cy="211669"/>
          </a:xfrm>
        </p:grpSpPr>
        <p:cxnSp>
          <p:nvCxnSpPr>
            <p:cNvPr id="89" name="Straight Connector 8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a:off x="1601304" y="2167467"/>
              <a:ext cx="1185333" cy="211668"/>
              <a:chOff x="1498600" y="1659467"/>
              <a:chExt cx="1185333" cy="211668"/>
            </a:xfrm>
          </p:grpSpPr>
          <p:sp>
            <p:nvSpPr>
              <p:cNvPr id="95" name="Rectangle 94"/>
              <p:cNvSpPr/>
              <p:nvPr/>
            </p:nvSpPr>
            <p:spPr>
              <a:xfrm>
                <a:off x="1498600" y="1659467"/>
                <a:ext cx="287867" cy="21166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1" name="Group 90"/>
            <p:cNvGrpSpPr/>
            <p:nvPr/>
          </p:nvGrpSpPr>
          <p:grpSpPr>
            <a:xfrm rot="10800000">
              <a:off x="3765270" y="2167466"/>
              <a:ext cx="1168399" cy="211668"/>
              <a:chOff x="1651000" y="1811867"/>
              <a:chExt cx="1168399" cy="211668"/>
            </a:xfrm>
          </p:grpSpPr>
          <p:sp>
            <p:nvSpPr>
              <p:cNvPr id="92" name="Rectangle 91"/>
              <p:cNvSpPr/>
              <p:nvPr/>
            </p:nvSpPr>
            <p:spPr>
              <a:xfrm>
                <a:off x="1651000" y="1811867"/>
                <a:ext cx="287867" cy="211667"/>
              </a:xfrm>
              <a:prstGeom prst="rect">
                <a:avLst/>
              </a:prstGeom>
              <a:solidFill>
                <a:srgbClr val="3185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8" name="Group 97"/>
          <p:cNvGrpSpPr/>
          <p:nvPr/>
        </p:nvGrpSpPr>
        <p:grpSpPr>
          <a:xfrm>
            <a:off x="5284304" y="2837559"/>
            <a:ext cx="3332365" cy="211669"/>
            <a:chOff x="1601304" y="2167466"/>
            <a:chExt cx="3332365" cy="211669"/>
          </a:xfrm>
        </p:grpSpPr>
        <p:cxnSp>
          <p:nvCxnSpPr>
            <p:cNvPr id="99" name="Straight Connector 9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100" name="Group 99"/>
            <p:cNvGrpSpPr/>
            <p:nvPr/>
          </p:nvGrpSpPr>
          <p:grpSpPr>
            <a:xfrm>
              <a:off x="1601304" y="2167467"/>
              <a:ext cx="1185333" cy="211668"/>
              <a:chOff x="1498600" y="1659467"/>
              <a:chExt cx="1185333" cy="211668"/>
            </a:xfrm>
          </p:grpSpPr>
          <p:sp>
            <p:nvSpPr>
              <p:cNvPr id="105" name="Rectangle 104"/>
              <p:cNvSpPr/>
              <p:nvPr/>
            </p:nvSpPr>
            <p:spPr>
              <a:xfrm>
                <a:off x="1498600" y="1659467"/>
                <a:ext cx="287867" cy="21166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p:cNvGrpSpPr/>
            <p:nvPr/>
          </p:nvGrpSpPr>
          <p:grpSpPr>
            <a:xfrm rot="10800000">
              <a:off x="3765270" y="2167466"/>
              <a:ext cx="1168399" cy="211668"/>
              <a:chOff x="1651000" y="1811867"/>
              <a:chExt cx="1168399" cy="211668"/>
            </a:xfrm>
          </p:grpSpPr>
          <p:sp>
            <p:nvSpPr>
              <p:cNvPr id="102" name="Rectangle 101"/>
              <p:cNvSpPr/>
              <p:nvPr/>
            </p:nvSpPr>
            <p:spPr>
              <a:xfrm>
                <a:off x="1651000" y="1811867"/>
                <a:ext cx="287867" cy="211667"/>
              </a:xfrm>
              <a:prstGeom prst="rect">
                <a:avLst/>
              </a:prstGeom>
              <a:solidFill>
                <a:srgbClr val="3185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8" name="Group 107"/>
          <p:cNvGrpSpPr/>
          <p:nvPr/>
        </p:nvGrpSpPr>
        <p:grpSpPr>
          <a:xfrm>
            <a:off x="5284304" y="3354841"/>
            <a:ext cx="3332365" cy="211669"/>
            <a:chOff x="1601304" y="2167466"/>
            <a:chExt cx="3332365" cy="211669"/>
          </a:xfrm>
        </p:grpSpPr>
        <p:cxnSp>
          <p:nvCxnSpPr>
            <p:cNvPr id="109" name="Straight Connector 10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110" name="Group 109"/>
            <p:cNvGrpSpPr/>
            <p:nvPr/>
          </p:nvGrpSpPr>
          <p:grpSpPr>
            <a:xfrm>
              <a:off x="1601304" y="2167467"/>
              <a:ext cx="1185333" cy="211668"/>
              <a:chOff x="1498600" y="1659467"/>
              <a:chExt cx="1185333" cy="211668"/>
            </a:xfrm>
          </p:grpSpPr>
          <p:sp>
            <p:nvSpPr>
              <p:cNvPr id="115" name="Rectangle 114"/>
              <p:cNvSpPr/>
              <p:nvPr/>
            </p:nvSpPr>
            <p:spPr>
              <a:xfrm>
                <a:off x="1498600" y="1659467"/>
                <a:ext cx="287867" cy="21166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1" name="Group 110"/>
            <p:cNvGrpSpPr/>
            <p:nvPr/>
          </p:nvGrpSpPr>
          <p:grpSpPr>
            <a:xfrm rot="10800000">
              <a:off x="3765270" y="2167466"/>
              <a:ext cx="1168399" cy="211668"/>
              <a:chOff x="1651000" y="1811867"/>
              <a:chExt cx="1168399" cy="211668"/>
            </a:xfrm>
          </p:grpSpPr>
          <p:sp>
            <p:nvSpPr>
              <p:cNvPr id="112" name="Rectangle 111"/>
              <p:cNvSpPr/>
              <p:nvPr/>
            </p:nvSpPr>
            <p:spPr>
              <a:xfrm>
                <a:off x="1651000" y="1811867"/>
                <a:ext cx="287867" cy="211667"/>
              </a:xfrm>
              <a:prstGeom prst="rect">
                <a:avLst/>
              </a:prstGeom>
              <a:solidFill>
                <a:srgbClr val="3185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113" name="Rectangle 11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120" name="Straight Connector 119"/>
          <p:cNvCxnSpPr>
            <a:stCxn id="2" idx="3"/>
            <a:endCxn id="22" idx="1"/>
          </p:cNvCxnSpPr>
          <p:nvPr/>
        </p:nvCxnSpPr>
        <p:spPr>
          <a:xfrm>
            <a:off x="4004215" y="1107532"/>
            <a:ext cx="674368" cy="0"/>
          </a:xfrm>
          <a:prstGeom prst="line">
            <a:avLst/>
          </a:prstGeom>
          <a:ln>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135940" y="4588933"/>
            <a:ext cx="3514604" cy="369332"/>
          </a:xfrm>
          <a:prstGeom prst="rect">
            <a:avLst/>
          </a:prstGeom>
          <a:solidFill>
            <a:schemeClr val="bg1"/>
          </a:solidFill>
        </p:spPr>
        <p:txBody>
          <a:bodyPr wrap="none" rtlCol="0">
            <a:spAutoFit/>
          </a:bodyPr>
          <a:lstStyle/>
          <a:p>
            <a:r>
              <a:rPr lang="en-US" dirty="0" smtClean="0">
                <a:solidFill>
                  <a:srgbClr val="008000"/>
                </a:solidFill>
              </a:rPr>
              <a:t>TACCTC</a:t>
            </a:r>
            <a:r>
              <a:rPr lang="en-US" dirty="0" smtClean="0"/>
              <a:t>-</a:t>
            </a:r>
            <a:r>
              <a:rPr lang="en-US" dirty="0" smtClean="0">
                <a:solidFill>
                  <a:srgbClr val="FF6600"/>
                </a:solidFill>
              </a:rPr>
              <a:t>AGCCAGTTTAGG</a:t>
            </a:r>
            <a:r>
              <a:rPr lang="en-US" dirty="0" smtClean="0"/>
              <a:t>-</a:t>
            </a:r>
            <a:r>
              <a:rPr lang="en-US" dirty="0" smtClean="0">
                <a:solidFill>
                  <a:schemeClr val="tx1">
                    <a:lumMod val="65000"/>
                    <a:lumOff val="35000"/>
                  </a:schemeClr>
                </a:solidFill>
              </a:rPr>
              <a:t>NNNNNN</a:t>
            </a:r>
            <a:endParaRPr lang="en-US" dirty="0"/>
          </a:p>
        </p:txBody>
      </p:sp>
      <p:sp>
        <p:nvSpPr>
          <p:cNvPr id="137" name="TextBox 136"/>
          <p:cNvSpPr txBox="1"/>
          <p:nvPr/>
        </p:nvSpPr>
        <p:spPr>
          <a:xfrm>
            <a:off x="4357936" y="4588933"/>
            <a:ext cx="3839513" cy="369332"/>
          </a:xfrm>
          <a:prstGeom prst="rect">
            <a:avLst/>
          </a:prstGeom>
          <a:solidFill>
            <a:srgbClr val="FFFFFF"/>
          </a:solidFill>
        </p:spPr>
        <p:txBody>
          <a:bodyPr wrap="none" rtlCol="0">
            <a:spAutoFit/>
          </a:bodyPr>
          <a:lstStyle/>
          <a:p>
            <a:r>
              <a:rPr lang="en-US" dirty="0" smtClean="0">
                <a:solidFill>
                  <a:srgbClr val="595959"/>
                </a:solidFill>
              </a:rPr>
              <a:t>NNNNNN</a:t>
            </a:r>
            <a:r>
              <a:rPr lang="en-US" dirty="0" smtClean="0"/>
              <a:t>-</a:t>
            </a:r>
            <a:r>
              <a:rPr lang="en-US" dirty="0" smtClean="0">
                <a:solidFill>
                  <a:srgbClr val="FF6600"/>
                </a:solidFill>
              </a:rPr>
              <a:t>GAGCCTAACTAACG</a:t>
            </a:r>
            <a:r>
              <a:rPr lang="en-US" dirty="0" smtClean="0"/>
              <a:t>-</a:t>
            </a:r>
            <a:r>
              <a:rPr lang="en-US" dirty="0" smtClean="0">
                <a:solidFill>
                  <a:srgbClr val="31859C"/>
                </a:solidFill>
              </a:rPr>
              <a:t>ATAGGC</a:t>
            </a:r>
            <a:r>
              <a:rPr lang="en-US" dirty="0" smtClean="0"/>
              <a:t> </a:t>
            </a:r>
            <a:endParaRPr lang="en-US" dirty="0"/>
          </a:p>
        </p:txBody>
      </p:sp>
      <p:cxnSp>
        <p:nvCxnSpPr>
          <p:cNvPr id="138" name="Straight Connector 137"/>
          <p:cNvCxnSpPr>
            <a:stCxn id="136" idx="3"/>
            <a:endCxn id="137" idx="1"/>
          </p:cNvCxnSpPr>
          <p:nvPr/>
        </p:nvCxnSpPr>
        <p:spPr>
          <a:xfrm>
            <a:off x="3650544" y="4773599"/>
            <a:ext cx="707392" cy="0"/>
          </a:xfrm>
          <a:prstGeom prst="line">
            <a:avLst/>
          </a:prstGeom>
          <a:ln>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6336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93894" y="244196"/>
            <a:ext cx="3002715" cy="525967"/>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smtClean="0"/>
              <a:t>UMI Family Grouping</a:t>
            </a:r>
          </a:p>
        </p:txBody>
      </p:sp>
      <p:grpSp>
        <p:nvGrpSpPr>
          <p:cNvPr id="9" name="Group 8"/>
          <p:cNvGrpSpPr/>
          <p:nvPr/>
        </p:nvGrpSpPr>
        <p:grpSpPr>
          <a:xfrm>
            <a:off x="678438" y="1998688"/>
            <a:ext cx="3332365" cy="211669"/>
            <a:chOff x="1601304" y="2167466"/>
            <a:chExt cx="3332365" cy="211669"/>
          </a:xfrm>
        </p:grpSpPr>
        <p:cxnSp>
          <p:nvCxnSpPr>
            <p:cNvPr id="20" name="Straight Connector 19"/>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1601304" y="2167467"/>
              <a:ext cx="1185333" cy="211668"/>
              <a:chOff x="1498600" y="1659467"/>
              <a:chExt cx="1185333" cy="211668"/>
            </a:xfrm>
          </p:grpSpPr>
          <p:sp>
            <p:nvSpPr>
              <p:cNvPr id="3" name="Rectangle 2"/>
              <p:cNvSpPr/>
              <p:nvPr/>
            </p:nvSpPr>
            <p:spPr>
              <a:xfrm>
                <a:off x="1498600" y="1659467"/>
                <a:ext cx="287867" cy="21166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rot="10800000">
              <a:off x="3765270" y="2167466"/>
              <a:ext cx="1168399" cy="211668"/>
              <a:chOff x="1651000" y="1811867"/>
              <a:chExt cx="1168399" cy="211668"/>
            </a:xfrm>
          </p:grpSpPr>
          <p:sp>
            <p:nvSpPr>
              <p:cNvPr id="25" name="Rectangle 24"/>
              <p:cNvSpPr/>
              <p:nvPr/>
            </p:nvSpPr>
            <p:spPr>
              <a:xfrm>
                <a:off x="1651000" y="1811867"/>
                <a:ext cx="287867" cy="21166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8" name="Group 27"/>
          <p:cNvGrpSpPr/>
          <p:nvPr/>
        </p:nvGrpSpPr>
        <p:grpSpPr>
          <a:xfrm>
            <a:off x="678438" y="2774613"/>
            <a:ext cx="3332365" cy="211669"/>
            <a:chOff x="1601304" y="2167466"/>
            <a:chExt cx="3332365" cy="211669"/>
          </a:xfrm>
        </p:grpSpPr>
        <p:cxnSp>
          <p:nvCxnSpPr>
            <p:cNvPr id="29" name="Straight Connector 2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1601304" y="2167467"/>
              <a:ext cx="1185333" cy="211668"/>
              <a:chOff x="1498600" y="1659467"/>
              <a:chExt cx="1185333" cy="211668"/>
            </a:xfrm>
          </p:grpSpPr>
          <p:sp>
            <p:nvSpPr>
              <p:cNvPr id="35" name="Rectangle 34"/>
              <p:cNvSpPr/>
              <p:nvPr/>
            </p:nvSpPr>
            <p:spPr>
              <a:xfrm>
                <a:off x="1498600" y="1659467"/>
                <a:ext cx="287867" cy="21166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rot="10800000">
              <a:off x="3765270" y="2167466"/>
              <a:ext cx="1168399" cy="211668"/>
              <a:chOff x="1651000" y="1811867"/>
              <a:chExt cx="1168399" cy="211668"/>
            </a:xfrm>
          </p:grpSpPr>
          <p:sp>
            <p:nvSpPr>
              <p:cNvPr id="32" name="Rectangle 31"/>
              <p:cNvSpPr/>
              <p:nvPr/>
            </p:nvSpPr>
            <p:spPr>
              <a:xfrm>
                <a:off x="1651000" y="1811867"/>
                <a:ext cx="287867" cy="21166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8" name="Group 37"/>
          <p:cNvGrpSpPr/>
          <p:nvPr/>
        </p:nvGrpSpPr>
        <p:grpSpPr>
          <a:xfrm>
            <a:off x="678438" y="2515972"/>
            <a:ext cx="3332365" cy="211669"/>
            <a:chOff x="1601304" y="2167466"/>
            <a:chExt cx="3332365" cy="211669"/>
          </a:xfrm>
        </p:grpSpPr>
        <p:cxnSp>
          <p:nvCxnSpPr>
            <p:cNvPr id="39" name="Straight Connector 3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601304" y="2167467"/>
              <a:ext cx="1185333" cy="211668"/>
              <a:chOff x="1498600" y="1659467"/>
              <a:chExt cx="1185333" cy="211668"/>
            </a:xfrm>
          </p:grpSpPr>
          <p:sp>
            <p:nvSpPr>
              <p:cNvPr id="45" name="Rectangle 44"/>
              <p:cNvSpPr/>
              <p:nvPr/>
            </p:nvSpPr>
            <p:spPr>
              <a:xfrm>
                <a:off x="1498600" y="1659467"/>
                <a:ext cx="287867" cy="21166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rot="10800000">
              <a:off x="3765270" y="2167466"/>
              <a:ext cx="1168399" cy="211668"/>
              <a:chOff x="1651000" y="1811867"/>
              <a:chExt cx="1168399" cy="211668"/>
            </a:xfrm>
          </p:grpSpPr>
          <p:sp>
            <p:nvSpPr>
              <p:cNvPr id="42" name="Rectangle 41"/>
              <p:cNvSpPr/>
              <p:nvPr/>
            </p:nvSpPr>
            <p:spPr>
              <a:xfrm>
                <a:off x="1651000" y="1811867"/>
                <a:ext cx="287867" cy="211667"/>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8" name="Group 47"/>
          <p:cNvGrpSpPr/>
          <p:nvPr/>
        </p:nvGrpSpPr>
        <p:grpSpPr>
          <a:xfrm>
            <a:off x="678438" y="2257330"/>
            <a:ext cx="3332365" cy="211669"/>
            <a:chOff x="1601304" y="2167466"/>
            <a:chExt cx="3332365" cy="211669"/>
          </a:xfrm>
        </p:grpSpPr>
        <p:cxnSp>
          <p:nvCxnSpPr>
            <p:cNvPr id="49" name="Straight Connector 4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601304" y="2167467"/>
              <a:ext cx="1185333" cy="211668"/>
              <a:chOff x="1498600" y="1659467"/>
              <a:chExt cx="1185333" cy="211668"/>
            </a:xfrm>
          </p:grpSpPr>
          <p:sp>
            <p:nvSpPr>
              <p:cNvPr id="55" name="Rectangle 54"/>
              <p:cNvSpPr/>
              <p:nvPr/>
            </p:nvSpPr>
            <p:spPr>
              <a:xfrm>
                <a:off x="1498600" y="1659467"/>
                <a:ext cx="287867" cy="211667"/>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CFFCC"/>
                  </a:solidFill>
                </a:endParaRPr>
              </a:p>
            </p:txBody>
          </p:sp>
          <p:sp>
            <p:nvSpPr>
              <p:cNvPr id="56" name="Rectangle 5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1" name="Group 50"/>
            <p:cNvGrpSpPr/>
            <p:nvPr/>
          </p:nvGrpSpPr>
          <p:grpSpPr>
            <a:xfrm rot="10800000">
              <a:off x="3765270" y="2167466"/>
              <a:ext cx="1168399" cy="211668"/>
              <a:chOff x="1651000" y="1811867"/>
              <a:chExt cx="1168399" cy="211668"/>
            </a:xfrm>
          </p:grpSpPr>
          <p:sp>
            <p:nvSpPr>
              <p:cNvPr id="52" name="Rectangle 51"/>
              <p:cNvSpPr/>
              <p:nvPr/>
            </p:nvSpPr>
            <p:spPr>
              <a:xfrm>
                <a:off x="1651000" y="1811867"/>
                <a:ext cx="287867" cy="211667"/>
              </a:xfrm>
              <a:prstGeom prst="rect">
                <a:avLst/>
              </a:prstGeom>
              <a:solidFill>
                <a:srgbClr val="3185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8" name="Group 57"/>
          <p:cNvGrpSpPr/>
          <p:nvPr/>
        </p:nvGrpSpPr>
        <p:grpSpPr>
          <a:xfrm>
            <a:off x="678438" y="3033254"/>
            <a:ext cx="3332365" cy="211669"/>
            <a:chOff x="1601304" y="2167466"/>
            <a:chExt cx="3332365" cy="211669"/>
          </a:xfrm>
        </p:grpSpPr>
        <p:cxnSp>
          <p:nvCxnSpPr>
            <p:cNvPr id="59" name="Straight Connector 5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1601304" y="2167467"/>
              <a:ext cx="1185333" cy="211668"/>
              <a:chOff x="1498600" y="1659467"/>
              <a:chExt cx="1185333" cy="211668"/>
            </a:xfrm>
          </p:grpSpPr>
          <p:sp>
            <p:nvSpPr>
              <p:cNvPr id="65" name="Rectangle 64"/>
              <p:cNvSpPr/>
              <p:nvPr/>
            </p:nvSpPr>
            <p:spPr>
              <a:xfrm>
                <a:off x="1498600" y="1659467"/>
                <a:ext cx="287867" cy="21166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1" name="Group 60"/>
            <p:cNvGrpSpPr/>
            <p:nvPr/>
          </p:nvGrpSpPr>
          <p:grpSpPr>
            <a:xfrm rot="10800000">
              <a:off x="3765270" y="2167466"/>
              <a:ext cx="1168399" cy="211668"/>
              <a:chOff x="1651000" y="1811867"/>
              <a:chExt cx="1168399" cy="211668"/>
            </a:xfrm>
          </p:grpSpPr>
          <p:sp>
            <p:nvSpPr>
              <p:cNvPr id="62" name="Rectangle 61"/>
              <p:cNvSpPr/>
              <p:nvPr/>
            </p:nvSpPr>
            <p:spPr>
              <a:xfrm>
                <a:off x="1651000" y="1811867"/>
                <a:ext cx="287867" cy="211667"/>
              </a:xfrm>
              <a:prstGeom prst="rect">
                <a:avLst/>
              </a:prstGeom>
              <a:solidFill>
                <a:srgbClr val="3185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63" name="Rectangle 6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8" name="Group 67"/>
          <p:cNvGrpSpPr/>
          <p:nvPr/>
        </p:nvGrpSpPr>
        <p:grpSpPr>
          <a:xfrm>
            <a:off x="5284304" y="2052487"/>
            <a:ext cx="3332365" cy="211669"/>
            <a:chOff x="1601304" y="2167466"/>
            <a:chExt cx="3332365" cy="211669"/>
          </a:xfrm>
        </p:grpSpPr>
        <p:cxnSp>
          <p:nvCxnSpPr>
            <p:cNvPr id="69" name="Straight Connector 6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70" name="Group 69"/>
            <p:cNvGrpSpPr/>
            <p:nvPr/>
          </p:nvGrpSpPr>
          <p:grpSpPr>
            <a:xfrm>
              <a:off x="1601304" y="2167467"/>
              <a:ext cx="1185333" cy="211668"/>
              <a:chOff x="1498600" y="1659467"/>
              <a:chExt cx="1185333" cy="211668"/>
            </a:xfrm>
          </p:grpSpPr>
          <p:sp>
            <p:nvSpPr>
              <p:cNvPr id="75" name="Rectangle 74"/>
              <p:cNvSpPr/>
              <p:nvPr/>
            </p:nvSpPr>
            <p:spPr>
              <a:xfrm>
                <a:off x="1498600" y="1659467"/>
                <a:ext cx="287867" cy="21166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1" name="Group 70"/>
            <p:cNvGrpSpPr/>
            <p:nvPr/>
          </p:nvGrpSpPr>
          <p:grpSpPr>
            <a:xfrm rot="10800000">
              <a:off x="3765270" y="2167466"/>
              <a:ext cx="1168399" cy="211668"/>
              <a:chOff x="1651000" y="1811867"/>
              <a:chExt cx="1168399" cy="211668"/>
            </a:xfrm>
          </p:grpSpPr>
          <p:sp>
            <p:nvSpPr>
              <p:cNvPr id="72" name="Rectangle 71"/>
              <p:cNvSpPr/>
              <p:nvPr/>
            </p:nvSpPr>
            <p:spPr>
              <a:xfrm>
                <a:off x="1651000" y="1811867"/>
                <a:ext cx="287867" cy="21166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8" name="Group 117"/>
          <p:cNvGrpSpPr/>
          <p:nvPr/>
        </p:nvGrpSpPr>
        <p:grpSpPr>
          <a:xfrm>
            <a:off x="5284304" y="2311129"/>
            <a:ext cx="3332365" cy="211669"/>
            <a:chOff x="5284304" y="2943391"/>
            <a:chExt cx="3332365" cy="211669"/>
          </a:xfrm>
        </p:grpSpPr>
        <p:cxnSp>
          <p:nvCxnSpPr>
            <p:cNvPr id="79" name="Straight Connector 78"/>
            <p:cNvCxnSpPr/>
            <p:nvPr/>
          </p:nvCxnSpPr>
          <p:spPr>
            <a:xfrm>
              <a:off x="5398051" y="3048682"/>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5284304" y="2943392"/>
              <a:ext cx="1185333" cy="211668"/>
              <a:chOff x="1498600" y="1659467"/>
              <a:chExt cx="1185333" cy="211668"/>
            </a:xfrm>
          </p:grpSpPr>
          <p:sp>
            <p:nvSpPr>
              <p:cNvPr id="85" name="Rectangle 84"/>
              <p:cNvSpPr/>
              <p:nvPr/>
            </p:nvSpPr>
            <p:spPr>
              <a:xfrm>
                <a:off x="1498600" y="1659467"/>
                <a:ext cx="287867" cy="21166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1" name="Group 80"/>
            <p:cNvGrpSpPr/>
            <p:nvPr/>
          </p:nvGrpSpPr>
          <p:grpSpPr>
            <a:xfrm rot="10800000">
              <a:off x="7448270" y="2943391"/>
              <a:ext cx="1168399" cy="211668"/>
              <a:chOff x="1651000" y="1811867"/>
              <a:chExt cx="1168399" cy="211668"/>
            </a:xfrm>
          </p:grpSpPr>
          <p:sp>
            <p:nvSpPr>
              <p:cNvPr id="82" name="Rectangle 81"/>
              <p:cNvSpPr/>
              <p:nvPr/>
            </p:nvSpPr>
            <p:spPr>
              <a:xfrm>
                <a:off x="1651000" y="1811867"/>
                <a:ext cx="287867" cy="2116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8" name="Group 87"/>
          <p:cNvGrpSpPr/>
          <p:nvPr/>
        </p:nvGrpSpPr>
        <p:grpSpPr>
          <a:xfrm>
            <a:off x="5284304" y="3096200"/>
            <a:ext cx="3332365" cy="211669"/>
            <a:chOff x="1601304" y="2167466"/>
            <a:chExt cx="3332365" cy="211669"/>
          </a:xfrm>
        </p:grpSpPr>
        <p:cxnSp>
          <p:nvCxnSpPr>
            <p:cNvPr id="89" name="Straight Connector 8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90" name="Group 89"/>
            <p:cNvGrpSpPr/>
            <p:nvPr/>
          </p:nvGrpSpPr>
          <p:grpSpPr>
            <a:xfrm>
              <a:off x="1601304" y="2167467"/>
              <a:ext cx="1185333" cy="211668"/>
              <a:chOff x="1498600" y="1659467"/>
              <a:chExt cx="1185333" cy="211668"/>
            </a:xfrm>
          </p:grpSpPr>
          <p:sp>
            <p:nvSpPr>
              <p:cNvPr id="95" name="Rectangle 94"/>
              <p:cNvSpPr/>
              <p:nvPr/>
            </p:nvSpPr>
            <p:spPr>
              <a:xfrm>
                <a:off x="1498600" y="1659467"/>
                <a:ext cx="287867" cy="21166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1" name="Group 90"/>
            <p:cNvGrpSpPr/>
            <p:nvPr/>
          </p:nvGrpSpPr>
          <p:grpSpPr>
            <a:xfrm rot="10800000">
              <a:off x="3765270" y="2167466"/>
              <a:ext cx="1168399" cy="211668"/>
              <a:chOff x="1651000" y="1811867"/>
              <a:chExt cx="1168399" cy="211668"/>
            </a:xfrm>
          </p:grpSpPr>
          <p:sp>
            <p:nvSpPr>
              <p:cNvPr id="92" name="Rectangle 91"/>
              <p:cNvSpPr/>
              <p:nvPr/>
            </p:nvSpPr>
            <p:spPr>
              <a:xfrm>
                <a:off x="1651000" y="1811867"/>
                <a:ext cx="287867" cy="211667"/>
              </a:xfrm>
              <a:prstGeom prst="rect">
                <a:avLst/>
              </a:prstGeom>
              <a:solidFill>
                <a:srgbClr val="3185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8" name="Group 97"/>
          <p:cNvGrpSpPr/>
          <p:nvPr/>
        </p:nvGrpSpPr>
        <p:grpSpPr>
          <a:xfrm>
            <a:off x="5284304" y="2837559"/>
            <a:ext cx="3332365" cy="211669"/>
            <a:chOff x="1601304" y="2167466"/>
            <a:chExt cx="3332365" cy="211669"/>
          </a:xfrm>
        </p:grpSpPr>
        <p:cxnSp>
          <p:nvCxnSpPr>
            <p:cNvPr id="99" name="Straight Connector 9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100" name="Group 99"/>
            <p:cNvGrpSpPr/>
            <p:nvPr/>
          </p:nvGrpSpPr>
          <p:grpSpPr>
            <a:xfrm>
              <a:off x="1601304" y="2167467"/>
              <a:ext cx="1185333" cy="211668"/>
              <a:chOff x="1498600" y="1659467"/>
              <a:chExt cx="1185333" cy="211668"/>
            </a:xfrm>
          </p:grpSpPr>
          <p:sp>
            <p:nvSpPr>
              <p:cNvPr id="105" name="Rectangle 104"/>
              <p:cNvSpPr/>
              <p:nvPr/>
            </p:nvSpPr>
            <p:spPr>
              <a:xfrm>
                <a:off x="1498600" y="1659467"/>
                <a:ext cx="287867" cy="21166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1" name="Group 100"/>
            <p:cNvGrpSpPr/>
            <p:nvPr/>
          </p:nvGrpSpPr>
          <p:grpSpPr>
            <a:xfrm rot="10800000">
              <a:off x="3765270" y="2167466"/>
              <a:ext cx="1168399" cy="211668"/>
              <a:chOff x="1651000" y="1811867"/>
              <a:chExt cx="1168399" cy="211668"/>
            </a:xfrm>
          </p:grpSpPr>
          <p:sp>
            <p:nvSpPr>
              <p:cNvPr id="102" name="Rectangle 101"/>
              <p:cNvSpPr/>
              <p:nvPr/>
            </p:nvSpPr>
            <p:spPr>
              <a:xfrm>
                <a:off x="1651000" y="1811867"/>
                <a:ext cx="287867" cy="211667"/>
              </a:xfrm>
              <a:prstGeom prst="rect">
                <a:avLst/>
              </a:prstGeom>
              <a:solidFill>
                <a:srgbClr val="3185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8" name="Group 107"/>
          <p:cNvGrpSpPr/>
          <p:nvPr/>
        </p:nvGrpSpPr>
        <p:grpSpPr>
          <a:xfrm>
            <a:off x="5284304" y="3354841"/>
            <a:ext cx="3332365" cy="211669"/>
            <a:chOff x="1601304" y="2167466"/>
            <a:chExt cx="3332365" cy="211669"/>
          </a:xfrm>
        </p:grpSpPr>
        <p:cxnSp>
          <p:nvCxnSpPr>
            <p:cNvPr id="109" name="Straight Connector 108"/>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110" name="Group 109"/>
            <p:cNvGrpSpPr/>
            <p:nvPr/>
          </p:nvGrpSpPr>
          <p:grpSpPr>
            <a:xfrm>
              <a:off x="1601304" y="2167467"/>
              <a:ext cx="1185333" cy="211668"/>
              <a:chOff x="1498600" y="1659467"/>
              <a:chExt cx="1185333" cy="211668"/>
            </a:xfrm>
          </p:grpSpPr>
          <p:sp>
            <p:nvSpPr>
              <p:cNvPr id="115" name="Rectangle 114"/>
              <p:cNvSpPr/>
              <p:nvPr/>
            </p:nvSpPr>
            <p:spPr>
              <a:xfrm>
                <a:off x="1498600" y="1659467"/>
                <a:ext cx="287867" cy="211667"/>
              </a:xfrm>
              <a:prstGeom prst="rect">
                <a:avLst/>
              </a:prstGeom>
              <a:solidFill>
                <a:srgbClr val="B3A2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ectangle 115"/>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1" name="Group 110"/>
            <p:cNvGrpSpPr/>
            <p:nvPr/>
          </p:nvGrpSpPr>
          <p:grpSpPr>
            <a:xfrm rot="10800000">
              <a:off x="3765270" y="2167466"/>
              <a:ext cx="1168399" cy="211668"/>
              <a:chOff x="1651000" y="1811867"/>
              <a:chExt cx="1168399" cy="211668"/>
            </a:xfrm>
          </p:grpSpPr>
          <p:sp>
            <p:nvSpPr>
              <p:cNvPr id="112" name="Rectangle 111"/>
              <p:cNvSpPr/>
              <p:nvPr/>
            </p:nvSpPr>
            <p:spPr>
              <a:xfrm>
                <a:off x="1651000" y="1811867"/>
                <a:ext cx="287867" cy="211667"/>
              </a:xfrm>
              <a:prstGeom prst="rect">
                <a:avLst/>
              </a:prstGeom>
              <a:solidFill>
                <a:srgbClr val="3185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113" name="Rectangle 112"/>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678438" y="3303374"/>
            <a:ext cx="3332365" cy="211669"/>
            <a:chOff x="1601304" y="2167466"/>
            <a:chExt cx="3332365" cy="211669"/>
          </a:xfrm>
        </p:grpSpPr>
        <p:cxnSp>
          <p:nvCxnSpPr>
            <p:cNvPr id="120" name="Straight Connector 119"/>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121" name="Group 120"/>
            <p:cNvGrpSpPr/>
            <p:nvPr/>
          </p:nvGrpSpPr>
          <p:grpSpPr>
            <a:xfrm>
              <a:off x="1601304" y="2167467"/>
              <a:ext cx="1185333" cy="211668"/>
              <a:chOff x="1498600" y="1659467"/>
              <a:chExt cx="1185333" cy="211668"/>
            </a:xfrm>
          </p:grpSpPr>
          <p:sp>
            <p:nvSpPr>
              <p:cNvPr id="126" name="Rectangle 125"/>
              <p:cNvSpPr/>
              <p:nvPr/>
            </p:nvSpPr>
            <p:spPr>
              <a:xfrm>
                <a:off x="1498600" y="1659467"/>
                <a:ext cx="287867" cy="21166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7" name="Rectangle 126"/>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Rectangle 127"/>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2" name="Group 121"/>
            <p:cNvGrpSpPr/>
            <p:nvPr/>
          </p:nvGrpSpPr>
          <p:grpSpPr>
            <a:xfrm rot="10800000">
              <a:off x="3765270" y="2167466"/>
              <a:ext cx="1168399" cy="211668"/>
              <a:chOff x="1651000" y="1811867"/>
              <a:chExt cx="1168399" cy="211668"/>
            </a:xfrm>
          </p:grpSpPr>
          <p:sp>
            <p:nvSpPr>
              <p:cNvPr id="123" name="Rectangle 122"/>
              <p:cNvSpPr/>
              <p:nvPr/>
            </p:nvSpPr>
            <p:spPr>
              <a:xfrm>
                <a:off x="1651000" y="1811867"/>
                <a:ext cx="287867" cy="21166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CFFCC"/>
                  </a:solidFill>
                </a:endParaRPr>
              </a:p>
            </p:txBody>
          </p:sp>
          <p:sp>
            <p:nvSpPr>
              <p:cNvPr id="124" name="Rectangle 123"/>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29" name="Group 128"/>
          <p:cNvGrpSpPr/>
          <p:nvPr/>
        </p:nvGrpSpPr>
        <p:grpSpPr>
          <a:xfrm>
            <a:off x="5284304" y="1787019"/>
            <a:ext cx="3332365" cy="211669"/>
            <a:chOff x="1601304" y="2167466"/>
            <a:chExt cx="3332365" cy="211669"/>
          </a:xfrm>
        </p:grpSpPr>
        <p:cxnSp>
          <p:nvCxnSpPr>
            <p:cNvPr id="130" name="Straight Connector 129"/>
            <p:cNvCxnSpPr/>
            <p:nvPr/>
          </p:nvCxnSpPr>
          <p:spPr>
            <a:xfrm>
              <a:off x="1715051" y="2272757"/>
              <a:ext cx="3103586" cy="0"/>
            </a:xfrm>
            <a:prstGeom prst="line">
              <a:avLst/>
            </a:prstGeom>
            <a:ln>
              <a:headEnd type="diamond" w="lg" len="lg"/>
              <a:tailEnd type="oval" w="lg" len="lg"/>
            </a:ln>
            <a:effectLst/>
          </p:spPr>
          <p:style>
            <a:lnRef idx="2">
              <a:schemeClr val="accent1"/>
            </a:lnRef>
            <a:fillRef idx="0">
              <a:schemeClr val="accent1"/>
            </a:fillRef>
            <a:effectRef idx="1">
              <a:schemeClr val="accent1"/>
            </a:effectRef>
            <a:fontRef idx="minor">
              <a:schemeClr val="tx1"/>
            </a:fontRef>
          </p:style>
        </p:cxnSp>
        <p:grpSp>
          <p:nvGrpSpPr>
            <p:cNvPr id="131" name="Group 130"/>
            <p:cNvGrpSpPr/>
            <p:nvPr/>
          </p:nvGrpSpPr>
          <p:grpSpPr>
            <a:xfrm>
              <a:off x="1601304" y="2167467"/>
              <a:ext cx="1185333" cy="211668"/>
              <a:chOff x="1498600" y="1659467"/>
              <a:chExt cx="1185333" cy="211668"/>
            </a:xfrm>
          </p:grpSpPr>
          <p:sp>
            <p:nvSpPr>
              <p:cNvPr id="136" name="Rectangle 135"/>
              <p:cNvSpPr/>
              <p:nvPr/>
            </p:nvSpPr>
            <p:spPr>
              <a:xfrm>
                <a:off x="1498600" y="1659467"/>
                <a:ext cx="287867" cy="21166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1786463" y="16594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2091267" y="16594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2" name="Group 131"/>
            <p:cNvGrpSpPr/>
            <p:nvPr/>
          </p:nvGrpSpPr>
          <p:grpSpPr>
            <a:xfrm rot="10800000">
              <a:off x="3765270" y="2167466"/>
              <a:ext cx="1168399" cy="211668"/>
              <a:chOff x="1651000" y="1811867"/>
              <a:chExt cx="1168399" cy="211668"/>
            </a:xfrm>
          </p:grpSpPr>
          <p:sp>
            <p:nvSpPr>
              <p:cNvPr id="133" name="Rectangle 132"/>
              <p:cNvSpPr/>
              <p:nvPr/>
            </p:nvSpPr>
            <p:spPr>
              <a:xfrm>
                <a:off x="1651000" y="1811867"/>
                <a:ext cx="287867" cy="21166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CFFCC"/>
                  </a:solidFill>
                </a:endParaRPr>
              </a:p>
            </p:txBody>
          </p:sp>
          <p:sp>
            <p:nvSpPr>
              <p:cNvPr id="134" name="Rectangle 133"/>
              <p:cNvSpPr/>
              <p:nvPr/>
            </p:nvSpPr>
            <p:spPr>
              <a:xfrm>
                <a:off x="1938863" y="1811867"/>
                <a:ext cx="304804" cy="211667"/>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2226733" y="1811869"/>
                <a:ext cx="592666" cy="211666"/>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46" name="Rectangle 145"/>
          <p:cNvSpPr/>
          <p:nvPr/>
        </p:nvSpPr>
        <p:spPr>
          <a:xfrm>
            <a:off x="3781466" y="2256787"/>
            <a:ext cx="64050" cy="211667"/>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8377808" y="3354298"/>
            <a:ext cx="64050" cy="211667"/>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51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93894" y="244196"/>
            <a:ext cx="3002715" cy="525967"/>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err="1" smtClean="0"/>
              <a:t>Dedup</a:t>
            </a:r>
            <a:r>
              <a:rPr lang="en-US" sz="2000" dirty="0" smtClean="0"/>
              <a:t> Consensus Details D</a:t>
            </a:r>
            <a:endParaRPr lang="en-US" sz="2000" dirty="0"/>
          </a:p>
        </p:txBody>
      </p:sp>
      <p:pic>
        <p:nvPicPr>
          <p:cNvPr id="22" name="Picture 21"/>
          <p:cNvPicPr>
            <a:picLocks noChangeAspect="1"/>
          </p:cNvPicPr>
          <p:nvPr/>
        </p:nvPicPr>
        <p:blipFill rotWithShape="1">
          <a:blip r:embed="rId3"/>
          <a:srcRect l="47497"/>
          <a:stretch/>
        </p:blipFill>
        <p:spPr>
          <a:xfrm>
            <a:off x="2749826" y="1274072"/>
            <a:ext cx="3463508" cy="4638398"/>
          </a:xfrm>
          <a:prstGeom prst="rect">
            <a:avLst/>
          </a:prstGeom>
        </p:spPr>
      </p:pic>
    </p:spTree>
    <p:extLst>
      <p:ext uri="{BB962C8B-B14F-4D97-AF65-F5344CB8AC3E}">
        <p14:creationId xmlns:p14="http://schemas.microsoft.com/office/powerpoint/2010/main" val="1727523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7732" y="1583267"/>
            <a:ext cx="3539068" cy="60960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827867" y="1694934"/>
            <a:ext cx="5145534" cy="369332"/>
          </a:xfrm>
          <a:prstGeom prst="rect">
            <a:avLst/>
          </a:prstGeom>
          <a:noFill/>
        </p:spPr>
        <p:txBody>
          <a:bodyPr wrap="none" rtlCol="0">
            <a:spAutoFit/>
          </a:bodyPr>
          <a:lstStyle/>
          <a:p>
            <a:r>
              <a:rPr lang="en-US" dirty="0" smtClean="0"/>
              <a:t>Sort UMI barcodes by frequency, </a:t>
            </a:r>
            <a:r>
              <a:rPr lang="en-US" smtClean="0"/>
              <a:t>generate candidate </a:t>
            </a:r>
            <a:endParaRPr lang="en-US" dirty="0" smtClean="0"/>
          </a:p>
        </p:txBody>
      </p:sp>
      <p:sp>
        <p:nvSpPr>
          <p:cNvPr id="7" name="Rectangle 6"/>
          <p:cNvSpPr/>
          <p:nvPr/>
        </p:nvSpPr>
        <p:spPr>
          <a:xfrm>
            <a:off x="2607732" y="2744802"/>
            <a:ext cx="3539068" cy="65479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827866" y="2753268"/>
            <a:ext cx="3212989" cy="369332"/>
          </a:xfrm>
          <a:prstGeom prst="rect">
            <a:avLst/>
          </a:prstGeom>
          <a:noFill/>
        </p:spPr>
        <p:txBody>
          <a:bodyPr wrap="square" rtlCol="0">
            <a:spAutoFit/>
          </a:bodyPr>
          <a:lstStyle/>
          <a:p>
            <a:r>
              <a:rPr lang="en-US" dirty="0" smtClean="0"/>
              <a:t>Loop over UMI families</a:t>
            </a:r>
          </a:p>
        </p:txBody>
      </p:sp>
      <p:sp>
        <p:nvSpPr>
          <p:cNvPr id="11" name="Rectangle 10"/>
          <p:cNvSpPr/>
          <p:nvPr/>
        </p:nvSpPr>
        <p:spPr>
          <a:xfrm>
            <a:off x="2501788" y="3752336"/>
            <a:ext cx="3539068" cy="654797"/>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721922" y="3760802"/>
            <a:ext cx="3212989" cy="646331"/>
          </a:xfrm>
          <a:prstGeom prst="rect">
            <a:avLst/>
          </a:prstGeom>
          <a:noFill/>
        </p:spPr>
        <p:txBody>
          <a:bodyPr wrap="square" rtlCol="0">
            <a:spAutoFit/>
          </a:bodyPr>
          <a:lstStyle/>
          <a:p>
            <a:r>
              <a:rPr lang="en-US" dirty="0" smtClean="0"/>
              <a:t>Loop over UMIs, (inexact)match to most popular UMI?</a:t>
            </a:r>
          </a:p>
        </p:txBody>
      </p:sp>
      <p:grpSp>
        <p:nvGrpSpPr>
          <p:cNvPr id="17" name="Group 16"/>
          <p:cNvGrpSpPr/>
          <p:nvPr/>
        </p:nvGrpSpPr>
        <p:grpSpPr>
          <a:xfrm>
            <a:off x="6347267" y="3677399"/>
            <a:ext cx="914400" cy="914400"/>
            <a:chOff x="7027333" y="3928533"/>
            <a:chExt cx="914400" cy="914400"/>
          </a:xfrm>
        </p:grpSpPr>
        <p:sp>
          <p:nvSpPr>
            <p:cNvPr id="13" name="Diamond 12"/>
            <p:cNvSpPr/>
            <p:nvPr/>
          </p:nvSpPr>
          <p:spPr>
            <a:xfrm>
              <a:off x="7027333" y="3928533"/>
              <a:ext cx="914400" cy="914400"/>
            </a:xfrm>
            <a:prstGeom prst="diamon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213600" y="4189067"/>
              <a:ext cx="505267" cy="369332"/>
            </a:xfrm>
            <a:prstGeom prst="rect">
              <a:avLst/>
            </a:prstGeom>
            <a:noFill/>
          </p:spPr>
          <p:txBody>
            <a:bodyPr wrap="none" rtlCol="0">
              <a:spAutoFit/>
            </a:bodyPr>
            <a:lstStyle/>
            <a:p>
              <a:r>
                <a:rPr lang="en-US" dirty="0" smtClean="0"/>
                <a:t>Yes</a:t>
              </a:r>
              <a:endParaRPr lang="en-US" dirty="0"/>
            </a:p>
          </p:txBody>
        </p:sp>
      </p:grpSp>
      <p:sp>
        <p:nvSpPr>
          <p:cNvPr id="15" name="Diamond 14"/>
          <p:cNvSpPr/>
          <p:nvPr/>
        </p:nvSpPr>
        <p:spPr>
          <a:xfrm>
            <a:off x="4112996" y="4620065"/>
            <a:ext cx="914400" cy="914400"/>
          </a:xfrm>
          <a:prstGeom prst="diamon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342497" y="4894666"/>
            <a:ext cx="455398" cy="369332"/>
          </a:xfrm>
          <a:prstGeom prst="rect">
            <a:avLst/>
          </a:prstGeom>
          <a:noFill/>
        </p:spPr>
        <p:txBody>
          <a:bodyPr wrap="none" rtlCol="0">
            <a:spAutoFit/>
          </a:bodyPr>
          <a:lstStyle/>
          <a:p>
            <a:r>
              <a:rPr lang="en-US" dirty="0" smtClean="0"/>
              <a:t>No</a:t>
            </a:r>
            <a:endParaRPr lang="en-US" dirty="0"/>
          </a:p>
        </p:txBody>
      </p:sp>
      <p:sp>
        <p:nvSpPr>
          <p:cNvPr id="18" name="TextBox 17"/>
          <p:cNvSpPr txBox="1"/>
          <p:nvPr/>
        </p:nvSpPr>
        <p:spPr>
          <a:xfrm>
            <a:off x="2607732" y="5699668"/>
            <a:ext cx="3212989" cy="646331"/>
          </a:xfrm>
          <a:prstGeom prst="rect">
            <a:avLst/>
          </a:prstGeom>
          <a:noFill/>
        </p:spPr>
        <p:txBody>
          <a:bodyPr wrap="square" rtlCol="0">
            <a:spAutoFit/>
          </a:bodyPr>
          <a:lstStyle/>
          <a:p>
            <a:r>
              <a:rPr lang="en-US" dirty="0" smtClean="0"/>
              <a:t>Choose next most popular UMI barcode</a:t>
            </a:r>
          </a:p>
        </p:txBody>
      </p:sp>
      <p:sp>
        <p:nvSpPr>
          <p:cNvPr id="19" name="TextBox 18"/>
          <p:cNvSpPr txBox="1"/>
          <p:nvPr/>
        </p:nvSpPr>
        <p:spPr>
          <a:xfrm>
            <a:off x="6635134" y="5758935"/>
            <a:ext cx="1992399" cy="369332"/>
          </a:xfrm>
          <a:prstGeom prst="rect">
            <a:avLst/>
          </a:prstGeom>
          <a:noFill/>
        </p:spPr>
        <p:txBody>
          <a:bodyPr wrap="square" rtlCol="0">
            <a:spAutoFit/>
          </a:bodyPr>
          <a:lstStyle/>
          <a:p>
            <a:r>
              <a:rPr lang="en-US" dirty="0" smtClean="0"/>
              <a:t>Join family</a:t>
            </a:r>
          </a:p>
        </p:txBody>
      </p:sp>
      <p:sp>
        <p:nvSpPr>
          <p:cNvPr id="20" name="TextBox 19"/>
          <p:cNvSpPr txBox="1"/>
          <p:nvPr/>
        </p:nvSpPr>
        <p:spPr>
          <a:xfrm>
            <a:off x="7329401" y="3937933"/>
            <a:ext cx="1992399" cy="369332"/>
          </a:xfrm>
          <a:prstGeom prst="rect">
            <a:avLst/>
          </a:prstGeom>
          <a:noFill/>
        </p:spPr>
        <p:txBody>
          <a:bodyPr wrap="square" rtlCol="0">
            <a:spAutoFit/>
          </a:bodyPr>
          <a:lstStyle/>
          <a:p>
            <a:r>
              <a:rPr lang="en-US" dirty="0" smtClean="0"/>
              <a:t>Join family</a:t>
            </a:r>
          </a:p>
        </p:txBody>
      </p:sp>
    </p:spTree>
    <p:extLst>
      <p:ext uri="{BB962C8B-B14F-4D97-AF65-F5344CB8AC3E}">
        <p14:creationId xmlns:p14="http://schemas.microsoft.com/office/powerpoint/2010/main" val="290221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Tree>
    <p:extLst>
      <p:ext uri="{BB962C8B-B14F-4D97-AF65-F5344CB8AC3E}">
        <p14:creationId xmlns:p14="http://schemas.microsoft.com/office/powerpoint/2010/main" val="23093276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93894" y="244196"/>
            <a:ext cx="3002715" cy="525967"/>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t>Position Family Grouping</a:t>
            </a:r>
            <a:endParaRPr lang="en-US" sz="2000" dirty="0"/>
          </a:p>
        </p:txBody>
      </p:sp>
      <p:grpSp>
        <p:nvGrpSpPr>
          <p:cNvPr id="499" name="Group 498"/>
          <p:cNvGrpSpPr/>
          <p:nvPr/>
        </p:nvGrpSpPr>
        <p:grpSpPr>
          <a:xfrm>
            <a:off x="456587" y="922866"/>
            <a:ext cx="8230569" cy="3895858"/>
            <a:chOff x="456587" y="922866"/>
            <a:chExt cx="8230569" cy="3895858"/>
          </a:xfrm>
        </p:grpSpPr>
        <p:sp>
          <p:nvSpPr>
            <p:cNvPr id="3" name="TextBox 2"/>
            <p:cNvSpPr txBox="1"/>
            <p:nvPr/>
          </p:nvSpPr>
          <p:spPr>
            <a:xfrm>
              <a:off x="2166467" y="1520685"/>
              <a:ext cx="295236" cy="369332"/>
            </a:xfrm>
            <a:prstGeom prst="rect">
              <a:avLst/>
            </a:prstGeom>
            <a:noFill/>
          </p:spPr>
          <p:txBody>
            <a:bodyPr wrap="none" rtlCol="0">
              <a:spAutoFit/>
            </a:bodyPr>
            <a:lstStyle/>
            <a:p>
              <a:r>
                <a:rPr lang="en-US" dirty="0" smtClean="0"/>
                <a:t>a</a:t>
              </a:r>
              <a:endParaRPr lang="en-US" dirty="0"/>
            </a:p>
          </p:txBody>
        </p:sp>
        <p:sp>
          <p:nvSpPr>
            <p:cNvPr id="11" name="TextBox 10"/>
            <p:cNvSpPr txBox="1"/>
            <p:nvPr/>
          </p:nvSpPr>
          <p:spPr>
            <a:xfrm>
              <a:off x="456587" y="922866"/>
              <a:ext cx="3062069" cy="369332"/>
            </a:xfrm>
            <a:prstGeom prst="rect">
              <a:avLst/>
            </a:prstGeom>
            <a:solidFill>
              <a:schemeClr val="bg1"/>
            </a:solidFill>
          </p:spPr>
          <p:txBody>
            <a:bodyPr wrap="none" rtlCol="0">
              <a:spAutoFit/>
            </a:bodyPr>
            <a:lstStyle/>
            <a:p>
              <a:r>
                <a:rPr lang="en-US" dirty="0" smtClean="0">
                  <a:solidFill>
                    <a:srgbClr val="7F7F7F"/>
                  </a:solidFill>
                </a:rPr>
                <a:t>GTTACA</a:t>
              </a:r>
              <a:r>
                <a:rPr lang="en-US" dirty="0" smtClean="0">
                  <a:solidFill>
                    <a:schemeClr val="bg1">
                      <a:lumMod val="50000"/>
                    </a:schemeClr>
                  </a:solidFill>
                </a:rPr>
                <a:t>-GTAGCTA</a:t>
              </a:r>
              <a:r>
                <a:rPr lang="en-US" dirty="0" smtClean="0">
                  <a:solidFill>
                    <a:srgbClr val="FF0000"/>
                  </a:solidFill>
                </a:rPr>
                <a:t>-</a:t>
              </a:r>
              <a:r>
                <a:rPr lang="en-US" dirty="0" smtClean="0">
                  <a:solidFill>
                    <a:srgbClr val="376092"/>
                  </a:solidFill>
                </a:rPr>
                <a:t>NNNNNN</a:t>
              </a:r>
              <a:r>
                <a:rPr lang="en-US" dirty="0" smtClean="0">
                  <a:solidFill>
                    <a:schemeClr val="tx1">
                      <a:lumMod val="65000"/>
                      <a:lumOff val="35000"/>
                    </a:schemeClr>
                  </a:solidFill>
                </a:rPr>
                <a:t>…</a:t>
              </a:r>
              <a:endParaRPr lang="en-US" dirty="0"/>
            </a:p>
          </p:txBody>
        </p:sp>
        <p:sp>
          <p:nvSpPr>
            <p:cNvPr id="12" name="TextBox 11"/>
            <p:cNvSpPr txBox="1"/>
            <p:nvPr/>
          </p:nvSpPr>
          <p:spPr>
            <a:xfrm>
              <a:off x="4843683" y="922866"/>
              <a:ext cx="3083146" cy="369332"/>
            </a:xfrm>
            <a:prstGeom prst="rect">
              <a:avLst/>
            </a:prstGeom>
            <a:solidFill>
              <a:srgbClr val="FFFFFF"/>
            </a:solidFill>
          </p:spPr>
          <p:txBody>
            <a:bodyPr wrap="none" rtlCol="0">
              <a:spAutoFit/>
            </a:bodyPr>
            <a:lstStyle/>
            <a:p>
              <a:r>
                <a:rPr lang="en-US" dirty="0" smtClean="0">
                  <a:solidFill>
                    <a:srgbClr val="595959"/>
                  </a:solidFill>
                </a:rPr>
                <a:t>…</a:t>
              </a:r>
              <a:r>
                <a:rPr lang="en-US" dirty="0" smtClean="0">
                  <a:solidFill>
                    <a:schemeClr val="accent1">
                      <a:lumMod val="75000"/>
                    </a:schemeClr>
                  </a:solidFill>
                </a:rPr>
                <a:t>NNNNNN</a:t>
              </a:r>
              <a:r>
                <a:rPr lang="en-US" dirty="0" smtClean="0">
                  <a:solidFill>
                    <a:srgbClr val="FF0000"/>
                  </a:solidFill>
                </a:rPr>
                <a:t>-</a:t>
              </a:r>
              <a:r>
                <a:rPr lang="en-US" dirty="0" smtClean="0">
                  <a:solidFill>
                    <a:schemeClr val="bg1">
                      <a:lumMod val="50000"/>
                    </a:schemeClr>
                  </a:solidFill>
                </a:rPr>
                <a:t>ATCGATG-AATGCA</a:t>
              </a:r>
              <a:r>
                <a:rPr lang="en-US" dirty="0" smtClean="0"/>
                <a:t> </a:t>
              </a:r>
              <a:endParaRPr lang="en-US" dirty="0"/>
            </a:p>
          </p:txBody>
        </p:sp>
        <p:grpSp>
          <p:nvGrpSpPr>
            <p:cNvPr id="39" name="Group 38"/>
            <p:cNvGrpSpPr/>
            <p:nvPr/>
          </p:nvGrpSpPr>
          <p:grpSpPr>
            <a:xfrm>
              <a:off x="571500" y="1292198"/>
              <a:ext cx="7190229" cy="320702"/>
              <a:chOff x="571500" y="1292198"/>
              <a:chExt cx="7190229" cy="320702"/>
            </a:xfrm>
          </p:grpSpPr>
          <p:sp>
            <p:nvSpPr>
              <p:cNvPr id="15" name="Rectangle 14"/>
              <p:cNvSpPr/>
              <p:nvPr/>
            </p:nvSpPr>
            <p:spPr>
              <a:xfrm>
                <a:off x="571500" y="1292198"/>
                <a:ext cx="782400" cy="320702"/>
              </a:xfrm>
              <a:prstGeom prst="rect">
                <a:avLst/>
              </a:prstGeom>
              <a:solidFill>
                <a:schemeClr val="bg1">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UMI</a:t>
                </a:r>
                <a:endParaRPr lang="en-US" dirty="0"/>
              </a:p>
            </p:txBody>
          </p:sp>
          <p:sp>
            <p:nvSpPr>
              <p:cNvPr id="16" name="Rectangle 15"/>
              <p:cNvSpPr/>
              <p:nvPr/>
            </p:nvSpPr>
            <p:spPr>
              <a:xfrm>
                <a:off x="1346200" y="1292198"/>
                <a:ext cx="965200" cy="320702"/>
              </a:xfrm>
              <a:prstGeom prst="rect">
                <a:avLst/>
              </a:prstGeom>
              <a:solidFill>
                <a:schemeClr val="bg1">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stem</a:t>
                </a:r>
                <a:endParaRPr lang="en-US" dirty="0"/>
              </a:p>
            </p:txBody>
          </p:sp>
          <p:sp>
            <p:nvSpPr>
              <p:cNvPr id="17" name="Rectangle 16"/>
              <p:cNvSpPr/>
              <p:nvPr/>
            </p:nvSpPr>
            <p:spPr>
              <a:xfrm>
                <a:off x="2311400" y="1292198"/>
                <a:ext cx="1165864" cy="320702"/>
              </a:xfrm>
              <a:prstGeom prst="rect">
                <a:avLst/>
              </a:prstGeom>
              <a:solidFill>
                <a:schemeClr val="accent1">
                  <a:lumMod val="75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target</a:t>
                </a:r>
                <a:endParaRPr lang="en-US" dirty="0"/>
              </a:p>
            </p:txBody>
          </p:sp>
          <p:cxnSp>
            <p:nvCxnSpPr>
              <p:cNvPr id="18" name="Straight Connector 17"/>
              <p:cNvCxnSpPr>
                <a:stCxn id="17" idx="3"/>
                <a:endCxn id="27" idx="1"/>
              </p:cNvCxnSpPr>
              <p:nvPr/>
            </p:nvCxnSpPr>
            <p:spPr>
              <a:xfrm>
                <a:off x="3477264" y="1452549"/>
                <a:ext cx="1396401"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6979329" y="1292198"/>
                <a:ext cx="782400" cy="320702"/>
              </a:xfrm>
              <a:prstGeom prst="rect">
                <a:avLst/>
              </a:prstGeom>
              <a:solidFill>
                <a:schemeClr val="bg1">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UMI</a:t>
                </a:r>
                <a:endParaRPr lang="en-US" dirty="0"/>
              </a:p>
            </p:txBody>
          </p:sp>
          <p:sp>
            <p:nvSpPr>
              <p:cNvPr id="27" name="Rectangle 26"/>
              <p:cNvSpPr/>
              <p:nvPr/>
            </p:nvSpPr>
            <p:spPr>
              <a:xfrm>
                <a:off x="4873665" y="1292198"/>
                <a:ext cx="1140464" cy="320702"/>
              </a:xfrm>
              <a:prstGeom prst="rect">
                <a:avLst/>
              </a:prstGeom>
              <a:solidFill>
                <a:schemeClr val="accent1">
                  <a:lumMod val="75000"/>
                </a:schemeClr>
              </a:solidFill>
              <a:ln>
                <a:solidFill>
                  <a:srgbClr val="37609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target</a:t>
                </a:r>
                <a:endParaRPr lang="en-US" dirty="0"/>
              </a:p>
            </p:txBody>
          </p:sp>
          <p:sp>
            <p:nvSpPr>
              <p:cNvPr id="22" name="Rectangle 21"/>
              <p:cNvSpPr/>
              <p:nvPr/>
            </p:nvSpPr>
            <p:spPr>
              <a:xfrm>
                <a:off x="6014129" y="1292198"/>
                <a:ext cx="965200" cy="320702"/>
              </a:xfrm>
              <a:prstGeom prst="rect">
                <a:avLst/>
              </a:prstGeom>
              <a:solidFill>
                <a:schemeClr val="bg1">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stem</a:t>
                </a:r>
                <a:endParaRPr lang="en-US" dirty="0"/>
              </a:p>
            </p:txBody>
          </p:sp>
          <p:sp>
            <p:nvSpPr>
              <p:cNvPr id="19" name="Isosceles Triangle 18"/>
              <p:cNvSpPr/>
              <p:nvPr/>
            </p:nvSpPr>
            <p:spPr>
              <a:xfrm rot="5400000">
                <a:off x="3391764" y="1366309"/>
                <a:ext cx="320699" cy="172481"/>
              </a:xfrm>
              <a:prstGeom prst="triangle">
                <a:avLst>
                  <a:gd name="adj" fmla="val 50990"/>
                </a:avLst>
              </a:prstGeom>
              <a:solidFill>
                <a:schemeClr val="accent1">
                  <a:lumMod val="75000"/>
                </a:schemeClr>
              </a:solidFill>
              <a:ln>
                <a:solidFill>
                  <a:srgbClr val="37609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Isosceles Triangle 35"/>
              <p:cNvSpPr/>
              <p:nvPr/>
            </p:nvSpPr>
            <p:spPr>
              <a:xfrm rot="16200000">
                <a:off x="4633076" y="1366309"/>
                <a:ext cx="320699" cy="172481"/>
              </a:xfrm>
              <a:prstGeom prst="triangle">
                <a:avLst>
                  <a:gd name="adj" fmla="val 50990"/>
                </a:avLst>
              </a:prstGeom>
              <a:solidFill>
                <a:schemeClr val="accent1">
                  <a:lumMod val="75000"/>
                </a:schemeClr>
              </a:solidFill>
              <a:ln>
                <a:solidFill>
                  <a:srgbClr val="37609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7" name="TextBox 246"/>
            <p:cNvSpPr txBox="1"/>
            <p:nvPr/>
          </p:nvSpPr>
          <p:spPr>
            <a:xfrm>
              <a:off x="5861137" y="1539568"/>
              <a:ext cx="305943" cy="369332"/>
            </a:xfrm>
            <a:prstGeom prst="rect">
              <a:avLst/>
            </a:prstGeom>
            <a:noFill/>
          </p:spPr>
          <p:txBody>
            <a:bodyPr wrap="none" rtlCol="0">
              <a:spAutoFit/>
            </a:bodyPr>
            <a:lstStyle/>
            <a:p>
              <a:r>
                <a:rPr lang="en-US" dirty="0"/>
                <a:t>b</a:t>
              </a:r>
            </a:p>
          </p:txBody>
        </p:sp>
        <p:sp>
          <p:nvSpPr>
            <p:cNvPr id="261" name="Diamond 260"/>
            <p:cNvSpPr/>
            <p:nvPr/>
          </p:nvSpPr>
          <p:spPr>
            <a:xfrm>
              <a:off x="2246922" y="1297326"/>
              <a:ext cx="132685" cy="31556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Diamond 261"/>
            <p:cNvSpPr/>
            <p:nvPr/>
          </p:nvSpPr>
          <p:spPr>
            <a:xfrm>
              <a:off x="5947200" y="1297334"/>
              <a:ext cx="132685" cy="31556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7" name="Group 296"/>
            <p:cNvGrpSpPr/>
            <p:nvPr/>
          </p:nvGrpSpPr>
          <p:grpSpPr>
            <a:xfrm>
              <a:off x="588520" y="2477581"/>
              <a:ext cx="5691569" cy="130615"/>
              <a:chOff x="588520" y="2477581"/>
              <a:chExt cx="5691569" cy="130615"/>
            </a:xfrm>
          </p:grpSpPr>
          <p:cxnSp>
            <p:nvCxnSpPr>
              <p:cNvPr id="67" name="Straight Connector 66"/>
              <p:cNvCxnSpPr>
                <a:stCxn id="76" idx="3"/>
                <a:endCxn id="71" idx="1"/>
              </p:cNvCxnSpPr>
              <p:nvPr/>
            </p:nvCxnSpPr>
            <p:spPr>
              <a:xfrm>
                <a:off x="2603167" y="2543136"/>
                <a:ext cx="1694828"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265" name="Group 264"/>
              <p:cNvGrpSpPr/>
              <p:nvPr/>
            </p:nvGrpSpPr>
            <p:grpSpPr>
              <a:xfrm>
                <a:off x="588520" y="2477581"/>
                <a:ext cx="2146102" cy="128016"/>
                <a:chOff x="588520" y="2477581"/>
                <a:chExt cx="2146102" cy="128016"/>
              </a:xfrm>
            </p:grpSpPr>
            <p:grpSp>
              <p:nvGrpSpPr>
                <p:cNvPr id="68" name="Group 67"/>
                <p:cNvGrpSpPr/>
                <p:nvPr/>
              </p:nvGrpSpPr>
              <p:grpSpPr>
                <a:xfrm>
                  <a:off x="588520" y="2481249"/>
                  <a:ext cx="2146102" cy="123773"/>
                  <a:chOff x="1545291" y="2176448"/>
                  <a:chExt cx="2146102" cy="160351"/>
                </a:xfrm>
              </p:grpSpPr>
              <p:sp>
                <p:nvSpPr>
                  <p:cNvPr id="74" name="Rectangle 73"/>
                  <p:cNvSpPr/>
                  <p:nvPr/>
                </p:nvSpPr>
                <p:spPr>
                  <a:xfrm>
                    <a:off x="1545291"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75" name="Rectangle 74"/>
                  <p:cNvSpPr/>
                  <p:nvPr/>
                </p:nvSpPr>
                <p:spPr>
                  <a:xfrm>
                    <a:off x="1972771" y="2176448"/>
                    <a:ext cx="429006"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76" name="Rectangle 75"/>
                  <p:cNvSpPr/>
                  <p:nvPr/>
                </p:nvSpPr>
                <p:spPr>
                  <a:xfrm>
                    <a:off x="2394074" y="2176448"/>
                    <a:ext cx="1165864" cy="16035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77" name="Isosceles Triangle 76"/>
                  <p:cNvSpPr/>
                  <p:nvPr/>
                </p:nvSpPr>
                <p:spPr>
                  <a:xfrm rot="5400000">
                    <a:off x="3543268"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263" name="Diamond 262"/>
                <p:cNvSpPr>
                  <a:spLocks/>
                </p:cNvSpPr>
                <p:nvPr/>
              </p:nvSpPr>
              <p:spPr>
                <a:xfrm>
                  <a:off x="1401209" y="2477581"/>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nvGrpSpPr>
              <p:cNvPr id="266" name="Group 265"/>
              <p:cNvGrpSpPr/>
              <p:nvPr/>
            </p:nvGrpSpPr>
            <p:grpSpPr>
              <a:xfrm>
                <a:off x="4165385" y="2480180"/>
                <a:ext cx="2114704" cy="128016"/>
                <a:chOff x="4165385" y="2480180"/>
                <a:chExt cx="2114704" cy="128016"/>
              </a:xfrm>
            </p:grpSpPr>
            <p:grpSp>
              <p:nvGrpSpPr>
                <p:cNvPr id="69" name="Group 68"/>
                <p:cNvGrpSpPr/>
                <p:nvPr/>
              </p:nvGrpSpPr>
              <p:grpSpPr>
                <a:xfrm>
                  <a:off x="4165385" y="2481249"/>
                  <a:ext cx="2114704" cy="123773"/>
                  <a:chOff x="5122156" y="2176448"/>
                  <a:chExt cx="2114704" cy="160351"/>
                </a:xfrm>
              </p:grpSpPr>
              <p:sp>
                <p:nvSpPr>
                  <p:cNvPr id="70" name="Rectangle 69"/>
                  <p:cNvSpPr/>
                  <p:nvPr/>
                </p:nvSpPr>
                <p:spPr>
                  <a:xfrm>
                    <a:off x="6809381" y="2176448"/>
                    <a:ext cx="427479"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71" name="Rectangle 70"/>
                  <p:cNvSpPr/>
                  <p:nvPr/>
                </p:nvSpPr>
                <p:spPr>
                  <a:xfrm>
                    <a:off x="5254766" y="2176448"/>
                    <a:ext cx="1140464" cy="160351"/>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72" name="Isosceles Triangle 71"/>
                  <p:cNvSpPr/>
                  <p:nvPr/>
                </p:nvSpPr>
                <p:spPr>
                  <a:xfrm rot="16200000">
                    <a:off x="5109934"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73" name="Rectangle 72"/>
                  <p:cNvSpPr/>
                  <p:nvPr/>
                </p:nvSpPr>
                <p:spPr>
                  <a:xfrm>
                    <a:off x="6390370"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grpSp>
            <p:sp>
              <p:nvSpPr>
                <p:cNvPr id="264" name="Diamond 263"/>
                <p:cNvSpPr>
                  <a:spLocks/>
                </p:cNvSpPr>
                <p:nvPr/>
              </p:nvSpPr>
              <p:spPr>
                <a:xfrm>
                  <a:off x="5389795" y="2480180"/>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grpSp>
          <p:nvGrpSpPr>
            <p:cNvPr id="298" name="Group 297"/>
            <p:cNvGrpSpPr/>
            <p:nvPr/>
          </p:nvGrpSpPr>
          <p:grpSpPr>
            <a:xfrm>
              <a:off x="588520" y="2629981"/>
              <a:ext cx="5691569" cy="130615"/>
              <a:chOff x="588520" y="2477581"/>
              <a:chExt cx="5691569" cy="130615"/>
            </a:xfrm>
          </p:grpSpPr>
          <p:cxnSp>
            <p:nvCxnSpPr>
              <p:cNvPr id="299" name="Straight Connector 298"/>
              <p:cNvCxnSpPr>
                <a:stCxn id="312" idx="3"/>
                <a:endCxn id="305" idx="1"/>
              </p:cNvCxnSpPr>
              <p:nvPr/>
            </p:nvCxnSpPr>
            <p:spPr>
              <a:xfrm>
                <a:off x="2603167" y="2543136"/>
                <a:ext cx="1694828"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00" name="Group 299"/>
              <p:cNvGrpSpPr/>
              <p:nvPr/>
            </p:nvGrpSpPr>
            <p:grpSpPr>
              <a:xfrm>
                <a:off x="588520" y="2477581"/>
                <a:ext cx="2146102" cy="128016"/>
                <a:chOff x="588520" y="2477581"/>
                <a:chExt cx="2146102" cy="128016"/>
              </a:xfrm>
            </p:grpSpPr>
            <p:grpSp>
              <p:nvGrpSpPr>
                <p:cNvPr id="308" name="Group 307"/>
                <p:cNvGrpSpPr/>
                <p:nvPr/>
              </p:nvGrpSpPr>
              <p:grpSpPr>
                <a:xfrm>
                  <a:off x="588520" y="2481249"/>
                  <a:ext cx="2146102" cy="123773"/>
                  <a:chOff x="1545291" y="2176448"/>
                  <a:chExt cx="2146102" cy="160351"/>
                </a:xfrm>
              </p:grpSpPr>
              <p:sp>
                <p:nvSpPr>
                  <p:cNvPr id="310" name="Rectangle 309"/>
                  <p:cNvSpPr/>
                  <p:nvPr/>
                </p:nvSpPr>
                <p:spPr>
                  <a:xfrm>
                    <a:off x="1545291"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11" name="Rectangle 310"/>
                  <p:cNvSpPr/>
                  <p:nvPr/>
                </p:nvSpPr>
                <p:spPr>
                  <a:xfrm>
                    <a:off x="1972771" y="2176448"/>
                    <a:ext cx="429006"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12" name="Rectangle 311"/>
                  <p:cNvSpPr/>
                  <p:nvPr/>
                </p:nvSpPr>
                <p:spPr>
                  <a:xfrm>
                    <a:off x="2394074" y="2176448"/>
                    <a:ext cx="1165864" cy="16035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13" name="Isosceles Triangle 312"/>
                  <p:cNvSpPr/>
                  <p:nvPr/>
                </p:nvSpPr>
                <p:spPr>
                  <a:xfrm rot="5400000">
                    <a:off x="3543268"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309" name="Diamond 308"/>
                <p:cNvSpPr>
                  <a:spLocks/>
                </p:cNvSpPr>
                <p:nvPr/>
              </p:nvSpPr>
              <p:spPr>
                <a:xfrm>
                  <a:off x="1401209" y="2477581"/>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nvGrpSpPr>
              <p:cNvPr id="301" name="Group 300"/>
              <p:cNvGrpSpPr/>
              <p:nvPr/>
            </p:nvGrpSpPr>
            <p:grpSpPr>
              <a:xfrm>
                <a:off x="4165385" y="2480180"/>
                <a:ext cx="2114704" cy="128016"/>
                <a:chOff x="4165385" y="2480180"/>
                <a:chExt cx="2114704" cy="128016"/>
              </a:xfrm>
            </p:grpSpPr>
            <p:grpSp>
              <p:nvGrpSpPr>
                <p:cNvPr id="302" name="Group 301"/>
                <p:cNvGrpSpPr/>
                <p:nvPr/>
              </p:nvGrpSpPr>
              <p:grpSpPr>
                <a:xfrm>
                  <a:off x="4165385" y="2481249"/>
                  <a:ext cx="2114704" cy="123773"/>
                  <a:chOff x="5122156" y="2176448"/>
                  <a:chExt cx="2114704" cy="160351"/>
                </a:xfrm>
              </p:grpSpPr>
              <p:sp>
                <p:nvSpPr>
                  <p:cNvPr id="304" name="Rectangle 303"/>
                  <p:cNvSpPr/>
                  <p:nvPr/>
                </p:nvSpPr>
                <p:spPr>
                  <a:xfrm>
                    <a:off x="6809381" y="2176448"/>
                    <a:ext cx="427479"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05" name="Rectangle 304"/>
                  <p:cNvSpPr/>
                  <p:nvPr/>
                </p:nvSpPr>
                <p:spPr>
                  <a:xfrm>
                    <a:off x="5254766" y="2176448"/>
                    <a:ext cx="1140464" cy="160351"/>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06" name="Isosceles Triangle 305"/>
                  <p:cNvSpPr/>
                  <p:nvPr/>
                </p:nvSpPr>
                <p:spPr>
                  <a:xfrm rot="16200000">
                    <a:off x="5109934"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307" name="Rectangle 306"/>
                  <p:cNvSpPr/>
                  <p:nvPr/>
                </p:nvSpPr>
                <p:spPr>
                  <a:xfrm>
                    <a:off x="6390370"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grpSp>
            <p:sp>
              <p:nvSpPr>
                <p:cNvPr id="303" name="Diamond 302"/>
                <p:cNvSpPr>
                  <a:spLocks/>
                </p:cNvSpPr>
                <p:nvPr/>
              </p:nvSpPr>
              <p:spPr>
                <a:xfrm>
                  <a:off x="5389795" y="2480180"/>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grpSp>
          <p:nvGrpSpPr>
            <p:cNvPr id="314" name="Group 313"/>
            <p:cNvGrpSpPr/>
            <p:nvPr/>
          </p:nvGrpSpPr>
          <p:grpSpPr>
            <a:xfrm>
              <a:off x="588520" y="2782381"/>
              <a:ext cx="5691569" cy="130615"/>
              <a:chOff x="588520" y="2477581"/>
              <a:chExt cx="5691569" cy="130615"/>
            </a:xfrm>
          </p:grpSpPr>
          <p:cxnSp>
            <p:nvCxnSpPr>
              <p:cNvPr id="315" name="Straight Connector 314"/>
              <p:cNvCxnSpPr>
                <a:stCxn id="328" idx="3"/>
                <a:endCxn id="321" idx="1"/>
              </p:cNvCxnSpPr>
              <p:nvPr/>
            </p:nvCxnSpPr>
            <p:spPr>
              <a:xfrm>
                <a:off x="2603167" y="2543136"/>
                <a:ext cx="1694828"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16" name="Group 315"/>
              <p:cNvGrpSpPr/>
              <p:nvPr/>
            </p:nvGrpSpPr>
            <p:grpSpPr>
              <a:xfrm>
                <a:off x="588520" y="2477581"/>
                <a:ext cx="2146102" cy="128016"/>
                <a:chOff x="588520" y="2477581"/>
                <a:chExt cx="2146102" cy="128016"/>
              </a:xfrm>
            </p:grpSpPr>
            <p:grpSp>
              <p:nvGrpSpPr>
                <p:cNvPr id="324" name="Group 323"/>
                <p:cNvGrpSpPr/>
                <p:nvPr/>
              </p:nvGrpSpPr>
              <p:grpSpPr>
                <a:xfrm>
                  <a:off x="588520" y="2481249"/>
                  <a:ext cx="2146102" cy="123773"/>
                  <a:chOff x="1545291" y="2176448"/>
                  <a:chExt cx="2146102" cy="160351"/>
                </a:xfrm>
              </p:grpSpPr>
              <p:sp>
                <p:nvSpPr>
                  <p:cNvPr id="326" name="Rectangle 325"/>
                  <p:cNvSpPr/>
                  <p:nvPr/>
                </p:nvSpPr>
                <p:spPr>
                  <a:xfrm>
                    <a:off x="1545291"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27" name="Rectangle 326"/>
                  <p:cNvSpPr/>
                  <p:nvPr/>
                </p:nvSpPr>
                <p:spPr>
                  <a:xfrm>
                    <a:off x="1972771" y="2176448"/>
                    <a:ext cx="429006"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28" name="Rectangle 327"/>
                  <p:cNvSpPr/>
                  <p:nvPr/>
                </p:nvSpPr>
                <p:spPr>
                  <a:xfrm>
                    <a:off x="2394074" y="2176448"/>
                    <a:ext cx="1165864" cy="16035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29" name="Isosceles Triangle 328"/>
                  <p:cNvSpPr/>
                  <p:nvPr/>
                </p:nvSpPr>
                <p:spPr>
                  <a:xfrm rot="5400000">
                    <a:off x="3543268"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325" name="Diamond 324"/>
                <p:cNvSpPr>
                  <a:spLocks/>
                </p:cNvSpPr>
                <p:nvPr/>
              </p:nvSpPr>
              <p:spPr>
                <a:xfrm>
                  <a:off x="1401209" y="2477581"/>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nvGrpSpPr>
              <p:cNvPr id="317" name="Group 316"/>
              <p:cNvGrpSpPr/>
              <p:nvPr/>
            </p:nvGrpSpPr>
            <p:grpSpPr>
              <a:xfrm>
                <a:off x="4165385" y="2480180"/>
                <a:ext cx="2114704" cy="128016"/>
                <a:chOff x="4165385" y="2480180"/>
                <a:chExt cx="2114704" cy="128016"/>
              </a:xfrm>
            </p:grpSpPr>
            <p:grpSp>
              <p:nvGrpSpPr>
                <p:cNvPr id="318" name="Group 317"/>
                <p:cNvGrpSpPr/>
                <p:nvPr/>
              </p:nvGrpSpPr>
              <p:grpSpPr>
                <a:xfrm>
                  <a:off x="4165385" y="2481249"/>
                  <a:ext cx="2114704" cy="123773"/>
                  <a:chOff x="5122156" y="2176448"/>
                  <a:chExt cx="2114704" cy="160351"/>
                </a:xfrm>
              </p:grpSpPr>
              <p:sp>
                <p:nvSpPr>
                  <p:cNvPr id="320" name="Rectangle 319"/>
                  <p:cNvSpPr/>
                  <p:nvPr/>
                </p:nvSpPr>
                <p:spPr>
                  <a:xfrm>
                    <a:off x="6809381" y="2176448"/>
                    <a:ext cx="427479"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21" name="Rectangle 320"/>
                  <p:cNvSpPr/>
                  <p:nvPr/>
                </p:nvSpPr>
                <p:spPr>
                  <a:xfrm>
                    <a:off x="5254766" y="2176448"/>
                    <a:ext cx="1140464" cy="160351"/>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22" name="Isosceles Triangle 321"/>
                  <p:cNvSpPr/>
                  <p:nvPr/>
                </p:nvSpPr>
                <p:spPr>
                  <a:xfrm rot="16200000">
                    <a:off x="5109934"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323" name="Rectangle 322"/>
                  <p:cNvSpPr/>
                  <p:nvPr/>
                </p:nvSpPr>
                <p:spPr>
                  <a:xfrm>
                    <a:off x="6390370"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grpSp>
            <p:sp>
              <p:nvSpPr>
                <p:cNvPr id="319" name="Diamond 318"/>
                <p:cNvSpPr>
                  <a:spLocks/>
                </p:cNvSpPr>
                <p:nvPr/>
              </p:nvSpPr>
              <p:spPr>
                <a:xfrm>
                  <a:off x="5389795" y="2480180"/>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grpSp>
          <p:nvGrpSpPr>
            <p:cNvPr id="347" name="Group 346"/>
            <p:cNvGrpSpPr/>
            <p:nvPr/>
          </p:nvGrpSpPr>
          <p:grpSpPr>
            <a:xfrm>
              <a:off x="588520" y="3019451"/>
              <a:ext cx="6682208" cy="130615"/>
              <a:chOff x="588520" y="2934781"/>
              <a:chExt cx="6682208" cy="130615"/>
            </a:xfrm>
          </p:grpSpPr>
          <p:cxnSp>
            <p:nvCxnSpPr>
              <p:cNvPr id="331" name="Straight Connector 330"/>
              <p:cNvCxnSpPr>
                <a:stCxn id="344" idx="3"/>
                <a:endCxn id="337" idx="1"/>
              </p:cNvCxnSpPr>
              <p:nvPr/>
            </p:nvCxnSpPr>
            <p:spPr>
              <a:xfrm>
                <a:off x="2603167" y="3000336"/>
                <a:ext cx="2685467"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32" name="Group 331"/>
              <p:cNvGrpSpPr/>
              <p:nvPr/>
            </p:nvGrpSpPr>
            <p:grpSpPr>
              <a:xfrm>
                <a:off x="588520" y="2934781"/>
                <a:ext cx="2146102" cy="128016"/>
                <a:chOff x="588520" y="2477581"/>
                <a:chExt cx="2146102" cy="128016"/>
              </a:xfrm>
            </p:grpSpPr>
            <p:grpSp>
              <p:nvGrpSpPr>
                <p:cNvPr id="340" name="Group 339"/>
                <p:cNvGrpSpPr/>
                <p:nvPr/>
              </p:nvGrpSpPr>
              <p:grpSpPr>
                <a:xfrm>
                  <a:off x="588520" y="2481249"/>
                  <a:ext cx="2146102" cy="123773"/>
                  <a:chOff x="1545291" y="2176448"/>
                  <a:chExt cx="2146102" cy="160351"/>
                </a:xfrm>
              </p:grpSpPr>
              <p:sp>
                <p:nvSpPr>
                  <p:cNvPr id="342" name="Rectangle 341"/>
                  <p:cNvSpPr/>
                  <p:nvPr/>
                </p:nvSpPr>
                <p:spPr>
                  <a:xfrm>
                    <a:off x="1545291"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43" name="Rectangle 342"/>
                  <p:cNvSpPr/>
                  <p:nvPr/>
                </p:nvSpPr>
                <p:spPr>
                  <a:xfrm>
                    <a:off x="1972771" y="2176448"/>
                    <a:ext cx="429006"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44" name="Rectangle 343"/>
                  <p:cNvSpPr/>
                  <p:nvPr/>
                </p:nvSpPr>
                <p:spPr>
                  <a:xfrm>
                    <a:off x="2394074" y="2176448"/>
                    <a:ext cx="1165864" cy="16035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45" name="Isosceles Triangle 344"/>
                  <p:cNvSpPr/>
                  <p:nvPr/>
                </p:nvSpPr>
                <p:spPr>
                  <a:xfrm rot="5400000">
                    <a:off x="3543268"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341" name="Diamond 340"/>
                <p:cNvSpPr>
                  <a:spLocks/>
                </p:cNvSpPr>
                <p:nvPr/>
              </p:nvSpPr>
              <p:spPr>
                <a:xfrm>
                  <a:off x="1401209" y="2477581"/>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nvGrpSpPr>
              <p:cNvPr id="333" name="Group 332"/>
              <p:cNvGrpSpPr/>
              <p:nvPr/>
            </p:nvGrpSpPr>
            <p:grpSpPr>
              <a:xfrm>
                <a:off x="5156024" y="2937380"/>
                <a:ext cx="2114704" cy="128016"/>
                <a:chOff x="4165385" y="2480180"/>
                <a:chExt cx="2114704" cy="128016"/>
              </a:xfrm>
            </p:grpSpPr>
            <p:grpSp>
              <p:nvGrpSpPr>
                <p:cNvPr id="334" name="Group 333"/>
                <p:cNvGrpSpPr/>
                <p:nvPr/>
              </p:nvGrpSpPr>
              <p:grpSpPr>
                <a:xfrm>
                  <a:off x="4165385" y="2481249"/>
                  <a:ext cx="2114704" cy="123773"/>
                  <a:chOff x="5122156" y="2176448"/>
                  <a:chExt cx="2114704" cy="160351"/>
                </a:xfrm>
              </p:grpSpPr>
              <p:sp>
                <p:nvSpPr>
                  <p:cNvPr id="336" name="Rectangle 335"/>
                  <p:cNvSpPr/>
                  <p:nvPr/>
                </p:nvSpPr>
                <p:spPr>
                  <a:xfrm>
                    <a:off x="6809381" y="2176448"/>
                    <a:ext cx="427479"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37" name="Rectangle 336"/>
                  <p:cNvSpPr/>
                  <p:nvPr/>
                </p:nvSpPr>
                <p:spPr>
                  <a:xfrm>
                    <a:off x="5254766" y="2176448"/>
                    <a:ext cx="1140464" cy="160351"/>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38" name="Isosceles Triangle 337"/>
                  <p:cNvSpPr/>
                  <p:nvPr/>
                </p:nvSpPr>
                <p:spPr>
                  <a:xfrm rot="16200000">
                    <a:off x="5109934"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339" name="Rectangle 338"/>
                  <p:cNvSpPr/>
                  <p:nvPr/>
                </p:nvSpPr>
                <p:spPr>
                  <a:xfrm>
                    <a:off x="6390370"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grpSp>
            <p:sp>
              <p:nvSpPr>
                <p:cNvPr id="335" name="Diamond 334"/>
                <p:cNvSpPr>
                  <a:spLocks/>
                </p:cNvSpPr>
                <p:nvPr/>
              </p:nvSpPr>
              <p:spPr>
                <a:xfrm>
                  <a:off x="5389795" y="2480180"/>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grpSp>
          <p:nvGrpSpPr>
            <p:cNvPr id="348" name="Group 347"/>
            <p:cNvGrpSpPr/>
            <p:nvPr/>
          </p:nvGrpSpPr>
          <p:grpSpPr>
            <a:xfrm>
              <a:off x="588520" y="3171851"/>
              <a:ext cx="6682208" cy="130615"/>
              <a:chOff x="588520" y="2934781"/>
              <a:chExt cx="6682208" cy="130615"/>
            </a:xfrm>
          </p:grpSpPr>
          <p:cxnSp>
            <p:nvCxnSpPr>
              <p:cNvPr id="349" name="Straight Connector 348"/>
              <p:cNvCxnSpPr>
                <a:stCxn id="362" idx="3"/>
                <a:endCxn id="355" idx="1"/>
              </p:cNvCxnSpPr>
              <p:nvPr/>
            </p:nvCxnSpPr>
            <p:spPr>
              <a:xfrm>
                <a:off x="2603167" y="3000336"/>
                <a:ext cx="2685467"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50" name="Group 349"/>
              <p:cNvGrpSpPr/>
              <p:nvPr/>
            </p:nvGrpSpPr>
            <p:grpSpPr>
              <a:xfrm>
                <a:off x="588520" y="2934781"/>
                <a:ext cx="2146102" cy="128016"/>
                <a:chOff x="588520" y="2477581"/>
                <a:chExt cx="2146102" cy="128016"/>
              </a:xfrm>
            </p:grpSpPr>
            <p:grpSp>
              <p:nvGrpSpPr>
                <p:cNvPr id="358" name="Group 357"/>
                <p:cNvGrpSpPr/>
                <p:nvPr/>
              </p:nvGrpSpPr>
              <p:grpSpPr>
                <a:xfrm>
                  <a:off x="588520" y="2481249"/>
                  <a:ext cx="2146102" cy="123773"/>
                  <a:chOff x="1545291" y="2176448"/>
                  <a:chExt cx="2146102" cy="160351"/>
                </a:xfrm>
              </p:grpSpPr>
              <p:sp>
                <p:nvSpPr>
                  <p:cNvPr id="360" name="Rectangle 359"/>
                  <p:cNvSpPr/>
                  <p:nvPr/>
                </p:nvSpPr>
                <p:spPr>
                  <a:xfrm>
                    <a:off x="1545291"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61" name="Rectangle 360"/>
                  <p:cNvSpPr/>
                  <p:nvPr/>
                </p:nvSpPr>
                <p:spPr>
                  <a:xfrm>
                    <a:off x="1972771" y="2176448"/>
                    <a:ext cx="429006"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62" name="Rectangle 361"/>
                  <p:cNvSpPr/>
                  <p:nvPr/>
                </p:nvSpPr>
                <p:spPr>
                  <a:xfrm>
                    <a:off x="2394074" y="2176448"/>
                    <a:ext cx="1165864" cy="16035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63" name="Isosceles Triangle 362"/>
                  <p:cNvSpPr/>
                  <p:nvPr/>
                </p:nvSpPr>
                <p:spPr>
                  <a:xfrm rot="5400000">
                    <a:off x="3543268"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359" name="Diamond 358"/>
                <p:cNvSpPr>
                  <a:spLocks/>
                </p:cNvSpPr>
                <p:nvPr/>
              </p:nvSpPr>
              <p:spPr>
                <a:xfrm>
                  <a:off x="1401209" y="2477581"/>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nvGrpSpPr>
              <p:cNvPr id="351" name="Group 350"/>
              <p:cNvGrpSpPr/>
              <p:nvPr/>
            </p:nvGrpSpPr>
            <p:grpSpPr>
              <a:xfrm>
                <a:off x="5156024" y="2937380"/>
                <a:ext cx="2114704" cy="128016"/>
                <a:chOff x="4165385" y="2480180"/>
                <a:chExt cx="2114704" cy="128016"/>
              </a:xfrm>
            </p:grpSpPr>
            <p:grpSp>
              <p:nvGrpSpPr>
                <p:cNvPr id="352" name="Group 351"/>
                <p:cNvGrpSpPr/>
                <p:nvPr/>
              </p:nvGrpSpPr>
              <p:grpSpPr>
                <a:xfrm>
                  <a:off x="4165385" y="2481249"/>
                  <a:ext cx="2114704" cy="123773"/>
                  <a:chOff x="5122156" y="2176448"/>
                  <a:chExt cx="2114704" cy="160351"/>
                </a:xfrm>
              </p:grpSpPr>
              <p:sp>
                <p:nvSpPr>
                  <p:cNvPr id="354" name="Rectangle 353"/>
                  <p:cNvSpPr/>
                  <p:nvPr/>
                </p:nvSpPr>
                <p:spPr>
                  <a:xfrm>
                    <a:off x="6809381" y="2176448"/>
                    <a:ext cx="427479"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55" name="Rectangle 354"/>
                  <p:cNvSpPr/>
                  <p:nvPr/>
                </p:nvSpPr>
                <p:spPr>
                  <a:xfrm>
                    <a:off x="5254766" y="2176448"/>
                    <a:ext cx="1140464" cy="160351"/>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56" name="Isosceles Triangle 355"/>
                  <p:cNvSpPr/>
                  <p:nvPr/>
                </p:nvSpPr>
                <p:spPr>
                  <a:xfrm rot="16200000">
                    <a:off x="5109934"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357" name="Rectangle 356"/>
                  <p:cNvSpPr/>
                  <p:nvPr/>
                </p:nvSpPr>
                <p:spPr>
                  <a:xfrm>
                    <a:off x="6390370"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grpSp>
            <p:sp>
              <p:nvSpPr>
                <p:cNvPr id="353" name="Diamond 352"/>
                <p:cNvSpPr>
                  <a:spLocks/>
                </p:cNvSpPr>
                <p:nvPr/>
              </p:nvSpPr>
              <p:spPr>
                <a:xfrm>
                  <a:off x="5389795" y="2480180"/>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grpSp>
          <p:nvGrpSpPr>
            <p:cNvPr id="364" name="Group 363"/>
            <p:cNvGrpSpPr/>
            <p:nvPr/>
          </p:nvGrpSpPr>
          <p:grpSpPr>
            <a:xfrm>
              <a:off x="588520" y="3324251"/>
              <a:ext cx="6682208" cy="130615"/>
              <a:chOff x="588520" y="2934781"/>
              <a:chExt cx="6682208" cy="130615"/>
            </a:xfrm>
          </p:grpSpPr>
          <p:cxnSp>
            <p:nvCxnSpPr>
              <p:cNvPr id="365" name="Straight Connector 364"/>
              <p:cNvCxnSpPr>
                <a:stCxn id="378" idx="3"/>
                <a:endCxn id="371" idx="1"/>
              </p:cNvCxnSpPr>
              <p:nvPr/>
            </p:nvCxnSpPr>
            <p:spPr>
              <a:xfrm>
                <a:off x="2603167" y="3000336"/>
                <a:ext cx="2685467"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66" name="Group 365"/>
              <p:cNvGrpSpPr/>
              <p:nvPr/>
            </p:nvGrpSpPr>
            <p:grpSpPr>
              <a:xfrm>
                <a:off x="588520" y="2934781"/>
                <a:ext cx="2146102" cy="128016"/>
                <a:chOff x="588520" y="2477581"/>
                <a:chExt cx="2146102" cy="128016"/>
              </a:xfrm>
            </p:grpSpPr>
            <p:grpSp>
              <p:nvGrpSpPr>
                <p:cNvPr id="374" name="Group 373"/>
                <p:cNvGrpSpPr/>
                <p:nvPr/>
              </p:nvGrpSpPr>
              <p:grpSpPr>
                <a:xfrm>
                  <a:off x="588520" y="2481249"/>
                  <a:ext cx="2146102" cy="123773"/>
                  <a:chOff x="1545291" y="2176448"/>
                  <a:chExt cx="2146102" cy="160351"/>
                </a:xfrm>
              </p:grpSpPr>
              <p:sp>
                <p:nvSpPr>
                  <p:cNvPr id="376" name="Rectangle 375"/>
                  <p:cNvSpPr/>
                  <p:nvPr/>
                </p:nvSpPr>
                <p:spPr>
                  <a:xfrm>
                    <a:off x="1545291"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77" name="Rectangle 376"/>
                  <p:cNvSpPr/>
                  <p:nvPr/>
                </p:nvSpPr>
                <p:spPr>
                  <a:xfrm>
                    <a:off x="1972771" y="2176448"/>
                    <a:ext cx="429006"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78" name="Rectangle 377"/>
                  <p:cNvSpPr/>
                  <p:nvPr/>
                </p:nvSpPr>
                <p:spPr>
                  <a:xfrm>
                    <a:off x="2394074" y="2176448"/>
                    <a:ext cx="1165864" cy="16035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79" name="Isosceles Triangle 378"/>
                  <p:cNvSpPr/>
                  <p:nvPr/>
                </p:nvSpPr>
                <p:spPr>
                  <a:xfrm rot="5400000">
                    <a:off x="3543268"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375" name="Diamond 374"/>
                <p:cNvSpPr>
                  <a:spLocks/>
                </p:cNvSpPr>
                <p:nvPr/>
              </p:nvSpPr>
              <p:spPr>
                <a:xfrm>
                  <a:off x="1401209" y="2477581"/>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nvGrpSpPr>
              <p:cNvPr id="367" name="Group 366"/>
              <p:cNvGrpSpPr/>
              <p:nvPr/>
            </p:nvGrpSpPr>
            <p:grpSpPr>
              <a:xfrm>
                <a:off x="5156024" y="2937380"/>
                <a:ext cx="2114704" cy="128016"/>
                <a:chOff x="4165385" y="2480180"/>
                <a:chExt cx="2114704" cy="128016"/>
              </a:xfrm>
            </p:grpSpPr>
            <p:grpSp>
              <p:nvGrpSpPr>
                <p:cNvPr id="368" name="Group 367"/>
                <p:cNvGrpSpPr/>
                <p:nvPr/>
              </p:nvGrpSpPr>
              <p:grpSpPr>
                <a:xfrm>
                  <a:off x="4165385" y="2481249"/>
                  <a:ext cx="2114704" cy="123773"/>
                  <a:chOff x="5122156" y="2176448"/>
                  <a:chExt cx="2114704" cy="160351"/>
                </a:xfrm>
              </p:grpSpPr>
              <p:sp>
                <p:nvSpPr>
                  <p:cNvPr id="370" name="Rectangle 369"/>
                  <p:cNvSpPr/>
                  <p:nvPr/>
                </p:nvSpPr>
                <p:spPr>
                  <a:xfrm>
                    <a:off x="6809381" y="2176448"/>
                    <a:ext cx="427479"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71" name="Rectangle 370"/>
                  <p:cNvSpPr/>
                  <p:nvPr/>
                </p:nvSpPr>
                <p:spPr>
                  <a:xfrm>
                    <a:off x="5254766" y="2176448"/>
                    <a:ext cx="1140464" cy="160351"/>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72" name="Isosceles Triangle 371"/>
                  <p:cNvSpPr/>
                  <p:nvPr/>
                </p:nvSpPr>
                <p:spPr>
                  <a:xfrm rot="16200000">
                    <a:off x="5109934"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373" name="Rectangle 372"/>
                  <p:cNvSpPr/>
                  <p:nvPr/>
                </p:nvSpPr>
                <p:spPr>
                  <a:xfrm>
                    <a:off x="6390370"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grpSp>
            <p:sp>
              <p:nvSpPr>
                <p:cNvPr id="369" name="Diamond 368"/>
                <p:cNvSpPr>
                  <a:spLocks/>
                </p:cNvSpPr>
                <p:nvPr/>
              </p:nvSpPr>
              <p:spPr>
                <a:xfrm>
                  <a:off x="5389795" y="2480180"/>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grpSp>
          <p:nvGrpSpPr>
            <p:cNvPr id="380" name="Group 379"/>
            <p:cNvGrpSpPr/>
            <p:nvPr/>
          </p:nvGrpSpPr>
          <p:grpSpPr>
            <a:xfrm>
              <a:off x="588520" y="3476651"/>
              <a:ext cx="6682208" cy="130615"/>
              <a:chOff x="588520" y="2934781"/>
              <a:chExt cx="6682208" cy="130615"/>
            </a:xfrm>
          </p:grpSpPr>
          <p:cxnSp>
            <p:nvCxnSpPr>
              <p:cNvPr id="381" name="Straight Connector 380"/>
              <p:cNvCxnSpPr>
                <a:stCxn id="394" idx="3"/>
                <a:endCxn id="387" idx="1"/>
              </p:cNvCxnSpPr>
              <p:nvPr/>
            </p:nvCxnSpPr>
            <p:spPr>
              <a:xfrm>
                <a:off x="2603167" y="3000336"/>
                <a:ext cx="2685467"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82" name="Group 381"/>
              <p:cNvGrpSpPr/>
              <p:nvPr/>
            </p:nvGrpSpPr>
            <p:grpSpPr>
              <a:xfrm>
                <a:off x="588520" y="2934781"/>
                <a:ext cx="2146102" cy="128016"/>
                <a:chOff x="588520" y="2477581"/>
                <a:chExt cx="2146102" cy="128016"/>
              </a:xfrm>
            </p:grpSpPr>
            <p:grpSp>
              <p:nvGrpSpPr>
                <p:cNvPr id="390" name="Group 389"/>
                <p:cNvGrpSpPr/>
                <p:nvPr/>
              </p:nvGrpSpPr>
              <p:grpSpPr>
                <a:xfrm>
                  <a:off x="588520" y="2481249"/>
                  <a:ext cx="2146102" cy="123773"/>
                  <a:chOff x="1545291" y="2176448"/>
                  <a:chExt cx="2146102" cy="160351"/>
                </a:xfrm>
              </p:grpSpPr>
              <p:sp>
                <p:nvSpPr>
                  <p:cNvPr id="392" name="Rectangle 391"/>
                  <p:cNvSpPr/>
                  <p:nvPr/>
                </p:nvSpPr>
                <p:spPr>
                  <a:xfrm>
                    <a:off x="1545291"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93" name="Rectangle 392"/>
                  <p:cNvSpPr/>
                  <p:nvPr/>
                </p:nvSpPr>
                <p:spPr>
                  <a:xfrm>
                    <a:off x="1972771" y="2176448"/>
                    <a:ext cx="429006"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94" name="Rectangle 393"/>
                  <p:cNvSpPr/>
                  <p:nvPr/>
                </p:nvSpPr>
                <p:spPr>
                  <a:xfrm>
                    <a:off x="2394074" y="2176448"/>
                    <a:ext cx="1165864" cy="16035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95" name="Isosceles Triangle 394"/>
                  <p:cNvSpPr/>
                  <p:nvPr/>
                </p:nvSpPr>
                <p:spPr>
                  <a:xfrm rot="5400000">
                    <a:off x="3543268"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391" name="Diamond 390"/>
                <p:cNvSpPr>
                  <a:spLocks/>
                </p:cNvSpPr>
                <p:nvPr/>
              </p:nvSpPr>
              <p:spPr>
                <a:xfrm>
                  <a:off x="1401209" y="2477581"/>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nvGrpSpPr>
              <p:cNvPr id="383" name="Group 382"/>
              <p:cNvGrpSpPr/>
              <p:nvPr/>
            </p:nvGrpSpPr>
            <p:grpSpPr>
              <a:xfrm>
                <a:off x="5156024" y="2937380"/>
                <a:ext cx="2114704" cy="128016"/>
                <a:chOff x="4165385" y="2480180"/>
                <a:chExt cx="2114704" cy="128016"/>
              </a:xfrm>
            </p:grpSpPr>
            <p:grpSp>
              <p:nvGrpSpPr>
                <p:cNvPr id="384" name="Group 383"/>
                <p:cNvGrpSpPr/>
                <p:nvPr/>
              </p:nvGrpSpPr>
              <p:grpSpPr>
                <a:xfrm>
                  <a:off x="4165385" y="2481249"/>
                  <a:ext cx="2114704" cy="123773"/>
                  <a:chOff x="5122156" y="2176448"/>
                  <a:chExt cx="2114704" cy="160351"/>
                </a:xfrm>
              </p:grpSpPr>
              <p:sp>
                <p:nvSpPr>
                  <p:cNvPr id="386" name="Rectangle 385"/>
                  <p:cNvSpPr/>
                  <p:nvPr/>
                </p:nvSpPr>
                <p:spPr>
                  <a:xfrm>
                    <a:off x="6809381" y="2176448"/>
                    <a:ext cx="427479"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87" name="Rectangle 386"/>
                  <p:cNvSpPr/>
                  <p:nvPr/>
                </p:nvSpPr>
                <p:spPr>
                  <a:xfrm>
                    <a:off x="5254766" y="2176448"/>
                    <a:ext cx="1140464" cy="160351"/>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388" name="Isosceles Triangle 387"/>
                  <p:cNvSpPr/>
                  <p:nvPr/>
                </p:nvSpPr>
                <p:spPr>
                  <a:xfrm rot="16200000">
                    <a:off x="5109934"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389" name="Rectangle 388"/>
                  <p:cNvSpPr/>
                  <p:nvPr/>
                </p:nvSpPr>
                <p:spPr>
                  <a:xfrm>
                    <a:off x="6390370"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grpSp>
            <p:sp>
              <p:nvSpPr>
                <p:cNvPr id="385" name="Diamond 384"/>
                <p:cNvSpPr>
                  <a:spLocks/>
                </p:cNvSpPr>
                <p:nvPr/>
              </p:nvSpPr>
              <p:spPr>
                <a:xfrm>
                  <a:off x="5389795" y="2480180"/>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grpSp>
          <p:nvGrpSpPr>
            <p:cNvPr id="396" name="Group 395"/>
            <p:cNvGrpSpPr/>
            <p:nvPr/>
          </p:nvGrpSpPr>
          <p:grpSpPr>
            <a:xfrm>
              <a:off x="588520" y="3629051"/>
              <a:ext cx="6682208" cy="130615"/>
              <a:chOff x="588520" y="2934781"/>
              <a:chExt cx="6682208" cy="130615"/>
            </a:xfrm>
          </p:grpSpPr>
          <p:cxnSp>
            <p:nvCxnSpPr>
              <p:cNvPr id="397" name="Straight Connector 396"/>
              <p:cNvCxnSpPr>
                <a:stCxn id="410" idx="3"/>
                <a:endCxn id="403" idx="1"/>
              </p:cNvCxnSpPr>
              <p:nvPr/>
            </p:nvCxnSpPr>
            <p:spPr>
              <a:xfrm>
                <a:off x="2603167" y="3000336"/>
                <a:ext cx="2685467"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98" name="Group 397"/>
              <p:cNvGrpSpPr/>
              <p:nvPr/>
            </p:nvGrpSpPr>
            <p:grpSpPr>
              <a:xfrm>
                <a:off x="588520" y="2934781"/>
                <a:ext cx="2146102" cy="128016"/>
                <a:chOff x="588520" y="2477581"/>
                <a:chExt cx="2146102" cy="128016"/>
              </a:xfrm>
            </p:grpSpPr>
            <p:grpSp>
              <p:nvGrpSpPr>
                <p:cNvPr id="406" name="Group 405"/>
                <p:cNvGrpSpPr/>
                <p:nvPr/>
              </p:nvGrpSpPr>
              <p:grpSpPr>
                <a:xfrm>
                  <a:off x="588520" y="2481249"/>
                  <a:ext cx="2146102" cy="123773"/>
                  <a:chOff x="1545291" y="2176448"/>
                  <a:chExt cx="2146102" cy="160351"/>
                </a:xfrm>
              </p:grpSpPr>
              <p:sp>
                <p:nvSpPr>
                  <p:cNvPr id="408" name="Rectangle 407"/>
                  <p:cNvSpPr/>
                  <p:nvPr/>
                </p:nvSpPr>
                <p:spPr>
                  <a:xfrm>
                    <a:off x="1545291"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09" name="Rectangle 408"/>
                  <p:cNvSpPr/>
                  <p:nvPr/>
                </p:nvSpPr>
                <p:spPr>
                  <a:xfrm>
                    <a:off x="1972771" y="2176448"/>
                    <a:ext cx="429006"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10" name="Rectangle 409"/>
                  <p:cNvSpPr/>
                  <p:nvPr/>
                </p:nvSpPr>
                <p:spPr>
                  <a:xfrm>
                    <a:off x="2394074" y="2176448"/>
                    <a:ext cx="1165864" cy="16035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11" name="Isosceles Triangle 410"/>
                  <p:cNvSpPr/>
                  <p:nvPr/>
                </p:nvSpPr>
                <p:spPr>
                  <a:xfrm rot="5400000">
                    <a:off x="3543268"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407" name="Diamond 406"/>
                <p:cNvSpPr>
                  <a:spLocks/>
                </p:cNvSpPr>
                <p:nvPr/>
              </p:nvSpPr>
              <p:spPr>
                <a:xfrm>
                  <a:off x="1401209" y="2477581"/>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nvGrpSpPr>
              <p:cNvPr id="399" name="Group 398"/>
              <p:cNvGrpSpPr/>
              <p:nvPr/>
            </p:nvGrpSpPr>
            <p:grpSpPr>
              <a:xfrm>
                <a:off x="5156024" y="2937380"/>
                <a:ext cx="2114704" cy="128016"/>
                <a:chOff x="4165385" y="2480180"/>
                <a:chExt cx="2114704" cy="128016"/>
              </a:xfrm>
            </p:grpSpPr>
            <p:grpSp>
              <p:nvGrpSpPr>
                <p:cNvPr id="400" name="Group 399"/>
                <p:cNvGrpSpPr/>
                <p:nvPr/>
              </p:nvGrpSpPr>
              <p:grpSpPr>
                <a:xfrm>
                  <a:off x="4165385" y="2481249"/>
                  <a:ext cx="2114704" cy="123773"/>
                  <a:chOff x="5122156" y="2176448"/>
                  <a:chExt cx="2114704" cy="160351"/>
                </a:xfrm>
              </p:grpSpPr>
              <p:sp>
                <p:nvSpPr>
                  <p:cNvPr id="402" name="Rectangle 401"/>
                  <p:cNvSpPr/>
                  <p:nvPr/>
                </p:nvSpPr>
                <p:spPr>
                  <a:xfrm>
                    <a:off x="6809381" y="2176448"/>
                    <a:ext cx="427479"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03" name="Rectangle 402"/>
                  <p:cNvSpPr/>
                  <p:nvPr/>
                </p:nvSpPr>
                <p:spPr>
                  <a:xfrm>
                    <a:off x="5254766" y="2176448"/>
                    <a:ext cx="1140464" cy="160351"/>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04" name="Isosceles Triangle 403"/>
                  <p:cNvSpPr/>
                  <p:nvPr/>
                </p:nvSpPr>
                <p:spPr>
                  <a:xfrm rot="16200000">
                    <a:off x="5109934"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405" name="Rectangle 404"/>
                  <p:cNvSpPr/>
                  <p:nvPr/>
                </p:nvSpPr>
                <p:spPr>
                  <a:xfrm>
                    <a:off x="6390370"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grpSp>
            <p:sp>
              <p:nvSpPr>
                <p:cNvPr id="401" name="Diamond 400"/>
                <p:cNvSpPr>
                  <a:spLocks/>
                </p:cNvSpPr>
                <p:nvPr/>
              </p:nvSpPr>
              <p:spPr>
                <a:xfrm>
                  <a:off x="5389795" y="2480180"/>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grpSp>
          <p:nvGrpSpPr>
            <p:cNvPr id="428" name="Group 427"/>
            <p:cNvGrpSpPr/>
            <p:nvPr/>
          </p:nvGrpSpPr>
          <p:grpSpPr>
            <a:xfrm>
              <a:off x="1198144" y="4031221"/>
              <a:ext cx="5649234" cy="130615"/>
              <a:chOff x="1198144" y="3696781"/>
              <a:chExt cx="5649234" cy="130615"/>
            </a:xfrm>
          </p:grpSpPr>
          <p:cxnSp>
            <p:nvCxnSpPr>
              <p:cNvPr id="413" name="Straight Connector 412"/>
              <p:cNvCxnSpPr>
                <a:stCxn id="426" idx="3"/>
                <a:endCxn id="419" idx="1"/>
              </p:cNvCxnSpPr>
              <p:nvPr/>
            </p:nvCxnSpPr>
            <p:spPr>
              <a:xfrm>
                <a:off x="3212791" y="3762336"/>
                <a:ext cx="1652493"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414" name="Group 413"/>
              <p:cNvGrpSpPr/>
              <p:nvPr/>
            </p:nvGrpSpPr>
            <p:grpSpPr>
              <a:xfrm>
                <a:off x="1198144" y="3696781"/>
                <a:ext cx="2146102" cy="128016"/>
                <a:chOff x="588520" y="2477581"/>
                <a:chExt cx="2146102" cy="128016"/>
              </a:xfrm>
            </p:grpSpPr>
            <p:grpSp>
              <p:nvGrpSpPr>
                <p:cNvPr id="422" name="Group 421"/>
                <p:cNvGrpSpPr/>
                <p:nvPr/>
              </p:nvGrpSpPr>
              <p:grpSpPr>
                <a:xfrm>
                  <a:off x="588520" y="2481249"/>
                  <a:ext cx="2146102" cy="123773"/>
                  <a:chOff x="1545291" y="2176448"/>
                  <a:chExt cx="2146102" cy="160351"/>
                </a:xfrm>
              </p:grpSpPr>
              <p:sp>
                <p:nvSpPr>
                  <p:cNvPr id="424" name="Rectangle 423"/>
                  <p:cNvSpPr/>
                  <p:nvPr/>
                </p:nvSpPr>
                <p:spPr>
                  <a:xfrm>
                    <a:off x="1545291"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25" name="Rectangle 424"/>
                  <p:cNvSpPr/>
                  <p:nvPr/>
                </p:nvSpPr>
                <p:spPr>
                  <a:xfrm>
                    <a:off x="1972771" y="2176448"/>
                    <a:ext cx="429006"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26" name="Rectangle 425"/>
                  <p:cNvSpPr/>
                  <p:nvPr/>
                </p:nvSpPr>
                <p:spPr>
                  <a:xfrm>
                    <a:off x="2394074" y="2176448"/>
                    <a:ext cx="1165864" cy="16035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27" name="Isosceles Triangle 426"/>
                  <p:cNvSpPr/>
                  <p:nvPr/>
                </p:nvSpPr>
                <p:spPr>
                  <a:xfrm rot="5400000">
                    <a:off x="3543268"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423" name="Diamond 422"/>
                <p:cNvSpPr>
                  <a:spLocks/>
                </p:cNvSpPr>
                <p:nvPr/>
              </p:nvSpPr>
              <p:spPr>
                <a:xfrm>
                  <a:off x="1401209" y="2477581"/>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nvGrpSpPr>
              <p:cNvPr id="415" name="Group 414"/>
              <p:cNvGrpSpPr/>
              <p:nvPr/>
            </p:nvGrpSpPr>
            <p:grpSpPr>
              <a:xfrm>
                <a:off x="4732674" y="3699380"/>
                <a:ext cx="2114704" cy="128016"/>
                <a:chOff x="4165385" y="2480180"/>
                <a:chExt cx="2114704" cy="128016"/>
              </a:xfrm>
            </p:grpSpPr>
            <p:grpSp>
              <p:nvGrpSpPr>
                <p:cNvPr id="416" name="Group 415"/>
                <p:cNvGrpSpPr/>
                <p:nvPr/>
              </p:nvGrpSpPr>
              <p:grpSpPr>
                <a:xfrm>
                  <a:off x="4165385" y="2481249"/>
                  <a:ext cx="2114704" cy="123773"/>
                  <a:chOff x="5122156" y="2176448"/>
                  <a:chExt cx="2114704" cy="160351"/>
                </a:xfrm>
              </p:grpSpPr>
              <p:sp>
                <p:nvSpPr>
                  <p:cNvPr id="418" name="Rectangle 417"/>
                  <p:cNvSpPr/>
                  <p:nvPr/>
                </p:nvSpPr>
                <p:spPr>
                  <a:xfrm>
                    <a:off x="6809381" y="2176448"/>
                    <a:ext cx="427479"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19" name="Rectangle 418"/>
                  <p:cNvSpPr/>
                  <p:nvPr/>
                </p:nvSpPr>
                <p:spPr>
                  <a:xfrm>
                    <a:off x="5254766" y="2176448"/>
                    <a:ext cx="1140464" cy="160351"/>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20" name="Isosceles Triangle 419"/>
                  <p:cNvSpPr/>
                  <p:nvPr/>
                </p:nvSpPr>
                <p:spPr>
                  <a:xfrm rot="16200000">
                    <a:off x="5109934"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421" name="Rectangle 420"/>
                  <p:cNvSpPr/>
                  <p:nvPr/>
                </p:nvSpPr>
                <p:spPr>
                  <a:xfrm>
                    <a:off x="6390370"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grpSp>
            <p:sp>
              <p:nvSpPr>
                <p:cNvPr id="417" name="Diamond 416"/>
                <p:cNvSpPr>
                  <a:spLocks/>
                </p:cNvSpPr>
                <p:nvPr/>
              </p:nvSpPr>
              <p:spPr>
                <a:xfrm>
                  <a:off x="5389795" y="2480180"/>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grpSp>
          <p:nvGrpSpPr>
            <p:cNvPr id="429" name="Group 428"/>
            <p:cNvGrpSpPr/>
            <p:nvPr/>
          </p:nvGrpSpPr>
          <p:grpSpPr>
            <a:xfrm>
              <a:off x="1198144" y="4183621"/>
              <a:ext cx="5649234" cy="130615"/>
              <a:chOff x="1198144" y="3696781"/>
              <a:chExt cx="5649234" cy="130615"/>
            </a:xfrm>
          </p:grpSpPr>
          <p:cxnSp>
            <p:nvCxnSpPr>
              <p:cNvPr id="430" name="Straight Connector 429"/>
              <p:cNvCxnSpPr>
                <a:stCxn id="443" idx="3"/>
                <a:endCxn id="436" idx="1"/>
              </p:cNvCxnSpPr>
              <p:nvPr/>
            </p:nvCxnSpPr>
            <p:spPr>
              <a:xfrm>
                <a:off x="3212791" y="3762336"/>
                <a:ext cx="1652493"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431" name="Group 430"/>
              <p:cNvGrpSpPr/>
              <p:nvPr/>
            </p:nvGrpSpPr>
            <p:grpSpPr>
              <a:xfrm>
                <a:off x="1198144" y="3696781"/>
                <a:ext cx="2146102" cy="128016"/>
                <a:chOff x="588520" y="2477581"/>
                <a:chExt cx="2146102" cy="128016"/>
              </a:xfrm>
            </p:grpSpPr>
            <p:grpSp>
              <p:nvGrpSpPr>
                <p:cNvPr id="439" name="Group 438"/>
                <p:cNvGrpSpPr/>
                <p:nvPr/>
              </p:nvGrpSpPr>
              <p:grpSpPr>
                <a:xfrm>
                  <a:off x="588520" y="2481249"/>
                  <a:ext cx="2146102" cy="123773"/>
                  <a:chOff x="1545291" y="2176448"/>
                  <a:chExt cx="2146102" cy="160351"/>
                </a:xfrm>
              </p:grpSpPr>
              <p:sp>
                <p:nvSpPr>
                  <p:cNvPr id="441" name="Rectangle 440"/>
                  <p:cNvSpPr/>
                  <p:nvPr/>
                </p:nvSpPr>
                <p:spPr>
                  <a:xfrm>
                    <a:off x="1545291"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42" name="Rectangle 441"/>
                  <p:cNvSpPr/>
                  <p:nvPr/>
                </p:nvSpPr>
                <p:spPr>
                  <a:xfrm>
                    <a:off x="1972771" y="2176448"/>
                    <a:ext cx="429006"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43" name="Rectangle 442"/>
                  <p:cNvSpPr/>
                  <p:nvPr/>
                </p:nvSpPr>
                <p:spPr>
                  <a:xfrm>
                    <a:off x="2394074" y="2176448"/>
                    <a:ext cx="1165864" cy="16035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44" name="Isosceles Triangle 443"/>
                  <p:cNvSpPr/>
                  <p:nvPr/>
                </p:nvSpPr>
                <p:spPr>
                  <a:xfrm rot="5400000">
                    <a:off x="3543268"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440" name="Diamond 439"/>
                <p:cNvSpPr>
                  <a:spLocks/>
                </p:cNvSpPr>
                <p:nvPr/>
              </p:nvSpPr>
              <p:spPr>
                <a:xfrm>
                  <a:off x="1401209" y="2477581"/>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nvGrpSpPr>
              <p:cNvPr id="432" name="Group 431"/>
              <p:cNvGrpSpPr/>
              <p:nvPr/>
            </p:nvGrpSpPr>
            <p:grpSpPr>
              <a:xfrm>
                <a:off x="4732674" y="3699380"/>
                <a:ext cx="2114704" cy="128016"/>
                <a:chOff x="4165385" y="2480180"/>
                <a:chExt cx="2114704" cy="128016"/>
              </a:xfrm>
            </p:grpSpPr>
            <p:grpSp>
              <p:nvGrpSpPr>
                <p:cNvPr id="433" name="Group 432"/>
                <p:cNvGrpSpPr/>
                <p:nvPr/>
              </p:nvGrpSpPr>
              <p:grpSpPr>
                <a:xfrm>
                  <a:off x="4165385" y="2481249"/>
                  <a:ext cx="2114704" cy="123773"/>
                  <a:chOff x="5122156" y="2176448"/>
                  <a:chExt cx="2114704" cy="160351"/>
                </a:xfrm>
              </p:grpSpPr>
              <p:sp>
                <p:nvSpPr>
                  <p:cNvPr id="435" name="Rectangle 434"/>
                  <p:cNvSpPr/>
                  <p:nvPr/>
                </p:nvSpPr>
                <p:spPr>
                  <a:xfrm>
                    <a:off x="6809381" y="2176448"/>
                    <a:ext cx="427479"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36" name="Rectangle 435"/>
                  <p:cNvSpPr/>
                  <p:nvPr/>
                </p:nvSpPr>
                <p:spPr>
                  <a:xfrm>
                    <a:off x="5254766" y="2176448"/>
                    <a:ext cx="1140464" cy="160351"/>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37" name="Isosceles Triangle 436"/>
                  <p:cNvSpPr/>
                  <p:nvPr/>
                </p:nvSpPr>
                <p:spPr>
                  <a:xfrm rot="16200000">
                    <a:off x="5109934"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438" name="Rectangle 437"/>
                  <p:cNvSpPr/>
                  <p:nvPr/>
                </p:nvSpPr>
                <p:spPr>
                  <a:xfrm>
                    <a:off x="6390370"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grpSp>
            <p:sp>
              <p:nvSpPr>
                <p:cNvPr id="434" name="Diamond 433"/>
                <p:cNvSpPr>
                  <a:spLocks/>
                </p:cNvSpPr>
                <p:nvPr/>
              </p:nvSpPr>
              <p:spPr>
                <a:xfrm>
                  <a:off x="5389795" y="2480180"/>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grpSp>
          <p:nvGrpSpPr>
            <p:cNvPr id="445" name="Group 444"/>
            <p:cNvGrpSpPr/>
            <p:nvPr/>
          </p:nvGrpSpPr>
          <p:grpSpPr>
            <a:xfrm>
              <a:off x="1198144" y="4336021"/>
              <a:ext cx="5649234" cy="130615"/>
              <a:chOff x="1198144" y="3696781"/>
              <a:chExt cx="5649234" cy="130615"/>
            </a:xfrm>
          </p:grpSpPr>
          <p:cxnSp>
            <p:nvCxnSpPr>
              <p:cNvPr id="446" name="Straight Connector 445"/>
              <p:cNvCxnSpPr>
                <a:stCxn id="459" idx="3"/>
                <a:endCxn id="452" idx="1"/>
              </p:cNvCxnSpPr>
              <p:nvPr/>
            </p:nvCxnSpPr>
            <p:spPr>
              <a:xfrm>
                <a:off x="3212791" y="3762336"/>
                <a:ext cx="1652493"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447" name="Group 446"/>
              <p:cNvGrpSpPr/>
              <p:nvPr/>
            </p:nvGrpSpPr>
            <p:grpSpPr>
              <a:xfrm>
                <a:off x="1198144" y="3696781"/>
                <a:ext cx="2146102" cy="128016"/>
                <a:chOff x="588520" y="2477581"/>
                <a:chExt cx="2146102" cy="128016"/>
              </a:xfrm>
            </p:grpSpPr>
            <p:grpSp>
              <p:nvGrpSpPr>
                <p:cNvPr id="455" name="Group 454"/>
                <p:cNvGrpSpPr/>
                <p:nvPr/>
              </p:nvGrpSpPr>
              <p:grpSpPr>
                <a:xfrm>
                  <a:off x="588520" y="2481249"/>
                  <a:ext cx="2146102" cy="123773"/>
                  <a:chOff x="1545291" y="2176448"/>
                  <a:chExt cx="2146102" cy="160351"/>
                </a:xfrm>
              </p:grpSpPr>
              <p:sp>
                <p:nvSpPr>
                  <p:cNvPr id="457" name="Rectangle 456"/>
                  <p:cNvSpPr/>
                  <p:nvPr/>
                </p:nvSpPr>
                <p:spPr>
                  <a:xfrm>
                    <a:off x="1545291"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58" name="Rectangle 457"/>
                  <p:cNvSpPr/>
                  <p:nvPr/>
                </p:nvSpPr>
                <p:spPr>
                  <a:xfrm>
                    <a:off x="1972771" y="2176448"/>
                    <a:ext cx="429006"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59" name="Rectangle 458"/>
                  <p:cNvSpPr/>
                  <p:nvPr/>
                </p:nvSpPr>
                <p:spPr>
                  <a:xfrm>
                    <a:off x="2394074" y="2176448"/>
                    <a:ext cx="1165864" cy="16035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60" name="Isosceles Triangle 459"/>
                  <p:cNvSpPr/>
                  <p:nvPr/>
                </p:nvSpPr>
                <p:spPr>
                  <a:xfrm rot="5400000">
                    <a:off x="3543268"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456" name="Diamond 455"/>
                <p:cNvSpPr>
                  <a:spLocks/>
                </p:cNvSpPr>
                <p:nvPr/>
              </p:nvSpPr>
              <p:spPr>
                <a:xfrm>
                  <a:off x="1401209" y="2477581"/>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nvGrpSpPr>
              <p:cNvPr id="448" name="Group 447"/>
              <p:cNvGrpSpPr/>
              <p:nvPr/>
            </p:nvGrpSpPr>
            <p:grpSpPr>
              <a:xfrm>
                <a:off x="4732674" y="3699380"/>
                <a:ext cx="2114704" cy="128016"/>
                <a:chOff x="4165385" y="2480180"/>
                <a:chExt cx="2114704" cy="128016"/>
              </a:xfrm>
            </p:grpSpPr>
            <p:grpSp>
              <p:nvGrpSpPr>
                <p:cNvPr id="449" name="Group 448"/>
                <p:cNvGrpSpPr/>
                <p:nvPr/>
              </p:nvGrpSpPr>
              <p:grpSpPr>
                <a:xfrm>
                  <a:off x="4165385" y="2481249"/>
                  <a:ext cx="2114704" cy="123773"/>
                  <a:chOff x="5122156" y="2176448"/>
                  <a:chExt cx="2114704" cy="160351"/>
                </a:xfrm>
              </p:grpSpPr>
              <p:sp>
                <p:nvSpPr>
                  <p:cNvPr id="451" name="Rectangle 450"/>
                  <p:cNvSpPr/>
                  <p:nvPr/>
                </p:nvSpPr>
                <p:spPr>
                  <a:xfrm>
                    <a:off x="6809381" y="2176448"/>
                    <a:ext cx="427479"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52" name="Rectangle 451"/>
                  <p:cNvSpPr/>
                  <p:nvPr/>
                </p:nvSpPr>
                <p:spPr>
                  <a:xfrm>
                    <a:off x="5254766" y="2176448"/>
                    <a:ext cx="1140464" cy="160351"/>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53" name="Isosceles Triangle 452"/>
                  <p:cNvSpPr/>
                  <p:nvPr/>
                </p:nvSpPr>
                <p:spPr>
                  <a:xfrm rot="16200000">
                    <a:off x="5109934"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454" name="Rectangle 453"/>
                  <p:cNvSpPr/>
                  <p:nvPr/>
                </p:nvSpPr>
                <p:spPr>
                  <a:xfrm>
                    <a:off x="6390370"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grpSp>
            <p:sp>
              <p:nvSpPr>
                <p:cNvPr id="450" name="Diamond 449"/>
                <p:cNvSpPr>
                  <a:spLocks/>
                </p:cNvSpPr>
                <p:nvPr/>
              </p:nvSpPr>
              <p:spPr>
                <a:xfrm>
                  <a:off x="5389795" y="2480180"/>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grpSp>
          <p:nvGrpSpPr>
            <p:cNvPr id="463" name="Group 462"/>
            <p:cNvGrpSpPr/>
            <p:nvPr/>
          </p:nvGrpSpPr>
          <p:grpSpPr>
            <a:xfrm>
              <a:off x="1198144" y="4573091"/>
              <a:ext cx="2146102" cy="128016"/>
              <a:chOff x="588520" y="2477581"/>
              <a:chExt cx="2146102" cy="128016"/>
            </a:xfrm>
          </p:grpSpPr>
          <p:grpSp>
            <p:nvGrpSpPr>
              <p:cNvPr id="471" name="Group 470"/>
              <p:cNvGrpSpPr/>
              <p:nvPr/>
            </p:nvGrpSpPr>
            <p:grpSpPr>
              <a:xfrm>
                <a:off x="588520" y="2481249"/>
                <a:ext cx="2146102" cy="123773"/>
                <a:chOff x="1545291" y="2176448"/>
                <a:chExt cx="2146102" cy="160351"/>
              </a:xfrm>
            </p:grpSpPr>
            <p:sp>
              <p:nvSpPr>
                <p:cNvPr id="473" name="Rectangle 472"/>
                <p:cNvSpPr/>
                <p:nvPr/>
              </p:nvSpPr>
              <p:spPr>
                <a:xfrm>
                  <a:off x="1545291"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74" name="Rectangle 473"/>
                <p:cNvSpPr/>
                <p:nvPr/>
              </p:nvSpPr>
              <p:spPr>
                <a:xfrm>
                  <a:off x="1972771" y="2176448"/>
                  <a:ext cx="429006"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75" name="Rectangle 474"/>
                <p:cNvSpPr/>
                <p:nvPr/>
              </p:nvSpPr>
              <p:spPr>
                <a:xfrm>
                  <a:off x="2394074" y="2176448"/>
                  <a:ext cx="1165864" cy="16035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76" name="Isosceles Triangle 475"/>
                <p:cNvSpPr/>
                <p:nvPr/>
              </p:nvSpPr>
              <p:spPr>
                <a:xfrm rot="5400000">
                  <a:off x="3543268"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472" name="Diamond 471"/>
              <p:cNvSpPr>
                <a:spLocks/>
              </p:cNvSpPr>
              <p:nvPr/>
            </p:nvSpPr>
            <p:spPr>
              <a:xfrm>
                <a:off x="1401209" y="2477581"/>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478" name="TextBox 477"/>
            <p:cNvSpPr txBox="1"/>
            <p:nvPr/>
          </p:nvSpPr>
          <p:spPr>
            <a:xfrm>
              <a:off x="7602957" y="2510870"/>
              <a:ext cx="301660" cy="369332"/>
            </a:xfrm>
            <a:prstGeom prst="rect">
              <a:avLst/>
            </a:prstGeom>
            <a:noFill/>
          </p:spPr>
          <p:txBody>
            <a:bodyPr wrap="none" rtlCol="0">
              <a:spAutoFit/>
            </a:bodyPr>
            <a:lstStyle/>
            <a:p>
              <a:r>
                <a:rPr lang="en-US" dirty="0" smtClean="0"/>
                <a:t>1</a:t>
              </a:r>
              <a:endParaRPr lang="en-US" dirty="0"/>
            </a:p>
          </p:txBody>
        </p:sp>
        <p:sp>
          <p:nvSpPr>
            <p:cNvPr id="479" name="TextBox 478"/>
            <p:cNvSpPr txBox="1"/>
            <p:nvPr/>
          </p:nvSpPr>
          <p:spPr>
            <a:xfrm>
              <a:off x="7602957" y="3205140"/>
              <a:ext cx="301660" cy="369332"/>
            </a:xfrm>
            <a:prstGeom prst="rect">
              <a:avLst/>
            </a:prstGeom>
            <a:noFill/>
          </p:spPr>
          <p:txBody>
            <a:bodyPr wrap="none" rtlCol="0">
              <a:spAutoFit/>
            </a:bodyPr>
            <a:lstStyle/>
            <a:p>
              <a:r>
                <a:rPr lang="en-US" dirty="0" smtClean="0"/>
                <a:t>2</a:t>
              </a:r>
              <a:endParaRPr lang="en-US" dirty="0"/>
            </a:p>
          </p:txBody>
        </p:sp>
        <p:sp>
          <p:nvSpPr>
            <p:cNvPr id="480" name="TextBox 479"/>
            <p:cNvSpPr txBox="1"/>
            <p:nvPr/>
          </p:nvSpPr>
          <p:spPr>
            <a:xfrm>
              <a:off x="7602957" y="4026410"/>
              <a:ext cx="301660" cy="369332"/>
            </a:xfrm>
            <a:prstGeom prst="rect">
              <a:avLst/>
            </a:prstGeom>
            <a:noFill/>
          </p:spPr>
          <p:txBody>
            <a:bodyPr wrap="none" rtlCol="0">
              <a:spAutoFit/>
            </a:bodyPr>
            <a:lstStyle/>
            <a:p>
              <a:r>
                <a:rPr lang="en-US" dirty="0" smtClean="0"/>
                <a:t>3</a:t>
              </a:r>
              <a:endParaRPr lang="en-US" dirty="0"/>
            </a:p>
          </p:txBody>
        </p:sp>
        <p:sp>
          <p:nvSpPr>
            <p:cNvPr id="481" name="TextBox 480"/>
            <p:cNvSpPr txBox="1"/>
            <p:nvPr/>
          </p:nvSpPr>
          <p:spPr>
            <a:xfrm>
              <a:off x="7285457" y="4449392"/>
              <a:ext cx="999117" cy="369332"/>
            </a:xfrm>
            <a:prstGeom prst="rect">
              <a:avLst/>
            </a:prstGeom>
            <a:noFill/>
          </p:spPr>
          <p:txBody>
            <a:bodyPr wrap="none" rtlCol="0">
              <a:spAutoFit/>
            </a:bodyPr>
            <a:lstStyle/>
            <a:p>
              <a:r>
                <a:rPr lang="en-US" dirty="0" smtClean="0"/>
                <a:t>(discard)</a:t>
              </a:r>
              <a:endParaRPr lang="en-US" dirty="0"/>
            </a:p>
          </p:txBody>
        </p:sp>
        <p:sp>
          <p:nvSpPr>
            <p:cNvPr id="482" name="TextBox 481"/>
            <p:cNvSpPr txBox="1"/>
            <p:nvPr/>
          </p:nvSpPr>
          <p:spPr>
            <a:xfrm>
              <a:off x="7056857" y="1890017"/>
              <a:ext cx="1630299" cy="369332"/>
            </a:xfrm>
            <a:prstGeom prst="rect">
              <a:avLst/>
            </a:prstGeom>
            <a:noFill/>
          </p:spPr>
          <p:txBody>
            <a:bodyPr wrap="none" rtlCol="0">
              <a:spAutoFit/>
            </a:bodyPr>
            <a:lstStyle/>
            <a:p>
              <a:r>
                <a:rPr lang="en-US" dirty="0" smtClean="0"/>
                <a:t>Position family</a:t>
              </a:r>
              <a:endParaRPr lang="en-US" dirty="0"/>
            </a:p>
          </p:txBody>
        </p:sp>
        <p:grpSp>
          <p:nvGrpSpPr>
            <p:cNvPr id="483" name="Group 482"/>
            <p:cNvGrpSpPr/>
            <p:nvPr/>
          </p:nvGrpSpPr>
          <p:grpSpPr>
            <a:xfrm>
              <a:off x="588520" y="3781451"/>
              <a:ext cx="6682208" cy="130615"/>
              <a:chOff x="588520" y="2934781"/>
              <a:chExt cx="6682208" cy="130615"/>
            </a:xfrm>
          </p:grpSpPr>
          <p:cxnSp>
            <p:nvCxnSpPr>
              <p:cNvPr id="484" name="Straight Connector 483"/>
              <p:cNvCxnSpPr>
                <a:stCxn id="497" idx="3"/>
                <a:endCxn id="490" idx="1"/>
              </p:cNvCxnSpPr>
              <p:nvPr/>
            </p:nvCxnSpPr>
            <p:spPr>
              <a:xfrm>
                <a:off x="2603167" y="3000336"/>
                <a:ext cx="2685467"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485" name="Group 484"/>
              <p:cNvGrpSpPr/>
              <p:nvPr/>
            </p:nvGrpSpPr>
            <p:grpSpPr>
              <a:xfrm>
                <a:off x="588520" y="2934781"/>
                <a:ext cx="2146102" cy="128016"/>
                <a:chOff x="588520" y="2477581"/>
                <a:chExt cx="2146102" cy="128016"/>
              </a:xfrm>
            </p:grpSpPr>
            <p:grpSp>
              <p:nvGrpSpPr>
                <p:cNvPr id="493" name="Group 492"/>
                <p:cNvGrpSpPr/>
                <p:nvPr/>
              </p:nvGrpSpPr>
              <p:grpSpPr>
                <a:xfrm>
                  <a:off x="588520" y="2481249"/>
                  <a:ext cx="2146102" cy="123773"/>
                  <a:chOff x="1545291" y="2176448"/>
                  <a:chExt cx="2146102" cy="160351"/>
                </a:xfrm>
              </p:grpSpPr>
              <p:sp>
                <p:nvSpPr>
                  <p:cNvPr id="495" name="Rectangle 494"/>
                  <p:cNvSpPr/>
                  <p:nvPr/>
                </p:nvSpPr>
                <p:spPr>
                  <a:xfrm>
                    <a:off x="1545291"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96" name="Rectangle 495"/>
                  <p:cNvSpPr/>
                  <p:nvPr/>
                </p:nvSpPr>
                <p:spPr>
                  <a:xfrm>
                    <a:off x="1972771" y="2176448"/>
                    <a:ext cx="429006"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97" name="Rectangle 496"/>
                  <p:cNvSpPr/>
                  <p:nvPr/>
                </p:nvSpPr>
                <p:spPr>
                  <a:xfrm>
                    <a:off x="2394074" y="2176448"/>
                    <a:ext cx="1165864" cy="16035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98" name="Isosceles Triangle 497"/>
                  <p:cNvSpPr/>
                  <p:nvPr/>
                </p:nvSpPr>
                <p:spPr>
                  <a:xfrm rot="5400000">
                    <a:off x="3543268"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sp>
              <p:nvSpPr>
                <p:cNvPr id="494" name="Diamond 493"/>
                <p:cNvSpPr>
                  <a:spLocks/>
                </p:cNvSpPr>
                <p:nvPr/>
              </p:nvSpPr>
              <p:spPr>
                <a:xfrm>
                  <a:off x="1401209" y="2477581"/>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nvGrpSpPr>
              <p:cNvPr id="486" name="Group 485"/>
              <p:cNvGrpSpPr/>
              <p:nvPr/>
            </p:nvGrpSpPr>
            <p:grpSpPr>
              <a:xfrm>
                <a:off x="5156024" y="2937380"/>
                <a:ext cx="2114704" cy="128016"/>
                <a:chOff x="4165385" y="2480180"/>
                <a:chExt cx="2114704" cy="128016"/>
              </a:xfrm>
            </p:grpSpPr>
            <p:grpSp>
              <p:nvGrpSpPr>
                <p:cNvPr id="487" name="Group 486"/>
                <p:cNvGrpSpPr/>
                <p:nvPr/>
              </p:nvGrpSpPr>
              <p:grpSpPr>
                <a:xfrm>
                  <a:off x="4165385" y="2481249"/>
                  <a:ext cx="2114704" cy="123773"/>
                  <a:chOff x="5122156" y="2176448"/>
                  <a:chExt cx="2114704" cy="160351"/>
                </a:xfrm>
              </p:grpSpPr>
              <p:sp>
                <p:nvSpPr>
                  <p:cNvPr id="489" name="Rectangle 488"/>
                  <p:cNvSpPr/>
                  <p:nvPr/>
                </p:nvSpPr>
                <p:spPr>
                  <a:xfrm>
                    <a:off x="6809381" y="2176448"/>
                    <a:ext cx="427479" cy="160351"/>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90" name="Rectangle 489"/>
                  <p:cNvSpPr/>
                  <p:nvPr/>
                </p:nvSpPr>
                <p:spPr>
                  <a:xfrm>
                    <a:off x="5254766" y="2176448"/>
                    <a:ext cx="1140464" cy="160351"/>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491" name="Isosceles Triangle 490"/>
                  <p:cNvSpPr/>
                  <p:nvPr/>
                </p:nvSpPr>
                <p:spPr>
                  <a:xfrm rot="16200000">
                    <a:off x="5109934" y="2188672"/>
                    <a:ext cx="160348" cy="135903"/>
                  </a:xfrm>
                  <a:prstGeom prst="triangle">
                    <a:avLst>
                      <a:gd name="adj" fmla="val 50990"/>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sp>
                <p:nvSpPr>
                  <p:cNvPr id="492" name="Rectangle 491"/>
                  <p:cNvSpPr/>
                  <p:nvPr/>
                </p:nvSpPr>
                <p:spPr>
                  <a:xfrm>
                    <a:off x="6390370" y="2176448"/>
                    <a:ext cx="42747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grpSp>
            <p:sp>
              <p:nvSpPr>
                <p:cNvPr id="488" name="Diamond 487"/>
                <p:cNvSpPr>
                  <a:spLocks/>
                </p:cNvSpPr>
                <p:nvPr/>
              </p:nvSpPr>
              <p:spPr>
                <a:xfrm>
                  <a:off x="5389795" y="2480180"/>
                  <a:ext cx="81258" cy="128016"/>
                </a:xfrm>
                <a:prstGeom prst="diamond">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a:p>
              </p:txBody>
            </p:sp>
          </p:grpSp>
        </p:grpSp>
      </p:grpSp>
    </p:spTree>
    <p:extLst>
      <p:ext uri="{BB962C8B-B14F-4D97-AF65-F5344CB8AC3E}">
        <p14:creationId xmlns:p14="http://schemas.microsoft.com/office/powerpoint/2010/main" val="166807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93894" y="244196"/>
            <a:ext cx="3002715" cy="525967"/>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smtClean="0"/>
              <a:t>UMI Family Grouping</a:t>
            </a:r>
          </a:p>
        </p:txBody>
      </p:sp>
      <p:grpSp>
        <p:nvGrpSpPr>
          <p:cNvPr id="19" name="Group 18"/>
          <p:cNvGrpSpPr/>
          <p:nvPr/>
        </p:nvGrpSpPr>
        <p:grpSpPr>
          <a:xfrm>
            <a:off x="341407" y="922866"/>
            <a:ext cx="7917832" cy="4786478"/>
            <a:chOff x="341407" y="922866"/>
            <a:chExt cx="7917832" cy="4786478"/>
          </a:xfrm>
        </p:grpSpPr>
        <p:sp>
          <p:nvSpPr>
            <p:cNvPr id="255" name="TextBox 254"/>
            <p:cNvSpPr txBox="1"/>
            <p:nvPr/>
          </p:nvSpPr>
          <p:spPr>
            <a:xfrm>
              <a:off x="456587" y="922866"/>
              <a:ext cx="3062069" cy="369332"/>
            </a:xfrm>
            <a:prstGeom prst="rect">
              <a:avLst/>
            </a:prstGeom>
            <a:solidFill>
              <a:schemeClr val="bg1"/>
            </a:solidFill>
          </p:spPr>
          <p:txBody>
            <a:bodyPr wrap="none" rtlCol="0">
              <a:spAutoFit/>
            </a:bodyPr>
            <a:lstStyle/>
            <a:p>
              <a:r>
                <a:rPr lang="en-US" dirty="0" smtClean="0">
                  <a:solidFill>
                    <a:srgbClr val="FF0000"/>
                  </a:solidFill>
                </a:rPr>
                <a:t>GTTACA</a:t>
              </a:r>
              <a:r>
                <a:rPr lang="en-US" dirty="0" smtClean="0">
                  <a:solidFill>
                    <a:schemeClr val="bg1">
                      <a:lumMod val="50000"/>
                    </a:schemeClr>
                  </a:solidFill>
                </a:rPr>
                <a:t>-GTAGCTA</a:t>
              </a:r>
              <a:r>
                <a:rPr lang="en-US" dirty="0" smtClean="0">
                  <a:solidFill>
                    <a:srgbClr val="7F7F7F"/>
                  </a:solidFill>
                </a:rPr>
                <a:t>-</a:t>
              </a:r>
              <a:r>
                <a:rPr lang="en-US" dirty="0" smtClean="0">
                  <a:solidFill>
                    <a:srgbClr val="000000"/>
                  </a:solidFill>
                </a:rPr>
                <a:t>NNNNNN…</a:t>
              </a:r>
              <a:endParaRPr lang="en-US" dirty="0">
                <a:solidFill>
                  <a:srgbClr val="000000"/>
                </a:solidFill>
              </a:endParaRPr>
            </a:p>
          </p:txBody>
        </p:sp>
        <p:sp>
          <p:nvSpPr>
            <p:cNvPr id="256" name="TextBox 255"/>
            <p:cNvSpPr txBox="1"/>
            <p:nvPr/>
          </p:nvSpPr>
          <p:spPr>
            <a:xfrm>
              <a:off x="4843683" y="922866"/>
              <a:ext cx="3083146" cy="369332"/>
            </a:xfrm>
            <a:prstGeom prst="rect">
              <a:avLst/>
            </a:prstGeom>
            <a:solidFill>
              <a:srgbClr val="FFFFFF"/>
            </a:solidFill>
          </p:spPr>
          <p:txBody>
            <a:bodyPr wrap="none" rtlCol="0">
              <a:spAutoFit/>
            </a:bodyPr>
            <a:lstStyle/>
            <a:p>
              <a:r>
                <a:rPr lang="en-US" dirty="0" smtClean="0">
                  <a:solidFill>
                    <a:srgbClr val="000000"/>
                  </a:solidFill>
                </a:rPr>
                <a:t>…NNNNNN</a:t>
              </a:r>
              <a:r>
                <a:rPr lang="en-US" dirty="0" smtClean="0">
                  <a:solidFill>
                    <a:srgbClr val="7F7F7F"/>
                  </a:solidFill>
                </a:rPr>
                <a:t>-</a:t>
              </a:r>
              <a:r>
                <a:rPr lang="en-US" dirty="0" smtClean="0">
                  <a:solidFill>
                    <a:schemeClr val="bg1">
                      <a:lumMod val="50000"/>
                    </a:schemeClr>
                  </a:solidFill>
                </a:rPr>
                <a:t>ATCGATG-</a:t>
              </a:r>
              <a:r>
                <a:rPr lang="en-US" dirty="0" smtClean="0">
                  <a:solidFill>
                    <a:srgbClr val="0000FF"/>
                  </a:solidFill>
                </a:rPr>
                <a:t>AATGCA</a:t>
              </a:r>
              <a:r>
                <a:rPr lang="en-US" dirty="0" smtClean="0"/>
                <a:t> </a:t>
              </a:r>
              <a:endParaRPr lang="en-US" dirty="0"/>
            </a:p>
          </p:txBody>
        </p:sp>
        <p:grpSp>
          <p:nvGrpSpPr>
            <p:cNvPr id="257" name="Group 256"/>
            <p:cNvGrpSpPr/>
            <p:nvPr/>
          </p:nvGrpSpPr>
          <p:grpSpPr>
            <a:xfrm>
              <a:off x="571500" y="1292198"/>
              <a:ext cx="7190229" cy="320702"/>
              <a:chOff x="571500" y="1292198"/>
              <a:chExt cx="7190229" cy="320702"/>
            </a:xfrm>
          </p:grpSpPr>
          <p:sp>
            <p:nvSpPr>
              <p:cNvPr id="258" name="Rectangle 257"/>
              <p:cNvSpPr/>
              <p:nvPr/>
            </p:nvSpPr>
            <p:spPr>
              <a:xfrm>
                <a:off x="571500" y="1292198"/>
                <a:ext cx="782400" cy="3207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UMI 1</a:t>
                </a:r>
                <a:endParaRPr lang="en-US" dirty="0"/>
              </a:p>
            </p:txBody>
          </p:sp>
          <p:sp>
            <p:nvSpPr>
              <p:cNvPr id="259" name="Rectangle 258"/>
              <p:cNvSpPr/>
              <p:nvPr/>
            </p:nvSpPr>
            <p:spPr>
              <a:xfrm>
                <a:off x="1346200" y="1292198"/>
                <a:ext cx="965200" cy="320702"/>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stem</a:t>
                </a:r>
                <a:endParaRPr lang="en-US" dirty="0"/>
              </a:p>
            </p:txBody>
          </p:sp>
          <p:sp>
            <p:nvSpPr>
              <p:cNvPr id="260" name="Rectangle 259"/>
              <p:cNvSpPr/>
              <p:nvPr/>
            </p:nvSpPr>
            <p:spPr>
              <a:xfrm>
                <a:off x="2311400" y="1292198"/>
                <a:ext cx="1165864" cy="320702"/>
              </a:xfrm>
              <a:prstGeom prst="rect">
                <a:avLst/>
              </a:prstGeom>
              <a:solidFill>
                <a:schemeClr val="bg1">
                  <a:lumMod val="75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target</a:t>
                </a:r>
                <a:endParaRPr lang="en-US" dirty="0">
                  <a:solidFill>
                    <a:schemeClr val="tx1"/>
                  </a:solidFill>
                </a:endParaRPr>
              </a:p>
            </p:txBody>
          </p:sp>
          <p:cxnSp>
            <p:nvCxnSpPr>
              <p:cNvPr id="261" name="Straight Connector 260"/>
              <p:cNvCxnSpPr>
                <a:stCxn id="260" idx="3"/>
                <a:endCxn id="263" idx="1"/>
              </p:cNvCxnSpPr>
              <p:nvPr/>
            </p:nvCxnSpPr>
            <p:spPr>
              <a:xfrm>
                <a:off x="3477264" y="1452549"/>
                <a:ext cx="1396401"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62" name="Rectangle 261"/>
              <p:cNvSpPr/>
              <p:nvPr/>
            </p:nvSpPr>
            <p:spPr>
              <a:xfrm>
                <a:off x="6979329" y="1292198"/>
                <a:ext cx="782400" cy="3207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UMI 2</a:t>
                </a:r>
                <a:endParaRPr lang="en-US" dirty="0"/>
              </a:p>
            </p:txBody>
          </p:sp>
          <p:sp>
            <p:nvSpPr>
              <p:cNvPr id="263" name="Rectangle 262"/>
              <p:cNvSpPr/>
              <p:nvPr/>
            </p:nvSpPr>
            <p:spPr>
              <a:xfrm>
                <a:off x="4873665" y="1292198"/>
                <a:ext cx="1140464" cy="320702"/>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target</a:t>
                </a:r>
                <a:endParaRPr lang="en-US" dirty="0">
                  <a:solidFill>
                    <a:srgbClr val="000000"/>
                  </a:solidFill>
                </a:endParaRPr>
              </a:p>
            </p:txBody>
          </p:sp>
          <p:sp>
            <p:nvSpPr>
              <p:cNvPr id="264" name="Rectangle 263"/>
              <p:cNvSpPr/>
              <p:nvPr/>
            </p:nvSpPr>
            <p:spPr>
              <a:xfrm>
                <a:off x="6014129" y="1292198"/>
                <a:ext cx="965200" cy="320702"/>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stem</a:t>
                </a:r>
                <a:endParaRPr lang="en-US" dirty="0"/>
              </a:p>
            </p:txBody>
          </p:sp>
          <p:sp>
            <p:nvSpPr>
              <p:cNvPr id="265" name="Isosceles Triangle 264"/>
              <p:cNvSpPr/>
              <p:nvPr/>
            </p:nvSpPr>
            <p:spPr>
              <a:xfrm rot="5400000">
                <a:off x="3391764" y="1366309"/>
                <a:ext cx="320699" cy="172481"/>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Isosceles Triangle 265"/>
              <p:cNvSpPr/>
              <p:nvPr/>
            </p:nvSpPr>
            <p:spPr>
              <a:xfrm rot="16200000">
                <a:off x="4633076" y="1366309"/>
                <a:ext cx="320699" cy="172481"/>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9" name="Diamond 268"/>
            <p:cNvSpPr/>
            <p:nvPr/>
          </p:nvSpPr>
          <p:spPr>
            <a:xfrm>
              <a:off x="5947200" y="1297334"/>
              <a:ext cx="132685" cy="315566"/>
            </a:xfrm>
            <a:prstGeom prst="diamond">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p:cNvGrpSpPr/>
            <p:nvPr/>
          </p:nvGrpSpPr>
          <p:grpSpPr>
            <a:xfrm>
              <a:off x="341407" y="2529971"/>
              <a:ext cx="2897910" cy="2625755"/>
              <a:chOff x="431800" y="2277521"/>
              <a:chExt cx="3610215" cy="3308288"/>
            </a:xfrm>
          </p:grpSpPr>
          <p:grpSp>
            <p:nvGrpSpPr>
              <p:cNvPr id="282" name="Group 281"/>
              <p:cNvGrpSpPr/>
              <p:nvPr/>
            </p:nvGrpSpPr>
            <p:grpSpPr>
              <a:xfrm>
                <a:off x="432047" y="3255297"/>
                <a:ext cx="3609968" cy="387288"/>
                <a:chOff x="533400" y="3816412"/>
                <a:chExt cx="3609968" cy="387288"/>
              </a:xfrm>
            </p:grpSpPr>
            <p:cxnSp>
              <p:nvCxnSpPr>
                <p:cNvPr id="283" name="Straight Connector 282"/>
                <p:cNvCxnSpPr>
                  <a:stCxn id="292" idx="3"/>
                  <a:endCxn id="287" idx="1"/>
                </p:cNvCxnSpPr>
                <p:nvPr/>
              </p:nvCxnSpPr>
              <p:spPr>
                <a:xfrm>
                  <a:off x="1950829" y="4010056"/>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284" name="Group 283"/>
                <p:cNvGrpSpPr/>
                <p:nvPr/>
              </p:nvGrpSpPr>
              <p:grpSpPr>
                <a:xfrm>
                  <a:off x="533400" y="3816412"/>
                  <a:ext cx="1557150" cy="387287"/>
                  <a:chOff x="241300" y="3816412"/>
                  <a:chExt cx="1557150" cy="387287"/>
                </a:xfrm>
              </p:grpSpPr>
              <p:sp>
                <p:nvSpPr>
                  <p:cNvPr id="290" name="Rectangle 289"/>
                  <p:cNvSpPr/>
                  <p:nvPr/>
                </p:nvSpPr>
                <p:spPr>
                  <a:xfrm>
                    <a:off x="241300" y="3816412"/>
                    <a:ext cx="454359" cy="3872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291" name="Rectangle 290"/>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92" name="Rectangle 291"/>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93" name="Isosceles Triangle 292"/>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285" name="Group 284"/>
                <p:cNvGrpSpPr/>
                <p:nvPr/>
              </p:nvGrpSpPr>
              <p:grpSpPr>
                <a:xfrm>
                  <a:off x="2568764" y="3816413"/>
                  <a:ext cx="1574604" cy="387287"/>
                  <a:chOff x="5588146" y="2176448"/>
                  <a:chExt cx="1481433" cy="160351"/>
                </a:xfrm>
              </p:grpSpPr>
              <p:sp>
                <p:nvSpPr>
                  <p:cNvPr id="286" name="Rectangle 285"/>
                  <p:cNvSpPr/>
                  <p:nvPr/>
                </p:nvSpPr>
                <p:spPr>
                  <a:xfrm>
                    <a:off x="6642100" y="2176448"/>
                    <a:ext cx="427479" cy="160351"/>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a:t>
                    </a:r>
                    <a:endParaRPr lang="en-US" sz="1400" dirty="0"/>
                  </a:p>
                </p:txBody>
              </p:sp>
              <p:sp>
                <p:nvSpPr>
                  <p:cNvPr id="287" name="Rectangle 286"/>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88" name="Isosceles Triangle 287"/>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289" name="Rectangle 288"/>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nvGrpSpPr>
              <p:cNvPr id="294" name="Group 293"/>
              <p:cNvGrpSpPr/>
              <p:nvPr/>
            </p:nvGrpSpPr>
            <p:grpSpPr>
              <a:xfrm>
                <a:off x="432047" y="3744185"/>
                <a:ext cx="3609968" cy="387288"/>
                <a:chOff x="533400" y="3816412"/>
                <a:chExt cx="3609968" cy="387288"/>
              </a:xfrm>
            </p:grpSpPr>
            <p:cxnSp>
              <p:nvCxnSpPr>
                <p:cNvPr id="295" name="Straight Connector 294"/>
                <p:cNvCxnSpPr>
                  <a:stCxn id="304" idx="3"/>
                  <a:endCxn id="299" idx="1"/>
                </p:cNvCxnSpPr>
                <p:nvPr/>
              </p:nvCxnSpPr>
              <p:spPr>
                <a:xfrm>
                  <a:off x="1950829" y="4010056"/>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296" name="Group 295"/>
                <p:cNvGrpSpPr/>
                <p:nvPr/>
              </p:nvGrpSpPr>
              <p:grpSpPr>
                <a:xfrm>
                  <a:off x="533400" y="3816412"/>
                  <a:ext cx="1557150" cy="387287"/>
                  <a:chOff x="241300" y="3816412"/>
                  <a:chExt cx="1557150" cy="387287"/>
                </a:xfrm>
              </p:grpSpPr>
              <p:sp>
                <p:nvSpPr>
                  <p:cNvPr id="302" name="Rectangle 301"/>
                  <p:cNvSpPr/>
                  <p:nvPr/>
                </p:nvSpPr>
                <p:spPr>
                  <a:xfrm>
                    <a:off x="241300" y="3816412"/>
                    <a:ext cx="454359" cy="3872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303" name="Rectangle 302"/>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04" name="Rectangle 303"/>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05" name="Isosceles Triangle 304"/>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297" name="Group 296"/>
                <p:cNvGrpSpPr/>
                <p:nvPr/>
              </p:nvGrpSpPr>
              <p:grpSpPr>
                <a:xfrm>
                  <a:off x="2568764" y="3816413"/>
                  <a:ext cx="1574604" cy="387287"/>
                  <a:chOff x="5588146" y="2176448"/>
                  <a:chExt cx="1481433" cy="160351"/>
                </a:xfrm>
              </p:grpSpPr>
              <p:sp>
                <p:nvSpPr>
                  <p:cNvPr id="298" name="Rectangle 297"/>
                  <p:cNvSpPr/>
                  <p:nvPr/>
                </p:nvSpPr>
                <p:spPr>
                  <a:xfrm>
                    <a:off x="6642100" y="2176448"/>
                    <a:ext cx="427479" cy="1603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5</a:t>
                    </a:r>
                    <a:endParaRPr lang="en-US" sz="1400" dirty="0"/>
                  </a:p>
                </p:txBody>
              </p:sp>
              <p:sp>
                <p:nvSpPr>
                  <p:cNvPr id="299" name="Rectangle 298"/>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00" name="Isosceles Triangle 299"/>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301" name="Rectangle 300"/>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nvGrpSpPr>
              <p:cNvPr id="10" name="Group 9"/>
              <p:cNvGrpSpPr/>
              <p:nvPr/>
            </p:nvGrpSpPr>
            <p:grpSpPr>
              <a:xfrm>
                <a:off x="432047" y="2277521"/>
                <a:ext cx="3609968" cy="387288"/>
                <a:chOff x="533400" y="3816412"/>
                <a:chExt cx="3609968" cy="387288"/>
              </a:xfrm>
            </p:grpSpPr>
            <p:cxnSp>
              <p:nvCxnSpPr>
                <p:cNvPr id="140" name="Straight Connector 139"/>
                <p:cNvCxnSpPr>
                  <a:stCxn id="155" idx="3"/>
                  <a:endCxn id="147" idx="1"/>
                </p:cNvCxnSpPr>
                <p:nvPr/>
              </p:nvCxnSpPr>
              <p:spPr>
                <a:xfrm>
                  <a:off x="1950829" y="4010056"/>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8" name="Group 7"/>
                <p:cNvGrpSpPr/>
                <p:nvPr/>
              </p:nvGrpSpPr>
              <p:grpSpPr>
                <a:xfrm>
                  <a:off x="533400" y="3816412"/>
                  <a:ext cx="1557150" cy="387287"/>
                  <a:chOff x="241300" y="3816412"/>
                  <a:chExt cx="1557150" cy="387287"/>
                </a:xfrm>
              </p:grpSpPr>
              <p:sp>
                <p:nvSpPr>
                  <p:cNvPr id="153" name="Rectangle 152"/>
                  <p:cNvSpPr/>
                  <p:nvPr/>
                </p:nvSpPr>
                <p:spPr>
                  <a:xfrm>
                    <a:off x="241300" y="3816412"/>
                    <a:ext cx="454359" cy="3872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154" name="Rectangle 153"/>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155" name="Rectangle 154"/>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156" name="Isosceles Triangle 155"/>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143" name="Group 142"/>
                <p:cNvGrpSpPr/>
                <p:nvPr/>
              </p:nvGrpSpPr>
              <p:grpSpPr>
                <a:xfrm>
                  <a:off x="2568764" y="3816413"/>
                  <a:ext cx="1574604" cy="387287"/>
                  <a:chOff x="5588146" y="2176448"/>
                  <a:chExt cx="1481433" cy="160351"/>
                </a:xfrm>
              </p:grpSpPr>
              <p:sp>
                <p:nvSpPr>
                  <p:cNvPr id="145" name="Rectangle 144"/>
                  <p:cNvSpPr/>
                  <p:nvPr/>
                </p:nvSpPr>
                <p:spPr>
                  <a:xfrm>
                    <a:off x="6642100" y="2176448"/>
                    <a:ext cx="427479" cy="160351"/>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a:t>
                    </a:r>
                    <a:endParaRPr lang="en-US" sz="1400" dirty="0"/>
                  </a:p>
                </p:txBody>
              </p:sp>
              <p:sp>
                <p:nvSpPr>
                  <p:cNvPr id="147" name="Rectangle 146"/>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148" name="Isosceles Triangle 147"/>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150" name="Rectangle 149"/>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nvGrpSpPr>
              <p:cNvPr id="270" name="Group 269"/>
              <p:cNvGrpSpPr/>
              <p:nvPr/>
            </p:nvGrpSpPr>
            <p:grpSpPr>
              <a:xfrm>
                <a:off x="432047" y="2766409"/>
                <a:ext cx="3609968" cy="387288"/>
                <a:chOff x="533400" y="3816412"/>
                <a:chExt cx="3609968" cy="387288"/>
              </a:xfrm>
            </p:grpSpPr>
            <p:cxnSp>
              <p:nvCxnSpPr>
                <p:cNvPr id="271" name="Straight Connector 270"/>
                <p:cNvCxnSpPr>
                  <a:stCxn id="280" idx="3"/>
                  <a:endCxn id="275" idx="1"/>
                </p:cNvCxnSpPr>
                <p:nvPr/>
              </p:nvCxnSpPr>
              <p:spPr>
                <a:xfrm>
                  <a:off x="1950829" y="4010056"/>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272" name="Group 271"/>
                <p:cNvGrpSpPr/>
                <p:nvPr/>
              </p:nvGrpSpPr>
              <p:grpSpPr>
                <a:xfrm>
                  <a:off x="533400" y="3816412"/>
                  <a:ext cx="1557150" cy="387287"/>
                  <a:chOff x="241300" y="3816412"/>
                  <a:chExt cx="1557150" cy="387287"/>
                </a:xfrm>
              </p:grpSpPr>
              <p:sp>
                <p:nvSpPr>
                  <p:cNvPr id="278" name="Rectangle 277"/>
                  <p:cNvSpPr/>
                  <p:nvPr/>
                </p:nvSpPr>
                <p:spPr>
                  <a:xfrm>
                    <a:off x="241300" y="3816412"/>
                    <a:ext cx="454359" cy="38728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3</a:t>
                    </a:r>
                  </a:p>
                </p:txBody>
              </p:sp>
              <p:sp>
                <p:nvSpPr>
                  <p:cNvPr id="279" name="Rectangle 278"/>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80" name="Rectangle 279"/>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81" name="Isosceles Triangle 280"/>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273" name="Group 272"/>
                <p:cNvGrpSpPr/>
                <p:nvPr/>
              </p:nvGrpSpPr>
              <p:grpSpPr>
                <a:xfrm>
                  <a:off x="2568764" y="3816413"/>
                  <a:ext cx="1574604" cy="387287"/>
                  <a:chOff x="5588146" y="2176448"/>
                  <a:chExt cx="1481433" cy="160351"/>
                </a:xfrm>
              </p:grpSpPr>
              <p:sp>
                <p:nvSpPr>
                  <p:cNvPr id="274" name="Rectangle 273"/>
                  <p:cNvSpPr/>
                  <p:nvPr/>
                </p:nvSpPr>
                <p:spPr>
                  <a:xfrm>
                    <a:off x="6642100" y="2176448"/>
                    <a:ext cx="427479" cy="160351"/>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4</a:t>
                    </a:r>
                  </a:p>
                </p:txBody>
              </p:sp>
              <p:sp>
                <p:nvSpPr>
                  <p:cNvPr id="275" name="Rectangle 274"/>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76" name="Isosceles Triangle 275"/>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277" name="Rectangle 276"/>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nvGrpSpPr>
              <p:cNvPr id="306" name="Group 305"/>
              <p:cNvGrpSpPr/>
              <p:nvPr/>
            </p:nvGrpSpPr>
            <p:grpSpPr>
              <a:xfrm>
                <a:off x="432047" y="4233073"/>
                <a:ext cx="3609968" cy="387288"/>
                <a:chOff x="533400" y="3816412"/>
                <a:chExt cx="3609968" cy="387288"/>
              </a:xfrm>
            </p:grpSpPr>
            <p:cxnSp>
              <p:nvCxnSpPr>
                <p:cNvPr id="307" name="Straight Connector 306"/>
                <p:cNvCxnSpPr>
                  <a:stCxn id="316" idx="3"/>
                  <a:endCxn id="311" idx="1"/>
                </p:cNvCxnSpPr>
                <p:nvPr/>
              </p:nvCxnSpPr>
              <p:spPr>
                <a:xfrm>
                  <a:off x="1950829" y="4010056"/>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08" name="Group 307"/>
                <p:cNvGrpSpPr/>
                <p:nvPr/>
              </p:nvGrpSpPr>
              <p:grpSpPr>
                <a:xfrm>
                  <a:off x="533400" y="3816412"/>
                  <a:ext cx="1557150" cy="387287"/>
                  <a:chOff x="241300" y="3816412"/>
                  <a:chExt cx="1557150" cy="387287"/>
                </a:xfrm>
              </p:grpSpPr>
              <p:sp>
                <p:nvSpPr>
                  <p:cNvPr id="314" name="Rectangle 313"/>
                  <p:cNvSpPr/>
                  <p:nvPr/>
                </p:nvSpPr>
                <p:spPr>
                  <a:xfrm>
                    <a:off x="241300" y="3816412"/>
                    <a:ext cx="454359" cy="38728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3</a:t>
                    </a:r>
                  </a:p>
                </p:txBody>
              </p:sp>
              <p:sp>
                <p:nvSpPr>
                  <p:cNvPr id="315" name="Rectangle 314"/>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16" name="Rectangle 315"/>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17" name="Isosceles Triangle 316"/>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309" name="Group 308"/>
                <p:cNvGrpSpPr/>
                <p:nvPr/>
              </p:nvGrpSpPr>
              <p:grpSpPr>
                <a:xfrm>
                  <a:off x="2568764" y="3816413"/>
                  <a:ext cx="1574604" cy="387287"/>
                  <a:chOff x="5588146" y="2176448"/>
                  <a:chExt cx="1481433" cy="160351"/>
                </a:xfrm>
              </p:grpSpPr>
              <p:sp>
                <p:nvSpPr>
                  <p:cNvPr id="310" name="Rectangle 309"/>
                  <p:cNvSpPr/>
                  <p:nvPr/>
                </p:nvSpPr>
                <p:spPr>
                  <a:xfrm>
                    <a:off x="6642100" y="2176448"/>
                    <a:ext cx="427479" cy="160351"/>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4</a:t>
                    </a:r>
                  </a:p>
                </p:txBody>
              </p:sp>
              <p:sp>
                <p:nvSpPr>
                  <p:cNvPr id="311" name="Rectangle 310"/>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12" name="Isosceles Triangle 311"/>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313" name="Rectangle 312"/>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nvGrpSpPr>
              <p:cNvPr id="13" name="Group 12"/>
              <p:cNvGrpSpPr/>
              <p:nvPr/>
            </p:nvGrpSpPr>
            <p:grpSpPr>
              <a:xfrm>
                <a:off x="432047" y="4721961"/>
                <a:ext cx="3609967" cy="387369"/>
                <a:chOff x="609847" y="6080861"/>
                <a:chExt cx="3609967" cy="387369"/>
              </a:xfrm>
            </p:grpSpPr>
            <p:cxnSp>
              <p:nvCxnSpPr>
                <p:cNvPr id="319" name="Straight Connector 318"/>
                <p:cNvCxnSpPr>
                  <a:stCxn id="328" idx="3"/>
                  <a:endCxn id="323" idx="1"/>
                </p:cNvCxnSpPr>
                <p:nvPr/>
              </p:nvCxnSpPr>
              <p:spPr>
                <a:xfrm>
                  <a:off x="2027276" y="6274505"/>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20" name="Group 319"/>
                <p:cNvGrpSpPr/>
                <p:nvPr/>
              </p:nvGrpSpPr>
              <p:grpSpPr>
                <a:xfrm>
                  <a:off x="609847" y="6080861"/>
                  <a:ext cx="1557150" cy="387287"/>
                  <a:chOff x="241300" y="3816412"/>
                  <a:chExt cx="1557150" cy="387287"/>
                </a:xfrm>
              </p:grpSpPr>
              <p:sp>
                <p:nvSpPr>
                  <p:cNvPr id="326" name="Rectangle 325"/>
                  <p:cNvSpPr/>
                  <p:nvPr/>
                </p:nvSpPr>
                <p:spPr>
                  <a:xfrm>
                    <a:off x="241300" y="3816412"/>
                    <a:ext cx="454359" cy="387287"/>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6</a:t>
                    </a:r>
                    <a:endParaRPr lang="en-US" sz="1400" dirty="0"/>
                  </a:p>
                </p:txBody>
              </p:sp>
              <p:sp>
                <p:nvSpPr>
                  <p:cNvPr id="327" name="Rectangle 326"/>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28" name="Rectangle 327"/>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29" name="Isosceles Triangle 328"/>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321" name="Group 320"/>
                <p:cNvGrpSpPr/>
                <p:nvPr/>
              </p:nvGrpSpPr>
              <p:grpSpPr>
                <a:xfrm>
                  <a:off x="2645210" y="6080933"/>
                  <a:ext cx="1574604" cy="387297"/>
                  <a:chOff x="5588146" y="2176448"/>
                  <a:chExt cx="1481433" cy="160353"/>
                </a:xfrm>
              </p:grpSpPr>
              <p:sp>
                <p:nvSpPr>
                  <p:cNvPr id="322" name="Rectangle 321"/>
                  <p:cNvSpPr/>
                  <p:nvPr/>
                </p:nvSpPr>
                <p:spPr>
                  <a:xfrm>
                    <a:off x="6642100" y="2176448"/>
                    <a:ext cx="427479" cy="160351"/>
                  </a:xfrm>
                  <a:prstGeom prst="rect">
                    <a:avLst/>
                  </a:prstGeom>
                  <a:solidFill>
                    <a:srgbClr val="3185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4’</a:t>
                    </a:r>
                    <a:endParaRPr lang="en-US" sz="1400" dirty="0"/>
                  </a:p>
                </p:txBody>
              </p:sp>
              <p:sp>
                <p:nvSpPr>
                  <p:cNvPr id="323" name="Rectangle 322"/>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24" name="Isosceles Triangle 323"/>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325" name="Rectangle 324"/>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403" name="Rectangle 402"/>
                  <p:cNvSpPr/>
                  <p:nvPr/>
                </p:nvSpPr>
                <p:spPr>
                  <a:xfrm>
                    <a:off x="6950083" y="2176450"/>
                    <a:ext cx="66048" cy="16035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grpSp>
          </p:grpSp>
          <p:grpSp>
            <p:nvGrpSpPr>
              <p:cNvPr id="410" name="Group 409"/>
              <p:cNvGrpSpPr/>
              <p:nvPr/>
            </p:nvGrpSpPr>
            <p:grpSpPr>
              <a:xfrm>
                <a:off x="431800" y="5198521"/>
                <a:ext cx="3609968" cy="387288"/>
                <a:chOff x="533400" y="3816412"/>
                <a:chExt cx="3609968" cy="387288"/>
              </a:xfrm>
            </p:grpSpPr>
            <p:cxnSp>
              <p:nvCxnSpPr>
                <p:cNvPr id="411" name="Straight Connector 410"/>
                <p:cNvCxnSpPr>
                  <a:stCxn id="420" idx="3"/>
                  <a:endCxn id="415" idx="1"/>
                </p:cNvCxnSpPr>
                <p:nvPr/>
              </p:nvCxnSpPr>
              <p:spPr>
                <a:xfrm>
                  <a:off x="1950829" y="4010056"/>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412" name="Group 411"/>
                <p:cNvGrpSpPr/>
                <p:nvPr/>
              </p:nvGrpSpPr>
              <p:grpSpPr>
                <a:xfrm>
                  <a:off x="533400" y="3816412"/>
                  <a:ext cx="1557150" cy="387287"/>
                  <a:chOff x="241300" y="3816412"/>
                  <a:chExt cx="1557150" cy="387287"/>
                </a:xfrm>
              </p:grpSpPr>
              <p:sp>
                <p:nvSpPr>
                  <p:cNvPr id="418" name="Rectangle 417"/>
                  <p:cNvSpPr/>
                  <p:nvPr/>
                </p:nvSpPr>
                <p:spPr>
                  <a:xfrm>
                    <a:off x="241300" y="3816412"/>
                    <a:ext cx="454359" cy="387287"/>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7</a:t>
                    </a:r>
                    <a:endParaRPr lang="en-US" sz="1400" dirty="0">
                      <a:solidFill>
                        <a:srgbClr val="000000"/>
                      </a:solidFill>
                    </a:endParaRPr>
                  </a:p>
                </p:txBody>
              </p:sp>
              <p:sp>
                <p:nvSpPr>
                  <p:cNvPr id="419" name="Rectangle 418"/>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420" name="Rectangle 419"/>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421" name="Isosceles Triangle 420"/>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413" name="Group 412"/>
                <p:cNvGrpSpPr/>
                <p:nvPr/>
              </p:nvGrpSpPr>
              <p:grpSpPr>
                <a:xfrm>
                  <a:off x="2568764" y="3816413"/>
                  <a:ext cx="1574604" cy="387287"/>
                  <a:chOff x="5588146" y="2176448"/>
                  <a:chExt cx="1481433" cy="160351"/>
                </a:xfrm>
              </p:grpSpPr>
              <p:sp>
                <p:nvSpPr>
                  <p:cNvPr id="414" name="Rectangle 413"/>
                  <p:cNvSpPr/>
                  <p:nvPr/>
                </p:nvSpPr>
                <p:spPr>
                  <a:xfrm>
                    <a:off x="6642100" y="2176448"/>
                    <a:ext cx="427479" cy="160351"/>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8</a:t>
                    </a:r>
                    <a:endParaRPr lang="en-US" sz="1400" dirty="0"/>
                  </a:p>
                </p:txBody>
              </p:sp>
              <p:sp>
                <p:nvSpPr>
                  <p:cNvPr id="415" name="Rectangle 414"/>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416" name="Isosceles Triangle 415"/>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417" name="Rectangle 416"/>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grpSp>
          <p:nvGrpSpPr>
            <p:cNvPr id="18" name="Group 17"/>
            <p:cNvGrpSpPr/>
            <p:nvPr/>
          </p:nvGrpSpPr>
          <p:grpSpPr>
            <a:xfrm>
              <a:off x="4080468" y="2440033"/>
              <a:ext cx="4178771" cy="3269311"/>
              <a:chOff x="4080468" y="2173333"/>
              <a:chExt cx="4178771" cy="3269311"/>
            </a:xfrm>
          </p:grpSpPr>
          <p:grpSp>
            <p:nvGrpSpPr>
              <p:cNvPr id="15" name="Group 14"/>
              <p:cNvGrpSpPr/>
              <p:nvPr/>
            </p:nvGrpSpPr>
            <p:grpSpPr>
              <a:xfrm>
                <a:off x="4599661" y="2173333"/>
                <a:ext cx="3167086" cy="3269311"/>
                <a:chOff x="4572235" y="2002138"/>
                <a:chExt cx="3609968" cy="3824967"/>
              </a:xfrm>
            </p:grpSpPr>
            <p:grpSp>
              <p:nvGrpSpPr>
                <p:cNvPr id="331" name="Group 330"/>
                <p:cNvGrpSpPr/>
                <p:nvPr/>
              </p:nvGrpSpPr>
              <p:grpSpPr>
                <a:xfrm>
                  <a:off x="4572235" y="2491026"/>
                  <a:ext cx="3609968" cy="387288"/>
                  <a:chOff x="533400" y="3816412"/>
                  <a:chExt cx="3609968" cy="387288"/>
                </a:xfrm>
              </p:grpSpPr>
              <p:cxnSp>
                <p:nvCxnSpPr>
                  <p:cNvPr id="392" name="Straight Connector 391"/>
                  <p:cNvCxnSpPr>
                    <a:stCxn id="401" idx="3"/>
                    <a:endCxn id="396" idx="1"/>
                  </p:cNvCxnSpPr>
                  <p:nvPr/>
                </p:nvCxnSpPr>
                <p:spPr>
                  <a:xfrm>
                    <a:off x="1950829" y="4010056"/>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93" name="Group 392"/>
                  <p:cNvGrpSpPr/>
                  <p:nvPr/>
                </p:nvGrpSpPr>
                <p:grpSpPr>
                  <a:xfrm>
                    <a:off x="533400" y="3816412"/>
                    <a:ext cx="1557150" cy="387287"/>
                    <a:chOff x="241300" y="3816412"/>
                    <a:chExt cx="1557150" cy="387287"/>
                  </a:xfrm>
                </p:grpSpPr>
                <p:sp>
                  <p:nvSpPr>
                    <p:cNvPr id="399" name="Rectangle 398"/>
                    <p:cNvSpPr/>
                    <p:nvPr/>
                  </p:nvSpPr>
                  <p:spPr>
                    <a:xfrm>
                      <a:off x="241300" y="3816412"/>
                      <a:ext cx="454359" cy="3872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400" name="Rectangle 399"/>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401" name="Rectangle 400"/>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402" name="Isosceles Triangle 401"/>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394" name="Group 393"/>
                  <p:cNvGrpSpPr/>
                  <p:nvPr/>
                </p:nvGrpSpPr>
                <p:grpSpPr>
                  <a:xfrm>
                    <a:off x="2568764" y="3816413"/>
                    <a:ext cx="1574604" cy="387287"/>
                    <a:chOff x="5588146" y="2176448"/>
                    <a:chExt cx="1481433" cy="160351"/>
                  </a:xfrm>
                </p:grpSpPr>
                <p:sp>
                  <p:nvSpPr>
                    <p:cNvPr id="395" name="Rectangle 394"/>
                    <p:cNvSpPr/>
                    <p:nvPr/>
                  </p:nvSpPr>
                  <p:spPr>
                    <a:xfrm>
                      <a:off x="6642100" y="2176448"/>
                      <a:ext cx="427479" cy="160351"/>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a:t>
                      </a:r>
                      <a:endParaRPr lang="en-US" sz="1400" dirty="0"/>
                    </a:p>
                  </p:txBody>
                </p:sp>
                <p:sp>
                  <p:nvSpPr>
                    <p:cNvPr id="396" name="Rectangle 395"/>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97" name="Isosceles Triangle 396"/>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398" name="Rectangle 397"/>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nvGrpSpPr>
                <p:cNvPr id="332" name="Group 331"/>
                <p:cNvGrpSpPr/>
                <p:nvPr/>
              </p:nvGrpSpPr>
              <p:grpSpPr>
                <a:xfrm>
                  <a:off x="4572235" y="2979914"/>
                  <a:ext cx="3609968" cy="387288"/>
                  <a:chOff x="533400" y="3816412"/>
                  <a:chExt cx="3609968" cy="387288"/>
                </a:xfrm>
              </p:grpSpPr>
              <p:cxnSp>
                <p:nvCxnSpPr>
                  <p:cNvPr id="381" name="Straight Connector 380"/>
                  <p:cNvCxnSpPr>
                    <a:stCxn id="390" idx="3"/>
                    <a:endCxn id="385" idx="1"/>
                  </p:cNvCxnSpPr>
                  <p:nvPr/>
                </p:nvCxnSpPr>
                <p:spPr>
                  <a:xfrm>
                    <a:off x="1950829" y="4010056"/>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82" name="Group 381"/>
                  <p:cNvGrpSpPr/>
                  <p:nvPr/>
                </p:nvGrpSpPr>
                <p:grpSpPr>
                  <a:xfrm>
                    <a:off x="533400" y="3816412"/>
                    <a:ext cx="1557150" cy="387287"/>
                    <a:chOff x="241300" y="3816412"/>
                    <a:chExt cx="1557150" cy="387287"/>
                  </a:xfrm>
                </p:grpSpPr>
                <p:sp>
                  <p:nvSpPr>
                    <p:cNvPr id="388" name="Rectangle 387"/>
                    <p:cNvSpPr/>
                    <p:nvPr/>
                  </p:nvSpPr>
                  <p:spPr>
                    <a:xfrm>
                      <a:off x="241300" y="3816412"/>
                      <a:ext cx="454359" cy="3872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389" name="Rectangle 388"/>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90" name="Rectangle 389"/>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91" name="Isosceles Triangle 390"/>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383" name="Group 382"/>
                  <p:cNvGrpSpPr/>
                  <p:nvPr/>
                </p:nvGrpSpPr>
                <p:grpSpPr>
                  <a:xfrm>
                    <a:off x="2568764" y="3816413"/>
                    <a:ext cx="1574604" cy="387287"/>
                    <a:chOff x="5588146" y="2176448"/>
                    <a:chExt cx="1481433" cy="160351"/>
                  </a:xfrm>
                </p:grpSpPr>
                <p:sp>
                  <p:nvSpPr>
                    <p:cNvPr id="384" name="Rectangle 383"/>
                    <p:cNvSpPr/>
                    <p:nvPr/>
                  </p:nvSpPr>
                  <p:spPr>
                    <a:xfrm>
                      <a:off x="6642100" y="2176448"/>
                      <a:ext cx="427479" cy="160351"/>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5</a:t>
                      </a:r>
                      <a:endParaRPr lang="en-US" sz="1400" dirty="0"/>
                    </a:p>
                  </p:txBody>
                </p:sp>
                <p:sp>
                  <p:nvSpPr>
                    <p:cNvPr id="385" name="Rectangle 384"/>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86" name="Isosceles Triangle 385"/>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387" name="Rectangle 386"/>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nvGrpSpPr>
                <p:cNvPr id="333" name="Group 332"/>
                <p:cNvGrpSpPr/>
                <p:nvPr/>
              </p:nvGrpSpPr>
              <p:grpSpPr>
                <a:xfrm>
                  <a:off x="4572235" y="2002138"/>
                  <a:ext cx="3609968" cy="387288"/>
                  <a:chOff x="533400" y="3816412"/>
                  <a:chExt cx="3609968" cy="387288"/>
                </a:xfrm>
              </p:grpSpPr>
              <p:cxnSp>
                <p:nvCxnSpPr>
                  <p:cNvPr id="370" name="Straight Connector 369"/>
                  <p:cNvCxnSpPr>
                    <a:stCxn id="379" idx="3"/>
                    <a:endCxn id="374" idx="1"/>
                  </p:cNvCxnSpPr>
                  <p:nvPr/>
                </p:nvCxnSpPr>
                <p:spPr>
                  <a:xfrm>
                    <a:off x="1950829" y="4010056"/>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71" name="Group 370"/>
                  <p:cNvGrpSpPr/>
                  <p:nvPr/>
                </p:nvGrpSpPr>
                <p:grpSpPr>
                  <a:xfrm>
                    <a:off x="533400" y="3816412"/>
                    <a:ext cx="1557150" cy="387287"/>
                    <a:chOff x="241300" y="3816412"/>
                    <a:chExt cx="1557150" cy="387287"/>
                  </a:xfrm>
                </p:grpSpPr>
                <p:sp>
                  <p:nvSpPr>
                    <p:cNvPr id="377" name="Rectangle 376"/>
                    <p:cNvSpPr/>
                    <p:nvPr/>
                  </p:nvSpPr>
                  <p:spPr>
                    <a:xfrm>
                      <a:off x="241300" y="3816412"/>
                      <a:ext cx="454359" cy="3872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378" name="Rectangle 377"/>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79" name="Rectangle 378"/>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80" name="Isosceles Triangle 379"/>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372" name="Group 371"/>
                  <p:cNvGrpSpPr/>
                  <p:nvPr/>
                </p:nvGrpSpPr>
                <p:grpSpPr>
                  <a:xfrm>
                    <a:off x="2568764" y="3816413"/>
                    <a:ext cx="1574604" cy="387287"/>
                    <a:chOff x="5588146" y="2176448"/>
                    <a:chExt cx="1481433" cy="160351"/>
                  </a:xfrm>
                </p:grpSpPr>
                <p:sp>
                  <p:nvSpPr>
                    <p:cNvPr id="373" name="Rectangle 372"/>
                    <p:cNvSpPr/>
                    <p:nvPr/>
                  </p:nvSpPr>
                  <p:spPr>
                    <a:xfrm>
                      <a:off x="6642100" y="2176448"/>
                      <a:ext cx="427479" cy="160351"/>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a:t>
                      </a:r>
                      <a:endParaRPr lang="en-US" sz="1400" dirty="0"/>
                    </a:p>
                  </p:txBody>
                </p:sp>
                <p:sp>
                  <p:nvSpPr>
                    <p:cNvPr id="374" name="Rectangle 373"/>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75" name="Isosceles Triangle 374"/>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376" name="Rectangle 375"/>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nvGrpSpPr>
                <p:cNvPr id="334" name="Group 333"/>
                <p:cNvGrpSpPr/>
                <p:nvPr/>
              </p:nvGrpSpPr>
              <p:grpSpPr>
                <a:xfrm>
                  <a:off x="4572235" y="3710102"/>
                  <a:ext cx="3609968" cy="387288"/>
                  <a:chOff x="533400" y="3816412"/>
                  <a:chExt cx="3609968" cy="387288"/>
                </a:xfrm>
              </p:grpSpPr>
              <p:cxnSp>
                <p:nvCxnSpPr>
                  <p:cNvPr id="359" name="Straight Connector 358"/>
                  <p:cNvCxnSpPr>
                    <a:stCxn id="368" idx="3"/>
                    <a:endCxn id="363" idx="1"/>
                  </p:cNvCxnSpPr>
                  <p:nvPr/>
                </p:nvCxnSpPr>
                <p:spPr>
                  <a:xfrm>
                    <a:off x="1950829" y="4010056"/>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60" name="Group 359"/>
                  <p:cNvGrpSpPr/>
                  <p:nvPr/>
                </p:nvGrpSpPr>
                <p:grpSpPr>
                  <a:xfrm>
                    <a:off x="533400" y="3816412"/>
                    <a:ext cx="1557150" cy="387287"/>
                    <a:chOff x="241300" y="3816412"/>
                    <a:chExt cx="1557150" cy="387287"/>
                  </a:xfrm>
                </p:grpSpPr>
                <p:sp>
                  <p:nvSpPr>
                    <p:cNvPr id="366" name="Rectangle 365"/>
                    <p:cNvSpPr/>
                    <p:nvPr/>
                  </p:nvSpPr>
                  <p:spPr>
                    <a:xfrm>
                      <a:off x="241300" y="3816412"/>
                      <a:ext cx="454359" cy="38728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3</a:t>
                      </a:r>
                    </a:p>
                  </p:txBody>
                </p:sp>
                <p:sp>
                  <p:nvSpPr>
                    <p:cNvPr id="367" name="Rectangle 366"/>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68" name="Rectangle 367"/>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69" name="Isosceles Triangle 368"/>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361" name="Group 360"/>
                  <p:cNvGrpSpPr/>
                  <p:nvPr/>
                </p:nvGrpSpPr>
                <p:grpSpPr>
                  <a:xfrm>
                    <a:off x="2568764" y="3816413"/>
                    <a:ext cx="1574604" cy="387287"/>
                    <a:chOff x="5588146" y="2176448"/>
                    <a:chExt cx="1481433" cy="160351"/>
                  </a:xfrm>
                </p:grpSpPr>
                <p:sp>
                  <p:nvSpPr>
                    <p:cNvPr id="362" name="Rectangle 361"/>
                    <p:cNvSpPr/>
                    <p:nvPr/>
                  </p:nvSpPr>
                  <p:spPr>
                    <a:xfrm>
                      <a:off x="6642100" y="2176448"/>
                      <a:ext cx="427479" cy="160351"/>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4</a:t>
                      </a:r>
                    </a:p>
                  </p:txBody>
                </p:sp>
                <p:sp>
                  <p:nvSpPr>
                    <p:cNvPr id="363" name="Rectangle 362"/>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64" name="Isosceles Triangle 363"/>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365" name="Rectangle 364"/>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nvGrpSpPr>
                <p:cNvPr id="335" name="Group 334"/>
                <p:cNvGrpSpPr/>
                <p:nvPr/>
              </p:nvGrpSpPr>
              <p:grpSpPr>
                <a:xfrm>
                  <a:off x="4572235" y="4198990"/>
                  <a:ext cx="3609968" cy="387288"/>
                  <a:chOff x="533400" y="3816412"/>
                  <a:chExt cx="3609968" cy="387288"/>
                </a:xfrm>
              </p:grpSpPr>
              <p:cxnSp>
                <p:nvCxnSpPr>
                  <p:cNvPr id="348" name="Straight Connector 347"/>
                  <p:cNvCxnSpPr>
                    <a:stCxn id="357" idx="3"/>
                    <a:endCxn id="352" idx="1"/>
                  </p:cNvCxnSpPr>
                  <p:nvPr/>
                </p:nvCxnSpPr>
                <p:spPr>
                  <a:xfrm>
                    <a:off x="1950829" y="4010056"/>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49" name="Group 348"/>
                  <p:cNvGrpSpPr/>
                  <p:nvPr/>
                </p:nvGrpSpPr>
                <p:grpSpPr>
                  <a:xfrm>
                    <a:off x="533400" y="3816412"/>
                    <a:ext cx="1557150" cy="387287"/>
                    <a:chOff x="241300" y="3816412"/>
                    <a:chExt cx="1557150" cy="387287"/>
                  </a:xfrm>
                </p:grpSpPr>
                <p:sp>
                  <p:nvSpPr>
                    <p:cNvPr id="355" name="Rectangle 354"/>
                    <p:cNvSpPr/>
                    <p:nvPr/>
                  </p:nvSpPr>
                  <p:spPr>
                    <a:xfrm>
                      <a:off x="241300" y="3816412"/>
                      <a:ext cx="454359" cy="387287"/>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3</a:t>
                      </a:r>
                    </a:p>
                  </p:txBody>
                </p:sp>
                <p:sp>
                  <p:nvSpPr>
                    <p:cNvPr id="356" name="Rectangle 355"/>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57" name="Rectangle 356"/>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58" name="Isosceles Triangle 357"/>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350" name="Group 349"/>
                  <p:cNvGrpSpPr/>
                  <p:nvPr/>
                </p:nvGrpSpPr>
                <p:grpSpPr>
                  <a:xfrm>
                    <a:off x="2568764" y="3816413"/>
                    <a:ext cx="1574604" cy="387287"/>
                    <a:chOff x="5588146" y="2176448"/>
                    <a:chExt cx="1481433" cy="160351"/>
                  </a:xfrm>
                </p:grpSpPr>
                <p:sp>
                  <p:nvSpPr>
                    <p:cNvPr id="351" name="Rectangle 350"/>
                    <p:cNvSpPr/>
                    <p:nvPr/>
                  </p:nvSpPr>
                  <p:spPr>
                    <a:xfrm>
                      <a:off x="6642100" y="2176448"/>
                      <a:ext cx="427479" cy="160351"/>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4</a:t>
                      </a:r>
                    </a:p>
                  </p:txBody>
                </p:sp>
                <p:sp>
                  <p:nvSpPr>
                    <p:cNvPr id="352" name="Rectangle 351"/>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53" name="Isosceles Triangle 352"/>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354" name="Rectangle 353"/>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nvGrpSpPr>
                <p:cNvPr id="12" name="Group 11"/>
                <p:cNvGrpSpPr/>
                <p:nvPr/>
              </p:nvGrpSpPr>
              <p:grpSpPr>
                <a:xfrm>
                  <a:off x="4572235" y="4687878"/>
                  <a:ext cx="3602029" cy="387369"/>
                  <a:chOff x="4707185" y="6080861"/>
                  <a:chExt cx="3602029" cy="387369"/>
                </a:xfrm>
              </p:grpSpPr>
              <p:cxnSp>
                <p:nvCxnSpPr>
                  <p:cNvPr id="337" name="Straight Connector 336"/>
                  <p:cNvCxnSpPr>
                    <a:stCxn id="346" idx="3"/>
                    <a:endCxn id="341" idx="1"/>
                  </p:cNvCxnSpPr>
                  <p:nvPr/>
                </p:nvCxnSpPr>
                <p:spPr>
                  <a:xfrm>
                    <a:off x="6124614" y="6274505"/>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38" name="Group 337"/>
                  <p:cNvGrpSpPr/>
                  <p:nvPr/>
                </p:nvGrpSpPr>
                <p:grpSpPr>
                  <a:xfrm>
                    <a:off x="4707185" y="6080861"/>
                    <a:ext cx="1557150" cy="387287"/>
                    <a:chOff x="241300" y="3816412"/>
                    <a:chExt cx="1557150" cy="387287"/>
                  </a:xfrm>
                </p:grpSpPr>
                <p:sp>
                  <p:nvSpPr>
                    <p:cNvPr id="344" name="Rectangle 343"/>
                    <p:cNvSpPr/>
                    <p:nvPr/>
                  </p:nvSpPr>
                  <p:spPr>
                    <a:xfrm>
                      <a:off x="241300" y="3816412"/>
                      <a:ext cx="454359" cy="387287"/>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6</a:t>
                      </a:r>
                      <a:endParaRPr lang="en-US" sz="1400" dirty="0"/>
                    </a:p>
                  </p:txBody>
                </p:sp>
                <p:sp>
                  <p:nvSpPr>
                    <p:cNvPr id="345" name="Rectangle 344"/>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46" name="Rectangle 345"/>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47" name="Isosceles Triangle 346"/>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404" name="Group 403"/>
                  <p:cNvGrpSpPr/>
                  <p:nvPr/>
                </p:nvGrpSpPr>
                <p:grpSpPr>
                  <a:xfrm>
                    <a:off x="6734610" y="6080933"/>
                    <a:ext cx="1574604" cy="387297"/>
                    <a:chOff x="5588146" y="2176448"/>
                    <a:chExt cx="1481433" cy="160353"/>
                  </a:xfrm>
                </p:grpSpPr>
                <p:sp>
                  <p:nvSpPr>
                    <p:cNvPr id="405" name="Rectangle 404"/>
                    <p:cNvSpPr/>
                    <p:nvPr/>
                  </p:nvSpPr>
                  <p:spPr>
                    <a:xfrm>
                      <a:off x="6642100" y="2176448"/>
                      <a:ext cx="427479" cy="160351"/>
                    </a:xfrm>
                    <a:prstGeom prst="rect">
                      <a:avLst/>
                    </a:prstGeom>
                    <a:solidFill>
                      <a:srgbClr val="3185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4’</a:t>
                      </a:r>
                      <a:endParaRPr lang="en-US" sz="1400" dirty="0"/>
                    </a:p>
                  </p:txBody>
                </p:sp>
                <p:sp>
                  <p:nvSpPr>
                    <p:cNvPr id="406" name="Rectangle 405"/>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407" name="Isosceles Triangle 406"/>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408" name="Rectangle 407"/>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409" name="Rectangle 408"/>
                    <p:cNvSpPr/>
                    <p:nvPr/>
                  </p:nvSpPr>
                  <p:spPr>
                    <a:xfrm>
                      <a:off x="6950083" y="2176450"/>
                      <a:ext cx="66048" cy="16035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grpSp>
            </p:grpSp>
            <p:grpSp>
              <p:nvGrpSpPr>
                <p:cNvPr id="422" name="Group 421"/>
                <p:cNvGrpSpPr/>
                <p:nvPr/>
              </p:nvGrpSpPr>
              <p:grpSpPr>
                <a:xfrm>
                  <a:off x="4572235" y="5439817"/>
                  <a:ext cx="3609968" cy="387288"/>
                  <a:chOff x="533400" y="3816412"/>
                  <a:chExt cx="3609968" cy="387288"/>
                </a:xfrm>
              </p:grpSpPr>
              <p:cxnSp>
                <p:nvCxnSpPr>
                  <p:cNvPr id="423" name="Straight Connector 422"/>
                  <p:cNvCxnSpPr>
                    <a:stCxn id="432" idx="3"/>
                    <a:endCxn id="427" idx="1"/>
                  </p:cNvCxnSpPr>
                  <p:nvPr/>
                </p:nvCxnSpPr>
                <p:spPr>
                  <a:xfrm>
                    <a:off x="1950829" y="4010056"/>
                    <a:ext cx="758895"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424" name="Group 423"/>
                  <p:cNvGrpSpPr/>
                  <p:nvPr/>
                </p:nvGrpSpPr>
                <p:grpSpPr>
                  <a:xfrm>
                    <a:off x="533400" y="3816412"/>
                    <a:ext cx="1557150" cy="387287"/>
                    <a:chOff x="241300" y="3816412"/>
                    <a:chExt cx="1557150" cy="387287"/>
                  </a:xfrm>
                </p:grpSpPr>
                <p:sp>
                  <p:nvSpPr>
                    <p:cNvPr id="430" name="Rectangle 429"/>
                    <p:cNvSpPr/>
                    <p:nvPr/>
                  </p:nvSpPr>
                  <p:spPr>
                    <a:xfrm>
                      <a:off x="241300" y="3816412"/>
                      <a:ext cx="454359" cy="387287"/>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7</a:t>
                      </a:r>
                      <a:endParaRPr lang="en-US" sz="1400" dirty="0">
                        <a:solidFill>
                          <a:srgbClr val="000000"/>
                        </a:solidFill>
                      </a:endParaRPr>
                    </a:p>
                  </p:txBody>
                </p:sp>
                <p:sp>
                  <p:nvSpPr>
                    <p:cNvPr id="431" name="Rectangle 430"/>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432" name="Rectangle 431"/>
                    <p:cNvSpPr/>
                    <p:nvPr/>
                  </p:nvSpPr>
                  <p:spPr>
                    <a:xfrm>
                      <a:off x="953605" y="3816412"/>
                      <a:ext cx="705124"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433" name="Isosceles Triangle 432"/>
                    <p:cNvSpPr/>
                    <p:nvPr/>
                  </p:nvSpPr>
                  <p:spPr>
                    <a:xfrm rot="5400000">
                      <a:off x="1532586" y="3937831"/>
                      <a:ext cx="387280" cy="144449"/>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425" name="Group 424"/>
                  <p:cNvGrpSpPr/>
                  <p:nvPr/>
                </p:nvGrpSpPr>
                <p:grpSpPr>
                  <a:xfrm>
                    <a:off x="2568764" y="3816413"/>
                    <a:ext cx="1574604" cy="387287"/>
                    <a:chOff x="5588146" y="2176448"/>
                    <a:chExt cx="1481433" cy="160351"/>
                  </a:xfrm>
                </p:grpSpPr>
                <p:sp>
                  <p:nvSpPr>
                    <p:cNvPr id="426" name="Rectangle 425"/>
                    <p:cNvSpPr/>
                    <p:nvPr/>
                  </p:nvSpPr>
                  <p:spPr>
                    <a:xfrm>
                      <a:off x="6642100" y="2176448"/>
                      <a:ext cx="427479" cy="160351"/>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8</a:t>
                      </a:r>
                      <a:endParaRPr lang="en-US" sz="1400" dirty="0"/>
                    </a:p>
                  </p:txBody>
                </p:sp>
                <p:sp>
                  <p:nvSpPr>
                    <p:cNvPr id="427" name="Rectangle 426"/>
                    <p:cNvSpPr/>
                    <p:nvPr/>
                  </p:nvSpPr>
                  <p:spPr>
                    <a:xfrm>
                      <a:off x="5720765" y="2176448"/>
                      <a:ext cx="671037"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428" name="Isosceles Triangle 427"/>
                    <p:cNvSpPr/>
                    <p:nvPr/>
                  </p:nvSpPr>
                  <p:spPr>
                    <a:xfrm rot="16200000">
                      <a:off x="5575924" y="2188672"/>
                      <a:ext cx="160348" cy="135903"/>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429" name="Rectangle 428"/>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grpSp>
            <p:nvGrpSpPr>
              <p:cNvPr id="17" name="Group 16"/>
              <p:cNvGrpSpPr/>
              <p:nvPr/>
            </p:nvGrpSpPr>
            <p:grpSpPr>
              <a:xfrm>
                <a:off x="7789339" y="2287797"/>
                <a:ext cx="469900" cy="495048"/>
                <a:chOff x="8674100" y="2858449"/>
                <a:chExt cx="469900" cy="495048"/>
              </a:xfrm>
            </p:grpSpPr>
            <p:sp>
              <p:nvSpPr>
                <p:cNvPr id="434" name="TextBox 433"/>
                <p:cNvSpPr txBox="1"/>
                <p:nvPr/>
              </p:nvSpPr>
              <p:spPr>
                <a:xfrm>
                  <a:off x="8848764" y="2869899"/>
                  <a:ext cx="295236" cy="369332"/>
                </a:xfrm>
                <a:prstGeom prst="rect">
                  <a:avLst/>
                </a:prstGeom>
                <a:noFill/>
              </p:spPr>
              <p:txBody>
                <a:bodyPr wrap="none" rtlCol="0">
                  <a:spAutoFit/>
                </a:bodyPr>
                <a:lstStyle/>
                <a:p>
                  <a:r>
                    <a:rPr lang="en-US" dirty="0" smtClean="0"/>
                    <a:t>a</a:t>
                  </a:r>
                  <a:endParaRPr lang="en-US" dirty="0"/>
                </a:p>
              </p:txBody>
            </p:sp>
            <p:sp>
              <p:nvSpPr>
                <p:cNvPr id="16" name="Right Bracket 15"/>
                <p:cNvSpPr/>
                <p:nvPr/>
              </p:nvSpPr>
              <p:spPr>
                <a:xfrm>
                  <a:off x="8674100" y="2858449"/>
                  <a:ext cx="162292" cy="495048"/>
                </a:xfrm>
                <a:prstGeom prst="righ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grpSp>
            <p:nvGrpSpPr>
              <p:cNvPr id="435" name="Group 434"/>
              <p:cNvGrpSpPr/>
              <p:nvPr/>
            </p:nvGrpSpPr>
            <p:grpSpPr>
              <a:xfrm>
                <a:off x="7789339" y="4205440"/>
                <a:ext cx="456938" cy="495048"/>
                <a:chOff x="8674100" y="2858449"/>
                <a:chExt cx="456938" cy="495048"/>
              </a:xfrm>
            </p:grpSpPr>
            <p:sp>
              <p:nvSpPr>
                <p:cNvPr id="436" name="TextBox 435"/>
                <p:cNvSpPr txBox="1"/>
                <p:nvPr/>
              </p:nvSpPr>
              <p:spPr>
                <a:xfrm>
                  <a:off x="8848764" y="2869899"/>
                  <a:ext cx="282274" cy="369332"/>
                </a:xfrm>
                <a:prstGeom prst="rect">
                  <a:avLst/>
                </a:prstGeom>
                <a:noFill/>
              </p:spPr>
              <p:txBody>
                <a:bodyPr wrap="none" rtlCol="0">
                  <a:spAutoFit/>
                </a:bodyPr>
                <a:lstStyle/>
                <a:p>
                  <a:r>
                    <a:rPr lang="en-US" dirty="0"/>
                    <a:t>c</a:t>
                  </a:r>
                </a:p>
              </p:txBody>
            </p:sp>
            <p:sp>
              <p:nvSpPr>
                <p:cNvPr id="437" name="Right Bracket 436"/>
                <p:cNvSpPr/>
                <p:nvPr/>
              </p:nvSpPr>
              <p:spPr>
                <a:xfrm>
                  <a:off x="8674100" y="2858449"/>
                  <a:ext cx="162292" cy="495048"/>
                </a:xfrm>
                <a:prstGeom prst="righ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sp>
            <p:nvSpPr>
              <p:cNvPr id="439" name="TextBox 438"/>
              <p:cNvSpPr txBox="1"/>
              <p:nvPr/>
            </p:nvSpPr>
            <p:spPr>
              <a:xfrm>
                <a:off x="4080468" y="2722900"/>
                <a:ext cx="305943" cy="369332"/>
              </a:xfrm>
              <a:prstGeom prst="rect">
                <a:avLst/>
              </a:prstGeom>
              <a:noFill/>
            </p:spPr>
            <p:txBody>
              <a:bodyPr wrap="none" rtlCol="0">
                <a:spAutoFit/>
              </a:bodyPr>
              <a:lstStyle/>
              <a:p>
                <a:r>
                  <a:rPr lang="en-US" dirty="0" smtClean="0"/>
                  <a:t>b</a:t>
                </a:r>
                <a:endParaRPr lang="en-US" dirty="0"/>
              </a:p>
            </p:txBody>
          </p:sp>
          <p:sp>
            <p:nvSpPr>
              <p:cNvPr id="440" name="Right Bracket 439"/>
              <p:cNvSpPr/>
              <p:nvPr/>
            </p:nvSpPr>
            <p:spPr>
              <a:xfrm flipH="1">
                <a:off x="4412786" y="2724184"/>
                <a:ext cx="162292" cy="495048"/>
              </a:xfrm>
              <a:prstGeom prst="rightBracket">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1" name="TextBox 440"/>
              <p:cNvSpPr txBox="1"/>
              <p:nvPr/>
            </p:nvSpPr>
            <p:spPr>
              <a:xfrm>
                <a:off x="7953296" y="5066741"/>
                <a:ext cx="305943" cy="369332"/>
              </a:xfrm>
              <a:prstGeom prst="rect">
                <a:avLst/>
              </a:prstGeom>
              <a:noFill/>
            </p:spPr>
            <p:txBody>
              <a:bodyPr wrap="none" rtlCol="0">
                <a:spAutoFit/>
              </a:bodyPr>
              <a:lstStyle/>
              <a:p>
                <a:r>
                  <a:rPr lang="en-US" dirty="0"/>
                  <a:t>d</a:t>
                </a:r>
              </a:p>
            </p:txBody>
          </p:sp>
        </p:grpSp>
        <p:sp>
          <p:nvSpPr>
            <p:cNvPr id="442" name="TextBox 441"/>
            <p:cNvSpPr txBox="1"/>
            <p:nvPr/>
          </p:nvSpPr>
          <p:spPr>
            <a:xfrm>
              <a:off x="877976" y="2010151"/>
              <a:ext cx="1630299" cy="369332"/>
            </a:xfrm>
            <a:prstGeom prst="rect">
              <a:avLst/>
            </a:prstGeom>
            <a:noFill/>
          </p:spPr>
          <p:txBody>
            <a:bodyPr wrap="none" rtlCol="0">
              <a:spAutoFit/>
            </a:bodyPr>
            <a:lstStyle/>
            <a:p>
              <a:r>
                <a:rPr lang="en-US" dirty="0" smtClean="0"/>
                <a:t>Position family</a:t>
              </a:r>
              <a:endParaRPr lang="en-US" dirty="0"/>
            </a:p>
          </p:txBody>
        </p:sp>
        <p:sp>
          <p:nvSpPr>
            <p:cNvPr id="443" name="TextBox 442"/>
            <p:cNvSpPr txBox="1"/>
            <p:nvPr/>
          </p:nvSpPr>
          <p:spPr>
            <a:xfrm>
              <a:off x="5349030" y="1977885"/>
              <a:ext cx="1595309" cy="369332"/>
            </a:xfrm>
            <a:prstGeom prst="rect">
              <a:avLst/>
            </a:prstGeom>
            <a:noFill/>
          </p:spPr>
          <p:txBody>
            <a:bodyPr wrap="none" rtlCol="0">
              <a:spAutoFit/>
            </a:bodyPr>
            <a:lstStyle/>
            <a:p>
              <a:r>
                <a:rPr lang="en-US" dirty="0" smtClean="0"/>
                <a:t>3 </a:t>
              </a:r>
              <a:r>
                <a:rPr lang="en-US" dirty="0" smtClean="0"/>
                <a:t>UMT </a:t>
              </a:r>
              <a:r>
                <a:rPr lang="en-US" dirty="0" smtClean="0"/>
                <a:t>families</a:t>
              </a:r>
              <a:endParaRPr lang="en-US" dirty="0"/>
            </a:p>
          </p:txBody>
        </p:sp>
      </p:grpSp>
    </p:spTree>
    <p:extLst>
      <p:ext uri="{BB962C8B-B14F-4D97-AF65-F5344CB8AC3E}">
        <p14:creationId xmlns:p14="http://schemas.microsoft.com/office/powerpoint/2010/main" val="417727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93894" y="244196"/>
            <a:ext cx="3002715" cy="525967"/>
          </a:xfrm>
          <a:prstGeom prst="rect">
            <a:avLst/>
          </a:prstGeom>
        </p:spPr>
        <p:txBody>
          <a:bodyPr vert="horz" lIns="91440" tIns="45720" rIns="91440" bIns="45720" rtlCol="0" anchor="t">
            <a:normAutofit fontScale="85000" lnSpcReduction="10000"/>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smtClean="0"/>
              <a:t>Building consensus alignment</a:t>
            </a:r>
          </a:p>
        </p:txBody>
      </p:sp>
      <p:sp>
        <p:nvSpPr>
          <p:cNvPr id="255" name="TextBox 254"/>
          <p:cNvSpPr txBox="1"/>
          <p:nvPr/>
        </p:nvSpPr>
        <p:spPr>
          <a:xfrm>
            <a:off x="456587" y="922866"/>
            <a:ext cx="3062069" cy="369332"/>
          </a:xfrm>
          <a:prstGeom prst="rect">
            <a:avLst/>
          </a:prstGeom>
          <a:solidFill>
            <a:schemeClr val="bg1"/>
          </a:solidFill>
        </p:spPr>
        <p:txBody>
          <a:bodyPr wrap="none" rtlCol="0">
            <a:spAutoFit/>
          </a:bodyPr>
          <a:lstStyle/>
          <a:p>
            <a:r>
              <a:rPr lang="en-US" dirty="0" smtClean="0">
                <a:solidFill>
                  <a:srgbClr val="FF0000"/>
                </a:solidFill>
              </a:rPr>
              <a:t>GTTACA</a:t>
            </a:r>
            <a:r>
              <a:rPr lang="en-US" dirty="0" smtClean="0">
                <a:solidFill>
                  <a:schemeClr val="bg1">
                    <a:lumMod val="50000"/>
                  </a:schemeClr>
                </a:solidFill>
              </a:rPr>
              <a:t>-GTAGCTA</a:t>
            </a:r>
            <a:r>
              <a:rPr lang="en-US" dirty="0" smtClean="0">
                <a:solidFill>
                  <a:srgbClr val="7F7F7F"/>
                </a:solidFill>
              </a:rPr>
              <a:t>-</a:t>
            </a:r>
            <a:r>
              <a:rPr lang="en-US" dirty="0" smtClean="0">
                <a:solidFill>
                  <a:srgbClr val="000000"/>
                </a:solidFill>
              </a:rPr>
              <a:t>NNNNNN…</a:t>
            </a:r>
            <a:endParaRPr lang="en-US" dirty="0">
              <a:solidFill>
                <a:srgbClr val="000000"/>
              </a:solidFill>
            </a:endParaRPr>
          </a:p>
        </p:txBody>
      </p:sp>
      <p:sp>
        <p:nvSpPr>
          <p:cNvPr id="256" name="TextBox 255"/>
          <p:cNvSpPr txBox="1"/>
          <p:nvPr/>
        </p:nvSpPr>
        <p:spPr>
          <a:xfrm>
            <a:off x="4843683" y="922866"/>
            <a:ext cx="3083146" cy="369332"/>
          </a:xfrm>
          <a:prstGeom prst="rect">
            <a:avLst/>
          </a:prstGeom>
          <a:solidFill>
            <a:srgbClr val="FFFFFF"/>
          </a:solidFill>
        </p:spPr>
        <p:txBody>
          <a:bodyPr wrap="none" rtlCol="0">
            <a:spAutoFit/>
          </a:bodyPr>
          <a:lstStyle/>
          <a:p>
            <a:r>
              <a:rPr lang="en-US" dirty="0" smtClean="0">
                <a:solidFill>
                  <a:srgbClr val="000000"/>
                </a:solidFill>
              </a:rPr>
              <a:t>…NNNNNN</a:t>
            </a:r>
            <a:r>
              <a:rPr lang="en-US" dirty="0" smtClean="0">
                <a:solidFill>
                  <a:srgbClr val="7F7F7F"/>
                </a:solidFill>
              </a:rPr>
              <a:t>-</a:t>
            </a:r>
            <a:r>
              <a:rPr lang="en-US" dirty="0" smtClean="0">
                <a:solidFill>
                  <a:schemeClr val="bg1">
                    <a:lumMod val="50000"/>
                  </a:schemeClr>
                </a:solidFill>
              </a:rPr>
              <a:t>ATCGATG-</a:t>
            </a:r>
            <a:r>
              <a:rPr lang="en-US" dirty="0" smtClean="0">
                <a:solidFill>
                  <a:srgbClr val="0000FF"/>
                </a:solidFill>
              </a:rPr>
              <a:t>AATGCA</a:t>
            </a:r>
            <a:r>
              <a:rPr lang="en-US" dirty="0" smtClean="0"/>
              <a:t> </a:t>
            </a:r>
            <a:endParaRPr lang="en-US" dirty="0"/>
          </a:p>
        </p:txBody>
      </p:sp>
      <p:grpSp>
        <p:nvGrpSpPr>
          <p:cNvPr id="257" name="Group 256"/>
          <p:cNvGrpSpPr/>
          <p:nvPr/>
        </p:nvGrpSpPr>
        <p:grpSpPr>
          <a:xfrm>
            <a:off x="571500" y="1292198"/>
            <a:ext cx="7190229" cy="320702"/>
            <a:chOff x="571500" y="1292198"/>
            <a:chExt cx="7190229" cy="320702"/>
          </a:xfrm>
        </p:grpSpPr>
        <p:sp>
          <p:nvSpPr>
            <p:cNvPr id="258" name="Rectangle 257"/>
            <p:cNvSpPr/>
            <p:nvPr/>
          </p:nvSpPr>
          <p:spPr>
            <a:xfrm>
              <a:off x="571500" y="1292198"/>
              <a:ext cx="782400" cy="3207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UMI 1</a:t>
              </a:r>
              <a:endParaRPr lang="en-US" dirty="0"/>
            </a:p>
          </p:txBody>
        </p:sp>
        <p:sp>
          <p:nvSpPr>
            <p:cNvPr id="259" name="Rectangle 258"/>
            <p:cNvSpPr/>
            <p:nvPr/>
          </p:nvSpPr>
          <p:spPr>
            <a:xfrm>
              <a:off x="1346200" y="1292198"/>
              <a:ext cx="965200" cy="320702"/>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stem</a:t>
              </a:r>
              <a:endParaRPr lang="en-US" dirty="0"/>
            </a:p>
          </p:txBody>
        </p:sp>
        <p:sp>
          <p:nvSpPr>
            <p:cNvPr id="260" name="Rectangle 259"/>
            <p:cNvSpPr/>
            <p:nvPr/>
          </p:nvSpPr>
          <p:spPr>
            <a:xfrm>
              <a:off x="2311400" y="1292198"/>
              <a:ext cx="1165864" cy="320702"/>
            </a:xfrm>
            <a:prstGeom prst="rect">
              <a:avLst/>
            </a:prstGeom>
            <a:solidFill>
              <a:schemeClr val="bg1">
                <a:lumMod val="75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target</a:t>
              </a:r>
              <a:endParaRPr lang="en-US" dirty="0">
                <a:solidFill>
                  <a:schemeClr val="tx1"/>
                </a:solidFill>
              </a:endParaRPr>
            </a:p>
          </p:txBody>
        </p:sp>
        <p:cxnSp>
          <p:nvCxnSpPr>
            <p:cNvPr id="261" name="Straight Connector 260"/>
            <p:cNvCxnSpPr>
              <a:stCxn id="260" idx="3"/>
              <a:endCxn id="263" idx="1"/>
            </p:cNvCxnSpPr>
            <p:nvPr/>
          </p:nvCxnSpPr>
          <p:spPr>
            <a:xfrm>
              <a:off x="3477264" y="1452549"/>
              <a:ext cx="1396401" cy="0"/>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262" name="Rectangle 261"/>
            <p:cNvSpPr/>
            <p:nvPr/>
          </p:nvSpPr>
          <p:spPr>
            <a:xfrm>
              <a:off x="6979329" y="1292198"/>
              <a:ext cx="782400" cy="3207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UMI 2</a:t>
              </a:r>
              <a:endParaRPr lang="en-US" dirty="0"/>
            </a:p>
          </p:txBody>
        </p:sp>
        <p:sp>
          <p:nvSpPr>
            <p:cNvPr id="263" name="Rectangle 262"/>
            <p:cNvSpPr/>
            <p:nvPr/>
          </p:nvSpPr>
          <p:spPr>
            <a:xfrm>
              <a:off x="4873665" y="1292198"/>
              <a:ext cx="1140464" cy="320702"/>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target</a:t>
              </a:r>
              <a:endParaRPr lang="en-US" dirty="0">
                <a:solidFill>
                  <a:srgbClr val="000000"/>
                </a:solidFill>
              </a:endParaRPr>
            </a:p>
          </p:txBody>
        </p:sp>
        <p:sp>
          <p:nvSpPr>
            <p:cNvPr id="264" name="Rectangle 263"/>
            <p:cNvSpPr/>
            <p:nvPr/>
          </p:nvSpPr>
          <p:spPr>
            <a:xfrm>
              <a:off x="6014129" y="1292198"/>
              <a:ext cx="965200" cy="320702"/>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stem</a:t>
              </a:r>
              <a:endParaRPr lang="en-US" dirty="0"/>
            </a:p>
          </p:txBody>
        </p:sp>
        <p:sp>
          <p:nvSpPr>
            <p:cNvPr id="265" name="Isosceles Triangle 264"/>
            <p:cNvSpPr/>
            <p:nvPr/>
          </p:nvSpPr>
          <p:spPr>
            <a:xfrm rot="5400000">
              <a:off x="3391764" y="1366309"/>
              <a:ext cx="320699" cy="172481"/>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Isosceles Triangle 265"/>
            <p:cNvSpPr/>
            <p:nvPr/>
          </p:nvSpPr>
          <p:spPr>
            <a:xfrm rot="16200000">
              <a:off x="4633076" y="1366309"/>
              <a:ext cx="320699" cy="172481"/>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9" name="Diamond 268"/>
          <p:cNvSpPr/>
          <p:nvPr/>
        </p:nvSpPr>
        <p:spPr>
          <a:xfrm>
            <a:off x="5947200" y="1297334"/>
            <a:ext cx="132685" cy="315566"/>
          </a:xfrm>
          <a:prstGeom prst="diamond">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p:nvGrpSpPr>
        <p:grpSpPr>
          <a:xfrm>
            <a:off x="2814964" y="2042085"/>
            <a:ext cx="5603070" cy="3665450"/>
            <a:chOff x="2814964" y="2042085"/>
            <a:chExt cx="5603070" cy="3665450"/>
          </a:xfrm>
        </p:grpSpPr>
        <p:grpSp>
          <p:nvGrpSpPr>
            <p:cNvPr id="507" name="Group 506"/>
            <p:cNvGrpSpPr/>
            <p:nvPr/>
          </p:nvGrpSpPr>
          <p:grpSpPr>
            <a:xfrm>
              <a:off x="4193261" y="5125072"/>
              <a:ext cx="3941823" cy="331037"/>
              <a:chOff x="4193261" y="2440034"/>
              <a:chExt cx="3941823" cy="331037"/>
            </a:xfrm>
          </p:grpSpPr>
          <p:grpSp>
            <p:nvGrpSpPr>
              <p:cNvPr id="508" name="Group 507"/>
              <p:cNvGrpSpPr/>
              <p:nvPr/>
            </p:nvGrpSpPr>
            <p:grpSpPr>
              <a:xfrm>
                <a:off x="4193261" y="2440034"/>
                <a:ext cx="3941823" cy="331035"/>
                <a:chOff x="4193261" y="2440034"/>
                <a:chExt cx="3941823" cy="331035"/>
              </a:xfrm>
            </p:grpSpPr>
            <p:cxnSp>
              <p:nvCxnSpPr>
                <p:cNvPr id="511" name="Straight Connector 510"/>
                <p:cNvCxnSpPr>
                  <a:stCxn id="520" idx="3"/>
                  <a:endCxn id="515" idx="1"/>
                </p:cNvCxnSpPr>
                <p:nvPr/>
              </p:nvCxnSpPr>
              <p:spPr>
                <a:xfrm>
                  <a:off x="5839047" y="2605546"/>
                  <a:ext cx="657270"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512" name="Group 511"/>
                <p:cNvGrpSpPr/>
                <p:nvPr/>
              </p:nvGrpSpPr>
              <p:grpSpPr>
                <a:xfrm>
                  <a:off x="4193261" y="2440043"/>
                  <a:ext cx="1759815" cy="331026"/>
                  <a:chOff x="241300" y="3816412"/>
                  <a:chExt cx="2005907" cy="387287"/>
                </a:xfrm>
              </p:grpSpPr>
              <p:sp>
                <p:nvSpPr>
                  <p:cNvPr id="518" name="Rectangle 517"/>
                  <p:cNvSpPr/>
                  <p:nvPr/>
                </p:nvSpPr>
                <p:spPr>
                  <a:xfrm>
                    <a:off x="241300" y="3816412"/>
                    <a:ext cx="454359" cy="3872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519" name="Rectangle 518"/>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20" name="Rectangle 519"/>
                  <p:cNvSpPr/>
                  <p:nvPr/>
                </p:nvSpPr>
                <p:spPr>
                  <a:xfrm>
                    <a:off x="953605" y="3816412"/>
                    <a:ext cx="1163627"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21" name="Isosceles Triangle 520"/>
                  <p:cNvSpPr/>
                  <p:nvPr/>
                </p:nvSpPr>
                <p:spPr>
                  <a:xfrm rot="5400000">
                    <a:off x="1981342" y="3937831"/>
                    <a:ext cx="387280" cy="144450"/>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513" name="Group 512"/>
                <p:cNvGrpSpPr/>
                <p:nvPr/>
              </p:nvGrpSpPr>
              <p:grpSpPr>
                <a:xfrm>
                  <a:off x="6385353" y="2440034"/>
                  <a:ext cx="1749731" cy="331025"/>
                  <a:chOff x="5193191" y="2176448"/>
                  <a:chExt cx="1876388" cy="160351"/>
                </a:xfrm>
              </p:grpSpPr>
              <p:sp>
                <p:nvSpPr>
                  <p:cNvPr id="514" name="Rectangle 513"/>
                  <p:cNvSpPr/>
                  <p:nvPr/>
                </p:nvSpPr>
                <p:spPr>
                  <a:xfrm>
                    <a:off x="6642100" y="2176448"/>
                    <a:ext cx="427479" cy="160351"/>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a:t>
                    </a:r>
                    <a:endParaRPr lang="en-US" sz="1400" dirty="0"/>
                  </a:p>
                </p:txBody>
              </p:sp>
              <p:sp>
                <p:nvSpPr>
                  <p:cNvPr id="515" name="Rectangle 514"/>
                  <p:cNvSpPr/>
                  <p:nvPr/>
                </p:nvSpPr>
                <p:spPr>
                  <a:xfrm>
                    <a:off x="5312186" y="2176448"/>
                    <a:ext cx="1098259"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16" name="Isosceles Triangle 515"/>
                  <p:cNvSpPr/>
                  <p:nvPr/>
                </p:nvSpPr>
                <p:spPr>
                  <a:xfrm rot="16200000">
                    <a:off x="5180968" y="2188672"/>
                    <a:ext cx="160348" cy="135902"/>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517" name="Rectangle 516"/>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sp>
            <p:nvSpPr>
              <p:cNvPr id="510" name="Rectangle 509"/>
              <p:cNvSpPr/>
              <p:nvPr/>
            </p:nvSpPr>
            <p:spPr>
              <a:xfrm>
                <a:off x="5671836" y="2440046"/>
                <a:ext cx="127704" cy="33102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44" name="Rectangle 543"/>
              <p:cNvSpPr/>
              <p:nvPr/>
            </p:nvSpPr>
            <p:spPr>
              <a:xfrm>
                <a:off x="6979329" y="2440046"/>
                <a:ext cx="127704" cy="33102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sp>
          <p:nvSpPr>
            <p:cNvPr id="523" name="TextBox 522"/>
            <p:cNvSpPr txBox="1"/>
            <p:nvPr/>
          </p:nvSpPr>
          <p:spPr>
            <a:xfrm>
              <a:off x="2814964" y="5061204"/>
              <a:ext cx="1179004" cy="646331"/>
            </a:xfrm>
            <a:prstGeom prst="rect">
              <a:avLst/>
            </a:prstGeom>
            <a:noFill/>
          </p:spPr>
          <p:txBody>
            <a:bodyPr wrap="none" rtlCol="0">
              <a:spAutoFit/>
            </a:bodyPr>
            <a:lstStyle/>
            <a:p>
              <a:pPr algn="ctr"/>
              <a:r>
                <a:rPr lang="en-US" dirty="0" smtClean="0"/>
                <a:t>Consensus</a:t>
              </a:r>
            </a:p>
            <a:p>
              <a:pPr algn="ctr"/>
              <a:r>
                <a:rPr lang="en-US" dirty="0" smtClean="0"/>
                <a:t>alignment</a:t>
              </a:r>
              <a:endParaRPr lang="en-US" dirty="0"/>
            </a:p>
          </p:txBody>
        </p:sp>
        <p:sp>
          <p:nvSpPr>
            <p:cNvPr id="443" name="TextBox 442"/>
            <p:cNvSpPr txBox="1"/>
            <p:nvPr/>
          </p:nvSpPr>
          <p:spPr>
            <a:xfrm>
              <a:off x="3232221" y="2728378"/>
              <a:ext cx="761747" cy="646331"/>
            </a:xfrm>
            <a:prstGeom prst="rect">
              <a:avLst/>
            </a:prstGeom>
            <a:noFill/>
          </p:spPr>
          <p:txBody>
            <a:bodyPr wrap="none" rtlCol="0">
              <a:spAutoFit/>
            </a:bodyPr>
            <a:lstStyle/>
            <a:p>
              <a:pPr algn="ctr"/>
              <a:r>
                <a:rPr lang="en-US" dirty="0" smtClean="0"/>
                <a:t>UMT</a:t>
              </a:r>
              <a:endParaRPr lang="en-US" dirty="0" smtClean="0"/>
            </a:p>
            <a:p>
              <a:r>
                <a:rPr lang="en-US" dirty="0" smtClean="0"/>
                <a:t>family</a:t>
              </a:r>
              <a:endParaRPr lang="en-US" dirty="0"/>
            </a:p>
          </p:txBody>
        </p:sp>
        <p:grpSp>
          <p:nvGrpSpPr>
            <p:cNvPr id="202" name="Group 201"/>
            <p:cNvGrpSpPr/>
            <p:nvPr/>
          </p:nvGrpSpPr>
          <p:grpSpPr>
            <a:xfrm>
              <a:off x="4193261" y="2438656"/>
              <a:ext cx="3941823" cy="331026"/>
              <a:chOff x="4193261" y="2440033"/>
              <a:chExt cx="3941823" cy="331026"/>
            </a:xfrm>
          </p:grpSpPr>
          <p:cxnSp>
            <p:nvCxnSpPr>
              <p:cNvPr id="203" name="Straight Connector 202"/>
              <p:cNvCxnSpPr>
                <a:stCxn id="212" idx="3"/>
                <a:endCxn id="207" idx="1"/>
              </p:cNvCxnSpPr>
              <p:nvPr/>
            </p:nvCxnSpPr>
            <p:spPr>
              <a:xfrm>
                <a:off x="5839047" y="2605546"/>
                <a:ext cx="657270"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204" name="Group 203"/>
              <p:cNvGrpSpPr/>
              <p:nvPr/>
            </p:nvGrpSpPr>
            <p:grpSpPr>
              <a:xfrm>
                <a:off x="4193261" y="2440033"/>
                <a:ext cx="1759815" cy="331025"/>
                <a:chOff x="241300" y="3816412"/>
                <a:chExt cx="2005907" cy="387287"/>
              </a:xfrm>
            </p:grpSpPr>
            <p:sp>
              <p:nvSpPr>
                <p:cNvPr id="210" name="Rectangle 209"/>
                <p:cNvSpPr/>
                <p:nvPr/>
              </p:nvSpPr>
              <p:spPr>
                <a:xfrm>
                  <a:off x="241300" y="3816412"/>
                  <a:ext cx="454359" cy="3872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211" name="Rectangle 210"/>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12" name="Rectangle 211"/>
                <p:cNvSpPr/>
                <p:nvPr/>
              </p:nvSpPr>
              <p:spPr>
                <a:xfrm>
                  <a:off x="953605" y="3816412"/>
                  <a:ext cx="1163627"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13" name="Isosceles Triangle 212"/>
                <p:cNvSpPr/>
                <p:nvPr/>
              </p:nvSpPr>
              <p:spPr>
                <a:xfrm rot="5400000">
                  <a:off x="1981342" y="3937831"/>
                  <a:ext cx="387280" cy="144450"/>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205" name="Group 204"/>
              <p:cNvGrpSpPr/>
              <p:nvPr/>
            </p:nvGrpSpPr>
            <p:grpSpPr>
              <a:xfrm>
                <a:off x="6385353" y="2440034"/>
                <a:ext cx="1749731" cy="331025"/>
                <a:chOff x="5193191" y="2176448"/>
                <a:chExt cx="1876388" cy="160351"/>
              </a:xfrm>
            </p:grpSpPr>
            <p:sp>
              <p:nvSpPr>
                <p:cNvPr id="206" name="Rectangle 205"/>
                <p:cNvSpPr/>
                <p:nvPr/>
              </p:nvSpPr>
              <p:spPr>
                <a:xfrm>
                  <a:off x="6642100" y="2176448"/>
                  <a:ext cx="427479" cy="160351"/>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a:t>
                  </a:r>
                  <a:endParaRPr lang="en-US" sz="1400" dirty="0"/>
                </a:p>
              </p:txBody>
            </p:sp>
            <p:sp>
              <p:nvSpPr>
                <p:cNvPr id="207" name="Rectangle 206"/>
                <p:cNvSpPr/>
                <p:nvPr/>
              </p:nvSpPr>
              <p:spPr>
                <a:xfrm>
                  <a:off x="5312186" y="2176448"/>
                  <a:ext cx="1098259"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08" name="Isosceles Triangle 207"/>
                <p:cNvSpPr/>
                <p:nvPr/>
              </p:nvSpPr>
              <p:spPr>
                <a:xfrm rot="16200000">
                  <a:off x="5180968" y="2188672"/>
                  <a:ext cx="160348" cy="135902"/>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209" name="Rectangle 208"/>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nvGrpSpPr>
            <p:cNvPr id="214" name="Group 213"/>
            <p:cNvGrpSpPr/>
            <p:nvPr/>
          </p:nvGrpSpPr>
          <p:grpSpPr>
            <a:xfrm>
              <a:off x="4193261" y="2835228"/>
              <a:ext cx="3941823" cy="331026"/>
              <a:chOff x="4193261" y="2440033"/>
              <a:chExt cx="3941823" cy="331026"/>
            </a:xfrm>
          </p:grpSpPr>
          <p:cxnSp>
            <p:nvCxnSpPr>
              <p:cNvPr id="215" name="Straight Connector 214"/>
              <p:cNvCxnSpPr>
                <a:stCxn id="224" idx="3"/>
                <a:endCxn id="219" idx="1"/>
              </p:cNvCxnSpPr>
              <p:nvPr/>
            </p:nvCxnSpPr>
            <p:spPr>
              <a:xfrm>
                <a:off x="5839047" y="2605546"/>
                <a:ext cx="657270"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216" name="Group 215"/>
              <p:cNvGrpSpPr/>
              <p:nvPr/>
            </p:nvGrpSpPr>
            <p:grpSpPr>
              <a:xfrm>
                <a:off x="4193261" y="2440033"/>
                <a:ext cx="1759815" cy="331025"/>
                <a:chOff x="241300" y="3816412"/>
                <a:chExt cx="2005907" cy="387287"/>
              </a:xfrm>
            </p:grpSpPr>
            <p:sp>
              <p:nvSpPr>
                <p:cNvPr id="222" name="Rectangle 221"/>
                <p:cNvSpPr/>
                <p:nvPr/>
              </p:nvSpPr>
              <p:spPr>
                <a:xfrm>
                  <a:off x="241300" y="3816412"/>
                  <a:ext cx="454359" cy="3872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223" name="Rectangle 222"/>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24" name="Rectangle 223"/>
                <p:cNvSpPr/>
                <p:nvPr/>
              </p:nvSpPr>
              <p:spPr>
                <a:xfrm>
                  <a:off x="953605" y="3816412"/>
                  <a:ext cx="1163627"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25" name="Isosceles Triangle 224"/>
                <p:cNvSpPr/>
                <p:nvPr/>
              </p:nvSpPr>
              <p:spPr>
                <a:xfrm rot="5400000">
                  <a:off x="1981342" y="3937831"/>
                  <a:ext cx="387280" cy="144450"/>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217" name="Group 216"/>
              <p:cNvGrpSpPr/>
              <p:nvPr/>
            </p:nvGrpSpPr>
            <p:grpSpPr>
              <a:xfrm>
                <a:off x="6385353" y="2440034"/>
                <a:ext cx="1749731" cy="331025"/>
                <a:chOff x="5193191" y="2176448"/>
                <a:chExt cx="1876388" cy="160351"/>
              </a:xfrm>
            </p:grpSpPr>
            <p:sp>
              <p:nvSpPr>
                <p:cNvPr id="218" name="Rectangle 217"/>
                <p:cNvSpPr/>
                <p:nvPr/>
              </p:nvSpPr>
              <p:spPr>
                <a:xfrm>
                  <a:off x="6642100" y="2176448"/>
                  <a:ext cx="427479" cy="160351"/>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3</a:t>
                  </a:r>
                  <a:endParaRPr lang="en-US" sz="1400" dirty="0"/>
                </a:p>
              </p:txBody>
            </p:sp>
            <p:sp>
              <p:nvSpPr>
                <p:cNvPr id="219" name="Rectangle 218"/>
                <p:cNvSpPr/>
                <p:nvPr/>
              </p:nvSpPr>
              <p:spPr>
                <a:xfrm>
                  <a:off x="5312186" y="2176448"/>
                  <a:ext cx="1098259"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20" name="Isosceles Triangle 219"/>
                <p:cNvSpPr/>
                <p:nvPr/>
              </p:nvSpPr>
              <p:spPr>
                <a:xfrm rot="16200000">
                  <a:off x="5180968" y="2188672"/>
                  <a:ext cx="160348" cy="135902"/>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221" name="Rectangle 220"/>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nvGrpSpPr>
            <p:cNvPr id="226" name="Group 225"/>
            <p:cNvGrpSpPr/>
            <p:nvPr/>
          </p:nvGrpSpPr>
          <p:grpSpPr>
            <a:xfrm>
              <a:off x="4193261" y="3231800"/>
              <a:ext cx="3941823" cy="331026"/>
              <a:chOff x="4193261" y="2440033"/>
              <a:chExt cx="3941823" cy="331026"/>
            </a:xfrm>
          </p:grpSpPr>
          <p:cxnSp>
            <p:nvCxnSpPr>
              <p:cNvPr id="227" name="Straight Connector 226"/>
              <p:cNvCxnSpPr>
                <a:stCxn id="236" idx="3"/>
                <a:endCxn id="231" idx="1"/>
              </p:cNvCxnSpPr>
              <p:nvPr/>
            </p:nvCxnSpPr>
            <p:spPr>
              <a:xfrm>
                <a:off x="5839047" y="2605546"/>
                <a:ext cx="657270"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228" name="Group 227"/>
              <p:cNvGrpSpPr/>
              <p:nvPr/>
            </p:nvGrpSpPr>
            <p:grpSpPr>
              <a:xfrm>
                <a:off x="4193261" y="2440033"/>
                <a:ext cx="1759815" cy="331025"/>
                <a:chOff x="241300" y="3816412"/>
                <a:chExt cx="2005907" cy="387287"/>
              </a:xfrm>
            </p:grpSpPr>
            <p:sp>
              <p:nvSpPr>
                <p:cNvPr id="234" name="Rectangle 233"/>
                <p:cNvSpPr/>
                <p:nvPr/>
              </p:nvSpPr>
              <p:spPr>
                <a:xfrm>
                  <a:off x="241300" y="3816412"/>
                  <a:ext cx="454359" cy="3872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235" name="Rectangle 234"/>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36" name="Rectangle 235"/>
                <p:cNvSpPr/>
                <p:nvPr/>
              </p:nvSpPr>
              <p:spPr>
                <a:xfrm>
                  <a:off x="953605" y="3816412"/>
                  <a:ext cx="1163627"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37" name="Isosceles Triangle 236"/>
                <p:cNvSpPr/>
                <p:nvPr/>
              </p:nvSpPr>
              <p:spPr>
                <a:xfrm rot="5400000">
                  <a:off x="1981342" y="3937831"/>
                  <a:ext cx="387280" cy="144450"/>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229" name="Group 228"/>
              <p:cNvGrpSpPr/>
              <p:nvPr/>
            </p:nvGrpSpPr>
            <p:grpSpPr>
              <a:xfrm>
                <a:off x="6385353" y="2440034"/>
                <a:ext cx="1749731" cy="331025"/>
                <a:chOff x="5193191" y="2176448"/>
                <a:chExt cx="1876388" cy="160351"/>
              </a:xfrm>
            </p:grpSpPr>
            <p:sp>
              <p:nvSpPr>
                <p:cNvPr id="230" name="Rectangle 229"/>
                <p:cNvSpPr/>
                <p:nvPr/>
              </p:nvSpPr>
              <p:spPr>
                <a:xfrm>
                  <a:off x="6642100" y="2176448"/>
                  <a:ext cx="427479" cy="160351"/>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a:t>
                  </a:r>
                  <a:endParaRPr lang="en-US" sz="1400" dirty="0"/>
                </a:p>
              </p:txBody>
            </p:sp>
            <p:sp>
              <p:nvSpPr>
                <p:cNvPr id="231" name="Rectangle 230"/>
                <p:cNvSpPr/>
                <p:nvPr/>
              </p:nvSpPr>
              <p:spPr>
                <a:xfrm>
                  <a:off x="5312186" y="2176448"/>
                  <a:ext cx="1098259"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32" name="Isosceles Triangle 231"/>
                <p:cNvSpPr/>
                <p:nvPr/>
              </p:nvSpPr>
              <p:spPr>
                <a:xfrm rot="16200000">
                  <a:off x="5180968" y="2188672"/>
                  <a:ext cx="160348" cy="135902"/>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233" name="Rectangle 232"/>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grpSp>
          <p:nvGrpSpPr>
            <p:cNvPr id="238" name="Group 237"/>
            <p:cNvGrpSpPr/>
            <p:nvPr/>
          </p:nvGrpSpPr>
          <p:grpSpPr>
            <a:xfrm>
              <a:off x="4193261" y="4030535"/>
              <a:ext cx="3941823" cy="331026"/>
              <a:chOff x="4193261" y="2440033"/>
              <a:chExt cx="3941823" cy="331026"/>
            </a:xfrm>
          </p:grpSpPr>
          <p:cxnSp>
            <p:nvCxnSpPr>
              <p:cNvPr id="239" name="Straight Connector 238"/>
              <p:cNvCxnSpPr>
                <a:stCxn id="248" idx="3"/>
                <a:endCxn id="243" idx="1"/>
              </p:cNvCxnSpPr>
              <p:nvPr/>
            </p:nvCxnSpPr>
            <p:spPr>
              <a:xfrm>
                <a:off x="5839047" y="2605546"/>
                <a:ext cx="657270"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240" name="Group 239"/>
              <p:cNvGrpSpPr/>
              <p:nvPr/>
            </p:nvGrpSpPr>
            <p:grpSpPr>
              <a:xfrm>
                <a:off x="4193261" y="2440033"/>
                <a:ext cx="1759815" cy="331025"/>
                <a:chOff x="241300" y="3816412"/>
                <a:chExt cx="2005907" cy="387287"/>
              </a:xfrm>
            </p:grpSpPr>
            <p:sp>
              <p:nvSpPr>
                <p:cNvPr id="246" name="Rectangle 245"/>
                <p:cNvSpPr/>
                <p:nvPr/>
              </p:nvSpPr>
              <p:spPr>
                <a:xfrm>
                  <a:off x="241300" y="3816412"/>
                  <a:ext cx="454359" cy="3872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247" name="Rectangle 246"/>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48" name="Rectangle 247"/>
                <p:cNvSpPr/>
                <p:nvPr/>
              </p:nvSpPr>
              <p:spPr>
                <a:xfrm>
                  <a:off x="953605" y="3816412"/>
                  <a:ext cx="1163627"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49" name="Isosceles Triangle 248"/>
                <p:cNvSpPr/>
                <p:nvPr/>
              </p:nvSpPr>
              <p:spPr>
                <a:xfrm rot="5400000">
                  <a:off x="1981342" y="3937831"/>
                  <a:ext cx="387280" cy="144450"/>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241" name="Group 240"/>
              <p:cNvGrpSpPr/>
              <p:nvPr/>
            </p:nvGrpSpPr>
            <p:grpSpPr>
              <a:xfrm>
                <a:off x="6385353" y="2440034"/>
                <a:ext cx="1749731" cy="331025"/>
                <a:chOff x="5193191" y="2176448"/>
                <a:chExt cx="1876388" cy="160351"/>
              </a:xfrm>
            </p:grpSpPr>
            <p:sp>
              <p:nvSpPr>
                <p:cNvPr id="242" name="Rectangle 241"/>
                <p:cNvSpPr/>
                <p:nvPr/>
              </p:nvSpPr>
              <p:spPr>
                <a:xfrm>
                  <a:off x="6642100" y="2176448"/>
                  <a:ext cx="427479" cy="160351"/>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a:t>
                  </a:r>
                  <a:endParaRPr lang="en-US" sz="1400" dirty="0"/>
                </a:p>
              </p:txBody>
            </p:sp>
            <p:sp>
              <p:nvSpPr>
                <p:cNvPr id="243" name="Rectangle 242"/>
                <p:cNvSpPr/>
                <p:nvPr/>
              </p:nvSpPr>
              <p:spPr>
                <a:xfrm>
                  <a:off x="5312186" y="2176448"/>
                  <a:ext cx="1098259"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244" name="Isosceles Triangle 243"/>
                <p:cNvSpPr/>
                <p:nvPr/>
              </p:nvSpPr>
              <p:spPr>
                <a:xfrm rot="16200000">
                  <a:off x="5180968" y="2188672"/>
                  <a:ext cx="160348" cy="135902"/>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245" name="Rectangle 244"/>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sp>
          <p:nvSpPr>
            <p:cNvPr id="493" name="Rectangle 492"/>
            <p:cNvSpPr/>
            <p:nvPr/>
          </p:nvSpPr>
          <p:spPr>
            <a:xfrm>
              <a:off x="5671836" y="4028909"/>
              <a:ext cx="127704" cy="33102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495" name="Rectangle 494"/>
            <p:cNvSpPr/>
            <p:nvPr/>
          </p:nvSpPr>
          <p:spPr>
            <a:xfrm>
              <a:off x="5671836" y="2833042"/>
              <a:ext cx="127704" cy="33102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01" name="Rectangle 500"/>
            <p:cNvSpPr/>
            <p:nvPr/>
          </p:nvSpPr>
          <p:spPr>
            <a:xfrm>
              <a:off x="6979329" y="2835231"/>
              <a:ext cx="127704" cy="33102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02" name="Rectangle 501"/>
            <p:cNvSpPr/>
            <p:nvPr/>
          </p:nvSpPr>
          <p:spPr>
            <a:xfrm>
              <a:off x="6979329" y="4037921"/>
              <a:ext cx="127704" cy="33102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nvGrpSpPr>
            <p:cNvPr id="4" name="Group 3"/>
            <p:cNvGrpSpPr/>
            <p:nvPr/>
          </p:nvGrpSpPr>
          <p:grpSpPr>
            <a:xfrm>
              <a:off x="4193261" y="2042085"/>
              <a:ext cx="3941823" cy="724049"/>
              <a:chOff x="4193261" y="2440034"/>
              <a:chExt cx="3941823" cy="724049"/>
            </a:xfrm>
          </p:grpSpPr>
          <p:grpSp>
            <p:nvGrpSpPr>
              <p:cNvPr id="3" name="Group 2"/>
              <p:cNvGrpSpPr/>
              <p:nvPr/>
            </p:nvGrpSpPr>
            <p:grpSpPr>
              <a:xfrm>
                <a:off x="4193261" y="2440034"/>
                <a:ext cx="3941823" cy="331035"/>
                <a:chOff x="4193261" y="2440034"/>
                <a:chExt cx="3941823" cy="331035"/>
              </a:xfrm>
            </p:grpSpPr>
            <p:cxnSp>
              <p:nvCxnSpPr>
                <p:cNvPr id="370" name="Straight Connector 369"/>
                <p:cNvCxnSpPr>
                  <a:stCxn id="379" idx="3"/>
                  <a:endCxn id="374" idx="1"/>
                </p:cNvCxnSpPr>
                <p:nvPr/>
              </p:nvCxnSpPr>
              <p:spPr>
                <a:xfrm>
                  <a:off x="5839047" y="2605546"/>
                  <a:ext cx="657270"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371" name="Group 370"/>
                <p:cNvGrpSpPr/>
                <p:nvPr/>
              </p:nvGrpSpPr>
              <p:grpSpPr>
                <a:xfrm>
                  <a:off x="4193261" y="2440043"/>
                  <a:ext cx="1759815" cy="331026"/>
                  <a:chOff x="241300" y="3816412"/>
                  <a:chExt cx="2005907" cy="387287"/>
                </a:xfrm>
              </p:grpSpPr>
              <p:sp>
                <p:nvSpPr>
                  <p:cNvPr id="377" name="Rectangle 376"/>
                  <p:cNvSpPr/>
                  <p:nvPr/>
                </p:nvSpPr>
                <p:spPr>
                  <a:xfrm>
                    <a:off x="241300" y="3816412"/>
                    <a:ext cx="454359" cy="3872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378" name="Rectangle 377"/>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79" name="Rectangle 378"/>
                  <p:cNvSpPr/>
                  <p:nvPr/>
                </p:nvSpPr>
                <p:spPr>
                  <a:xfrm>
                    <a:off x="953605" y="3816412"/>
                    <a:ext cx="1163627"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80" name="Isosceles Triangle 379"/>
                  <p:cNvSpPr/>
                  <p:nvPr/>
                </p:nvSpPr>
                <p:spPr>
                  <a:xfrm rot="5400000">
                    <a:off x="1981342" y="3937831"/>
                    <a:ext cx="387280" cy="144450"/>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372" name="Group 371"/>
                <p:cNvGrpSpPr/>
                <p:nvPr/>
              </p:nvGrpSpPr>
              <p:grpSpPr>
                <a:xfrm>
                  <a:off x="6385353" y="2440034"/>
                  <a:ext cx="1749731" cy="331025"/>
                  <a:chOff x="5193191" y="2176448"/>
                  <a:chExt cx="1876388" cy="160351"/>
                </a:xfrm>
              </p:grpSpPr>
              <p:sp>
                <p:nvSpPr>
                  <p:cNvPr id="373" name="Rectangle 372"/>
                  <p:cNvSpPr/>
                  <p:nvPr/>
                </p:nvSpPr>
                <p:spPr>
                  <a:xfrm>
                    <a:off x="6642100" y="2176448"/>
                    <a:ext cx="427479" cy="160351"/>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a:t>
                    </a:r>
                    <a:endParaRPr lang="en-US" sz="1400" dirty="0"/>
                  </a:p>
                </p:txBody>
              </p:sp>
              <p:sp>
                <p:nvSpPr>
                  <p:cNvPr id="374" name="Rectangle 373"/>
                  <p:cNvSpPr/>
                  <p:nvPr/>
                </p:nvSpPr>
                <p:spPr>
                  <a:xfrm>
                    <a:off x="5312186" y="2176448"/>
                    <a:ext cx="1098259"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375" name="Isosceles Triangle 374"/>
                  <p:cNvSpPr/>
                  <p:nvPr/>
                </p:nvSpPr>
                <p:spPr>
                  <a:xfrm rot="16200000">
                    <a:off x="5180968" y="2188672"/>
                    <a:ext cx="160348" cy="135902"/>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376" name="Rectangle 375"/>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sp>
            <p:nvSpPr>
              <p:cNvPr id="522" name="Rectangle 521"/>
              <p:cNvSpPr/>
              <p:nvPr/>
            </p:nvSpPr>
            <p:spPr>
              <a:xfrm>
                <a:off x="5672251" y="2833058"/>
                <a:ext cx="127704" cy="33102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nvGrpSpPr>
            <p:cNvPr id="525" name="Group 524"/>
            <p:cNvGrpSpPr/>
            <p:nvPr/>
          </p:nvGrpSpPr>
          <p:grpSpPr>
            <a:xfrm>
              <a:off x="4193261" y="4424717"/>
              <a:ext cx="3941823" cy="331026"/>
              <a:chOff x="4193261" y="2440033"/>
              <a:chExt cx="3941823" cy="331026"/>
            </a:xfrm>
          </p:grpSpPr>
          <p:cxnSp>
            <p:nvCxnSpPr>
              <p:cNvPr id="526" name="Straight Connector 525"/>
              <p:cNvCxnSpPr>
                <a:stCxn id="535" idx="3"/>
                <a:endCxn id="530" idx="1"/>
              </p:cNvCxnSpPr>
              <p:nvPr/>
            </p:nvCxnSpPr>
            <p:spPr>
              <a:xfrm>
                <a:off x="5839047" y="2605546"/>
                <a:ext cx="657270" cy="1"/>
              </a:xfrm>
              <a:prstGeom prst="line">
                <a:avLst/>
              </a:prstGeom>
              <a:ln>
                <a:solidFill>
                  <a:schemeClr val="bg1">
                    <a:lumMod val="50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527" name="Group 526"/>
              <p:cNvGrpSpPr/>
              <p:nvPr/>
            </p:nvGrpSpPr>
            <p:grpSpPr>
              <a:xfrm>
                <a:off x="4193261" y="2440033"/>
                <a:ext cx="1759815" cy="331025"/>
                <a:chOff x="241300" y="3816412"/>
                <a:chExt cx="2005907" cy="387287"/>
              </a:xfrm>
            </p:grpSpPr>
            <p:sp>
              <p:nvSpPr>
                <p:cNvPr id="533" name="Rectangle 532"/>
                <p:cNvSpPr/>
                <p:nvPr/>
              </p:nvSpPr>
              <p:spPr>
                <a:xfrm>
                  <a:off x="241300" y="3816412"/>
                  <a:ext cx="454359" cy="3872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534" name="Rectangle 533"/>
                <p:cNvSpPr/>
                <p:nvPr/>
              </p:nvSpPr>
              <p:spPr>
                <a:xfrm>
                  <a:off x="695660" y="3816412"/>
                  <a:ext cx="270641" cy="387287"/>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35" name="Rectangle 534"/>
                <p:cNvSpPr/>
                <p:nvPr/>
              </p:nvSpPr>
              <p:spPr>
                <a:xfrm>
                  <a:off x="953605" y="3816412"/>
                  <a:ext cx="1163627" cy="387287"/>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36" name="Isosceles Triangle 535"/>
                <p:cNvSpPr/>
                <p:nvPr/>
              </p:nvSpPr>
              <p:spPr>
                <a:xfrm rot="5400000">
                  <a:off x="1981342" y="3937831"/>
                  <a:ext cx="387280" cy="144450"/>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grpSp>
          <p:grpSp>
            <p:nvGrpSpPr>
              <p:cNvPr id="528" name="Group 527"/>
              <p:cNvGrpSpPr/>
              <p:nvPr/>
            </p:nvGrpSpPr>
            <p:grpSpPr>
              <a:xfrm>
                <a:off x="6385353" y="2440034"/>
                <a:ext cx="1749731" cy="331025"/>
                <a:chOff x="5193191" y="2176448"/>
                <a:chExt cx="1876388" cy="160351"/>
              </a:xfrm>
            </p:grpSpPr>
            <p:sp>
              <p:nvSpPr>
                <p:cNvPr id="529" name="Rectangle 528"/>
                <p:cNvSpPr/>
                <p:nvPr/>
              </p:nvSpPr>
              <p:spPr>
                <a:xfrm>
                  <a:off x="6642100" y="2176448"/>
                  <a:ext cx="427479" cy="160351"/>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a:t>
                  </a:r>
                  <a:endParaRPr lang="en-US" sz="1400" dirty="0"/>
                </a:p>
              </p:txBody>
            </p:sp>
            <p:sp>
              <p:nvSpPr>
                <p:cNvPr id="530" name="Rectangle 529"/>
                <p:cNvSpPr/>
                <p:nvPr/>
              </p:nvSpPr>
              <p:spPr>
                <a:xfrm>
                  <a:off x="5312186" y="2176448"/>
                  <a:ext cx="1098259" cy="160351"/>
                </a:xfrm>
                <a:prstGeom prst="rect">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31" name="Isosceles Triangle 530"/>
                <p:cNvSpPr/>
                <p:nvPr/>
              </p:nvSpPr>
              <p:spPr>
                <a:xfrm rot="16200000">
                  <a:off x="5180968" y="2188672"/>
                  <a:ext cx="160348" cy="135902"/>
                </a:xfrm>
                <a:prstGeom prst="triangle">
                  <a:avLst>
                    <a:gd name="adj" fmla="val 50990"/>
                  </a:avLst>
                </a:prstGeom>
                <a:solidFill>
                  <a:srgbClr val="BFBFB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532" name="Rectangle 531"/>
                <p:cNvSpPr/>
                <p:nvPr/>
              </p:nvSpPr>
              <p:spPr>
                <a:xfrm>
                  <a:off x="6390370" y="2176448"/>
                  <a:ext cx="255419" cy="160351"/>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sp>
          <p:nvSpPr>
            <p:cNvPr id="537" name="Rectangle 536"/>
            <p:cNvSpPr/>
            <p:nvPr/>
          </p:nvSpPr>
          <p:spPr>
            <a:xfrm>
              <a:off x="5671836" y="4423091"/>
              <a:ext cx="127704" cy="33102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38" name="Rectangle 537"/>
            <p:cNvSpPr/>
            <p:nvPr/>
          </p:nvSpPr>
          <p:spPr>
            <a:xfrm>
              <a:off x="6979329" y="4432103"/>
              <a:ext cx="127704" cy="33102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39" name="Rectangle 538"/>
            <p:cNvSpPr/>
            <p:nvPr/>
          </p:nvSpPr>
          <p:spPr>
            <a:xfrm>
              <a:off x="4994502" y="4423091"/>
              <a:ext cx="127704" cy="33102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40" name="TextBox 539"/>
            <p:cNvSpPr txBox="1"/>
            <p:nvPr/>
          </p:nvSpPr>
          <p:spPr>
            <a:xfrm>
              <a:off x="4915563" y="4754661"/>
              <a:ext cx="292468" cy="584776"/>
            </a:xfrm>
            <a:prstGeom prst="rect">
              <a:avLst/>
            </a:prstGeom>
            <a:noFill/>
          </p:spPr>
          <p:txBody>
            <a:bodyPr wrap="none" rtlCol="0">
              <a:spAutoFit/>
            </a:bodyPr>
            <a:lstStyle/>
            <a:p>
              <a:r>
                <a:rPr lang="en-US" sz="1600" dirty="0" smtClean="0"/>
                <a:t>b</a:t>
              </a:r>
            </a:p>
            <a:p>
              <a:endParaRPr lang="en-US" sz="1600" dirty="0"/>
            </a:p>
          </p:txBody>
        </p:sp>
        <p:sp>
          <p:nvSpPr>
            <p:cNvPr id="541" name="TextBox 540"/>
            <p:cNvSpPr txBox="1"/>
            <p:nvPr/>
          </p:nvSpPr>
          <p:spPr>
            <a:xfrm>
              <a:off x="5585710" y="4754661"/>
              <a:ext cx="274434" cy="584776"/>
            </a:xfrm>
            <a:prstGeom prst="rect">
              <a:avLst/>
            </a:prstGeom>
            <a:noFill/>
          </p:spPr>
          <p:txBody>
            <a:bodyPr wrap="none" rtlCol="0">
              <a:spAutoFit/>
            </a:bodyPr>
            <a:lstStyle/>
            <a:p>
              <a:r>
                <a:rPr lang="en-US" sz="1600" dirty="0" smtClean="0"/>
                <a:t>c</a:t>
              </a:r>
            </a:p>
            <a:p>
              <a:endParaRPr lang="en-US" sz="1600" dirty="0"/>
            </a:p>
          </p:txBody>
        </p:sp>
        <p:sp>
          <p:nvSpPr>
            <p:cNvPr id="542" name="TextBox 541"/>
            <p:cNvSpPr txBox="1"/>
            <p:nvPr/>
          </p:nvSpPr>
          <p:spPr>
            <a:xfrm>
              <a:off x="6899324" y="4754661"/>
              <a:ext cx="292468" cy="584776"/>
            </a:xfrm>
            <a:prstGeom prst="rect">
              <a:avLst/>
            </a:prstGeom>
            <a:noFill/>
          </p:spPr>
          <p:txBody>
            <a:bodyPr wrap="none" rtlCol="0">
              <a:spAutoFit/>
            </a:bodyPr>
            <a:lstStyle/>
            <a:p>
              <a:r>
                <a:rPr lang="en-US" sz="1600" dirty="0"/>
                <a:t>d</a:t>
              </a:r>
              <a:endParaRPr lang="en-US" sz="1600" dirty="0" smtClean="0"/>
            </a:p>
            <a:p>
              <a:endParaRPr lang="en-US" sz="1600" dirty="0"/>
            </a:p>
          </p:txBody>
        </p:sp>
        <p:grpSp>
          <p:nvGrpSpPr>
            <p:cNvPr id="545" name="Group 544"/>
            <p:cNvGrpSpPr/>
            <p:nvPr/>
          </p:nvGrpSpPr>
          <p:grpSpPr>
            <a:xfrm>
              <a:off x="4193261" y="3631778"/>
              <a:ext cx="3941823" cy="331098"/>
              <a:chOff x="4193261" y="2439961"/>
              <a:chExt cx="3941823" cy="331098"/>
            </a:xfrm>
          </p:grpSpPr>
          <p:cxnSp>
            <p:nvCxnSpPr>
              <p:cNvPr id="546" name="Straight Connector 545"/>
              <p:cNvCxnSpPr>
                <a:endCxn id="551" idx="0"/>
              </p:cNvCxnSpPr>
              <p:nvPr/>
            </p:nvCxnSpPr>
            <p:spPr>
              <a:xfrm flipV="1">
                <a:off x="5946726" y="2602268"/>
                <a:ext cx="447771" cy="6479"/>
              </a:xfrm>
              <a:prstGeom prst="line">
                <a:avLst/>
              </a:prstGeom>
              <a:ln>
                <a:solidFill>
                  <a:schemeClr val="bg1">
                    <a:lumMod val="95000"/>
                  </a:schemeClr>
                </a:solidFill>
                <a:headEnd type="none" w="lg" len="lg"/>
                <a:tailEnd type="none" w="lg" len="lg"/>
              </a:ln>
              <a:effectLst/>
            </p:spPr>
            <p:style>
              <a:lnRef idx="2">
                <a:schemeClr val="accent1"/>
              </a:lnRef>
              <a:fillRef idx="0">
                <a:schemeClr val="accent1"/>
              </a:fillRef>
              <a:effectRef idx="1">
                <a:schemeClr val="accent1"/>
              </a:effectRef>
              <a:fontRef idx="minor">
                <a:schemeClr val="tx1"/>
              </a:fontRef>
            </p:style>
          </p:cxnSp>
          <p:grpSp>
            <p:nvGrpSpPr>
              <p:cNvPr id="547" name="Group 546"/>
              <p:cNvGrpSpPr/>
              <p:nvPr/>
            </p:nvGrpSpPr>
            <p:grpSpPr>
              <a:xfrm>
                <a:off x="4193261" y="2439961"/>
                <a:ext cx="1759815" cy="331019"/>
                <a:chOff x="241300" y="3816412"/>
                <a:chExt cx="2005907" cy="387288"/>
              </a:xfrm>
            </p:grpSpPr>
            <p:sp>
              <p:nvSpPr>
                <p:cNvPr id="553" name="Rectangle 552"/>
                <p:cNvSpPr/>
                <p:nvPr/>
              </p:nvSpPr>
              <p:spPr>
                <a:xfrm>
                  <a:off x="241300" y="3816412"/>
                  <a:ext cx="454359" cy="387287"/>
                </a:xfrm>
                <a:prstGeom prst="rect">
                  <a:avLst/>
                </a:prstGeom>
                <a:solidFill>
                  <a:srgbClr val="FF0000">
                    <a:alpha val="5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1</a:t>
                  </a:r>
                  <a:endParaRPr lang="en-US" sz="1400" dirty="0"/>
                </a:p>
              </p:txBody>
            </p:sp>
            <p:sp>
              <p:nvSpPr>
                <p:cNvPr id="554" name="Rectangle 553"/>
                <p:cNvSpPr/>
                <p:nvPr/>
              </p:nvSpPr>
              <p:spPr>
                <a:xfrm>
                  <a:off x="695660" y="3816412"/>
                  <a:ext cx="270641" cy="387287"/>
                </a:xfrm>
                <a:prstGeom prst="rect">
                  <a:avLst/>
                </a:prstGeom>
                <a:solidFill>
                  <a:srgbClr val="7F7F7F">
                    <a:alpha val="5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55" name="Rectangle 554"/>
                <p:cNvSpPr/>
                <p:nvPr/>
              </p:nvSpPr>
              <p:spPr>
                <a:xfrm>
                  <a:off x="953605" y="3816413"/>
                  <a:ext cx="1149151" cy="387287"/>
                </a:xfrm>
                <a:prstGeom prst="rect">
                  <a:avLst/>
                </a:prstGeom>
                <a:solidFill>
                  <a:srgbClr val="BFBFBF">
                    <a:alpha val="5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56" name="Isosceles Triangle 555"/>
                <p:cNvSpPr/>
                <p:nvPr/>
              </p:nvSpPr>
              <p:spPr>
                <a:xfrm rot="5400000">
                  <a:off x="1981342" y="3937831"/>
                  <a:ext cx="387280" cy="144450"/>
                </a:xfrm>
                <a:prstGeom prst="triangle">
                  <a:avLst>
                    <a:gd name="adj" fmla="val 50990"/>
                  </a:avLst>
                </a:prstGeom>
                <a:solidFill>
                  <a:srgbClr val="BFBFBF">
                    <a:alpha val="5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561" name="Rectangle 560"/>
                <p:cNvSpPr/>
                <p:nvPr/>
              </p:nvSpPr>
              <p:spPr>
                <a:xfrm>
                  <a:off x="1441658" y="3816412"/>
                  <a:ext cx="110324" cy="38728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nvGrpSpPr>
              <p:cNvPr id="548" name="Group 547"/>
              <p:cNvGrpSpPr/>
              <p:nvPr/>
            </p:nvGrpSpPr>
            <p:grpSpPr>
              <a:xfrm>
                <a:off x="6385353" y="2440034"/>
                <a:ext cx="1749731" cy="331025"/>
                <a:chOff x="5193191" y="2176448"/>
                <a:chExt cx="1876388" cy="160351"/>
              </a:xfrm>
            </p:grpSpPr>
            <p:sp>
              <p:nvSpPr>
                <p:cNvPr id="549" name="Rectangle 548"/>
                <p:cNvSpPr/>
                <p:nvPr/>
              </p:nvSpPr>
              <p:spPr>
                <a:xfrm>
                  <a:off x="6642100" y="2176448"/>
                  <a:ext cx="427479" cy="160351"/>
                </a:xfrm>
                <a:prstGeom prst="rect">
                  <a:avLst/>
                </a:prstGeom>
                <a:solidFill>
                  <a:srgbClr val="0000FF">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2</a:t>
                  </a:r>
                  <a:endParaRPr lang="en-US" sz="1400" dirty="0"/>
                </a:p>
              </p:txBody>
            </p:sp>
            <p:sp>
              <p:nvSpPr>
                <p:cNvPr id="550" name="Rectangle 549"/>
                <p:cNvSpPr/>
                <p:nvPr/>
              </p:nvSpPr>
              <p:spPr>
                <a:xfrm>
                  <a:off x="5329093" y="2176448"/>
                  <a:ext cx="1081352" cy="160351"/>
                </a:xfrm>
                <a:prstGeom prst="rect">
                  <a:avLst/>
                </a:prstGeom>
                <a:solidFill>
                  <a:srgbClr val="BFBFBF">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sp>
              <p:nvSpPr>
                <p:cNvPr id="551" name="Isosceles Triangle 550"/>
                <p:cNvSpPr/>
                <p:nvPr/>
              </p:nvSpPr>
              <p:spPr>
                <a:xfrm rot="16200000">
                  <a:off x="5180968" y="2188672"/>
                  <a:ext cx="160348" cy="135902"/>
                </a:xfrm>
                <a:prstGeom prst="triangle">
                  <a:avLst>
                    <a:gd name="adj" fmla="val 50990"/>
                  </a:avLst>
                </a:prstGeom>
                <a:solidFill>
                  <a:srgbClr val="BFBFBF">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a:p>
              </p:txBody>
            </p:sp>
            <p:sp>
              <p:nvSpPr>
                <p:cNvPr id="552" name="Rectangle 551"/>
                <p:cNvSpPr/>
                <p:nvPr/>
              </p:nvSpPr>
              <p:spPr>
                <a:xfrm>
                  <a:off x="6390370" y="2176448"/>
                  <a:ext cx="255419" cy="160351"/>
                </a:xfrm>
                <a:prstGeom prst="rect">
                  <a:avLst/>
                </a:prstGeom>
                <a:solidFill>
                  <a:schemeClr val="bg1">
                    <a:lumMod val="50000"/>
                    <a:alpha val="5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400" dirty="0"/>
                </a:p>
              </p:txBody>
            </p:sp>
          </p:grpSp>
        </p:grpSp>
        <p:sp>
          <p:nvSpPr>
            <p:cNvPr id="11" name="Diamond 10"/>
            <p:cNvSpPr/>
            <p:nvPr/>
          </p:nvSpPr>
          <p:spPr>
            <a:xfrm>
              <a:off x="5198513" y="3631853"/>
              <a:ext cx="91037" cy="331023"/>
            </a:xfrm>
            <a:prstGeom prst="diamon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0" name="Diamond 559"/>
            <p:cNvSpPr/>
            <p:nvPr/>
          </p:nvSpPr>
          <p:spPr>
            <a:xfrm>
              <a:off x="5300113" y="3631853"/>
              <a:ext cx="91037" cy="331023"/>
            </a:xfrm>
            <a:prstGeom prst="diamon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2" name="TextBox 561"/>
            <p:cNvSpPr txBox="1"/>
            <p:nvPr/>
          </p:nvSpPr>
          <p:spPr>
            <a:xfrm>
              <a:off x="8135084" y="3598037"/>
              <a:ext cx="282950" cy="584776"/>
            </a:xfrm>
            <a:prstGeom prst="rect">
              <a:avLst/>
            </a:prstGeom>
            <a:noFill/>
          </p:spPr>
          <p:txBody>
            <a:bodyPr wrap="none" rtlCol="0">
              <a:spAutoFit/>
            </a:bodyPr>
            <a:lstStyle/>
            <a:p>
              <a:r>
                <a:rPr lang="en-US" sz="1600" dirty="0" smtClean="0"/>
                <a:t>a</a:t>
              </a:r>
            </a:p>
            <a:p>
              <a:endParaRPr lang="en-US" sz="1600" dirty="0"/>
            </a:p>
          </p:txBody>
        </p:sp>
      </p:grpSp>
    </p:spTree>
    <p:extLst>
      <p:ext uri="{BB962C8B-B14F-4D97-AF65-F5344CB8AC3E}">
        <p14:creationId xmlns:p14="http://schemas.microsoft.com/office/powerpoint/2010/main" val="157132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93894" y="244196"/>
            <a:ext cx="3002715" cy="525967"/>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t>Connor Data Workflow A</a:t>
            </a:r>
            <a:endParaRPr lang="en-US" sz="2000" dirty="0"/>
          </a:p>
        </p:txBody>
      </p:sp>
      <p:grpSp>
        <p:nvGrpSpPr>
          <p:cNvPr id="6" name="Group 5"/>
          <p:cNvGrpSpPr/>
          <p:nvPr/>
        </p:nvGrpSpPr>
        <p:grpSpPr>
          <a:xfrm>
            <a:off x="3429002" y="770163"/>
            <a:ext cx="1524000" cy="3146578"/>
            <a:chOff x="6324602" y="770163"/>
            <a:chExt cx="1524000" cy="3146578"/>
          </a:xfrm>
        </p:grpSpPr>
        <p:sp>
          <p:nvSpPr>
            <p:cNvPr id="7" name="Rounded Rectangle 6"/>
            <p:cNvSpPr/>
            <p:nvPr/>
          </p:nvSpPr>
          <p:spPr>
            <a:xfrm>
              <a:off x="6324602" y="770163"/>
              <a:ext cx="1524000" cy="42334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solidFill>
                    <a:schemeClr val="tx2"/>
                  </a:solidFill>
                </a:rPr>
                <a:t>Raw Reads</a:t>
              </a:r>
            </a:p>
            <a:p>
              <a:pPr algn="ctr"/>
              <a:r>
                <a:rPr lang="en-US" sz="1200" b="1" dirty="0" smtClean="0">
                  <a:solidFill>
                    <a:schemeClr val="tx2"/>
                  </a:solidFill>
                </a:rPr>
                <a:t>(FASTQ)</a:t>
              </a:r>
              <a:endParaRPr lang="en-US" sz="1200" b="1" dirty="0">
                <a:solidFill>
                  <a:schemeClr val="tx2"/>
                </a:solidFill>
              </a:endParaRPr>
            </a:p>
          </p:txBody>
        </p:sp>
        <p:sp>
          <p:nvSpPr>
            <p:cNvPr id="8" name="Rounded Rectangle 7"/>
            <p:cNvSpPr/>
            <p:nvPr/>
          </p:nvSpPr>
          <p:spPr>
            <a:xfrm>
              <a:off x="6324602" y="2028415"/>
              <a:ext cx="1524000" cy="46778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i="1" dirty="0" smtClean="0">
                  <a:solidFill>
                    <a:schemeClr val="tx2"/>
                  </a:solidFill>
                </a:rPr>
                <a:t>Original Alignments (BAM)</a:t>
              </a:r>
              <a:endParaRPr lang="en-US" sz="1200" b="1" i="1" dirty="0">
                <a:solidFill>
                  <a:schemeClr val="tx2"/>
                </a:solidFill>
              </a:endParaRPr>
            </a:p>
          </p:txBody>
        </p:sp>
        <p:sp>
          <p:nvSpPr>
            <p:cNvPr id="9" name="Rounded Rectangle 8"/>
            <p:cNvSpPr/>
            <p:nvPr/>
          </p:nvSpPr>
          <p:spPr>
            <a:xfrm>
              <a:off x="6324602" y="1413622"/>
              <a:ext cx="1524000" cy="35984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i="1" dirty="0" smtClean="0">
                  <a:solidFill>
                    <a:schemeClr val="tx2"/>
                  </a:solidFill>
                </a:rPr>
                <a:t>Aligner</a:t>
              </a:r>
            </a:p>
          </p:txBody>
        </p:sp>
        <p:sp>
          <p:nvSpPr>
            <p:cNvPr id="11" name="Rounded Rectangle 10"/>
            <p:cNvSpPr/>
            <p:nvPr/>
          </p:nvSpPr>
          <p:spPr>
            <a:xfrm>
              <a:off x="6324602" y="2727918"/>
              <a:ext cx="1524000" cy="389467"/>
            </a:xfrm>
            <a:prstGeom prst="roundRect">
              <a:avLst/>
            </a:prstGeom>
            <a:solidFill>
              <a:srgbClr val="FFB66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i="1" dirty="0" smtClean="0">
                  <a:solidFill>
                    <a:srgbClr val="7F4300"/>
                  </a:solidFill>
                </a:rPr>
                <a:t>Connor</a:t>
              </a:r>
              <a:endParaRPr lang="en-US" sz="1200" b="1" i="1" dirty="0">
                <a:solidFill>
                  <a:srgbClr val="7F4300"/>
                </a:solidFill>
              </a:endParaRPr>
            </a:p>
          </p:txBody>
        </p:sp>
        <p:sp>
          <p:nvSpPr>
            <p:cNvPr id="15" name="Rounded Rectangle 14"/>
            <p:cNvSpPr/>
            <p:nvPr/>
          </p:nvSpPr>
          <p:spPr>
            <a:xfrm>
              <a:off x="6324602" y="3360149"/>
              <a:ext cx="1524000" cy="55659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i="1" dirty="0" smtClean="0">
                  <a:solidFill>
                    <a:schemeClr val="tx2"/>
                  </a:solidFill>
                </a:rPr>
                <a:t>Consensus Alignments</a:t>
              </a:r>
            </a:p>
            <a:p>
              <a:pPr algn="ctr"/>
              <a:r>
                <a:rPr lang="en-US" sz="1200" b="1" i="1" dirty="0" smtClean="0">
                  <a:solidFill>
                    <a:schemeClr val="tx2"/>
                  </a:solidFill>
                </a:rPr>
                <a:t>(BAM)</a:t>
              </a:r>
              <a:endParaRPr lang="en-US" sz="1200" b="1" i="1" dirty="0">
                <a:solidFill>
                  <a:schemeClr val="tx2"/>
                </a:solidFill>
              </a:endParaRPr>
            </a:p>
          </p:txBody>
        </p:sp>
      </p:grpSp>
      <p:sp>
        <p:nvSpPr>
          <p:cNvPr id="16" name="Down Arrow 15"/>
          <p:cNvSpPr/>
          <p:nvPr/>
        </p:nvSpPr>
        <p:spPr>
          <a:xfrm>
            <a:off x="4004734" y="1193505"/>
            <a:ext cx="372533" cy="23171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00"/>
          </a:p>
        </p:txBody>
      </p:sp>
      <p:sp>
        <p:nvSpPr>
          <p:cNvPr id="17" name="Down Arrow 16"/>
          <p:cNvSpPr/>
          <p:nvPr/>
        </p:nvSpPr>
        <p:spPr>
          <a:xfrm>
            <a:off x="4021667" y="1773466"/>
            <a:ext cx="372533" cy="23171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00"/>
          </a:p>
        </p:txBody>
      </p:sp>
      <p:sp>
        <p:nvSpPr>
          <p:cNvPr id="18" name="Down Arrow 17"/>
          <p:cNvSpPr/>
          <p:nvPr/>
        </p:nvSpPr>
        <p:spPr>
          <a:xfrm>
            <a:off x="4004734" y="2496199"/>
            <a:ext cx="372533" cy="23171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00"/>
          </a:p>
        </p:txBody>
      </p:sp>
      <p:sp>
        <p:nvSpPr>
          <p:cNvPr id="20" name="Down Arrow 19"/>
          <p:cNvSpPr/>
          <p:nvPr/>
        </p:nvSpPr>
        <p:spPr>
          <a:xfrm>
            <a:off x="4004734" y="3117385"/>
            <a:ext cx="372533" cy="23171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2965518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93894" y="244196"/>
            <a:ext cx="3002715" cy="525967"/>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t>Connor Data Workflow B</a:t>
            </a:r>
            <a:endParaRPr lang="en-US" sz="2000" dirty="0"/>
          </a:p>
        </p:txBody>
      </p:sp>
      <p:pic>
        <p:nvPicPr>
          <p:cNvPr id="13" name="Picture 12" descr="Screen Shot 2016-06-15 at 7.59.28 AM.png"/>
          <p:cNvPicPr>
            <a:picLocks noChangeAspect="1"/>
          </p:cNvPicPr>
          <p:nvPr/>
        </p:nvPicPr>
        <p:blipFill rotWithShape="1">
          <a:blip r:embed="rId3">
            <a:extLst>
              <a:ext uri="{28A0092B-C50C-407E-A947-70E740481C1C}">
                <a14:useLocalDpi xmlns:a14="http://schemas.microsoft.com/office/drawing/2010/main" val="0"/>
              </a:ext>
            </a:extLst>
          </a:blip>
          <a:srcRect l="4780" t="4865" r="4165" b="57638"/>
          <a:stretch/>
        </p:blipFill>
        <p:spPr>
          <a:xfrm>
            <a:off x="596348" y="1490870"/>
            <a:ext cx="7851913" cy="1800087"/>
          </a:xfrm>
          <a:prstGeom prst="rect">
            <a:avLst/>
          </a:prstGeom>
        </p:spPr>
      </p:pic>
      <p:sp>
        <p:nvSpPr>
          <p:cNvPr id="2" name="Rectangle 1"/>
          <p:cNvSpPr/>
          <p:nvPr/>
        </p:nvSpPr>
        <p:spPr>
          <a:xfrm>
            <a:off x="187739" y="3975416"/>
            <a:ext cx="11253305" cy="461665"/>
          </a:xfrm>
          <a:prstGeom prst="rect">
            <a:avLst/>
          </a:prstGeom>
        </p:spPr>
        <p:txBody>
          <a:bodyPr wrap="square">
            <a:spAutoFit/>
          </a:bodyPr>
          <a:lstStyle/>
          <a:p>
            <a:r>
              <a:rPr lang="en-US" sz="1200" dirty="0"/>
              <a:t>@HWI-D00143:749:HM5YFBCXX:2:1101:1004:2029 1:N:0:ATTCAGAA</a:t>
            </a:r>
          </a:p>
          <a:p>
            <a:r>
              <a:rPr lang="en-US" sz="1200" dirty="0" smtClean="0">
                <a:solidFill>
                  <a:srgbClr val="FF6600"/>
                </a:solidFill>
              </a:rPr>
              <a:t>NCCATC</a:t>
            </a:r>
            <a:r>
              <a:rPr lang="en-US" sz="1200" dirty="0" smtClean="0">
                <a:solidFill>
                  <a:srgbClr val="008000"/>
                </a:solidFill>
              </a:rPr>
              <a:t>GTAGCTCATTTC</a:t>
            </a:r>
            <a:r>
              <a:rPr lang="en-US" sz="1200" dirty="0" smtClean="0"/>
              <a:t>AAAACTGCTCTATCAAAAGAAAGCTTCAACACTGTTAGTTGAGGGCGCACATCACAAATAAGATTCTGAGAATGCTTCTGTC</a:t>
            </a:r>
            <a:endParaRPr lang="en-US" sz="1200" dirty="0"/>
          </a:p>
        </p:txBody>
      </p:sp>
      <p:sp>
        <p:nvSpPr>
          <p:cNvPr id="19" name="Rectangle 18"/>
          <p:cNvSpPr/>
          <p:nvPr/>
        </p:nvSpPr>
        <p:spPr>
          <a:xfrm>
            <a:off x="187739" y="4437081"/>
            <a:ext cx="11253305" cy="461665"/>
          </a:xfrm>
          <a:prstGeom prst="rect">
            <a:avLst/>
          </a:prstGeom>
        </p:spPr>
        <p:txBody>
          <a:bodyPr wrap="square">
            <a:spAutoFit/>
          </a:bodyPr>
          <a:lstStyle/>
          <a:p>
            <a:r>
              <a:rPr lang="en-US" sz="1200" dirty="0"/>
              <a:t>@HWI-D00143:749:HM5YFBCXX:2:1101:1004:2029 1:N:0:ATTCAGAA</a:t>
            </a:r>
          </a:p>
          <a:p>
            <a:r>
              <a:rPr lang="en-US" sz="1200" dirty="0" smtClean="0">
                <a:solidFill>
                  <a:srgbClr val="FF6600"/>
                </a:solidFill>
              </a:rPr>
              <a:t>NCCATC</a:t>
            </a:r>
            <a:r>
              <a:rPr lang="en-US" sz="1200" dirty="0" smtClean="0">
                <a:solidFill>
                  <a:srgbClr val="008000"/>
                </a:solidFill>
              </a:rPr>
              <a:t>GTAGCTCATTTC</a:t>
            </a:r>
            <a:r>
              <a:rPr lang="en-US" sz="1200" dirty="0" smtClean="0"/>
              <a:t>AAAACTGCTCTATCAAAAGAAAGCTTCAACACTGTTAGTTGAGGGCGCACATCACAAATAAGATTCTGAGAATGCTTCTGTC</a:t>
            </a:r>
            <a:endParaRPr lang="en-US" sz="1200" dirty="0"/>
          </a:p>
        </p:txBody>
      </p:sp>
    </p:spTree>
    <p:extLst>
      <p:ext uri="{BB962C8B-B14F-4D97-AF65-F5344CB8AC3E}">
        <p14:creationId xmlns:p14="http://schemas.microsoft.com/office/powerpoint/2010/main" val="324297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93894" y="244196"/>
            <a:ext cx="3002715" cy="525967"/>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t>Connor Data Workflow C</a:t>
            </a:r>
            <a:endParaRPr lang="en-US" sz="2000" dirty="0"/>
          </a:p>
        </p:txBody>
      </p:sp>
      <p:grpSp>
        <p:nvGrpSpPr>
          <p:cNvPr id="2" name="Group 1"/>
          <p:cNvGrpSpPr/>
          <p:nvPr/>
        </p:nvGrpSpPr>
        <p:grpSpPr>
          <a:xfrm>
            <a:off x="609600" y="1600200"/>
            <a:ext cx="7670800" cy="4534404"/>
            <a:chOff x="609600" y="1600200"/>
            <a:chExt cx="7670800" cy="4534404"/>
          </a:xfrm>
        </p:grpSpPr>
        <p:pic>
          <p:nvPicPr>
            <p:cNvPr id="19" name="Picture 18" descr="igv_snap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00200"/>
              <a:ext cx="7670800" cy="4534404"/>
            </a:xfrm>
            <a:prstGeom prst="rect">
              <a:avLst/>
            </a:prstGeom>
          </p:spPr>
        </p:pic>
        <p:sp>
          <p:nvSpPr>
            <p:cNvPr id="21" name="Left Bracket 20"/>
            <p:cNvSpPr/>
            <p:nvPr/>
          </p:nvSpPr>
          <p:spPr>
            <a:xfrm>
              <a:off x="4648200" y="2730500"/>
              <a:ext cx="152400" cy="266700"/>
            </a:xfrm>
            <a:prstGeom prst="lef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2" name="Left Bracket 21"/>
            <p:cNvSpPr/>
            <p:nvPr/>
          </p:nvSpPr>
          <p:spPr>
            <a:xfrm>
              <a:off x="5219700" y="3016250"/>
              <a:ext cx="152400" cy="112395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Left Bracket 22"/>
            <p:cNvSpPr/>
            <p:nvPr/>
          </p:nvSpPr>
          <p:spPr>
            <a:xfrm>
              <a:off x="4648200" y="4508500"/>
              <a:ext cx="152400" cy="101600"/>
            </a:xfrm>
            <a:prstGeom prst="lef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4" name="Left Bracket 23"/>
            <p:cNvSpPr/>
            <p:nvPr/>
          </p:nvSpPr>
          <p:spPr>
            <a:xfrm>
              <a:off x="5295900" y="4610100"/>
              <a:ext cx="152400" cy="1016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Rectangle 24"/>
            <p:cNvSpPr/>
            <p:nvPr/>
          </p:nvSpPr>
          <p:spPr>
            <a:xfrm>
              <a:off x="1663700" y="2730500"/>
              <a:ext cx="2781300" cy="14097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Raw reads</a:t>
              </a:r>
              <a:endParaRPr lang="en-US" sz="2800" dirty="0">
                <a:solidFill>
                  <a:schemeClr val="tx1"/>
                </a:solidFill>
              </a:endParaRPr>
            </a:p>
          </p:txBody>
        </p:sp>
        <p:sp>
          <p:nvSpPr>
            <p:cNvPr id="26" name="Rectangle 25"/>
            <p:cNvSpPr/>
            <p:nvPr/>
          </p:nvSpPr>
          <p:spPr>
            <a:xfrm>
              <a:off x="1663700" y="4527550"/>
              <a:ext cx="2781300" cy="113665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smtClean="0">
                  <a:solidFill>
                    <a:schemeClr val="tx1"/>
                  </a:solidFill>
                </a:rPr>
                <a:t>Deduped</a:t>
              </a:r>
              <a:r>
                <a:rPr lang="en-US" sz="2800" dirty="0" smtClean="0">
                  <a:solidFill>
                    <a:schemeClr val="tx1"/>
                  </a:solidFill>
                </a:rPr>
                <a:t> reads</a:t>
              </a:r>
              <a:endParaRPr lang="en-US" sz="2800" dirty="0">
                <a:solidFill>
                  <a:schemeClr val="tx1"/>
                </a:solidFill>
              </a:endParaRPr>
            </a:p>
          </p:txBody>
        </p:sp>
      </p:grpSp>
    </p:spTree>
    <p:extLst>
      <p:ext uri="{BB962C8B-B14F-4D97-AF65-F5344CB8AC3E}">
        <p14:creationId xmlns:p14="http://schemas.microsoft.com/office/powerpoint/2010/main" val="316689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993894" y="244196"/>
            <a:ext cx="3002715" cy="525967"/>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err="1" smtClean="0"/>
              <a:t>Dedup</a:t>
            </a:r>
            <a:r>
              <a:rPr lang="en-US" sz="2000" dirty="0" smtClean="0"/>
              <a:t> Consensus Details A</a:t>
            </a:r>
            <a:endParaRPr lang="en-US" sz="2000" dirty="0"/>
          </a:p>
        </p:txBody>
      </p:sp>
      <p:grpSp>
        <p:nvGrpSpPr>
          <p:cNvPr id="6" name="Group 5"/>
          <p:cNvGrpSpPr/>
          <p:nvPr/>
        </p:nvGrpSpPr>
        <p:grpSpPr>
          <a:xfrm>
            <a:off x="3429002" y="770163"/>
            <a:ext cx="1524000" cy="2514347"/>
            <a:chOff x="6324602" y="770163"/>
            <a:chExt cx="1524000" cy="2514347"/>
          </a:xfrm>
        </p:grpSpPr>
        <p:sp>
          <p:nvSpPr>
            <p:cNvPr id="7" name="Rounded Rectangle 6"/>
            <p:cNvSpPr/>
            <p:nvPr/>
          </p:nvSpPr>
          <p:spPr>
            <a:xfrm>
              <a:off x="6324602" y="770163"/>
              <a:ext cx="1524000" cy="42334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dirty="0" smtClean="0">
                  <a:solidFill>
                    <a:schemeClr val="tx2"/>
                  </a:solidFill>
                </a:rPr>
                <a:t>Original Alignments</a:t>
              </a:r>
            </a:p>
            <a:p>
              <a:pPr algn="ctr"/>
              <a:r>
                <a:rPr lang="en-US" sz="1200" b="1" dirty="0" smtClean="0">
                  <a:solidFill>
                    <a:schemeClr val="tx2"/>
                  </a:solidFill>
                </a:rPr>
                <a:t>(BAM)</a:t>
              </a:r>
              <a:endParaRPr lang="en-US" sz="1200" b="1" dirty="0">
                <a:solidFill>
                  <a:schemeClr val="tx2"/>
                </a:solidFill>
              </a:endParaRPr>
            </a:p>
          </p:txBody>
        </p:sp>
        <p:sp>
          <p:nvSpPr>
            <p:cNvPr id="8" name="Rounded Rectangle 7"/>
            <p:cNvSpPr/>
            <p:nvPr/>
          </p:nvSpPr>
          <p:spPr>
            <a:xfrm>
              <a:off x="6324602" y="2028415"/>
              <a:ext cx="1524000" cy="46778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i="1" dirty="0" smtClean="0">
                  <a:solidFill>
                    <a:schemeClr val="tx2"/>
                  </a:solidFill>
                </a:rPr>
                <a:t>Group by position</a:t>
              </a:r>
              <a:endParaRPr lang="en-US" sz="1200" b="1" i="1" dirty="0">
                <a:solidFill>
                  <a:schemeClr val="tx2"/>
                </a:solidFill>
              </a:endParaRPr>
            </a:p>
          </p:txBody>
        </p:sp>
        <p:sp>
          <p:nvSpPr>
            <p:cNvPr id="9" name="Rounded Rectangle 8"/>
            <p:cNvSpPr/>
            <p:nvPr/>
          </p:nvSpPr>
          <p:spPr>
            <a:xfrm>
              <a:off x="6324602" y="1413622"/>
              <a:ext cx="1524000" cy="359844"/>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i="1" dirty="0" smtClean="0">
                  <a:solidFill>
                    <a:schemeClr val="tx2"/>
                  </a:solidFill>
                </a:rPr>
                <a:t>Filtering</a:t>
              </a:r>
            </a:p>
          </p:txBody>
        </p:sp>
        <p:sp>
          <p:nvSpPr>
            <p:cNvPr id="15" name="Rounded Rectangle 14"/>
            <p:cNvSpPr/>
            <p:nvPr/>
          </p:nvSpPr>
          <p:spPr>
            <a:xfrm>
              <a:off x="6324602" y="2727918"/>
              <a:ext cx="1524000" cy="55659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i="1" dirty="0" smtClean="0">
                  <a:solidFill>
                    <a:schemeClr val="tx2"/>
                  </a:solidFill>
                </a:rPr>
                <a:t>Build UMI Family</a:t>
              </a:r>
              <a:endParaRPr lang="en-US" sz="1200" b="1" i="1" dirty="0">
                <a:solidFill>
                  <a:schemeClr val="tx2"/>
                </a:solidFill>
              </a:endParaRPr>
            </a:p>
          </p:txBody>
        </p:sp>
      </p:grpSp>
      <p:sp>
        <p:nvSpPr>
          <p:cNvPr id="16" name="Down Arrow 15"/>
          <p:cNvSpPr/>
          <p:nvPr/>
        </p:nvSpPr>
        <p:spPr>
          <a:xfrm>
            <a:off x="4004734" y="1193505"/>
            <a:ext cx="372533" cy="23171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00"/>
          </a:p>
        </p:txBody>
      </p:sp>
      <p:sp>
        <p:nvSpPr>
          <p:cNvPr id="17" name="Down Arrow 16"/>
          <p:cNvSpPr/>
          <p:nvPr/>
        </p:nvSpPr>
        <p:spPr>
          <a:xfrm>
            <a:off x="4021667" y="1773466"/>
            <a:ext cx="372533" cy="23171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00"/>
          </a:p>
        </p:txBody>
      </p:sp>
      <p:sp>
        <p:nvSpPr>
          <p:cNvPr id="18" name="Down Arrow 17"/>
          <p:cNvSpPr/>
          <p:nvPr/>
        </p:nvSpPr>
        <p:spPr>
          <a:xfrm>
            <a:off x="4004734" y="2496199"/>
            <a:ext cx="372533" cy="23171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00"/>
          </a:p>
        </p:txBody>
      </p:sp>
      <p:sp>
        <p:nvSpPr>
          <p:cNvPr id="20" name="Down Arrow 19"/>
          <p:cNvSpPr/>
          <p:nvPr/>
        </p:nvSpPr>
        <p:spPr>
          <a:xfrm>
            <a:off x="4021667" y="3284510"/>
            <a:ext cx="372533" cy="23171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00"/>
          </a:p>
        </p:txBody>
      </p:sp>
      <p:sp>
        <p:nvSpPr>
          <p:cNvPr id="13" name="Rounded Rectangle 12"/>
          <p:cNvSpPr/>
          <p:nvPr/>
        </p:nvSpPr>
        <p:spPr>
          <a:xfrm>
            <a:off x="3429002" y="3492113"/>
            <a:ext cx="1524000" cy="55659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i="1" dirty="0" smtClean="0">
                <a:solidFill>
                  <a:schemeClr val="tx2"/>
                </a:solidFill>
              </a:rPr>
              <a:t>Create Consensus</a:t>
            </a:r>
            <a:endParaRPr lang="en-US" sz="1200" b="1" i="1" dirty="0">
              <a:solidFill>
                <a:schemeClr val="tx2"/>
              </a:solidFill>
            </a:endParaRPr>
          </a:p>
        </p:txBody>
      </p:sp>
      <p:sp>
        <p:nvSpPr>
          <p:cNvPr id="14" name="Rounded Rectangle 13"/>
          <p:cNvSpPr/>
          <p:nvPr/>
        </p:nvSpPr>
        <p:spPr>
          <a:xfrm>
            <a:off x="3429002" y="4249709"/>
            <a:ext cx="1524000" cy="55659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i="1" dirty="0" smtClean="0">
                <a:solidFill>
                  <a:schemeClr val="tx2"/>
                </a:solidFill>
              </a:rPr>
              <a:t>Family Size Filter</a:t>
            </a:r>
            <a:endParaRPr lang="en-US" sz="1200" b="1" i="1" dirty="0">
              <a:solidFill>
                <a:schemeClr val="tx2"/>
              </a:solidFill>
            </a:endParaRPr>
          </a:p>
        </p:txBody>
      </p:sp>
      <p:sp>
        <p:nvSpPr>
          <p:cNvPr id="19" name="Rounded Rectangle 18"/>
          <p:cNvSpPr/>
          <p:nvPr/>
        </p:nvSpPr>
        <p:spPr>
          <a:xfrm>
            <a:off x="3429002" y="5033796"/>
            <a:ext cx="1524000" cy="55659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b="1" i="1" dirty="0" smtClean="0">
                <a:solidFill>
                  <a:schemeClr val="tx2"/>
                </a:solidFill>
              </a:rPr>
              <a:t>Consensus Alignments</a:t>
            </a:r>
          </a:p>
          <a:p>
            <a:pPr algn="ctr"/>
            <a:r>
              <a:rPr lang="en-US" sz="1200" b="1" i="1" dirty="0" smtClean="0">
                <a:solidFill>
                  <a:schemeClr val="tx2"/>
                </a:solidFill>
              </a:rPr>
              <a:t>(BAM)</a:t>
            </a:r>
            <a:endParaRPr lang="en-US" sz="1200" b="1" i="1" dirty="0">
              <a:solidFill>
                <a:schemeClr val="tx2"/>
              </a:solidFill>
            </a:endParaRPr>
          </a:p>
        </p:txBody>
      </p:sp>
      <p:sp>
        <p:nvSpPr>
          <p:cNvPr id="21" name="Down Arrow 20"/>
          <p:cNvSpPr/>
          <p:nvPr/>
        </p:nvSpPr>
        <p:spPr>
          <a:xfrm>
            <a:off x="4021667" y="4042064"/>
            <a:ext cx="372533" cy="23171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00"/>
          </a:p>
        </p:txBody>
      </p:sp>
      <p:sp>
        <p:nvSpPr>
          <p:cNvPr id="22" name="Down Arrow 21"/>
          <p:cNvSpPr/>
          <p:nvPr/>
        </p:nvSpPr>
        <p:spPr>
          <a:xfrm>
            <a:off x="4021667" y="4786408"/>
            <a:ext cx="372533" cy="231719"/>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2571625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8269</TotalTime>
  <Words>2473</Words>
  <Application>Microsoft Macintosh PowerPoint</Application>
  <PresentationFormat>On-screen Show (4:3)</PresentationFormat>
  <Paragraphs>253</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Connor</vt:lpstr>
      <vt:lpstr>Rationale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Connor</dc:title>
  <dc:creator>Peter Ulintz</dc:creator>
  <cp:lastModifiedBy>Chris Gates</cp:lastModifiedBy>
  <cp:revision>85</cp:revision>
  <cp:lastPrinted>2016-08-04T22:06:16Z</cp:lastPrinted>
  <dcterms:created xsi:type="dcterms:W3CDTF">2016-07-28T15:18:45Z</dcterms:created>
  <dcterms:modified xsi:type="dcterms:W3CDTF">2016-08-11T14:39:57Z</dcterms:modified>
</cp:coreProperties>
</file>