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77" r:id="rId3"/>
    <p:sldId id="278" r:id="rId4"/>
    <p:sldId id="279" r:id="rId5"/>
    <p:sldId id="280" r:id="rId6"/>
    <p:sldId id="281" r:id="rId7"/>
    <p:sldId id="282" r:id="rId8"/>
    <p:sldId id="283" r:id="rId9"/>
    <p:sldId id="284" r:id="rId10"/>
    <p:sldId id="285" r:id="rId11"/>
    <p:sldId id="286" r:id="rId12"/>
    <p:sldId id="287" r:id="rId13"/>
    <p:sldId id="288" r:id="rId14"/>
    <p:sldId id="292" r:id="rId15"/>
    <p:sldId id="318" r:id="rId16"/>
    <p:sldId id="319" r:id="rId17"/>
    <p:sldId id="320" r:id="rId18"/>
    <p:sldId id="321" r:id="rId19"/>
    <p:sldId id="322" r:id="rId20"/>
    <p:sldId id="3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p:scale>
          <a:sx n="81" d="100"/>
          <a:sy n="81" d="100"/>
        </p:scale>
        <p:origin x="-300" y="-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39555-ED19-44B1-BDC8-A407CE0867D6}" type="doc">
      <dgm:prSet loTypeId="urn:microsoft.com/office/officeart/2016/7/layout/BasicLinearProcessNumbered" loCatId="process" qsTypeId="urn:microsoft.com/office/officeart/2005/8/quickstyle/simple4" qsCatId="simple" csTypeId="urn:microsoft.com/office/officeart/2005/8/colors/colorful5" csCatId="colorful"/>
      <dgm:spPr/>
      <dgm:t>
        <a:bodyPr/>
        <a:lstStyle/>
        <a:p>
          <a:endParaRPr lang="en-US"/>
        </a:p>
      </dgm:t>
    </dgm:pt>
    <dgm:pt modelId="{F6908BE0-3E93-4E7A-9CDE-6A1288B98E13}">
      <dgm:prSet/>
      <dgm:spPr/>
      <dgm:t>
        <a:bodyPr/>
        <a:lstStyle/>
        <a:p>
          <a:r>
            <a:rPr lang="en-US"/>
            <a:t>Apply a set of weight -  a filter – to extract </a:t>
          </a:r>
          <a:r>
            <a:rPr lang="en-US" b="1"/>
            <a:t>local features</a:t>
          </a:r>
          <a:endParaRPr lang="en-US"/>
        </a:p>
      </dgm:t>
    </dgm:pt>
    <dgm:pt modelId="{21FA0DE7-C1D0-47A3-8CB6-567E0CF73C34}" type="parTrans" cxnId="{708B3CAD-DA04-43C3-9AC1-3CBEFAE8BF6B}">
      <dgm:prSet/>
      <dgm:spPr/>
      <dgm:t>
        <a:bodyPr/>
        <a:lstStyle/>
        <a:p>
          <a:endParaRPr lang="en-US"/>
        </a:p>
      </dgm:t>
    </dgm:pt>
    <dgm:pt modelId="{2857AE9C-99AD-42A3-8895-7474A5C19B21}" type="sibTrans" cxnId="{708B3CAD-DA04-43C3-9AC1-3CBEFAE8BF6B}">
      <dgm:prSet phldrT="1" phldr="0"/>
      <dgm:spPr/>
      <dgm:t>
        <a:bodyPr/>
        <a:lstStyle/>
        <a:p>
          <a:r>
            <a:rPr lang="en-US"/>
            <a:t>1</a:t>
          </a:r>
        </a:p>
      </dgm:t>
    </dgm:pt>
    <dgm:pt modelId="{0E73A764-E852-49D0-8EC0-D845D01B04BD}">
      <dgm:prSet/>
      <dgm:spPr/>
      <dgm:t>
        <a:bodyPr/>
        <a:lstStyle/>
        <a:p>
          <a:r>
            <a:rPr lang="en-US"/>
            <a:t>Use </a:t>
          </a:r>
          <a:r>
            <a:rPr lang="en-US" b="1"/>
            <a:t>Multiple filters </a:t>
          </a:r>
          <a:r>
            <a:rPr lang="en-US"/>
            <a:t>to extract different features.</a:t>
          </a:r>
        </a:p>
      </dgm:t>
    </dgm:pt>
    <dgm:pt modelId="{DB6D27AC-1F6D-4007-ADE7-E383D5BB9F2D}" type="parTrans" cxnId="{3531E06C-0933-4C4A-B7DC-27DD3F0D7EE4}">
      <dgm:prSet/>
      <dgm:spPr/>
      <dgm:t>
        <a:bodyPr/>
        <a:lstStyle/>
        <a:p>
          <a:endParaRPr lang="en-US"/>
        </a:p>
      </dgm:t>
    </dgm:pt>
    <dgm:pt modelId="{DA3718D9-AB88-4195-BD39-434126064EA4}" type="sibTrans" cxnId="{3531E06C-0933-4C4A-B7DC-27DD3F0D7EE4}">
      <dgm:prSet phldrT="2" phldr="0"/>
      <dgm:spPr/>
      <dgm:t>
        <a:bodyPr/>
        <a:lstStyle/>
        <a:p>
          <a:r>
            <a:rPr lang="en-US"/>
            <a:t>2</a:t>
          </a:r>
        </a:p>
      </dgm:t>
    </dgm:pt>
    <dgm:pt modelId="{957EBB0E-648E-48CA-8E1A-B3836FA27AF5}">
      <dgm:prSet/>
      <dgm:spPr/>
      <dgm:t>
        <a:bodyPr/>
        <a:lstStyle/>
        <a:p>
          <a:r>
            <a:rPr lang="en-US" b="1"/>
            <a:t>Spatially share </a:t>
          </a:r>
          <a:r>
            <a:rPr lang="en-US"/>
            <a:t>parameters of each filter</a:t>
          </a:r>
        </a:p>
      </dgm:t>
    </dgm:pt>
    <dgm:pt modelId="{F4B57D67-5449-4B6B-B8F7-8EE1E82E8BB3}" type="parTrans" cxnId="{91B739B1-D603-49F7-A26A-56355C74EF61}">
      <dgm:prSet/>
      <dgm:spPr/>
      <dgm:t>
        <a:bodyPr/>
        <a:lstStyle/>
        <a:p>
          <a:endParaRPr lang="en-US"/>
        </a:p>
      </dgm:t>
    </dgm:pt>
    <dgm:pt modelId="{A2DF6C64-F8E7-49B1-BCB1-C9CAF97DD985}" type="sibTrans" cxnId="{91B739B1-D603-49F7-A26A-56355C74EF61}">
      <dgm:prSet phldrT="3" phldr="0"/>
      <dgm:spPr/>
      <dgm:t>
        <a:bodyPr/>
        <a:lstStyle/>
        <a:p>
          <a:r>
            <a:rPr lang="en-US"/>
            <a:t>3</a:t>
          </a:r>
        </a:p>
      </dgm:t>
    </dgm:pt>
    <dgm:pt modelId="{5A56BC28-FF08-44C0-AB03-8743F9151EB0}" type="pres">
      <dgm:prSet presAssocID="{2E139555-ED19-44B1-BDC8-A407CE0867D6}" presName="Name0" presStyleCnt="0">
        <dgm:presLayoutVars>
          <dgm:animLvl val="lvl"/>
          <dgm:resizeHandles val="exact"/>
        </dgm:presLayoutVars>
      </dgm:prSet>
      <dgm:spPr/>
      <dgm:t>
        <a:bodyPr/>
        <a:lstStyle/>
        <a:p>
          <a:endParaRPr lang="en-US"/>
        </a:p>
      </dgm:t>
    </dgm:pt>
    <dgm:pt modelId="{B4803003-F246-432F-A50C-5BDC0179C9CF}" type="pres">
      <dgm:prSet presAssocID="{F6908BE0-3E93-4E7A-9CDE-6A1288B98E13}" presName="compositeNode" presStyleCnt="0">
        <dgm:presLayoutVars>
          <dgm:bulletEnabled val="1"/>
        </dgm:presLayoutVars>
      </dgm:prSet>
      <dgm:spPr/>
    </dgm:pt>
    <dgm:pt modelId="{E802EABA-2CC7-4C36-BB74-7D1FAC3E561F}" type="pres">
      <dgm:prSet presAssocID="{F6908BE0-3E93-4E7A-9CDE-6A1288B98E13}" presName="bgRect" presStyleLbl="bgAccFollowNode1" presStyleIdx="0" presStyleCnt="3"/>
      <dgm:spPr/>
      <dgm:t>
        <a:bodyPr/>
        <a:lstStyle/>
        <a:p>
          <a:endParaRPr lang="en-US"/>
        </a:p>
      </dgm:t>
    </dgm:pt>
    <dgm:pt modelId="{12409064-1070-4EB7-AE87-BB668B95BAE4}" type="pres">
      <dgm:prSet presAssocID="{2857AE9C-99AD-42A3-8895-7474A5C19B21}" presName="sibTransNodeCircle" presStyleLbl="alignNode1" presStyleIdx="0" presStyleCnt="6">
        <dgm:presLayoutVars>
          <dgm:chMax val="0"/>
          <dgm:bulletEnabled/>
        </dgm:presLayoutVars>
      </dgm:prSet>
      <dgm:spPr/>
      <dgm:t>
        <a:bodyPr/>
        <a:lstStyle/>
        <a:p>
          <a:endParaRPr lang="en-US"/>
        </a:p>
      </dgm:t>
    </dgm:pt>
    <dgm:pt modelId="{6C06C3C7-B7BB-41D2-B06D-D1B0E8EA4BBE}" type="pres">
      <dgm:prSet presAssocID="{F6908BE0-3E93-4E7A-9CDE-6A1288B98E13}" presName="bottomLine" presStyleLbl="alignNode1" presStyleIdx="1" presStyleCnt="6">
        <dgm:presLayoutVars/>
      </dgm:prSet>
      <dgm:spPr/>
    </dgm:pt>
    <dgm:pt modelId="{57DDD53E-0BF2-4374-88F9-E13B24E5642B}" type="pres">
      <dgm:prSet presAssocID="{F6908BE0-3E93-4E7A-9CDE-6A1288B98E13}" presName="nodeText" presStyleLbl="bgAccFollowNode1" presStyleIdx="0" presStyleCnt="3">
        <dgm:presLayoutVars>
          <dgm:bulletEnabled val="1"/>
        </dgm:presLayoutVars>
      </dgm:prSet>
      <dgm:spPr/>
      <dgm:t>
        <a:bodyPr/>
        <a:lstStyle/>
        <a:p>
          <a:endParaRPr lang="en-US"/>
        </a:p>
      </dgm:t>
    </dgm:pt>
    <dgm:pt modelId="{E50919FC-17B6-4A4F-B92E-A4E6B21B3288}" type="pres">
      <dgm:prSet presAssocID="{2857AE9C-99AD-42A3-8895-7474A5C19B21}" presName="sibTrans" presStyleCnt="0"/>
      <dgm:spPr/>
    </dgm:pt>
    <dgm:pt modelId="{E57D4BB9-5807-4FEC-B41B-5540EF69C6E9}" type="pres">
      <dgm:prSet presAssocID="{0E73A764-E852-49D0-8EC0-D845D01B04BD}" presName="compositeNode" presStyleCnt="0">
        <dgm:presLayoutVars>
          <dgm:bulletEnabled val="1"/>
        </dgm:presLayoutVars>
      </dgm:prSet>
      <dgm:spPr/>
    </dgm:pt>
    <dgm:pt modelId="{0104F402-5D38-4BAD-85CB-51C63B44818A}" type="pres">
      <dgm:prSet presAssocID="{0E73A764-E852-49D0-8EC0-D845D01B04BD}" presName="bgRect" presStyleLbl="bgAccFollowNode1" presStyleIdx="1" presStyleCnt="3"/>
      <dgm:spPr/>
      <dgm:t>
        <a:bodyPr/>
        <a:lstStyle/>
        <a:p>
          <a:endParaRPr lang="en-US"/>
        </a:p>
      </dgm:t>
    </dgm:pt>
    <dgm:pt modelId="{483BDE86-2F68-4DB0-AECE-6AFF4EFBCA55}" type="pres">
      <dgm:prSet presAssocID="{DA3718D9-AB88-4195-BD39-434126064EA4}" presName="sibTransNodeCircle" presStyleLbl="alignNode1" presStyleIdx="2" presStyleCnt="6">
        <dgm:presLayoutVars>
          <dgm:chMax val="0"/>
          <dgm:bulletEnabled/>
        </dgm:presLayoutVars>
      </dgm:prSet>
      <dgm:spPr/>
      <dgm:t>
        <a:bodyPr/>
        <a:lstStyle/>
        <a:p>
          <a:endParaRPr lang="en-US"/>
        </a:p>
      </dgm:t>
    </dgm:pt>
    <dgm:pt modelId="{8B43855B-E2C8-43E3-86B8-6B9A4D4DFF8C}" type="pres">
      <dgm:prSet presAssocID="{0E73A764-E852-49D0-8EC0-D845D01B04BD}" presName="bottomLine" presStyleLbl="alignNode1" presStyleIdx="3" presStyleCnt="6">
        <dgm:presLayoutVars/>
      </dgm:prSet>
      <dgm:spPr/>
    </dgm:pt>
    <dgm:pt modelId="{0A2A769C-18B2-4868-AC70-70E15FEF266B}" type="pres">
      <dgm:prSet presAssocID="{0E73A764-E852-49D0-8EC0-D845D01B04BD}" presName="nodeText" presStyleLbl="bgAccFollowNode1" presStyleIdx="1" presStyleCnt="3">
        <dgm:presLayoutVars>
          <dgm:bulletEnabled val="1"/>
        </dgm:presLayoutVars>
      </dgm:prSet>
      <dgm:spPr/>
      <dgm:t>
        <a:bodyPr/>
        <a:lstStyle/>
        <a:p>
          <a:endParaRPr lang="en-US"/>
        </a:p>
      </dgm:t>
    </dgm:pt>
    <dgm:pt modelId="{D0E9AEA1-AF13-4155-9330-7B43DB9790EA}" type="pres">
      <dgm:prSet presAssocID="{DA3718D9-AB88-4195-BD39-434126064EA4}" presName="sibTrans" presStyleCnt="0"/>
      <dgm:spPr/>
    </dgm:pt>
    <dgm:pt modelId="{BED68DB4-A6D5-4DCB-8DB3-070B9F6AF9DF}" type="pres">
      <dgm:prSet presAssocID="{957EBB0E-648E-48CA-8E1A-B3836FA27AF5}" presName="compositeNode" presStyleCnt="0">
        <dgm:presLayoutVars>
          <dgm:bulletEnabled val="1"/>
        </dgm:presLayoutVars>
      </dgm:prSet>
      <dgm:spPr/>
    </dgm:pt>
    <dgm:pt modelId="{D5BCDC34-7E13-4168-8440-4BCEEAD738D1}" type="pres">
      <dgm:prSet presAssocID="{957EBB0E-648E-48CA-8E1A-B3836FA27AF5}" presName="bgRect" presStyleLbl="bgAccFollowNode1" presStyleIdx="2" presStyleCnt="3"/>
      <dgm:spPr/>
      <dgm:t>
        <a:bodyPr/>
        <a:lstStyle/>
        <a:p>
          <a:endParaRPr lang="en-US"/>
        </a:p>
      </dgm:t>
    </dgm:pt>
    <dgm:pt modelId="{BACF8FF6-FE32-4554-A3BD-7145B4C6BBF5}" type="pres">
      <dgm:prSet presAssocID="{A2DF6C64-F8E7-49B1-BCB1-C9CAF97DD985}" presName="sibTransNodeCircle" presStyleLbl="alignNode1" presStyleIdx="4" presStyleCnt="6">
        <dgm:presLayoutVars>
          <dgm:chMax val="0"/>
          <dgm:bulletEnabled/>
        </dgm:presLayoutVars>
      </dgm:prSet>
      <dgm:spPr/>
      <dgm:t>
        <a:bodyPr/>
        <a:lstStyle/>
        <a:p>
          <a:endParaRPr lang="en-US"/>
        </a:p>
      </dgm:t>
    </dgm:pt>
    <dgm:pt modelId="{3EA632EF-662A-4EDF-A7A6-4ED1A28BAD64}" type="pres">
      <dgm:prSet presAssocID="{957EBB0E-648E-48CA-8E1A-B3836FA27AF5}" presName="bottomLine" presStyleLbl="alignNode1" presStyleIdx="5" presStyleCnt="6">
        <dgm:presLayoutVars/>
      </dgm:prSet>
      <dgm:spPr/>
    </dgm:pt>
    <dgm:pt modelId="{545645A2-401D-4210-BAF0-84CF3B3424BF}" type="pres">
      <dgm:prSet presAssocID="{957EBB0E-648E-48CA-8E1A-B3836FA27AF5}" presName="nodeText" presStyleLbl="bgAccFollowNode1" presStyleIdx="2" presStyleCnt="3">
        <dgm:presLayoutVars>
          <dgm:bulletEnabled val="1"/>
        </dgm:presLayoutVars>
      </dgm:prSet>
      <dgm:spPr/>
      <dgm:t>
        <a:bodyPr/>
        <a:lstStyle/>
        <a:p>
          <a:endParaRPr lang="en-US"/>
        </a:p>
      </dgm:t>
    </dgm:pt>
  </dgm:ptLst>
  <dgm:cxnLst>
    <dgm:cxn modelId="{6BA1239E-D6FD-4762-964B-F1CFB1AC1EE8}" type="presOf" srcId="{2E139555-ED19-44B1-BDC8-A407CE0867D6}" destId="{5A56BC28-FF08-44C0-AB03-8743F9151EB0}" srcOrd="0" destOrd="0" presId="urn:microsoft.com/office/officeart/2016/7/layout/BasicLinearProcessNumbered"/>
    <dgm:cxn modelId="{D899654C-71FF-463D-B806-923E9BE45861}" type="presOf" srcId="{A2DF6C64-F8E7-49B1-BCB1-C9CAF97DD985}" destId="{BACF8FF6-FE32-4554-A3BD-7145B4C6BBF5}" srcOrd="0" destOrd="0" presId="urn:microsoft.com/office/officeart/2016/7/layout/BasicLinearProcessNumbered"/>
    <dgm:cxn modelId="{028E51B1-CC86-4E1A-909B-2BC2A130A6B3}" type="presOf" srcId="{F6908BE0-3E93-4E7A-9CDE-6A1288B98E13}" destId="{E802EABA-2CC7-4C36-BB74-7D1FAC3E561F}" srcOrd="0" destOrd="0" presId="urn:microsoft.com/office/officeart/2016/7/layout/BasicLinearProcessNumbered"/>
    <dgm:cxn modelId="{C9C7F18F-8EE4-4644-AE36-62FD54D8FA79}" type="presOf" srcId="{F6908BE0-3E93-4E7A-9CDE-6A1288B98E13}" destId="{57DDD53E-0BF2-4374-88F9-E13B24E5642B}" srcOrd="1" destOrd="0" presId="urn:microsoft.com/office/officeart/2016/7/layout/BasicLinearProcessNumbered"/>
    <dgm:cxn modelId="{708B3CAD-DA04-43C3-9AC1-3CBEFAE8BF6B}" srcId="{2E139555-ED19-44B1-BDC8-A407CE0867D6}" destId="{F6908BE0-3E93-4E7A-9CDE-6A1288B98E13}" srcOrd="0" destOrd="0" parTransId="{21FA0DE7-C1D0-47A3-8CB6-567E0CF73C34}" sibTransId="{2857AE9C-99AD-42A3-8895-7474A5C19B21}"/>
    <dgm:cxn modelId="{AF567DA3-2EE5-424D-842B-6D94815F745B}" type="presOf" srcId="{0E73A764-E852-49D0-8EC0-D845D01B04BD}" destId="{0A2A769C-18B2-4868-AC70-70E15FEF266B}" srcOrd="1" destOrd="0" presId="urn:microsoft.com/office/officeart/2016/7/layout/BasicLinearProcessNumbered"/>
    <dgm:cxn modelId="{8BB8DBE9-616C-4AF7-9A52-92A99AC78456}" type="presOf" srcId="{0E73A764-E852-49D0-8EC0-D845D01B04BD}" destId="{0104F402-5D38-4BAD-85CB-51C63B44818A}" srcOrd="0" destOrd="0" presId="urn:microsoft.com/office/officeart/2016/7/layout/BasicLinearProcessNumbered"/>
    <dgm:cxn modelId="{10E1DF7D-A186-4D06-9D11-9F20B92E8113}" type="presOf" srcId="{957EBB0E-648E-48CA-8E1A-B3836FA27AF5}" destId="{545645A2-401D-4210-BAF0-84CF3B3424BF}" srcOrd="1" destOrd="0" presId="urn:microsoft.com/office/officeart/2016/7/layout/BasicLinearProcessNumbered"/>
    <dgm:cxn modelId="{91B739B1-D603-49F7-A26A-56355C74EF61}" srcId="{2E139555-ED19-44B1-BDC8-A407CE0867D6}" destId="{957EBB0E-648E-48CA-8E1A-B3836FA27AF5}" srcOrd="2" destOrd="0" parTransId="{F4B57D67-5449-4B6B-B8F7-8EE1E82E8BB3}" sibTransId="{A2DF6C64-F8E7-49B1-BCB1-C9CAF97DD985}"/>
    <dgm:cxn modelId="{D2EEDC9E-29DB-4191-A531-57A7DC270A67}" type="presOf" srcId="{957EBB0E-648E-48CA-8E1A-B3836FA27AF5}" destId="{D5BCDC34-7E13-4168-8440-4BCEEAD738D1}" srcOrd="0" destOrd="0" presId="urn:microsoft.com/office/officeart/2016/7/layout/BasicLinearProcessNumbered"/>
    <dgm:cxn modelId="{B7C2416F-11B0-441E-9755-58DBCABCE98D}" type="presOf" srcId="{2857AE9C-99AD-42A3-8895-7474A5C19B21}" destId="{12409064-1070-4EB7-AE87-BB668B95BAE4}" srcOrd="0" destOrd="0" presId="urn:microsoft.com/office/officeart/2016/7/layout/BasicLinearProcessNumbered"/>
    <dgm:cxn modelId="{8E52556D-2F50-4A76-B90D-A1E3F3093BF2}" type="presOf" srcId="{DA3718D9-AB88-4195-BD39-434126064EA4}" destId="{483BDE86-2F68-4DB0-AECE-6AFF4EFBCA55}" srcOrd="0" destOrd="0" presId="urn:microsoft.com/office/officeart/2016/7/layout/BasicLinearProcessNumbered"/>
    <dgm:cxn modelId="{3531E06C-0933-4C4A-B7DC-27DD3F0D7EE4}" srcId="{2E139555-ED19-44B1-BDC8-A407CE0867D6}" destId="{0E73A764-E852-49D0-8EC0-D845D01B04BD}" srcOrd="1" destOrd="0" parTransId="{DB6D27AC-1F6D-4007-ADE7-E383D5BB9F2D}" sibTransId="{DA3718D9-AB88-4195-BD39-434126064EA4}"/>
    <dgm:cxn modelId="{53D0F1C1-0C12-4391-9662-BE65CE838672}" type="presParOf" srcId="{5A56BC28-FF08-44C0-AB03-8743F9151EB0}" destId="{B4803003-F246-432F-A50C-5BDC0179C9CF}" srcOrd="0" destOrd="0" presId="urn:microsoft.com/office/officeart/2016/7/layout/BasicLinearProcessNumbered"/>
    <dgm:cxn modelId="{E549B077-A2D4-486B-9529-1F403CE05803}" type="presParOf" srcId="{B4803003-F246-432F-A50C-5BDC0179C9CF}" destId="{E802EABA-2CC7-4C36-BB74-7D1FAC3E561F}" srcOrd="0" destOrd="0" presId="urn:microsoft.com/office/officeart/2016/7/layout/BasicLinearProcessNumbered"/>
    <dgm:cxn modelId="{CE5378E6-D353-49DD-93CD-557AE604026D}" type="presParOf" srcId="{B4803003-F246-432F-A50C-5BDC0179C9CF}" destId="{12409064-1070-4EB7-AE87-BB668B95BAE4}" srcOrd="1" destOrd="0" presId="urn:microsoft.com/office/officeart/2016/7/layout/BasicLinearProcessNumbered"/>
    <dgm:cxn modelId="{4DB49469-1BED-4B09-9184-43E14B9A3E76}" type="presParOf" srcId="{B4803003-F246-432F-A50C-5BDC0179C9CF}" destId="{6C06C3C7-B7BB-41D2-B06D-D1B0E8EA4BBE}" srcOrd="2" destOrd="0" presId="urn:microsoft.com/office/officeart/2016/7/layout/BasicLinearProcessNumbered"/>
    <dgm:cxn modelId="{81988E30-B1D9-4A11-BDF1-000D0A9A5999}" type="presParOf" srcId="{B4803003-F246-432F-A50C-5BDC0179C9CF}" destId="{57DDD53E-0BF2-4374-88F9-E13B24E5642B}" srcOrd="3" destOrd="0" presId="urn:microsoft.com/office/officeart/2016/7/layout/BasicLinearProcessNumbered"/>
    <dgm:cxn modelId="{F87EE4DF-E680-4655-835B-B72C98FBD457}" type="presParOf" srcId="{5A56BC28-FF08-44C0-AB03-8743F9151EB0}" destId="{E50919FC-17B6-4A4F-B92E-A4E6B21B3288}" srcOrd="1" destOrd="0" presId="urn:microsoft.com/office/officeart/2016/7/layout/BasicLinearProcessNumbered"/>
    <dgm:cxn modelId="{8396F498-75EE-4B83-870E-12DFD8CA1762}" type="presParOf" srcId="{5A56BC28-FF08-44C0-AB03-8743F9151EB0}" destId="{E57D4BB9-5807-4FEC-B41B-5540EF69C6E9}" srcOrd="2" destOrd="0" presId="urn:microsoft.com/office/officeart/2016/7/layout/BasicLinearProcessNumbered"/>
    <dgm:cxn modelId="{5270BC91-934B-4537-A0F9-5EF069942EFB}" type="presParOf" srcId="{E57D4BB9-5807-4FEC-B41B-5540EF69C6E9}" destId="{0104F402-5D38-4BAD-85CB-51C63B44818A}" srcOrd="0" destOrd="0" presId="urn:microsoft.com/office/officeart/2016/7/layout/BasicLinearProcessNumbered"/>
    <dgm:cxn modelId="{392A0363-C7C6-453F-8944-E5CCC5C89ABA}" type="presParOf" srcId="{E57D4BB9-5807-4FEC-B41B-5540EF69C6E9}" destId="{483BDE86-2F68-4DB0-AECE-6AFF4EFBCA55}" srcOrd="1" destOrd="0" presId="urn:microsoft.com/office/officeart/2016/7/layout/BasicLinearProcessNumbered"/>
    <dgm:cxn modelId="{71B3A807-E895-4F16-BD90-B046DD7B2AF4}" type="presParOf" srcId="{E57D4BB9-5807-4FEC-B41B-5540EF69C6E9}" destId="{8B43855B-E2C8-43E3-86B8-6B9A4D4DFF8C}" srcOrd="2" destOrd="0" presId="urn:microsoft.com/office/officeart/2016/7/layout/BasicLinearProcessNumbered"/>
    <dgm:cxn modelId="{30E017B4-1187-4D56-A86E-7EDBF0F609BB}" type="presParOf" srcId="{E57D4BB9-5807-4FEC-B41B-5540EF69C6E9}" destId="{0A2A769C-18B2-4868-AC70-70E15FEF266B}" srcOrd="3" destOrd="0" presId="urn:microsoft.com/office/officeart/2016/7/layout/BasicLinearProcessNumbered"/>
    <dgm:cxn modelId="{7D699FC9-44D6-4E2F-A861-846693D62FC4}" type="presParOf" srcId="{5A56BC28-FF08-44C0-AB03-8743F9151EB0}" destId="{D0E9AEA1-AF13-4155-9330-7B43DB9790EA}" srcOrd="3" destOrd="0" presId="urn:microsoft.com/office/officeart/2016/7/layout/BasicLinearProcessNumbered"/>
    <dgm:cxn modelId="{2DB567DE-D5C2-4C1E-86C2-5CFC6C7AE456}" type="presParOf" srcId="{5A56BC28-FF08-44C0-AB03-8743F9151EB0}" destId="{BED68DB4-A6D5-4DCB-8DB3-070B9F6AF9DF}" srcOrd="4" destOrd="0" presId="urn:microsoft.com/office/officeart/2016/7/layout/BasicLinearProcessNumbered"/>
    <dgm:cxn modelId="{983E5532-D90C-4505-A979-C4D5A7246B22}" type="presParOf" srcId="{BED68DB4-A6D5-4DCB-8DB3-070B9F6AF9DF}" destId="{D5BCDC34-7E13-4168-8440-4BCEEAD738D1}" srcOrd="0" destOrd="0" presId="urn:microsoft.com/office/officeart/2016/7/layout/BasicLinearProcessNumbered"/>
    <dgm:cxn modelId="{E3F0C759-6B27-49FA-8EDE-7278AD5B4539}" type="presParOf" srcId="{BED68DB4-A6D5-4DCB-8DB3-070B9F6AF9DF}" destId="{BACF8FF6-FE32-4554-A3BD-7145B4C6BBF5}" srcOrd="1" destOrd="0" presId="urn:microsoft.com/office/officeart/2016/7/layout/BasicLinearProcessNumbered"/>
    <dgm:cxn modelId="{19D08E94-B85D-4821-8AA1-B78962FB67CF}" type="presParOf" srcId="{BED68DB4-A6D5-4DCB-8DB3-070B9F6AF9DF}" destId="{3EA632EF-662A-4EDF-A7A6-4ED1A28BAD64}" srcOrd="2" destOrd="0" presId="urn:microsoft.com/office/officeart/2016/7/layout/BasicLinearProcessNumbered"/>
    <dgm:cxn modelId="{A966DA8E-30A8-4699-94F2-6A3A3051FCFF}" type="presParOf" srcId="{BED68DB4-A6D5-4DCB-8DB3-070B9F6AF9DF}" destId="{545645A2-401D-4210-BAF0-84CF3B3424BF}"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2EABA-2CC7-4C36-BB74-7D1FAC3E561F}">
      <dsp:nvSpPr>
        <dsp:cNvPr id="0" name=""/>
        <dsp:cNvSpPr/>
      </dsp:nvSpPr>
      <dsp:spPr>
        <a:xfrm>
          <a:off x="0" y="1268590"/>
          <a:ext cx="2083385" cy="2916739"/>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lvl="0" algn="l" defTabSz="844550">
            <a:lnSpc>
              <a:spcPct val="90000"/>
            </a:lnSpc>
            <a:spcBef>
              <a:spcPct val="0"/>
            </a:spcBef>
            <a:spcAft>
              <a:spcPct val="35000"/>
            </a:spcAft>
          </a:pPr>
          <a:r>
            <a:rPr lang="en-US" sz="1900" kern="1200"/>
            <a:t>Apply a set of weight -  a filter – to extract </a:t>
          </a:r>
          <a:r>
            <a:rPr lang="en-US" sz="1900" b="1" kern="1200"/>
            <a:t>local features</a:t>
          </a:r>
          <a:endParaRPr lang="en-US" sz="1900" kern="1200"/>
        </a:p>
      </dsp:txBody>
      <dsp:txXfrm>
        <a:off x="0" y="2376951"/>
        <a:ext cx="2083385" cy="1750043"/>
      </dsp:txXfrm>
    </dsp:sp>
    <dsp:sp modelId="{12409064-1070-4EB7-AE87-BB668B95BAE4}">
      <dsp:nvSpPr>
        <dsp:cNvPr id="0" name=""/>
        <dsp:cNvSpPr/>
      </dsp:nvSpPr>
      <dsp:spPr>
        <a:xfrm>
          <a:off x="604181" y="1560264"/>
          <a:ext cx="875021" cy="87502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lvl="0" algn="ctr" defTabSz="1866900">
            <a:lnSpc>
              <a:spcPct val="90000"/>
            </a:lnSpc>
            <a:spcBef>
              <a:spcPct val="0"/>
            </a:spcBef>
            <a:spcAft>
              <a:spcPct val="35000"/>
            </a:spcAft>
          </a:pPr>
          <a:r>
            <a:rPr lang="en-US" sz="4200" kern="1200"/>
            <a:t>1</a:t>
          </a:r>
        </a:p>
      </dsp:txBody>
      <dsp:txXfrm>
        <a:off x="732325" y="1688408"/>
        <a:ext cx="618733" cy="618733"/>
      </dsp:txXfrm>
    </dsp:sp>
    <dsp:sp modelId="{6C06C3C7-B7BB-41D2-B06D-D1B0E8EA4BBE}">
      <dsp:nvSpPr>
        <dsp:cNvPr id="0" name=""/>
        <dsp:cNvSpPr/>
      </dsp:nvSpPr>
      <dsp:spPr>
        <a:xfrm>
          <a:off x="0" y="4185257"/>
          <a:ext cx="2083385" cy="72"/>
        </a:xfrm>
        <a:prstGeom prst="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w="6350" cap="flat" cmpd="sng" algn="ctr">
          <a:solidFill>
            <a:schemeClr val="accent5">
              <a:hueOff val="-1470669"/>
              <a:satOff val="-2046"/>
              <a:lumOff val="-78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104F402-5D38-4BAD-85CB-51C63B44818A}">
      <dsp:nvSpPr>
        <dsp:cNvPr id="0" name=""/>
        <dsp:cNvSpPr/>
      </dsp:nvSpPr>
      <dsp:spPr>
        <a:xfrm>
          <a:off x="2291723" y="1268590"/>
          <a:ext cx="2083385" cy="2916739"/>
        </a:xfrm>
        <a:prstGeom prst="rect">
          <a:avLst/>
        </a:prstGeom>
        <a:solidFill>
          <a:schemeClr val="accent5">
            <a:tint val="40000"/>
            <a:alpha val="90000"/>
            <a:hueOff val="-3695877"/>
            <a:satOff val="-6408"/>
            <a:lumOff val="-644"/>
            <a:alphaOff val="0"/>
          </a:schemeClr>
        </a:solidFill>
        <a:ln w="6350" cap="flat" cmpd="sng" algn="ctr">
          <a:solidFill>
            <a:schemeClr val="accent5">
              <a:tint val="40000"/>
              <a:alpha val="90000"/>
              <a:hueOff val="-3695877"/>
              <a:satOff val="-6408"/>
              <a:lumOff val="-64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lvl="0" algn="l" defTabSz="844550">
            <a:lnSpc>
              <a:spcPct val="90000"/>
            </a:lnSpc>
            <a:spcBef>
              <a:spcPct val="0"/>
            </a:spcBef>
            <a:spcAft>
              <a:spcPct val="35000"/>
            </a:spcAft>
          </a:pPr>
          <a:r>
            <a:rPr lang="en-US" sz="1900" kern="1200"/>
            <a:t>Use </a:t>
          </a:r>
          <a:r>
            <a:rPr lang="en-US" sz="1900" b="1" kern="1200"/>
            <a:t>Multiple filters </a:t>
          </a:r>
          <a:r>
            <a:rPr lang="en-US" sz="1900" kern="1200"/>
            <a:t>to extract different features.</a:t>
          </a:r>
        </a:p>
      </dsp:txBody>
      <dsp:txXfrm>
        <a:off x="2291723" y="2376951"/>
        <a:ext cx="2083385" cy="1750043"/>
      </dsp:txXfrm>
    </dsp:sp>
    <dsp:sp modelId="{483BDE86-2F68-4DB0-AECE-6AFF4EFBCA55}">
      <dsp:nvSpPr>
        <dsp:cNvPr id="0" name=""/>
        <dsp:cNvSpPr/>
      </dsp:nvSpPr>
      <dsp:spPr>
        <a:xfrm>
          <a:off x="2895905" y="1560264"/>
          <a:ext cx="875021" cy="875021"/>
        </a:xfrm>
        <a:prstGeom prst="ellipse">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w="6350" cap="flat" cmpd="sng" algn="ctr">
          <a:solidFill>
            <a:schemeClr val="accent5">
              <a:hueOff val="-2941338"/>
              <a:satOff val="-4091"/>
              <a:lumOff val="-156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lvl="0" algn="ctr" defTabSz="1866900">
            <a:lnSpc>
              <a:spcPct val="90000"/>
            </a:lnSpc>
            <a:spcBef>
              <a:spcPct val="0"/>
            </a:spcBef>
            <a:spcAft>
              <a:spcPct val="35000"/>
            </a:spcAft>
          </a:pPr>
          <a:r>
            <a:rPr lang="en-US" sz="4200" kern="1200"/>
            <a:t>2</a:t>
          </a:r>
        </a:p>
      </dsp:txBody>
      <dsp:txXfrm>
        <a:off x="3024049" y="1688408"/>
        <a:ext cx="618733" cy="618733"/>
      </dsp:txXfrm>
    </dsp:sp>
    <dsp:sp modelId="{8B43855B-E2C8-43E3-86B8-6B9A4D4DFF8C}">
      <dsp:nvSpPr>
        <dsp:cNvPr id="0" name=""/>
        <dsp:cNvSpPr/>
      </dsp:nvSpPr>
      <dsp:spPr>
        <a:xfrm>
          <a:off x="2291723" y="4185257"/>
          <a:ext cx="2083385" cy="72"/>
        </a:xfrm>
        <a:prstGeom prst="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w="6350" cap="flat" cmpd="sng" algn="ctr">
          <a:solidFill>
            <a:schemeClr val="accent5">
              <a:hueOff val="-4412007"/>
              <a:satOff val="-6137"/>
              <a:lumOff val="-235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5BCDC34-7E13-4168-8440-4BCEEAD738D1}">
      <dsp:nvSpPr>
        <dsp:cNvPr id="0" name=""/>
        <dsp:cNvSpPr/>
      </dsp:nvSpPr>
      <dsp:spPr>
        <a:xfrm>
          <a:off x="4583447" y="1268590"/>
          <a:ext cx="2083385" cy="2916739"/>
        </a:xfrm>
        <a:prstGeom prst="rect">
          <a:avLst/>
        </a:prstGeom>
        <a:solidFill>
          <a:schemeClr val="accent5">
            <a:tint val="40000"/>
            <a:alpha val="90000"/>
            <a:hueOff val="-7391754"/>
            <a:satOff val="-12816"/>
            <a:lumOff val="-1289"/>
            <a:alphaOff val="0"/>
          </a:schemeClr>
        </a:solidFill>
        <a:ln w="6350" cap="flat" cmpd="sng" algn="ctr">
          <a:solidFill>
            <a:schemeClr val="accent5">
              <a:tint val="40000"/>
              <a:alpha val="90000"/>
              <a:hueOff val="-7391754"/>
              <a:satOff val="-12816"/>
              <a:lumOff val="-128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62429" tIns="330200" rIns="162429" bIns="330200" numCol="1" spcCol="1270" anchor="t" anchorCtr="0">
          <a:noAutofit/>
        </a:bodyPr>
        <a:lstStyle/>
        <a:p>
          <a:pPr lvl="0" algn="l" defTabSz="844550">
            <a:lnSpc>
              <a:spcPct val="90000"/>
            </a:lnSpc>
            <a:spcBef>
              <a:spcPct val="0"/>
            </a:spcBef>
            <a:spcAft>
              <a:spcPct val="35000"/>
            </a:spcAft>
          </a:pPr>
          <a:r>
            <a:rPr lang="en-US" sz="1900" b="1" kern="1200"/>
            <a:t>Spatially share </a:t>
          </a:r>
          <a:r>
            <a:rPr lang="en-US" sz="1900" kern="1200"/>
            <a:t>parameters of each filter</a:t>
          </a:r>
        </a:p>
      </dsp:txBody>
      <dsp:txXfrm>
        <a:off x="4583447" y="2376951"/>
        <a:ext cx="2083385" cy="1750043"/>
      </dsp:txXfrm>
    </dsp:sp>
    <dsp:sp modelId="{BACF8FF6-FE32-4554-A3BD-7145B4C6BBF5}">
      <dsp:nvSpPr>
        <dsp:cNvPr id="0" name=""/>
        <dsp:cNvSpPr/>
      </dsp:nvSpPr>
      <dsp:spPr>
        <a:xfrm>
          <a:off x="5187629" y="1560264"/>
          <a:ext cx="875021" cy="875021"/>
        </a:xfrm>
        <a:prstGeom prst="ellipse">
          <a:avLst/>
        </a:prstGeom>
        <a:gradFill rotWithShape="0">
          <a:gsLst>
            <a:gs pos="0">
              <a:schemeClr val="accent5">
                <a:hueOff val="-5882677"/>
                <a:satOff val="-8182"/>
                <a:lumOff val="-3138"/>
                <a:alphaOff val="0"/>
                <a:satMod val="103000"/>
                <a:lumMod val="102000"/>
                <a:tint val="94000"/>
              </a:schemeClr>
            </a:gs>
            <a:gs pos="50000">
              <a:schemeClr val="accent5">
                <a:hueOff val="-5882677"/>
                <a:satOff val="-8182"/>
                <a:lumOff val="-3138"/>
                <a:alphaOff val="0"/>
                <a:satMod val="110000"/>
                <a:lumMod val="100000"/>
                <a:shade val="100000"/>
              </a:schemeClr>
            </a:gs>
            <a:gs pos="100000">
              <a:schemeClr val="accent5">
                <a:hueOff val="-5882677"/>
                <a:satOff val="-8182"/>
                <a:lumOff val="-3138"/>
                <a:alphaOff val="0"/>
                <a:lumMod val="99000"/>
                <a:satMod val="120000"/>
                <a:shade val="78000"/>
              </a:schemeClr>
            </a:gs>
          </a:gsLst>
          <a:lin ang="5400000" scaled="0"/>
        </a:gradFill>
        <a:ln w="6350" cap="flat" cmpd="sng" algn="ctr">
          <a:solidFill>
            <a:schemeClr val="accent5">
              <a:hueOff val="-5882677"/>
              <a:satOff val="-8182"/>
              <a:lumOff val="-313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8220" tIns="12700" rIns="68220" bIns="12700" numCol="1" spcCol="1270" anchor="ctr" anchorCtr="0">
          <a:noAutofit/>
        </a:bodyPr>
        <a:lstStyle/>
        <a:p>
          <a:pPr lvl="0" algn="ctr" defTabSz="1866900">
            <a:lnSpc>
              <a:spcPct val="90000"/>
            </a:lnSpc>
            <a:spcBef>
              <a:spcPct val="0"/>
            </a:spcBef>
            <a:spcAft>
              <a:spcPct val="35000"/>
            </a:spcAft>
          </a:pPr>
          <a:r>
            <a:rPr lang="en-US" sz="4200" kern="1200"/>
            <a:t>3</a:t>
          </a:r>
        </a:p>
      </dsp:txBody>
      <dsp:txXfrm>
        <a:off x="5315773" y="1688408"/>
        <a:ext cx="618733" cy="618733"/>
      </dsp:txXfrm>
    </dsp:sp>
    <dsp:sp modelId="{3EA632EF-662A-4EDF-A7A6-4ED1A28BAD64}">
      <dsp:nvSpPr>
        <dsp:cNvPr id="0" name=""/>
        <dsp:cNvSpPr/>
      </dsp:nvSpPr>
      <dsp:spPr>
        <a:xfrm>
          <a:off x="4583447" y="4185257"/>
          <a:ext cx="2083385" cy="72"/>
        </a:xfrm>
        <a:prstGeom prst="rect">
          <a:avLst/>
        </a:prstGeom>
        <a:gradFill rotWithShape="0">
          <a:gsLst>
            <a:gs pos="0">
              <a:schemeClr val="accent5">
                <a:hueOff val="-7353345"/>
                <a:satOff val="-10228"/>
                <a:lumOff val="-3922"/>
                <a:alphaOff val="0"/>
                <a:satMod val="103000"/>
                <a:lumMod val="102000"/>
                <a:tint val="94000"/>
              </a:schemeClr>
            </a:gs>
            <a:gs pos="50000">
              <a:schemeClr val="accent5">
                <a:hueOff val="-7353345"/>
                <a:satOff val="-10228"/>
                <a:lumOff val="-3922"/>
                <a:alphaOff val="0"/>
                <a:satMod val="110000"/>
                <a:lumMod val="100000"/>
                <a:shade val="100000"/>
              </a:schemeClr>
            </a:gs>
            <a:gs pos="100000">
              <a:schemeClr val="accent5">
                <a:hueOff val="-7353345"/>
                <a:satOff val="-10228"/>
                <a:lumOff val="-3922"/>
                <a:alphaOff val="0"/>
                <a:lumMod val="99000"/>
                <a:satMod val="120000"/>
                <a:shade val="78000"/>
              </a:schemeClr>
            </a:gs>
          </a:gsLst>
          <a:lin ang="5400000" scaled="0"/>
        </a:gradFill>
        <a:ln w="6350" cap="flat" cmpd="sng" algn="ctr">
          <a:solidFill>
            <a:schemeClr val="accent5">
              <a:hueOff val="-7353345"/>
              <a:satOff val="-10228"/>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44119-45EC-487E-9A8D-94E3D81051E5}"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2F0AB-80D0-4D31-B919-2620AE0006CC}" type="slidenum">
              <a:rPr lang="en-US" smtClean="0"/>
              <a:t>‹#›</a:t>
            </a:fld>
            <a:endParaRPr lang="en-US"/>
          </a:p>
        </p:txBody>
      </p:sp>
    </p:spTree>
    <p:extLst>
      <p:ext uri="{BB962C8B-B14F-4D97-AF65-F5344CB8AC3E}">
        <p14:creationId xmlns:p14="http://schemas.microsoft.com/office/powerpoint/2010/main" val="1783275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6A3EE2-DEC8-47AE-BAEB-ABCBE56A8B20}"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2063072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6A3EE2-DEC8-47AE-BAEB-ABCBE56A8B20}"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68740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6A3EE2-DEC8-47AE-BAEB-ABCBE56A8B20}"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63645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6A3EE2-DEC8-47AE-BAEB-ABCBE56A8B20}"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60732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6A3EE2-DEC8-47AE-BAEB-ABCBE56A8B20}"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3016922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6A3EE2-DEC8-47AE-BAEB-ABCBE56A8B20}"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259243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6A3EE2-DEC8-47AE-BAEB-ABCBE56A8B20}"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396335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6A3EE2-DEC8-47AE-BAEB-ABCBE56A8B20}"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1361168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A3EE2-DEC8-47AE-BAEB-ABCBE56A8B20}"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170032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6A3EE2-DEC8-47AE-BAEB-ABCBE56A8B20}"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44163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6A3EE2-DEC8-47AE-BAEB-ABCBE56A8B20}"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CCD923-1708-4B0F-9238-92136C6FA511}" type="slidenum">
              <a:rPr lang="en-US" smtClean="0"/>
              <a:t>‹#›</a:t>
            </a:fld>
            <a:endParaRPr lang="en-US"/>
          </a:p>
        </p:txBody>
      </p:sp>
    </p:spTree>
    <p:extLst>
      <p:ext uri="{BB962C8B-B14F-4D97-AF65-F5344CB8AC3E}">
        <p14:creationId xmlns:p14="http://schemas.microsoft.com/office/powerpoint/2010/main" val="305281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A3EE2-DEC8-47AE-BAEB-ABCBE56A8B20}" type="datetimeFigureOut">
              <a:rPr lang="en-US" smtClean="0"/>
              <a:t>12/17/2024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CD923-1708-4B0F-9238-92136C6FA511}" type="slidenum">
              <a:rPr lang="en-US" smtClean="0"/>
              <a:t>‹#›</a:t>
            </a:fld>
            <a:endParaRPr lang="en-US"/>
          </a:p>
        </p:txBody>
      </p:sp>
    </p:spTree>
    <p:extLst>
      <p:ext uri="{BB962C8B-B14F-4D97-AF65-F5344CB8AC3E}">
        <p14:creationId xmlns:p14="http://schemas.microsoft.com/office/powerpoint/2010/main" val="3548926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31762" y="1252026"/>
            <a:ext cx="11860237" cy="1505243"/>
          </a:xfrm>
        </p:spPr>
        <p:txBody>
          <a:bodyPr>
            <a:normAutofit/>
          </a:bodyPr>
          <a:lstStyle/>
          <a:p>
            <a:pPr marL="0" indent="0" algn="ctr">
              <a:buNone/>
            </a:pPr>
            <a:r>
              <a:rPr lang="en-US" sz="7200" dirty="0">
                <a:latin typeface="Times New Roman" panose="02020603050405020304" pitchFamily="18" charset="0"/>
                <a:cs typeface="Times New Roman" panose="02020603050405020304" pitchFamily="18" charset="0"/>
              </a:rPr>
              <a:t>Learning visual Features</a:t>
            </a:r>
          </a:p>
        </p:txBody>
      </p:sp>
      <p:sp>
        <p:nvSpPr>
          <p:cNvPr id="4" name="Content Placeholder 2"/>
          <p:cNvSpPr txBox="1">
            <a:spLocks/>
          </p:cNvSpPr>
          <p:nvPr/>
        </p:nvSpPr>
        <p:spPr>
          <a:xfrm>
            <a:off x="167425" y="3938951"/>
            <a:ext cx="11822806" cy="87219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a:solidFill>
                  <a:srgbClr val="FF0000"/>
                </a:solidFill>
                <a:latin typeface="Times New Roman" panose="02020603050405020304" pitchFamily="18" charset="0"/>
                <a:cs typeface="Times New Roman" panose="02020603050405020304" pitchFamily="18" charset="0"/>
              </a:rPr>
              <a:t>How Neural network Extract hierarchical features in the image Domain? </a:t>
            </a:r>
            <a:r>
              <a:rPr lang="en-US" sz="3600" b="1" dirty="0">
                <a:latin typeface="Times New Roman" panose="02020603050405020304" pitchFamily="18" charset="0"/>
                <a:cs typeface="Times New Roman" panose="02020603050405020304" pitchFamily="18" charset="0"/>
              </a:rPr>
              <a:t>And Most Importantly</a:t>
            </a:r>
          </a:p>
        </p:txBody>
      </p:sp>
      <p:sp>
        <p:nvSpPr>
          <p:cNvPr id="5" name="Content Placeholder 2"/>
          <p:cNvSpPr txBox="1">
            <a:spLocks/>
          </p:cNvSpPr>
          <p:nvPr/>
        </p:nvSpPr>
        <p:spPr>
          <a:xfrm>
            <a:off x="165079" y="5596597"/>
            <a:ext cx="11822806" cy="1113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600" b="1" dirty="0">
                <a:solidFill>
                  <a:srgbClr val="FF0000"/>
                </a:solidFill>
                <a:latin typeface="Times New Roman" panose="02020603050405020304" pitchFamily="18" charset="0"/>
                <a:cs typeface="Times New Roman" panose="02020603050405020304" pitchFamily="18" charset="0"/>
              </a:rPr>
              <a:t>How Neural network allows us to learn those visual features from visual Data if cleverly constructed!!!</a:t>
            </a: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76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192000" cy="858765"/>
          </a:xfrm>
        </p:spPr>
        <p:txBody>
          <a:bodyPr>
            <a:noAutofit/>
          </a:bodyPr>
          <a:lstStyle/>
          <a:p>
            <a:r>
              <a:rPr lang="en-US" sz="2400" b="1" dirty="0">
                <a:latin typeface="Times New Roman" panose="02020603050405020304" pitchFamily="18" charset="0"/>
                <a:cs typeface="Times New Roman" panose="02020603050405020304" pitchFamily="18" charset="0"/>
              </a:rPr>
              <a:t>Designing a Convolutional Algorithm to Detect or Classify X as X in a Black &amp; White Image</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93090" y="1179681"/>
            <a:ext cx="2455430" cy="2418644"/>
          </a:xfrm>
          <a:prstGeom prst="rect">
            <a:avLst/>
          </a:prstGeom>
        </p:spPr>
      </p:pic>
      <p:pic>
        <p:nvPicPr>
          <p:cNvPr id="4" name="Picture 3"/>
          <p:cNvPicPr>
            <a:picLocks noChangeAspect="1"/>
          </p:cNvPicPr>
          <p:nvPr/>
        </p:nvPicPr>
        <p:blipFill>
          <a:blip r:embed="rId3"/>
          <a:stretch>
            <a:fillRect/>
          </a:stretch>
        </p:blipFill>
        <p:spPr>
          <a:xfrm>
            <a:off x="3492504" y="1601991"/>
            <a:ext cx="774420" cy="1574024"/>
          </a:xfrm>
          <a:prstGeom prst="rect">
            <a:avLst/>
          </a:prstGeom>
        </p:spPr>
      </p:pic>
      <p:pic>
        <p:nvPicPr>
          <p:cNvPr id="5" name="Picture 4"/>
          <p:cNvPicPr>
            <a:picLocks noChangeAspect="1"/>
          </p:cNvPicPr>
          <p:nvPr/>
        </p:nvPicPr>
        <p:blipFill>
          <a:blip r:embed="rId4"/>
          <a:stretch>
            <a:fillRect/>
          </a:stretch>
        </p:blipFill>
        <p:spPr>
          <a:xfrm>
            <a:off x="5042264" y="1156299"/>
            <a:ext cx="2522828" cy="2447800"/>
          </a:xfrm>
          <a:prstGeom prst="rect">
            <a:avLst/>
          </a:prstGeom>
        </p:spPr>
      </p:pic>
      <p:sp>
        <p:nvSpPr>
          <p:cNvPr id="7" name="Content Placeholder 2"/>
          <p:cNvSpPr txBox="1">
            <a:spLocks/>
          </p:cNvSpPr>
          <p:nvPr/>
        </p:nvSpPr>
        <p:spPr>
          <a:xfrm>
            <a:off x="7849481" y="1156299"/>
            <a:ext cx="4116095" cy="4578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No Grayscale image, black and white (1-white and -1 for black)</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7962692" y="1765901"/>
            <a:ext cx="4116095" cy="5723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Detect x in both of these images slightly rotated</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2328247" y="4413160"/>
            <a:ext cx="7939159" cy="5723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Cleverly we have to detect those feature that define an X: So let see how to use Convolution to do that </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57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192000" cy="858765"/>
          </a:xfrm>
        </p:spPr>
        <p:txBody>
          <a:bodyPr>
            <a:noAutofit/>
          </a:bodyPr>
          <a:lstStyle/>
          <a:p>
            <a:pPr algn="ctr"/>
            <a:r>
              <a:rPr lang="en-US" sz="2400" b="1" dirty="0">
                <a:latin typeface="Times New Roman" panose="02020603050405020304" pitchFamily="18" charset="0"/>
                <a:cs typeface="Times New Roman" panose="02020603050405020304" pitchFamily="18" charset="0"/>
              </a:rPr>
              <a:t>Identifying Features of X using Convolution</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68396" y="801326"/>
            <a:ext cx="8135743" cy="4104997"/>
          </a:xfrm>
          <a:prstGeom prst="rect">
            <a:avLst/>
          </a:prstGeom>
        </p:spPr>
      </p:pic>
      <p:sp>
        <p:nvSpPr>
          <p:cNvPr id="5" name="Content Placeholder 2"/>
          <p:cNvSpPr txBox="1">
            <a:spLocks/>
          </p:cNvSpPr>
          <p:nvPr/>
        </p:nvSpPr>
        <p:spPr>
          <a:xfrm>
            <a:off x="496389" y="5147813"/>
            <a:ext cx="11207931" cy="5723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We need our model to compare images of this X, piece by piece or patch by patch and the important patches that we look for are exactly these features that will define our X: </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283025" y="5822731"/>
            <a:ext cx="11207931" cy="5723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If our model can find these rough features roughly in the same position in our input than we can infer that these two images or of the same type</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73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192000" cy="497141"/>
          </a:xfrm>
        </p:spPr>
        <p:txBody>
          <a:bodyPr>
            <a:noAutofit/>
          </a:bodyPr>
          <a:lstStyle/>
          <a:p>
            <a:pPr algn="ctr"/>
            <a:r>
              <a:rPr lang="en-US" sz="2400" b="1" dirty="0">
                <a:latin typeface="Times New Roman" panose="02020603050405020304" pitchFamily="18" charset="0"/>
                <a:cs typeface="Times New Roman" panose="02020603050405020304" pitchFamily="18" charset="0"/>
              </a:rPr>
              <a:t>Identifying Features of X using Filters</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6947398" y="839715"/>
            <a:ext cx="962025" cy="914400"/>
          </a:xfrm>
          <a:prstGeom prst="rect">
            <a:avLst/>
          </a:prstGeom>
        </p:spPr>
      </p:pic>
      <p:pic>
        <p:nvPicPr>
          <p:cNvPr id="2" name="Picture 1"/>
          <p:cNvPicPr>
            <a:picLocks noChangeAspect="1"/>
          </p:cNvPicPr>
          <p:nvPr/>
        </p:nvPicPr>
        <p:blipFill>
          <a:blip r:embed="rId3"/>
          <a:stretch>
            <a:fillRect/>
          </a:stretch>
        </p:blipFill>
        <p:spPr>
          <a:xfrm>
            <a:off x="878613" y="750223"/>
            <a:ext cx="4564107" cy="3838686"/>
          </a:xfrm>
          <a:prstGeom prst="rect">
            <a:avLst/>
          </a:prstGeom>
        </p:spPr>
      </p:pic>
      <p:pic>
        <p:nvPicPr>
          <p:cNvPr id="7" name="Picture 6"/>
          <p:cNvPicPr>
            <a:picLocks noChangeAspect="1"/>
          </p:cNvPicPr>
          <p:nvPr/>
        </p:nvPicPr>
        <p:blipFill>
          <a:blip r:embed="rId4"/>
          <a:stretch>
            <a:fillRect/>
          </a:stretch>
        </p:blipFill>
        <p:spPr>
          <a:xfrm>
            <a:off x="3795304" y="713638"/>
            <a:ext cx="971550" cy="895350"/>
          </a:xfrm>
          <a:prstGeom prst="rect">
            <a:avLst/>
          </a:prstGeom>
        </p:spPr>
      </p:pic>
      <p:pic>
        <p:nvPicPr>
          <p:cNvPr id="3" name="Picture 2"/>
          <p:cNvPicPr>
            <a:picLocks noChangeAspect="1"/>
          </p:cNvPicPr>
          <p:nvPr/>
        </p:nvPicPr>
        <p:blipFill>
          <a:blip r:embed="rId5"/>
          <a:stretch>
            <a:fillRect/>
          </a:stretch>
        </p:blipFill>
        <p:spPr>
          <a:xfrm>
            <a:off x="135663" y="1754115"/>
            <a:ext cx="742950" cy="323850"/>
          </a:xfrm>
          <a:prstGeom prst="rect">
            <a:avLst/>
          </a:prstGeom>
        </p:spPr>
      </p:pic>
      <p:sp>
        <p:nvSpPr>
          <p:cNvPr id="16" name="Content Placeholder 2"/>
          <p:cNvSpPr txBox="1">
            <a:spLocks/>
          </p:cNvSpPr>
          <p:nvPr/>
        </p:nvSpPr>
        <p:spPr>
          <a:xfrm>
            <a:off x="144369" y="6091861"/>
            <a:ext cx="11934417" cy="677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Probably we will capture these features in the arms and the centers of our letter in any image of X regardless of its position</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
        <p:nvSpPr>
          <p:cNvPr id="17" name="Content Placeholder 2"/>
          <p:cNvSpPr txBox="1">
            <a:spLocks/>
          </p:cNvSpPr>
          <p:nvPr/>
        </p:nvSpPr>
        <p:spPr>
          <a:xfrm>
            <a:off x="8115299" y="1010739"/>
            <a:ext cx="3954780" cy="1067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These smaller matrices are </a:t>
            </a:r>
            <a:r>
              <a:rPr lang="en-US" sz="1800" b="1" dirty="0">
                <a:solidFill>
                  <a:srgbClr val="FF0000"/>
                </a:solidFill>
                <a:latin typeface="Times New Roman" panose="02020603050405020304" pitchFamily="18" charset="0"/>
                <a:cs typeface="Times New Roman" panose="02020603050405020304" pitchFamily="18" charset="0"/>
              </a:rPr>
              <a:t>Filter of weights</a:t>
            </a:r>
            <a:r>
              <a:rPr lang="en-US" sz="1800" dirty="0">
                <a:latin typeface="Times New Roman" panose="02020603050405020304" pitchFamily="18" charset="0"/>
                <a:cs typeface="Times New Roman" panose="02020603050405020304" pitchFamily="18" charset="0"/>
              </a:rPr>
              <a:t> or jus numerical values of each pixel in these mini patches</a:t>
            </a:r>
            <a:endParaRPr lang="en-US" sz="18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87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
            <a:ext cx="12192000" cy="457200"/>
          </a:xfrm>
        </p:spPr>
        <p:txBody>
          <a:bodyPr>
            <a:noAutofit/>
          </a:bodyPr>
          <a:lstStyle/>
          <a:p>
            <a:pPr algn="ctr"/>
            <a:r>
              <a:rPr lang="en-US" sz="2400" b="1" dirty="0">
                <a:latin typeface="Times New Roman" panose="02020603050405020304" pitchFamily="18" charset="0"/>
                <a:cs typeface="Times New Roman" panose="02020603050405020304" pitchFamily="18" charset="0"/>
              </a:rPr>
              <a:t>The Convolution Operation: Another Example:</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370239" y="1188719"/>
            <a:ext cx="9286876" cy="4102554"/>
          </a:xfrm>
          <a:prstGeom prst="rect">
            <a:avLst/>
          </a:prstGeom>
        </p:spPr>
      </p:pic>
      <p:sp>
        <p:nvSpPr>
          <p:cNvPr id="17" name="Title 1"/>
          <p:cNvSpPr txBox="1">
            <a:spLocks/>
          </p:cNvSpPr>
          <p:nvPr/>
        </p:nvSpPr>
        <p:spPr>
          <a:xfrm>
            <a:off x="8707" y="557347"/>
            <a:ext cx="12192000" cy="4354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Times New Roman" panose="02020603050405020304" pitchFamily="18" charset="0"/>
                <a:cs typeface="Times New Roman" panose="02020603050405020304" pitchFamily="18" charset="0"/>
              </a:rPr>
              <a:t>Element wise Multiplication between the Filter Matrix those mini patches as well as the patch of our input image </a:t>
            </a:r>
            <a:endParaRPr lang="en-US" sz="1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251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1"/>
            <a:ext cx="12192000" cy="457200"/>
          </a:xfrm>
        </p:spPr>
        <p:txBody>
          <a:bodyPr>
            <a:noAutofit/>
          </a:bodyPr>
          <a:lstStyle/>
          <a:p>
            <a:pPr algn="ctr"/>
            <a:r>
              <a:rPr lang="en-US" sz="2400" b="1" dirty="0">
                <a:latin typeface="Times New Roman" panose="02020603050405020304" pitchFamily="18" charset="0"/>
                <a:cs typeface="Times New Roman" panose="02020603050405020304" pitchFamily="18" charset="0"/>
              </a:rPr>
              <a:t>The Convolution Operation: Another Example:</a:t>
            </a:r>
            <a:endParaRPr lang="en-US" sz="2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370239" y="759037"/>
            <a:ext cx="8544470" cy="3774590"/>
          </a:xfrm>
          <a:prstGeom prst="rect">
            <a:avLst/>
          </a:prstGeom>
        </p:spPr>
      </p:pic>
    </p:spTree>
    <p:extLst>
      <p:ext uri="{BB962C8B-B14F-4D97-AF65-F5344CB8AC3E}">
        <p14:creationId xmlns:p14="http://schemas.microsoft.com/office/powerpoint/2010/main" val="3696602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29"/>
            <a:ext cx="10515600" cy="627652"/>
          </a:xfrm>
        </p:spPr>
        <p:txBody>
          <a:bodyPr>
            <a:normAutofit fontScale="90000"/>
          </a:bodyPr>
          <a:lstStyle/>
          <a:p>
            <a:r>
              <a:rPr lang="en-US" dirty="0"/>
              <a:t>Lets see how NN and CNN Process an Image</a:t>
            </a:r>
          </a:p>
        </p:txBody>
      </p:sp>
      <p:pic>
        <p:nvPicPr>
          <p:cNvPr id="4" name="Content Placeholder 3"/>
          <p:cNvPicPr>
            <a:picLocks noGrp="1" noChangeAspect="1"/>
          </p:cNvPicPr>
          <p:nvPr>
            <p:ph idx="1"/>
          </p:nvPr>
        </p:nvPicPr>
        <p:blipFill>
          <a:blip r:embed="rId2"/>
          <a:stretch>
            <a:fillRect/>
          </a:stretch>
        </p:blipFill>
        <p:spPr>
          <a:xfrm>
            <a:off x="1110886" y="953591"/>
            <a:ext cx="9442509" cy="3557565"/>
          </a:xfrm>
          <a:prstGeom prst="rect">
            <a:avLst/>
          </a:prstGeom>
        </p:spPr>
      </p:pic>
      <p:sp>
        <p:nvSpPr>
          <p:cNvPr id="5" name="Rectangle 4"/>
          <p:cNvSpPr/>
          <p:nvPr/>
        </p:nvSpPr>
        <p:spPr>
          <a:xfrm>
            <a:off x="352697" y="4933638"/>
            <a:ext cx="11743508" cy="1754326"/>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Feed the pixels of the image in the form of arrays to the input layer of the NN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Multi-layer networks used to classify things.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hidden layers carry out feature extraction by performing different calculations and manipulations.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multiple hidden layers like the convolution layer, the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layer, and pooling layer, that perform feature extraction from the image.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there’s a fully connected layer that identifies the object in the image.</a:t>
            </a:r>
          </a:p>
        </p:txBody>
      </p:sp>
    </p:spTree>
    <p:extLst>
      <p:ext uri="{BB962C8B-B14F-4D97-AF65-F5344CB8AC3E}">
        <p14:creationId xmlns:p14="http://schemas.microsoft.com/office/powerpoint/2010/main" val="60040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29"/>
            <a:ext cx="10515600" cy="627652"/>
          </a:xfrm>
        </p:spPr>
        <p:txBody>
          <a:bodyPr>
            <a:normAutofit fontScale="90000"/>
          </a:bodyPr>
          <a:lstStyle/>
          <a:p>
            <a:r>
              <a:rPr lang="en-US" dirty="0"/>
              <a:t>Lets see how NN and CNN Process an Image</a:t>
            </a:r>
          </a:p>
        </p:txBody>
      </p:sp>
      <p:pic>
        <p:nvPicPr>
          <p:cNvPr id="7" name="Picture 6"/>
          <p:cNvPicPr>
            <a:picLocks noChangeAspect="1"/>
          </p:cNvPicPr>
          <p:nvPr/>
        </p:nvPicPr>
        <p:blipFill>
          <a:blip r:embed="rId2"/>
          <a:stretch>
            <a:fillRect/>
          </a:stretch>
        </p:blipFill>
        <p:spPr>
          <a:xfrm>
            <a:off x="268289" y="1079978"/>
            <a:ext cx="11912323" cy="3492137"/>
          </a:xfrm>
          <a:prstGeom prst="rect">
            <a:avLst/>
          </a:prstGeom>
        </p:spPr>
      </p:pic>
    </p:spTree>
    <p:extLst>
      <p:ext uri="{BB962C8B-B14F-4D97-AF65-F5344CB8AC3E}">
        <p14:creationId xmlns:p14="http://schemas.microsoft.com/office/powerpoint/2010/main" val="173945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29"/>
            <a:ext cx="10515600" cy="627652"/>
          </a:xfrm>
        </p:spPr>
        <p:txBody>
          <a:bodyPr>
            <a:normAutofit fontScale="90000"/>
          </a:bodyPr>
          <a:lstStyle/>
          <a:p>
            <a:r>
              <a:rPr lang="en-US" dirty="0"/>
              <a:t>Lets see how NN and CNN Process an Image</a:t>
            </a:r>
          </a:p>
        </p:txBody>
      </p:sp>
      <p:pic>
        <p:nvPicPr>
          <p:cNvPr id="4" name="Picture 3"/>
          <p:cNvPicPr>
            <a:picLocks noChangeAspect="1"/>
          </p:cNvPicPr>
          <p:nvPr/>
        </p:nvPicPr>
        <p:blipFill>
          <a:blip r:embed="rId2"/>
          <a:stretch>
            <a:fillRect/>
          </a:stretch>
        </p:blipFill>
        <p:spPr>
          <a:xfrm>
            <a:off x="725549" y="1353369"/>
            <a:ext cx="10456257" cy="3040378"/>
          </a:xfrm>
          <a:prstGeom prst="rect">
            <a:avLst/>
          </a:prstGeom>
        </p:spPr>
      </p:pic>
      <p:sp>
        <p:nvSpPr>
          <p:cNvPr id="6" name="Rectangle 5"/>
          <p:cNvSpPr/>
          <p:nvPr/>
        </p:nvSpPr>
        <p:spPr>
          <a:xfrm>
            <a:off x="1297577" y="813478"/>
            <a:ext cx="9387840" cy="369332"/>
          </a:xfrm>
          <a:prstGeom prst="rect">
            <a:avLst/>
          </a:prstGeom>
        </p:spPr>
        <p:txBody>
          <a:bodyPr wrap="square">
            <a:spAutoFit/>
          </a:bodyPr>
          <a:lstStyle/>
          <a:p>
            <a:r>
              <a:rPr lang="en-US" dirty="0"/>
              <a:t>In CNN, every image is represented in the form of an array of pixel values.</a:t>
            </a:r>
          </a:p>
        </p:txBody>
      </p:sp>
      <p:sp>
        <p:nvSpPr>
          <p:cNvPr id="8" name="Rectangle 7"/>
          <p:cNvSpPr/>
          <p:nvPr/>
        </p:nvSpPr>
        <p:spPr>
          <a:xfrm>
            <a:off x="378823" y="4780393"/>
            <a:ext cx="11338560" cy="1477328"/>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Let’s understand the convolution operation using two matrices, a and b, of 1 dimension.</a:t>
            </a: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a = [5,3,2,5,9,7]</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b = [1,2,3]</a:t>
            </a:r>
          </a:p>
        </p:txBody>
      </p:sp>
    </p:spTree>
    <p:extLst>
      <p:ext uri="{BB962C8B-B14F-4D97-AF65-F5344CB8AC3E}">
        <p14:creationId xmlns:p14="http://schemas.microsoft.com/office/powerpoint/2010/main" val="219624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E5F17139-31EE-46AC-B04F-DBBD852DD6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31088" y="565739"/>
            <a:ext cx="9745883" cy="1124949"/>
          </a:xfrm>
        </p:spPr>
        <p:txBody>
          <a:bodyPr>
            <a:normAutofit/>
          </a:bodyPr>
          <a:lstStyle/>
          <a:p>
            <a:r>
              <a:rPr lang="en-US" sz="4100">
                <a:solidFill>
                  <a:schemeClr val="bg1"/>
                </a:solidFill>
              </a:rPr>
              <a:t>Lets see how NN and CNN Process an Image</a:t>
            </a:r>
          </a:p>
        </p:txBody>
      </p:sp>
      <p:sp>
        <p:nvSpPr>
          <p:cNvPr id="15" name="Freeform: Shape 14">
            <a:extLst>
              <a:ext uri="{FF2B5EF4-FFF2-40B4-BE49-F238E27FC236}">
                <a16:creationId xmlns="" xmlns:a16="http://schemas.microsoft.com/office/drawing/2014/main" id="{AAD42DD4-86F6-4FD2-869F-32D35E310C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Freeform: Shape 16">
            <a:extLst>
              <a:ext uri="{FF2B5EF4-FFF2-40B4-BE49-F238E27FC236}">
                <a16:creationId xmlns="" xmlns:a16="http://schemas.microsoft.com/office/drawing/2014/main" id="{4C36B8C5-0DEB-41B5-911D-572E2E835E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B5DC987A-A8C7-4C23-9BF5-33E9F6F21D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6766" y="2256427"/>
            <a:ext cx="10855283" cy="3963398"/>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F213F2CF-C6DF-4CE1-A6F0-E3B1BFBB0B2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2256427"/>
            <a:ext cx="10853849" cy="3955009"/>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 xmlns:a16="http://schemas.microsoft.com/office/drawing/2014/main" id="{84325C15-4820-4911-B66E-A5F917CFAE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5106" y="2125615"/>
            <a:ext cx="10855283" cy="397476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78393" y="2425605"/>
            <a:ext cx="7310722" cy="1032334"/>
          </a:xfrm>
          <a:prstGeom prst="rect">
            <a:avLst/>
          </a:prstGeom>
        </p:spPr>
        <p:txBody>
          <a:bodyPr wrap="square">
            <a:spAutoFit/>
          </a:bodyPr>
          <a:lstStyle/>
          <a:p>
            <a:pPr defTabSz="585216">
              <a:spcAft>
                <a:spcPts val="600"/>
              </a:spcAft>
            </a:pPr>
            <a:endParaRPr lang="en-US" sz="1152" kern="1200">
              <a:solidFill>
                <a:schemeClr val="tx1"/>
              </a:solidFill>
              <a:latin typeface="Times New Roman" panose="02020603050405020304" pitchFamily="18" charset="0"/>
              <a:ea typeface="+mn-ea"/>
              <a:cs typeface="Times New Roman" panose="02020603050405020304" pitchFamily="18" charset="0"/>
            </a:endParaRPr>
          </a:p>
          <a:p>
            <a:pPr defTabSz="585216">
              <a:spcAft>
                <a:spcPts val="600"/>
              </a:spcAft>
            </a:pPr>
            <a:r>
              <a:rPr lang="en-US" sz="1152" kern="1200">
                <a:solidFill>
                  <a:srgbClr val="FF0000"/>
                </a:solidFill>
                <a:latin typeface="Times New Roman" panose="02020603050405020304" pitchFamily="18" charset="0"/>
                <a:ea typeface="+mn-ea"/>
                <a:cs typeface="Times New Roman" panose="02020603050405020304" pitchFamily="18" charset="0"/>
              </a:rPr>
              <a:t>a = [5,3,2,5,9,7]</a:t>
            </a:r>
          </a:p>
          <a:p>
            <a:pPr defTabSz="585216">
              <a:spcAft>
                <a:spcPts val="600"/>
              </a:spcAft>
            </a:pPr>
            <a:endParaRPr lang="en-US" sz="1152" kern="1200">
              <a:solidFill>
                <a:srgbClr val="FF0000"/>
              </a:solidFill>
              <a:latin typeface="Times New Roman" panose="02020603050405020304" pitchFamily="18" charset="0"/>
              <a:ea typeface="+mn-ea"/>
              <a:cs typeface="Times New Roman" panose="02020603050405020304" pitchFamily="18" charset="0"/>
            </a:endParaRPr>
          </a:p>
          <a:p>
            <a:pPr defTabSz="585216">
              <a:spcAft>
                <a:spcPts val="600"/>
              </a:spcAft>
            </a:pPr>
            <a:r>
              <a:rPr lang="en-US" sz="1152" kern="1200">
                <a:solidFill>
                  <a:srgbClr val="FF0000"/>
                </a:solidFill>
                <a:latin typeface="Times New Roman" panose="02020603050405020304" pitchFamily="18" charset="0"/>
                <a:ea typeface="+mn-ea"/>
                <a:cs typeface="Times New Roman" panose="02020603050405020304" pitchFamily="18" charset="0"/>
              </a:rPr>
              <a:t>b = [1,2,3]</a:t>
            </a:r>
            <a:endParaRPr lang="en-US">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558379" y="3705766"/>
            <a:ext cx="7190361" cy="2091410"/>
          </a:xfrm>
          <a:prstGeom prst="rect">
            <a:avLst/>
          </a:prstGeom>
        </p:spPr>
      </p:pic>
    </p:spTree>
    <p:extLst>
      <p:ext uri="{BB962C8B-B14F-4D97-AF65-F5344CB8AC3E}">
        <p14:creationId xmlns:p14="http://schemas.microsoft.com/office/powerpoint/2010/main" val="298983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29"/>
            <a:ext cx="10515600" cy="627652"/>
          </a:xfrm>
        </p:spPr>
        <p:txBody>
          <a:bodyPr>
            <a:normAutofit fontScale="90000"/>
          </a:bodyPr>
          <a:lstStyle/>
          <a:p>
            <a:r>
              <a:rPr lang="en-US" dirty="0"/>
              <a:t>Lets see how NN and CNN Process an Image</a:t>
            </a:r>
          </a:p>
        </p:txBody>
      </p:sp>
      <p:pic>
        <p:nvPicPr>
          <p:cNvPr id="6" name="Picture 5"/>
          <p:cNvPicPr>
            <a:picLocks noChangeAspect="1"/>
          </p:cNvPicPr>
          <p:nvPr/>
        </p:nvPicPr>
        <p:blipFill>
          <a:blip r:embed="rId2"/>
          <a:stretch>
            <a:fillRect/>
          </a:stretch>
        </p:blipFill>
        <p:spPr>
          <a:xfrm>
            <a:off x="1018904" y="980126"/>
            <a:ext cx="9562010" cy="4152897"/>
          </a:xfrm>
          <a:prstGeom prst="rect">
            <a:avLst/>
          </a:prstGeom>
        </p:spPr>
      </p:pic>
    </p:spTree>
    <p:extLst>
      <p:ext uri="{BB962C8B-B14F-4D97-AF65-F5344CB8AC3E}">
        <p14:creationId xmlns:p14="http://schemas.microsoft.com/office/powerpoint/2010/main" val="185772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Fully Connected Neural Network</a:t>
            </a:r>
          </a:p>
        </p:txBody>
      </p:sp>
      <p:pic>
        <p:nvPicPr>
          <p:cNvPr id="7" name="Picture 6"/>
          <p:cNvPicPr>
            <a:picLocks noChangeAspect="1"/>
          </p:cNvPicPr>
          <p:nvPr/>
        </p:nvPicPr>
        <p:blipFill>
          <a:blip r:embed="rId2"/>
          <a:stretch>
            <a:fillRect/>
          </a:stretch>
        </p:blipFill>
        <p:spPr>
          <a:xfrm>
            <a:off x="4802869" y="643466"/>
            <a:ext cx="6729593" cy="5568739"/>
          </a:xfrm>
          <a:prstGeom prst="rect">
            <a:avLst/>
          </a:prstGeom>
        </p:spPr>
      </p:pic>
    </p:spTree>
    <p:extLst>
      <p:ext uri="{BB962C8B-B14F-4D97-AF65-F5344CB8AC3E}">
        <p14:creationId xmlns:p14="http://schemas.microsoft.com/office/powerpoint/2010/main" val="122866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29"/>
            <a:ext cx="10515600" cy="627652"/>
          </a:xfrm>
        </p:spPr>
        <p:txBody>
          <a:bodyPr>
            <a:normAutofit fontScale="90000"/>
          </a:bodyPr>
          <a:lstStyle/>
          <a:p>
            <a:r>
              <a:rPr lang="en-US" dirty="0"/>
              <a:t>How CNN Recognized Image</a:t>
            </a:r>
          </a:p>
        </p:txBody>
      </p:sp>
      <p:pic>
        <p:nvPicPr>
          <p:cNvPr id="8" name="Picture 7"/>
          <p:cNvPicPr>
            <a:picLocks noChangeAspect="1"/>
          </p:cNvPicPr>
          <p:nvPr/>
        </p:nvPicPr>
        <p:blipFill>
          <a:blip r:embed="rId2"/>
          <a:stretch>
            <a:fillRect/>
          </a:stretch>
        </p:blipFill>
        <p:spPr>
          <a:xfrm>
            <a:off x="345757" y="1306285"/>
            <a:ext cx="10830119" cy="3813266"/>
          </a:xfrm>
          <a:prstGeom prst="rect">
            <a:avLst/>
          </a:prstGeom>
        </p:spPr>
      </p:pic>
    </p:spTree>
    <p:extLst>
      <p:ext uri="{BB962C8B-B14F-4D97-AF65-F5344CB8AC3E}">
        <p14:creationId xmlns:p14="http://schemas.microsoft.com/office/powerpoint/2010/main" val="176226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586478" y="1683756"/>
            <a:ext cx="3115265" cy="2396359"/>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Fully Connected Neural Network</a:t>
            </a:r>
          </a:p>
        </p:txBody>
      </p:sp>
      <p:sp>
        <p:nvSpPr>
          <p:cNvPr id="5" name="Content Placeholder 2"/>
          <p:cNvSpPr txBox="1">
            <a:spLocks/>
          </p:cNvSpPr>
          <p:nvPr/>
        </p:nvSpPr>
        <p:spPr>
          <a:xfrm>
            <a:off x="5005825" y="2391262"/>
            <a:ext cx="1749099" cy="8072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502920">
              <a:spcBef>
                <a:spcPts val="550"/>
              </a:spcBef>
              <a:buNone/>
            </a:pPr>
            <a:r>
              <a:rPr lang="en-US" sz="1000" b="1" kern="1200">
                <a:solidFill>
                  <a:schemeClr val="tx1"/>
                </a:solidFill>
                <a:latin typeface="Times New Roman" panose="02020603050405020304" pitchFamily="18" charset="0"/>
                <a:ea typeface="+mn-ea"/>
                <a:cs typeface="Times New Roman" panose="02020603050405020304" pitchFamily="18" charset="0"/>
              </a:rPr>
              <a:t>Input:</a:t>
            </a:r>
          </a:p>
          <a:p>
            <a:pPr marL="125730" indent="-125730" defTabSz="502920">
              <a:spcBef>
                <a:spcPts val="550"/>
              </a:spcBef>
            </a:pPr>
            <a:r>
              <a:rPr lang="en-US" sz="1000" kern="1200">
                <a:solidFill>
                  <a:schemeClr val="tx1"/>
                </a:solidFill>
                <a:latin typeface="Times New Roman" panose="02020603050405020304" pitchFamily="18" charset="0"/>
                <a:ea typeface="+mn-ea"/>
                <a:cs typeface="Times New Roman" panose="02020603050405020304" pitchFamily="18" charset="0"/>
              </a:rPr>
              <a:t>2-D Image</a:t>
            </a:r>
          </a:p>
          <a:p>
            <a:pPr marL="125730" indent="-125730" defTabSz="502920">
              <a:spcBef>
                <a:spcPts val="550"/>
              </a:spcBef>
            </a:pPr>
            <a:r>
              <a:rPr lang="en-US" sz="1000" kern="1200">
                <a:solidFill>
                  <a:schemeClr val="tx1"/>
                </a:solidFill>
                <a:latin typeface="Times New Roman" panose="02020603050405020304" pitchFamily="18" charset="0"/>
                <a:ea typeface="+mn-ea"/>
                <a:cs typeface="Times New Roman" panose="02020603050405020304" pitchFamily="18" charset="0"/>
              </a:rPr>
              <a:t>Collapsing into 1-D sequence of number </a:t>
            </a:r>
            <a:r>
              <a:rPr lang="en-US" sz="1000" b="1" kern="1200">
                <a:solidFill>
                  <a:schemeClr val="tx1"/>
                </a:solidFill>
                <a:latin typeface="Times New Roman" panose="02020603050405020304" pitchFamily="18" charset="0"/>
                <a:ea typeface="+mn-ea"/>
                <a:cs typeface="Times New Roman" panose="02020603050405020304" pitchFamily="18" charset="0"/>
              </a:rPr>
              <a:t>(Vector of pixel values)</a:t>
            </a:r>
            <a:endParaRPr lang="en-US" sz="1000" b="1">
              <a:latin typeface="Times New Roman" panose="02020603050405020304" pitchFamily="18" charset="0"/>
              <a:cs typeface="Times New Roman" panose="02020603050405020304" pitchFamily="18" charset="0"/>
            </a:endParaRPr>
          </a:p>
        </p:txBody>
      </p:sp>
      <p:pic>
        <p:nvPicPr>
          <p:cNvPr id="2" name="Picture 1" descr="A diagram of a algorithm&#10;&#10;Description automatically generated"/>
          <p:cNvPicPr>
            <a:picLocks noChangeAspect="1"/>
          </p:cNvPicPr>
          <p:nvPr/>
        </p:nvPicPr>
        <p:blipFill>
          <a:blip r:embed="rId2"/>
          <a:stretch>
            <a:fillRect/>
          </a:stretch>
        </p:blipFill>
        <p:spPr>
          <a:xfrm>
            <a:off x="7012126" y="1892009"/>
            <a:ext cx="1873438" cy="1761503"/>
          </a:xfrm>
          <a:prstGeom prst="rect">
            <a:avLst/>
          </a:prstGeom>
        </p:spPr>
      </p:pic>
      <p:sp>
        <p:nvSpPr>
          <p:cNvPr id="8" name="Content Placeholder 2"/>
          <p:cNvSpPr txBox="1">
            <a:spLocks/>
          </p:cNvSpPr>
          <p:nvPr/>
        </p:nvSpPr>
        <p:spPr>
          <a:xfrm>
            <a:off x="9245467" y="2195189"/>
            <a:ext cx="2326418" cy="100330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502920">
              <a:spcBef>
                <a:spcPts val="550"/>
              </a:spcBef>
              <a:buNone/>
            </a:pPr>
            <a:r>
              <a:rPr lang="en-US" sz="1000" b="1" kern="1200">
                <a:solidFill>
                  <a:schemeClr val="tx1"/>
                </a:solidFill>
                <a:latin typeface="Times New Roman" panose="02020603050405020304" pitchFamily="18" charset="0"/>
                <a:ea typeface="+mn-ea"/>
                <a:cs typeface="Times New Roman" panose="02020603050405020304" pitchFamily="18" charset="0"/>
              </a:rPr>
              <a:t>Fully Connected:</a:t>
            </a:r>
          </a:p>
          <a:p>
            <a:pPr marL="125730" indent="-125730" defTabSz="502920">
              <a:spcBef>
                <a:spcPts val="550"/>
              </a:spcBef>
            </a:pPr>
            <a:r>
              <a:rPr lang="en-US" sz="1000" kern="1200">
                <a:solidFill>
                  <a:schemeClr val="tx1"/>
                </a:solidFill>
                <a:latin typeface="Times New Roman" panose="02020603050405020304" pitchFamily="18" charset="0"/>
                <a:ea typeface="+mn-ea"/>
                <a:cs typeface="Times New Roman" panose="02020603050405020304" pitchFamily="18" charset="0"/>
              </a:rPr>
              <a:t>Connect Neuron in hidden layer to all neurons in input layer</a:t>
            </a:r>
          </a:p>
          <a:p>
            <a:pPr marL="125730" indent="-125730" defTabSz="502920">
              <a:spcBef>
                <a:spcPts val="550"/>
              </a:spcBef>
            </a:pPr>
            <a:r>
              <a:rPr lang="en-US" sz="1000" kern="1200">
                <a:solidFill>
                  <a:schemeClr val="tx1"/>
                </a:solidFill>
                <a:latin typeface="Times New Roman" panose="02020603050405020304" pitchFamily="18" charset="0"/>
                <a:ea typeface="+mn-ea"/>
                <a:cs typeface="Times New Roman" panose="02020603050405020304" pitchFamily="18" charset="0"/>
              </a:rPr>
              <a:t>No spatial Information (3-D or 4-D)</a:t>
            </a:r>
          </a:p>
          <a:p>
            <a:pPr marL="125730" indent="-125730" defTabSz="502920">
              <a:spcBef>
                <a:spcPts val="550"/>
              </a:spcBef>
            </a:pPr>
            <a:r>
              <a:rPr lang="en-US" sz="1000" kern="1200">
                <a:solidFill>
                  <a:schemeClr val="tx1"/>
                </a:solidFill>
                <a:latin typeface="Times New Roman" panose="02020603050405020304" pitchFamily="18" charset="0"/>
                <a:ea typeface="+mn-ea"/>
                <a:cs typeface="Times New Roman" panose="02020603050405020304" pitchFamily="18" charset="0"/>
              </a:rPr>
              <a:t>Large no. of parameters, as the system is fully connected</a:t>
            </a:r>
            <a:endParaRPr lang="en-US" sz="1000">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4905052" y="4717370"/>
            <a:ext cx="6616446" cy="3454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502920">
              <a:spcBef>
                <a:spcPts val="550"/>
              </a:spcBef>
              <a:buNone/>
            </a:pPr>
            <a:r>
              <a:rPr lang="en-US" sz="1540" b="1" kern="1200">
                <a:solidFill>
                  <a:schemeClr val="tx1"/>
                </a:solidFill>
                <a:latin typeface="Times New Roman" panose="02020603050405020304" pitchFamily="18" charset="0"/>
                <a:ea typeface="+mn-ea"/>
                <a:cs typeface="Times New Roman" panose="02020603050405020304" pitchFamily="18" charset="0"/>
              </a:rPr>
              <a:t>Fully connected NN can’t process 2-D Matrix</a:t>
            </a:r>
            <a:endParaRPr lang="en-US" b="1">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4955911" y="4025148"/>
            <a:ext cx="6514728" cy="320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502920">
              <a:spcBef>
                <a:spcPts val="550"/>
              </a:spcBef>
              <a:buNone/>
            </a:pPr>
            <a:r>
              <a:rPr lang="en-US" sz="1100" kern="1200">
                <a:solidFill>
                  <a:schemeClr val="tx1"/>
                </a:solidFill>
                <a:latin typeface="Times New Roman" panose="02020603050405020304" pitchFamily="18" charset="0"/>
                <a:ea typeface="+mn-ea"/>
                <a:cs typeface="Times New Roman" panose="02020603050405020304" pitchFamily="18" charset="0"/>
              </a:rPr>
              <a:t>Remember that our image is just 2-D array</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07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16" presetClass="entr" presetSubtype="21"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192000" cy="587829"/>
          </a:xfrm>
        </p:spPr>
        <p:txBody>
          <a:bodyPr>
            <a:normAutofit/>
          </a:bodyPr>
          <a:lstStyle/>
          <a:p>
            <a:pPr algn="ctr"/>
            <a:r>
              <a:rPr lang="en-US" sz="3600" b="1" dirty="0">
                <a:latin typeface="Times New Roman" panose="02020603050405020304" pitchFamily="18" charset="0"/>
                <a:cs typeface="Times New Roman" panose="02020603050405020304" pitchFamily="18" charset="0"/>
              </a:rPr>
              <a:t>Fully Connected Neural Network</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0" y="822960"/>
            <a:ext cx="5646241" cy="3844426"/>
          </a:xfrm>
          <a:prstGeom prst="rect">
            <a:avLst/>
          </a:prstGeom>
        </p:spPr>
      </p:pic>
    </p:spTree>
    <p:extLst>
      <p:ext uri="{BB962C8B-B14F-4D97-AF65-F5344CB8AC3E}">
        <p14:creationId xmlns:p14="http://schemas.microsoft.com/office/powerpoint/2010/main" val="192847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586478" y="1683756"/>
            <a:ext cx="3115265" cy="2396359"/>
          </a:xfrm>
        </p:spPr>
        <p:txBody>
          <a:bodyPr anchor="b">
            <a:normAutofit/>
          </a:bodyPr>
          <a:lstStyle/>
          <a:p>
            <a:pPr algn="r"/>
            <a:r>
              <a:rPr lang="en-US" sz="4000" b="1">
                <a:solidFill>
                  <a:srgbClr val="FFFFFF"/>
                </a:solidFill>
                <a:latin typeface="Times New Roman" panose="02020603050405020304" pitchFamily="18" charset="0"/>
                <a:cs typeface="Times New Roman" panose="02020603050405020304" pitchFamily="18" charset="0"/>
              </a:rPr>
              <a:t>Using Spatial Structure</a:t>
            </a:r>
          </a:p>
        </p:txBody>
      </p:sp>
      <p:pic>
        <p:nvPicPr>
          <p:cNvPr id="2" name="Picture 1"/>
          <p:cNvPicPr>
            <a:picLocks noChangeAspect="1"/>
          </p:cNvPicPr>
          <p:nvPr/>
        </p:nvPicPr>
        <p:blipFill>
          <a:blip r:embed="rId2"/>
          <a:stretch>
            <a:fillRect/>
          </a:stretch>
        </p:blipFill>
        <p:spPr>
          <a:xfrm>
            <a:off x="7297126" y="2346565"/>
            <a:ext cx="1852806" cy="1757068"/>
          </a:xfrm>
          <a:prstGeom prst="rect">
            <a:avLst/>
          </a:prstGeom>
        </p:spPr>
      </p:pic>
      <p:sp>
        <p:nvSpPr>
          <p:cNvPr id="8" name="Content Placeholder 2"/>
          <p:cNvSpPr txBox="1">
            <a:spLocks/>
          </p:cNvSpPr>
          <p:nvPr/>
        </p:nvSpPr>
        <p:spPr>
          <a:xfrm>
            <a:off x="4905052" y="2306815"/>
            <a:ext cx="1876756" cy="866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539496">
              <a:spcBef>
                <a:spcPts val="590"/>
              </a:spcBef>
              <a:buNone/>
            </a:pPr>
            <a:r>
              <a:rPr lang="en-US" sz="1000" b="1" kern="1200">
                <a:solidFill>
                  <a:schemeClr val="tx1"/>
                </a:solidFill>
                <a:latin typeface="Times New Roman" panose="02020603050405020304" pitchFamily="18" charset="0"/>
                <a:ea typeface="+mn-ea"/>
                <a:cs typeface="Times New Roman" panose="02020603050405020304" pitchFamily="18" charset="0"/>
              </a:rPr>
              <a:t>Input:</a:t>
            </a:r>
          </a:p>
          <a:p>
            <a:pPr marL="134874" indent="-134874" defTabSz="539496">
              <a:spcBef>
                <a:spcPts val="590"/>
              </a:spcBef>
            </a:pPr>
            <a:r>
              <a:rPr lang="en-US" sz="1000" kern="1200">
                <a:solidFill>
                  <a:schemeClr val="tx1"/>
                </a:solidFill>
                <a:latin typeface="Times New Roman" panose="02020603050405020304" pitchFamily="18" charset="0"/>
                <a:ea typeface="+mn-ea"/>
                <a:cs typeface="Times New Roman" panose="02020603050405020304" pitchFamily="18" charset="0"/>
              </a:rPr>
              <a:t>2-D Image</a:t>
            </a:r>
          </a:p>
          <a:p>
            <a:pPr marL="134874" indent="-134874" defTabSz="539496">
              <a:spcBef>
                <a:spcPts val="590"/>
              </a:spcBef>
            </a:pPr>
            <a:r>
              <a:rPr lang="en-US" sz="1000" kern="1200">
                <a:solidFill>
                  <a:schemeClr val="tx1"/>
                </a:solidFill>
                <a:latin typeface="Times New Roman" panose="02020603050405020304" pitchFamily="18" charset="0"/>
                <a:ea typeface="+mn-ea"/>
                <a:cs typeface="Times New Roman" panose="02020603050405020304" pitchFamily="18" charset="0"/>
              </a:rPr>
              <a:t>Collapsing into 1-D sequence of number </a:t>
            </a:r>
            <a:r>
              <a:rPr lang="en-US" sz="1000" b="1" kern="1200">
                <a:solidFill>
                  <a:schemeClr val="tx1"/>
                </a:solidFill>
                <a:latin typeface="Times New Roman" panose="02020603050405020304" pitchFamily="18" charset="0"/>
                <a:ea typeface="+mn-ea"/>
                <a:cs typeface="Times New Roman" panose="02020603050405020304" pitchFamily="18" charset="0"/>
              </a:rPr>
              <a:t>(Vector of pixel values)</a:t>
            </a:r>
            <a:endParaRPr lang="en-US" sz="1000" b="1">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9241455" y="3863051"/>
            <a:ext cx="2330430" cy="7849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4874" indent="-134874" defTabSz="539496">
              <a:spcBef>
                <a:spcPts val="590"/>
              </a:spcBef>
            </a:pPr>
            <a:r>
              <a:rPr lang="en-US" sz="1400" b="1" kern="1200">
                <a:solidFill>
                  <a:schemeClr val="tx1"/>
                </a:solidFill>
                <a:latin typeface="Times New Roman" panose="02020603050405020304" pitchFamily="18" charset="0"/>
                <a:ea typeface="+mn-ea"/>
                <a:cs typeface="Times New Roman" panose="02020603050405020304" pitchFamily="18" charset="0"/>
              </a:rPr>
              <a:t>Idea</a:t>
            </a:r>
            <a:r>
              <a:rPr lang="en-US" sz="1400" kern="1200">
                <a:solidFill>
                  <a:schemeClr val="tx1"/>
                </a:solidFill>
                <a:latin typeface="Times New Roman" panose="02020603050405020304" pitchFamily="18" charset="0"/>
                <a:ea typeface="+mn-ea"/>
                <a:cs typeface="Times New Roman" panose="02020603050405020304" pitchFamily="18" charset="0"/>
              </a:rPr>
              <a:t>: connect patches of input to neuron in hidden layer</a:t>
            </a:r>
          </a:p>
          <a:p>
            <a:pPr marL="134874" indent="-134874" defTabSz="539496">
              <a:spcBef>
                <a:spcPts val="590"/>
              </a:spcBef>
            </a:pPr>
            <a:r>
              <a:rPr lang="en-US" sz="1400" kern="1200">
                <a:solidFill>
                  <a:schemeClr val="tx1"/>
                </a:solidFill>
                <a:latin typeface="Times New Roman" panose="02020603050405020304" pitchFamily="18" charset="0"/>
                <a:ea typeface="+mn-ea"/>
                <a:cs typeface="Times New Roman" panose="02020603050405020304" pitchFamily="18" charset="0"/>
              </a:rPr>
              <a:t>Neuron connected to region of input, only sees the values</a:t>
            </a:r>
          </a:p>
          <a:p>
            <a:pPr marL="134874" indent="-134874" defTabSz="539496">
              <a:spcBef>
                <a:spcPts val="590"/>
              </a:spcBef>
            </a:pPr>
            <a:endParaRPr lang="en-US" sz="1400" kern="1200">
              <a:solidFill>
                <a:schemeClr val="tx1"/>
              </a:solidFill>
              <a:latin typeface="Times New Roman" panose="02020603050405020304" pitchFamily="18" charset="0"/>
              <a:ea typeface="+mn-ea"/>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918776" y="2792349"/>
            <a:ext cx="2415969" cy="1013693"/>
          </a:xfrm>
          <a:prstGeom prst="rect">
            <a:avLst/>
          </a:prstGeom>
        </p:spPr>
      </p:pic>
    </p:spTree>
    <p:extLst>
      <p:ext uri="{BB962C8B-B14F-4D97-AF65-F5344CB8AC3E}">
        <p14:creationId xmlns:p14="http://schemas.microsoft.com/office/powerpoint/2010/main" val="337373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0" y="0"/>
            <a:ext cx="12192000" cy="858765"/>
          </a:xfrm>
        </p:spPr>
        <p:txBody>
          <a:bodyPr>
            <a:normAutofit/>
          </a:bodyPr>
          <a:lstStyle/>
          <a:p>
            <a:pPr algn="ctr"/>
            <a:r>
              <a:rPr lang="en-US" sz="3600" b="1" dirty="0">
                <a:latin typeface="Times New Roman" panose="02020603050405020304" pitchFamily="18" charset="0"/>
                <a:cs typeface="Times New Roman" panose="02020603050405020304" pitchFamily="18" charset="0"/>
              </a:rPr>
              <a:t>Using Spatial Structure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0" y="4062547"/>
            <a:ext cx="12007403" cy="7445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dirty="0">
                <a:latin typeface="Times New Roman" panose="02020603050405020304" pitchFamily="18" charset="0"/>
                <a:cs typeface="Times New Roman" panose="02020603050405020304" pitchFamily="18" charset="0"/>
              </a:rPr>
              <a:t>Connect patch in input layer to a single neuron in subsequent layer by using a sliding window to define connections, and thus preserving very rich spatial information.</a:t>
            </a:r>
          </a:p>
          <a:p>
            <a:pPr marL="0" indent="0" algn="ctr">
              <a:buNone/>
            </a:pPr>
            <a:endParaRPr lang="en-US" sz="1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436788" y="1136465"/>
            <a:ext cx="4991911" cy="2887027"/>
          </a:xfrm>
          <a:prstGeom prst="rect">
            <a:avLst/>
          </a:prstGeom>
        </p:spPr>
      </p:pic>
      <p:pic>
        <p:nvPicPr>
          <p:cNvPr id="5" name="Picture 4"/>
          <p:cNvPicPr>
            <a:picLocks noChangeAspect="1"/>
          </p:cNvPicPr>
          <p:nvPr/>
        </p:nvPicPr>
        <p:blipFill>
          <a:blip r:embed="rId3"/>
          <a:stretch>
            <a:fillRect/>
          </a:stretch>
        </p:blipFill>
        <p:spPr>
          <a:xfrm>
            <a:off x="5588809" y="1136465"/>
            <a:ext cx="4807339" cy="2691288"/>
          </a:xfrm>
          <a:prstGeom prst="rect">
            <a:avLst/>
          </a:prstGeom>
        </p:spPr>
      </p:pic>
      <p:sp>
        <p:nvSpPr>
          <p:cNvPr id="10" name="Content Placeholder 2"/>
          <p:cNvSpPr txBox="1">
            <a:spLocks/>
          </p:cNvSpPr>
          <p:nvPr/>
        </p:nvSpPr>
        <p:spPr>
          <a:xfrm>
            <a:off x="152400" y="6034207"/>
            <a:ext cx="12007403" cy="6179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Times New Roman" panose="02020603050405020304" pitchFamily="18" charset="0"/>
                <a:cs typeface="Times New Roman" panose="02020603050405020304" pitchFamily="18" charset="0"/>
              </a:rPr>
              <a:t>How we can weight the patch to detect particular patch?</a:t>
            </a:r>
          </a:p>
          <a:p>
            <a:pPr marL="0" indent="0" algn="ctr">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14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256B2C21-A230-48C0-8DF1-C46611373C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3847E18C-932D-4C95-AABA-FEC7C9499AD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3150CB11-0C61-439E-910F-5787759E72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 xmlns:a16="http://schemas.microsoft.com/office/drawing/2014/main" id="{43F8A58B-5155-44CE-A5FF-7647B47D0A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 xmlns:a16="http://schemas.microsoft.com/office/drawing/2014/main" id="{443F2ACA-E6D6-4028-82DD-F03C262D5D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b="1" kern="1200">
                <a:solidFill>
                  <a:srgbClr val="FFFFFF"/>
                </a:solidFill>
                <a:latin typeface="+mj-lt"/>
                <a:ea typeface="+mj-ea"/>
                <a:cs typeface="+mj-cs"/>
              </a:rPr>
              <a:t>Applying Filters to Extract Features</a:t>
            </a:r>
          </a:p>
        </p:txBody>
      </p:sp>
      <p:graphicFrame>
        <p:nvGraphicFramePr>
          <p:cNvPr id="9" name="Content Placeholder 2">
            <a:extLst>
              <a:ext uri="{FF2B5EF4-FFF2-40B4-BE49-F238E27FC236}">
                <a16:creationId xmlns="" xmlns:a16="http://schemas.microsoft.com/office/drawing/2014/main" id="{B264D249-A32F-F704-5EA8-CA7D7330B139}"/>
              </a:ext>
            </a:extLst>
          </p:cNvPr>
          <p:cNvGraphicFramePr/>
          <p:nvPr>
            <p:extLst>
              <p:ext uri="{D42A27DB-BD31-4B8C-83A1-F6EECF244321}">
                <p14:modId xmlns:p14="http://schemas.microsoft.com/office/powerpoint/2010/main" val="384207384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39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p:nvPr>
        </p:nvSpPr>
        <p:spPr>
          <a:xfrm>
            <a:off x="1371597" y="348865"/>
            <a:ext cx="10044023" cy="877729"/>
          </a:xfrm>
        </p:spPr>
        <p:txBody>
          <a:bodyPr anchor="ctr">
            <a:normAutofit/>
          </a:bodyPr>
          <a:lstStyle/>
          <a:p>
            <a:r>
              <a:rPr lang="en-US" sz="3400" b="1">
                <a:solidFill>
                  <a:srgbClr val="FFFFFF"/>
                </a:solidFill>
                <a:latin typeface="Times New Roman" panose="02020603050405020304" pitchFamily="18" charset="0"/>
                <a:cs typeface="Times New Roman" panose="02020603050405020304" pitchFamily="18" charset="0"/>
              </a:rPr>
              <a:t>Features Extraction with Convolution: An Example</a:t>
            </a:r>
          </a:p>
        </p:txBody>
      </p:sp>
      <p:pic>
        <p:nvPicPr>
          <p:cNvPr id="2" name="Picture 1"/>
          <p:cNvPicPr>
            <a:picLocks noChangeAspect="1"/>
          </p:cNvPicPr>
          <p:nvPr/>
        </p:nvPicPr>
        <p:blipFill>
          <a:blip r:embed="rId2"/>
          <a:stretch>
            <a:fillRect/>
          </a:stretch>
        </p:blipFill>
        <p:spPr>
          <a:xfrm>
            <a:off x="644056" y="2887223"/>
            <a:ext cx="4288327" cy="2348076"/>
          </a:xfrm>
          <a:prstGeom prst="rect">
            <a:avLst/>
          </a:prstGeom>
        </p:spPr>
      </p:pic>
      <p:sp>
        <p:nvSpPr>
          <p:cNvPr id="8" name="Content Placeholder 2"/>
          <p:cNvSpPr txBox="1">
            <a:spLocks/>
          </p:cNvSpPr>
          <p:nvPr/>
        </p:nvSpPr>
        <p:spPr>
          <a:xfrm>
            <a:off x="5201288" y="2887223"/>
            <a:ext cx="6370597" cy="2184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2598" indent="-212598" defTabSz="850392">
              <a:spcBef>
                <a:spcPts val="930"/>
              </a:spcBef>
            </a:pPr>
            <a:r>
              <a:rPr lang="en-US" sz="1674" b="1" kern="1200">
                <a:solidFill>
                  <a:schemeClr val="tx1"/>
                </a:solidFill>
                <a:latin typeface="Times New Roman" panose="02020603050405020304" pitchFamily="18" charset="0"/>
                <a:ea typeface="+mn-ea"/>
                <a:cs typeface="Times New Roman" panose="02020603050405020304" pitchFamily="18" charset="0"/>
              </a:rPr>
              <a:t>Filter of size 4*4= 16 different weights</a:t>
            </a:r>
          </a:p>
          <a:p>
            <a:pPr marL="0" indent="0" defTabSz="850392">
              <a:spcBef>
                <a:spcPts val="930"/>
              </a:spcBef>
              <a:buNone/>
            </a:pPr>
            <a:endParaRPr lang="en-US" sz="1674" b="1" kern="1200">
              <a:solidFill>
                <a:schemeClr val="tx1"/>
              </a:solidFill>
              <a:latin typeface="Times New Roman" panose="02020603050405020304" pitchFamily="18" charset="0"/>
              <a:ea typeface="+mn-ea"/>
              <a:cs typeface="Times New Roman" panose="02020603050405020304" pitchFamily="18" charset="0"/>
            </a:endParaRPr>
          </a:p>
          <a:p>
            <a:pPr marL="212598" indent="-212598" defTabSz="850392">
              <a:spcBef>
                <a:spcPts val="930"/>
              </a:spcBef>
            </a:pPr>
            <a:r>
              <a:rPr lang="en-US" sz="1674" b="1" kern="1200">
                <a:solidFill>
                  <a:schemeClr val="tx1"/>
                </a:solidFill>
                <a:latin typeface="Times New Roman" panose="02020603050405020304" pitchFamily="18" charset="0"/>
                <a:ea typeface="+mn-ea"/>
                <a:cs typeface="Times New Roman" panose="02020603050405020304" pitchFamily="18" charset="0"/>
              </a:rPr>
              <a:t>Apply this same filter to 4*4 patches in input and use the result of that operation to update the state of the neuron in the next layer</a:t>
            </a:r>
          </a:p>
          <a:p>
            <a:pPr marL="0" indent="0" defTabSz="850392">
              <a:spcBef>
                <a:spcPts val="930"/>
              </a:spcBef>
              <a:buNone/>
            </a:pPr>
            <a:endParaRPr lang="en-US" sz="1674" b="1" kern="1200">
              <a:solidFill>
                <a:schemeClr val="tx1"/>
              </a:solidFill>
              <a:latin typeface="Times New Roman" panose="02020603050405020304" pitchFamily="18" charset="0"/>
              <a:ea typeface="+mn-ea"/>
              <a:cs typeface="Times New Roman" panose="02020603050405020304" pitchFamily="18" charset="0"/>
            </a:endParaRPr>
          </a:p>
          <a:p>
            <a:pPr marL="212598" indent="-212598" defTabSz="850392">
              <a:spcBef>
                <a:spcPts val="930"/>
              </a:spcBef>
            </a:pPr>
            <a:r>
              <a:rPr lang="en-US" sz="1674" b="1" kern="1200">
                <a:solidFill>
                  <a:schemeClr val="tx1"/>
                </a:solidFill>
                <a:latin typeface="Times New Roman" panose="02020603050405020304" pitchFamily="18" charset="0"/>
                <a:ea typeface="+mn-ea"/>
                <a:cs typeface="Times New Roman" panose="02020603050405020304" pitchFamily="18" charset="0"/>
              </a:rPr>
              <a:t>Shift by 2 pixel for next patch to define the next neuron in the adjacent location in the future layer</a:t>
            </a:r>
          </a:p>
          <a:p>
            <a:pPr marL="212598" indent="-212598" defTabSz="850392">
              <a:spcBef>
                <a:spcPts val="930"/>
              </a:spcBef>
            </a:pPr>
            <a:endParaRPr lang="en-US" sz="1674" b="1" kern="1200">
              <a:solidFill>
                <a:schemeClr val="tx1"/>
              </a:solidFill>
              <a:latin typeface="Times New Roman" panose="02020603050405020304" pitchFamily="18" charset="0"/>
              <a:ea typeface="+mn-ea"/>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5290922" y="5240678"/>
            <a:ext cx="5752911" cy="2900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50392">
              <a:spcBef>
                <a:spcPts val="930"/>
              </a:spcBef>
              <a:buNone/>
            </a:pPr>
            <a:r>
              <a:rPr lang="en-US" sz="1700" b="1" kern="1200">
                <a:solidFill>
                  <a:srgbClr val="FF0000"/>
                </a:solidFill>
                <a:latin typeface="Times New Roman" panose="02020603050405020304" pitchFamily="18" charset="0"/>
                <a:ea typeface="+mn-ea"/>
                <a:cs typeface="Times New Roman" panose="02020603050405020304" pitchFamily="18" charset="0"/>
              </a:rPr>
              <a:t>Concept of Convolution at high level</a:t>
            </a:r>
          </a:p>
          <a:p>
            <a:pPr marL="0" indent="0" algn="ctr">
              <a:buNone/>
            </a:pPr>
            <a:endParaRPr lang="en-US" sz="17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07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AB8C311F-7253-4AED-9701-7FC0708C41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E2384209-CB15-4CDF-9D31-C44FD9A3F2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2633B3B5-CC90-43F0-8714-D31D1F3F02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A8D57A06-A426-446D-B02C-A2DC6B62E4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3498" y="869903"/>
            <a:ext cx="11121302" cy="2057830"/>
          </a:xfrm>
        </p:spPr>
        <p:txBody>
          <a:bodyPr>
            <a:normAutofit/>
          </a:bodyPr>
          <a:lstStyle/>
          <a:p>
            <a:pPr marL="0" indent="0" algn="ctr" defTabSz="850392">
              <a:spcBef>
                <a:spcPts val="930"/>
              </a:spcBef>
              <a:buNone/>
            </a:pPr>
            <a:r>
              <a:rPr lang="en-US" sz="6696" kern="1200">
                <a:solidFill>
                  <a:schemeClr val="tx1"/>
                </a:solidFill>
                <a:latin typeface="Times New Roman" panose="02020603050405020304" pitchFamily="18" charset="0"/>
                <a:ea typeface="+mn-ea"/>
                <a:cs typeface="Times New Roman" panose="02020603050405020304" pitchFamily="18" charset="0"/>
              </a:rPr>
              <a:t>Feature Extraction and Convolution: A Case Study</a:t>
            </a:r>
            <a:endParaRPr lang="en-US" sz="720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457200" y="4943792"/>
            <a:ext cx="11086203" cy="1044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50392">
              <a:spcBef>
                <a:spcPts val="930"/>
              </a:spcBef>
              <a:buNone/>
            </a:pPr>
            <a:r>
              <a:rPr lang="en-US" sz="2790" b="1" kern="1200">
                <a:solidFill>
                  <a:srgbClr val="FF0000"/>
                </a:solidFill>
                <a:latin typeface="Times New Roman" panose="02020603050405020304" pitchFamily="18" charset="0"/>
                <a:ea typeface="+mn-ea"/>
                <a:cs typeface="Times New Roman" panose="02020603050405020304" pitchFamily="18" charset="0"/>
              </a:rPr>
              <a:t>How convolution allows us to learn these features/patterns in the data which is our ultimate goal</a:t>
            </a:r>
            <a:endParaRPr lang="en-US" sz="3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972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28237</TotalTime>
  <Words>702</Words>
  <Application>Microsoft Office PowerPoint</Application>
  <PresentationFormat>Custom</PresentationFormat>
  <Paragraphs>74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Fully Connected Neural Network</vt:lpstr>
      <vt:lpstr>Fully Connected Neural Network</vt:lpstr>
      <vt:lpstr>Fully Connected Neural Network</vt:lpstr>
      <vt:lpstr>Using Spatial Structure</vt:lpstr>
      <vt:lpstr>Using Spatial Structure</vt:lpstr>
      <vt:lpstr>Applying Filters to Extract Features</vt:lpstr>
      <vt:lpstr>Features Extraction with Convolution: An Example</vt:lpstr>
      <vt:lpstr>PowerPoint Presentation</vt:lpstr>
      <vt:lpstr>Designing a Convolutional Algorithm to Detect or Classify X as X in a Black &amp; White Image</vt:lpstr>
      <vt:lpstr>Identifying Features of X using Convolution</vt:lpstr>
      <vt:lpstr>Identifying Features of X using Filters</vt:lpstr>
      <vt:lpstr>The Convolution Operation: Another Example:</vt:lpstr>
      <vt:lpstr>The Convolution Operation: Another Example:</vt:lpstr>
      <vt:lpstr>Lets see how NN and CNN Process an Image</vt:lpstr>
      <vt:lpstr>Lets see how NN and CNN Process an Image</vt:lpstr>
      <vt:lpstr>Lets see how NN and CNN Process an Image</vt:lpstr>
      <vt:lpstr>Lets see how NN and CNN Process an Image</vt:lpstr>
      <vt:lpstr>Lets see how NN and CNN Process an Image</vt:lpstr>
      <vt:lpstr>How CNN Recognized Image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Mehmood</dc:creator>
  <cp:lastModifiedBy>M. AYAN LAPTOPS</cp:lastModifiedBy>
  <cp:revision>153</cp:revision>
  <dcterms:created xsi:type="dcterms:W3CDTF">2023-07-16T13:55:14Z</dcterms:created>
  <dcterms:modified xsi:type="dcterms:W3CDTF">2024-12-17T13:33:12Z</dcterms:modified>
</cp:coreProperties>
</file>