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1"/>
  </p:notes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60" d="100"/>
          <a:sy n="60" d="100"/>
        </p:scale>
        <p:origin x="28" y="56"/>
      </p:cViewPr>
      <p:guideLst/>
    </p:cSldViewPr>
  </p:slideViewPr>
  <p:notesTextViewPr>
    <p:cViewPr>
      <p:scale>
        <a:sx n="1" d="1"/>
        <a:sy n="1" d="1"/>
      </p:scale>
      <p:origin x="0" y="-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CC211-8063-461C-A2E0-833577DEE29D}"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79DCD79E-F773-4B6F-BDE2-C3B138728565}">
      <dgm:prSet/>
      <dgm:spPr/>
      <dgm:t>
        <a:bodyPr/>
        <a:lstStyle/>
        <a:p>
          <a:pPr>
            <a:lnSpc>
              <a:spcPct val="100000"/>
            </a:lnSpc>
          </a:pPr>
          <a:r>
            <a:rPr lang="en-US"/>
            <a:t>Let the data “build up” inside the for loop</a:t>
          </a:r>
          <a:endParaRPr lang="en-US" dirty="0"/>
        </a:p>
      </dgm:t>
    </dgm:pt>
    <dgm:pt modelId="{5A410DC2-74C9-4EBD-B998-9E1034E5D3EF}" type="parTrans" cxnId="{62B09D4C-7960-4F4D-A83D-F942B1484D16}">
      <dgm:prSet/>
      <dgm:spPr/>
      <dgm:t>
        <a:bodyPr/>
        <a:lstStyle/>
        <a:p>
          <a:endParaRPr lang="en-US"/>
        </a:p>
      </dgm:t>
    </dgm:pt>
    <dgm:pt modelId="{CFAB73A0-B245-4911-82EE-AA9FE12292A6}" type="sibTrans" cxnId="{62B09D4C-7960-4F4D-A83D-F942B1484D16}">
      <dgm:prSet/>
      <dgm:spPr/>
      <dgm:t>
        <a:bodyPr/>
        <a:lstStyle/>
        <a:p>
          <a:endParaRPr lang="en-US"/>
        </a:p>
      </dgm:t>
    </dgm:pt>
    <dgm:pt modelId="{F7AF553A-1460-46FB-B862-B21F298F439F}">
      <dgm:prSet/>
      <dgm:spPr/>
      <dgm:t>
        <a:bodyPr/>
        <a:lstStyle/>
        <a:p>
          <a:pPr>
            <a:lnSpc>
              <a:spcPct val="100000"/>
            </a:lnSpc>
          </a:pPr>
          <a:r>
            <a:rPr lang="en-US"/>
            <a:t>The program finds the points of interest</a:t>
          </a:r>
          <a:endParaRPr lang="en-US" dirty="0"/>
        </a:p>
      </dgm:t>
    </dgm:pt>
    <dgm:pt modelId="{281B3723-A785-4E6F-9B2D-2640F59D488B}" type="parTrans" cxnId="{AA22DDEC-44BD-4FB8-9944-836248A1C1C1}">
      <dgm:prSet/>
      <dgm:spPr/>
      <dgm:t>
        <a:bodyPr/>
        <a:lstStyle/>
        <a:p>
          <a:endParaRPr lang="en-US"/>
        </a:p>
      </dgm:t>
    </dgm:pt>
    <dgm:pt modelId="{181B7264-DB3E-4FD0-A5A9-5A31E9EB5BD0}" type="sibTrans" cxnId="{AA22DDEC-44BD-4FB8-9944-836248A1C1C1}">
      <dgm:prSet/>
      <dgm:spPr/>
      <dgm:t>
        <a:bodyPr/>
        <a:lstStyle/>
        <a:p>
          <a:endParaRPr lang="en-US"/>
        </a:p>
      </dgm:t>
    </dgm:pt>
    <dgm:pt modelId="{0E059842-B157-415B-B748-1A09806021A9}">
      <dgm:prSet/>
      <dgm:spPr/>
      <dgm:t>
        <a:bodyPr/>
        <a:lstStyle/>
        <a:p>
          <a:pPr>
            <a:lnSpc>
              <a:spcPct val="100000"/>
            </a:lnSpc>
          </a:pPr>
          <a:r>
            <a:rPr lang="en-US"/>
            <a:t>Displays each element on one graph and individual indicators</a:t>
          </a:r>
          <a:endParaRPr lang="en-US" dirty="0"/>
        </a:p>
      </dgm:t>
    </dgm:pt>
    <dgm:pt modelId="{1DD7A6BE-E2C8-413E-993D-B27DF77CE6F6}" type="parTrans" cxnId="{80461F11-0C62-40F4-8A46-CE7FD6978A63}">
      <dgm:prSet/>
      <dgm:spPr/>
      <dgm:t>
        <a:bodyPr/>
        <a:lstStyle/>
        <a:p>
          <a:endParaRPr lang="en-US"/>
        </a:p>
      </dgm:t>
    </dgm:pt>
    <dgm:pt modelId="{ABD13FD8-8250-4A5A-B95E-940F843BEE57}" type="sibTrans" cxnId="{80461F11-0C62-40F4-8A46-CE7FD6978A63}">
      <dgm:prSet/>
      <dgm:spPr/>
      <dgm:t>
        <a:bodyPr/>
        <a:lstStyle/>
        <a:p>
          <a:endParaRPr lang="en-US"/>
        </a:p>
      </dgm:t>
    </dgm:pt>
    <dgm:pt modelId="{59F8B43D-C711-4D5E-833F-036FD4B950B5}">
      <dgm:prSet/>
      <dgm:spPr/>
      <dgm:t>
        <a:bodyPr/>
        <a:lstStyle/>
        <a:p>
          <a:pPr>
            <a:lnSpc>
              <a:spcPct val="100000"/>
            </a:lnSpc>
          </a:pPr>
          <a:r>
            <a:rPr lang="en-US"/>
            <a:t>Input the number of data points you want to record and press run</a:t>
          </a:r>
          <a:endParaRPr lang="en-US" dirty="0"/>
        </a:p>
      </dgm:t>
    </dgm:pt>
    <dgm:pt modelId="{D376EF00-9C1A-4C6A-B34E-8169021C3B6A}" type="parTrans" cxnId="{444F26D7-263D-403F-B312-30339DFE6DBA}">
      <dgm:prSet/>
      <dgm:spPr/>
      <dgm:t>
        <a:bodyPr/>
        <a:lstStyle/>
        <a:p>
          <a:endParaRPr lang="en-US"/>
        </a:p>
      </dgm:t>
    </dgm:pt>
    <dgm:pt modelId="{A2037ED9-C3B2-4813-9622-D73E791FA2DF}" type="sibTrans" cxnId="{444F26D7-263D-403F-B312-30339DFE6DBA}">
      <dgm:prSet/>
      <dgm:spPr/>
      <dgm:t>
        <a:bodyPr/>
        <a:lstStyle/>
        <a:p>
          <a:endParaRPr lang="en-US"/>
        </a:p>
      </dgm:t>
    </dgm:pt>
    <dgm:pt modelId="{818B7A31-2C91-477E-A928-7556A1A7E1D7}" type="pres">
      <dgm:prSet presAssocID="{034CC211-8063-461C-A2E0-833577DEE29D}" presName="root" presStyleCnt="0">
        <dgm:presLayoutVars>
          <dgm:dir/>
          <dgm:resizeHandles val="exact"/>
        </dgm:presLayoutVars>
      </dgm:prSet>
      <dgm:spPr/>
    </dgm:pt>
    <dgm:pt modelId="{BD77EF5B-0BC4-42C1-9190-121DE66F1CD3}" type="pres">
      <dgm:prSet presAssocID="{59F8B43D-C711-4D5E-833F-036FD4B950B5}" presName="compNode" presStyleCnt="0"/>
      <dgm:spPr/>
    </dgm:pt>
    <dgm:pt modelId="{94B9F487-8FCF-4227-ABB1-85B927005A97}" type="pres">
      <dgm:prSet presAssocID="{59F8B43D-C711-4D5E-833F-036FD4B950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ursor"/>
        </a:ext>
      </dgm:extLst>
    </dgm:pt>
    <dgm:pt modelId="{4E17E7E7-8B53-4806-8719-FE4C7732DEA0}" type="pres">
      <dgm:prSet presAssocID="{59F8B43D-C711-4D5E-833F-036FD4B950B5}" presName="spaceRect" presStyleCnt="0"/>
      <dgm:spPr/>
    </dgm:pt>
    <dgm:pt modelId="{99D28908-8C48-48DC-B648-8AA7C585753E}" type="pres">
      <dgm:prSet presAssocID="{59F8B43D-C711-4D5E-833F-036FD4B950B5}" presName="textRect" presStyleLbl="revTx" presStyleIdx="0" presStyleCnt="4">
        <dgm:presLayoutVars>
          <dgm:chMax val="1"/>
          <dgm:chPref val="1"/>
        </dgm:presLayoutVars>
      </dgm:prSet>
      <dgm:spPr/>
    </dgm:pt>
    <dgm:pt modelId="{DFF94FEB-EE4E-462B-AF35-CA5B7290386E}" type="pres">
      <dgm:prSet presAssocID="{A2037ED9-C3B2-4813-9622-D73E791FA2DF}" presName="sibTrans" presStyleCnt="0"/>
      <dgm:spPr/>
    </dgm:pt>
    <dgm:pt modelId="{BEE81B91-96E1-4AAD-BB4A-5D22DA8D3F30}" type="pres">
      <dgm:prSet presAssocID="{79DCD79E-F773-4B6F-BDE2-C3B138728565}" presName="compNode" presStyleCnt="0"/>
      <dgm:spPr/>
    </dgm:pt>
    <dgm:pt modelId="{0564BF1B-DE4F-4E2C-930D-F5C7C0256E70}" type="pres">
      <dgm:prSet presAssocID="{79DCD79E-F773-4B6F-BDE2-C3B1387285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9BD1DC6-44D5-414D-B484-68FFC757EBE3}" type="pres">
      <dgm:prSet presAssocID="{79DCD79E-F773-4B6F-BDE2-C3B138728565}" presName="spaceRect" presStyleCnt="0"/>
      <dgm:spPr/>
    </dgm:pt>
    <dgm:pt modelId="{75B4A822-3165-488A-BFEF-724AE9642DB1}" type="pres">
      <dgm:prSet presAssocID="{79DCD79E-F773-4B6F-BDE2-C3B138728565}" presName="textRect" presStyleLbl="revTx" presStyleIdx="1" presStyleCnt="4">
        <dgm:presLayoutVars>
          <dgm:chMax val="1"/>
          <dgm:chPref val="1"/>
        </dgm:presLayoutVars>
      </dgm:prSet>
      <dgm:spPr/>
    </dgm:pt>
    <dgm:pt modelId="{A19192BB-0E59-48B5-8E57-BE2908ACF7C1}" type="pres">
      <dgm:prSet presAssocID="{CFAB73A0-B245-4911-82EE-AA9FE12292A6}" presName="sibTrans" presStyleCnt="0"/>
      <dgm:spPr/>
    </dgm:pt>
    <dgm:pt modelId="{ED17784D-A558-431F-9DEC-550C79044B3D}" type="pres">
      <dgm:prSet presAssocID="{F7AF553A-1460-46FB-B862-B21F298F439F}" presName="compNode" presStyleCnt="0"/>
      <dgm:spPr/>
    </dgm:pt>
    <dgm:pt modelId="{159A1304-0E66-4D67-B4AC-A9AD9C4F0632}" type="pres">
      <dgm:prSet presAssocID="{F7AF553A-1460-46FB-B862-B21F298F43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36C53E5-F7C2-44FE-9ED1-62E5909A3936}" type="pres">
      <dgm:prSet presAssocID="{F7AF553A-1460-46FB-B862-B21F298F439F}" presName="spaceRect" presStyleCnt="0"/>
      <dgm:spPr/>
    </dgm:pt>
    <dgm:pt modelId="{CFFFA3A7-ECB6-480F-8477-CBC5C22BA247}" type="pres">
      <dgm:prSet presAssocID="{F7AF553A-1460-46FB-B862-B21F298F439F}" presName="textRect" presStyleLbl="revTx" presStyleIdx="2" presStyleCnt="4">
        <dgm:presLayoutVars>
          <dgm:chMax val="1"/>
          <dgm:chPref val="1"/>
        </dgm:presLayoutVars>
      </dgm:prSet>
      <dgm:spPr/>
    </dgm:pt>
    <dgm:pt modelId="{F0656BC4-D7A9-48C6-8579-82E9AE3E9AEC}" type="pres">
      <dgm:prSet presAssocID="{181B7264-DB3E-4FD0-A5A9-5A31E9EB5BD0}" presName="sibTrans" presStyleCnt="0"/>
      <dgm:spPr/>
    </dgm:pt>
    <dgm:pt modelId="{77156459-10FF-4F47-B323-C671E09750CC}" type="pres">
      <dgm:prSet presAssocID="{0E059842-B157-415B-B748-1A09806021A9}" presName="compNode" presStyleCnt="0"/>
      <dgm:spPr/>
    </dgm:pt>
    <dgm:pt modelId="{5098C915-D85B-4527-880F-41884E9EEC00}" type="pres">
      <dgm:prSet presAssocID="{0E059842-B157-415B-B748-1A09806021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450EE4C-26AC-4393-BF08-BEB73A105659}" type="pres">
      <dgm:prSet presAssocID="{0E059842-B157-415B-B748-1A09806021A9}" presName="spaceRect" presStyleCnt="0"/>
      <dgm:spPr/>
    </dgm:pt>
    <dgm:pt modelId="{932D15EE-82F1-438D-9D09-D630E3920635}" type="pres">
      <dgm:prSet presAssocID="{0E059842-B157-415B-B748-1A09806021A9}" presName="textRect" presStyleLbl="revTx" presStyleIdx="3" presStyleCnt="4">
        <dgm:presLayoutVars>
          <dgm:chMax val="1"/>
          <dgm:chPref val="1"/>
        </dgm:presLayoutVars>
      </dgm:prSet>
      <dgm:spPr/>
    </dgm:pt>
  </dgm:ptLst>
  <dgm:cxnLst>
    <dgm:cxn modelId="{80461F11-0C62-40F4-8A46-CE7FD6978A63}" srcId="{034CC211-8063-461C-A2E0-833577DEE29D}" destId="{0E059842-B157-415B-B748-1A09806021A9}" srcOrd="3" destOrd="0" parTransId="{1DD7A6BE-E2C8-413E-993D-B27DF77CE6F6}" sibTransId="{ABD13FD8-8250-4A5A-B95E-940F843BEE57}"/>
    <dgm:cxn modelId="{62B09D4C-7960-4F4D-A83D-F942B1484D16}" srcId="{034CC211-8063-461C-A2E0-833577DEE29D}" destId="{79DCD79E-F773-4B6F-BDE2-C3B138728565}" srcOrd="1" destOrd="0" parTransId="{5A410DC2-74C9-4EBD-B998-9E1034E5D3EF}" sibTransId="{CFAB73A0-B245-4911-82EE-AA9FE12292A6}"/>
    <dgm:cxn modelId="{92F74282-62F3-4B46-8B23-B80196333CF2}" type="presOf" srcId="{59F8B43D-C711-4D5E-833F-036FD4B950B5}" destId="{99D28908-8C48-48DC-B648-8AA7C585753E}" srcOrd="0" destOrd="0" presId="urn:microsoft.com/office/officeart/2018/2/layout/IconLabelList"/>
    <dgm:cxn modelId="{D7FC5C98-236E-4C56-B03B-35313FADB15C}" type="presOf" srcId="{79DCD79E-F773-4B6F-BDE2-C3B138728565}" destId="{75B4A822-3165-488A-BFEF-724AE9642DB1}" srcOrd="0" destOrd="0" presId="urn:microsoft.com/office/officeart/2018/2/layout/IconLabelList"/>
    <dgm:cxn modelId="{94F7D6C2-3A83-4489-BF52-8D6FE2EDC8FA}" type="presOf" srcId="{034CC211-8063-461C-A2E0-833577DEE29D}" destId="{818B7A31-2C91-477E-A928-7556A1A7E1D7}" srcOrd="0" destOrd="0" presId="urn:microsoft.com/office/officeart/2018/2/layout/IconLabelList"/>
    <dgm:cxn modelId="{C79F6AC8-C705-4FF2-8CA3-94BD5B060E56}" type="presOf" srcId="{0E059842-B157-415B-B748-1A09806021A9}" destId="{932D15EE-82F1-438D-9D09-D630E3920635}" srcOrd="0" destOrd="0" presId="urn:microsoft.com/office/officeart/2018/2/layout/IconLabelList"/>
    <dgm:cxn modelId="{444F26D7-263D-403F-B312-30339DFE6DBA}" srcId="{034CC211-8063-461C-A2E0-833577DEE29D}" destId="{59F8B43D-C711-4D5E-833F-036FD4B950B5}" srcOrd="0" destOrd="0" parTransId="{D376EF00-9C1A-4C6A-B34E-8169021C3B6A}" sibTransId="{A2037ED9-C3B2-4813-9622-D73E791FA2DF}"/>
    <dgm:cxn modelId="{1B53C0DB-80EE-4FFA-9F21-1F2277D9F37A}" type="presOf" srcId="{F7AF553A-1460-46FB-B862-B21F298F439F}" destId="{CFFFA3A7-ECB6-480F-8477-CBC5C22BA247}" srcOrd="0" destOrd="0" presId="urn:microsoft.com/office/officeart/2018/2/layout/IconLabelList"/>
    <dgm:cxn modelId="{AA22DDEC-44BD-4FB8-9944-836248A1C1C1}" srcId="{034CC211-8063-461C-A2E0-833577DEE29D}" destId="{F7AF553A-1460-46FB-B862-B21F298F439F}" srcOrd="2" destOrd="0" parTransId="{281B3723-A785-4E6F-9B2D-2640F59D488B}" sibTransId="{181B7264-DB3E-4FD0-A5A9-5A31E9EB5BD0}"/>
    <dgm:cxn modelId="{5F4F3D34-6AD9-4B8D-B5ED-11A93BF56926}" type="presParOf" srcId="{818B7A31-2C91-477E-A928-7556A1A7E1D7}" destId="{BD77EF5B-0BC4-42C1-9190-121DE66F1CD3}" srcOrd="0" destOrd="0" presId="urn:microsoft.com/office/officeart/2018/2/layout/IconLabelList"/>
    <dgm:cxn modelId="{1C95EDA4-7CD6-4D0D-B0C8-3397398291C2}" type="presParOf" srcId="{BD77EF5B-0BC4-42C1-9190-121DE66F1CD3}" destId="{94B9F487-8FCF-4227-ABB1-85B927005A97}" srcOrd="0" destOrd="0" presId="urn:microsoft.com/office/officeart/2018/2/layout/IconLabelList"/>
    <dgm:cxn modelId="{1AB47F53-B06C-4170-BA22-88352DC4C26F}" type="presParOf" srcId="{BD77EF5B-0BC4-42C1-9190-121DE66F1CD3}" destId="{4E17E7E7-8B53-4806-8719-FE4C7732DEA0}" srcOrd="1" destOrd="0" presId="urn:microsoft.com/office/officeart/2018/2/layout/IconLabelList"/>
    <dgm:cxn modelId="{FCB20838-DF57-40E9-942F-50AF9540603E}" type="presParOf" srcId="{BD77EF5B-0BC4-42C1-9190-121DE66F1CD3}" destId="{99D28908-8C48-48DC-B648-8AA7C585753E}" srcOrd="2" destOrd="0" presId="urn:microsoft.com/office/officeart/2018/2/layout/IconLabelList"/>
    <dgm:cxn modelId="{2E361902-A62A-4913-8B72-C1EAD4F41081}" type="presParOf" srcId="{818B7A31-2C91-477E-A928-7556A1A7E1D7}" destId="{DFF94FEB-EE4E-462B-AF35-CA5B7290386E}" srcOrd="1" destOrd="0" presId="urn:microsoft.com/office/officeart/2018/2/layout/IconLabelList"/>
    <dgm:cxn modelId="{FFC66389-19D7-4965-B01E-4DCC5E430A85}" type="presParOf" srcId="{818B7A31-2C91-477E-A928-7556A1A7E1D7}" destId="{BEE81B91-96E1-4AAD-BB4A-5D22DA8D3F30}" srcOrd="2" destOrd="0" presId="urn:microsoft.com/office/officeart/2018/2/layout/IconLabelList"/>
    <dgm:cxn modelId="{5E0ACCE9-33DA-4213-9675-904BFA49CC95}" type="presParOf" srcId="{BEE81B91-96E1-4AAD-BB4A-5D22DA8D3F30}" destId="{0564BF1B-DE4F-4E2C-930D-F5C7C0256E70}" srcOrd="0" destOrd="0" presId="urn:microsoft.com/office/officeart/2018/2/layout/IconLabelList"/>
    <dgm:cxn modelId="{DB67CCE3-5AAA-45E1-A2BD-1928508ECDB5}" type="presParOf" srcId="{BEE81B91-96E1-4AAD-BB4A-5D22DA8D3F30}" destId="{19BD1DC6-44D5-414D-B484-68FFC757EBE3}" srcOrd="1" destOrd="0" presId="urn:microsoft.com/office/officeart/2018/2/layout/IconLabelList"/>
    <dgm:cxn modelId="{492D5BA6-6BDF-409D-A2E3-1235905DF287}" type="presParOf" srcId="{BEE81B91-96E1-4AAD-BB4A-5D22DA8D3F30}" destId="{75B4A822-3165-488A-BFEF-724AE9642DB1}" srcOrd="2" destOrd="0" presId="urn:microsoft.com/office/officeart/2018/2/layout/IconLabelList"/>
    <dgm:cxn modelId="{428CADFC-0239-42FF-9C5B-815769583B16}" type="presParOf" srcId="{818B7A31-2C91-477E-A928-7556A1A7E1D7}" destId="{A19192BB-0E59-48B5-8E57-BE2908ACF7C1}" srcOrd="3" destOrd="0" presId="urn:microsoft.com/office/officeart/2018/2/layout/IconLabelList"/>
    <dgm:cxn modelId="{E276ADA9-A034-4167-B08D-5EA2F045BDF3}" type="presParOf" srcId="{818B7A31-2C91-477E-A928-7556A1A7E1D7}" destId="{ED17784D-A558-431F-9DEC-550C79044B3D}" srcOrd="4" destOrd="0" presId="urn:microsoft.com/office/officeart/2018/2/layout/IconLabelList"/>
    <dgm:cxn modelId="{2605CFDE-86C9-4DC7-A0E3-225F4B7E6856}" type="presParOf" srcId="{ED17784D-A558-431F-9DEC-550C79044B3D}" destId="{159A1304-0E66-4D67-B4AC-A9AD9C4F0632}" srcOrd="0" destOrd="0" presId="urn:microsoft.com/office/officeart/2018/2/layout/IconLabelList"/>
    <dgm:cxn modelId="{CD2FA5D6-B302-48E2-B2A1-74DC48E415AD}" type="presParOf" srcId="{ED17784D-A558-431F-9DEC-550C79044B3D}" destId="{436C53E5-F7C2-44FE-9ED1-62E5909A3936}" srcOrd="1" destOrd="0" presId="urn:microsoft.com/office/officeart/2018/2/layout/IconLabelList"/>
    <dgm:cxn modelId="{60CC97C2-BE8C-4A59-B48D-7846248010B4}" type="presParOf" srcId="{ED17784D-A558-431F-9DEC-550C79044B3D}" destId="{CFFFA3A7-ECB6-480F-8477-CBC5C22BA247}" srcOrd="2" destOrd="0" presId="urn:microsoft.com/office/officeart/2018/2/layout/IconLabelList"/>
    <dgm:cxn modelId="{314563DB-4732-4A44-9FDB-D148A3473CB2}" type="presParOf" srcId="{818B7A31-2C91-477E-A928-7556A1A7E1D7}" destId="{F0656BC4-D7A9-48C6-8579-82E9AE3E9AEC}" srcOrd="5" destOrd="0" presId="urn:microsoft.com/office/officeart/2018/2/layout/IconLabelList"/>
    <dgm:cxn modelId="{E085A505-5D7A-4B31-82A5-CDFD72D897E4}" type="presParOf" srcId="{818B7A31-2C91-477E-A928-7556A1A7E1D7}" destId="{77156459-10FF-4F47-B323-C671E09750CC}" srcOrd="6" destOrd="0" presId="urn:microsoft.com/office/officeart/2018/2/layout/IconLabelList"/>
    <dgm:cxn modelId="{59A63A64-304B-43C6-B160-32F53F93D252}" type="presParOf" srcId="{77156459-10FF-4F47-B323-C671E09750CC}" destId="{5098C915-D85B-4527-880F-41884E9EEC00}" srcOrd="0" destOrd="0" presId="urn:microsoft.com/office/officeart/2018/2/layout/IconLabelList"/>
    <dgm:cxn modelId="{AA191205-77D9-46E9-B169-B90ED5977597}" type="presParOf" srcId="{77156459-10FF-4F47-B323-C671E09750CC}" destId="{C450EE4C-26AC-4393-BF08-BEB73A105659}" srcOrd="1" destOrd="0" presId="urn:microsoft.com/office/officeart/2018/2/layout/IconLabelList"/>
    <dgm:cxn modelId="{CBFF8A45-9DD4-4EF9-8957-1E52A94CEACE}" type="presParOf" srcId="{77156459-10FF-4F47-B323-C671E09750CC}" destId="{932D15EE-82F1-438D-9D09-D630E39206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9F487-8FCF-4227-ABB1-85B927005A97}">
      <dsp:nvSpPr>
        <dsp:cNvPr id="0" name=""/>
        <dsp:cNvSpPr/>
      </dsp:nvSpPr>
      <dsp:spPr>
        <a:xfrm>
          <a:off x="879237" y="913053"/>
          <a:ext cx="1076200" cy="1076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D28908-8C48-48DC-B648-8AA7C585753E}">
      <dsp:nvSpPr>
        <dsp:cNvPr id="0" name=""/>
        <dsp:cNvSpPr/>
      </dsp:nvSpPr>
      <dsp:spPr>
        <a:xfrm>
          <a:off x="221559" y="2306412"/>
          <a:ext cx="23915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Input the number of data points you want to record and press run</a:t>
          </a:r>
          <a:endParaRPr lang="en-US" sz="1500" kern="1200" dirty="0"/>
        </a:p>
      </dsp:txBody>
      <dsp:txXfrm>
        <a:off x="221559" y="2306412"/>
        <a:ext cx="2391557" cy="720000"/>
      </dsp:txXfrm>
    </dsp:sp>
    <dsp:sp modelId="{0564BF1B-DE4F-4E2C-930D-F5C7C0256E70}">
      <dsp:nvSpPr>
        <dsp:cNvPr id="0" name=""/>
        <dsp:cNvSpPr/>
      </dsp:nvSpPr>
      <dsp:spPr>
        <a:xfrm>
          <a:off x="3689316" y="913053"/>
          <a:ext cx="1076200" cy="1076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B4A822-3165-488A-BFEF-724AE9642DB1}">
      <dsp:nvSpPr>
        <dsp:cNvPr id="0" name=""/>
        <dsp:cNvSpPr/>
      </dsp:nvSpPr>
      <dsp:spPr>
        <a:xfrm>
          <a:off x="3031638" y="2306412"/>
          <a:ext cx="23915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Let the data “build up” inside the for loop</a:t>
          </a:r>
          <a:endParaRPr lang="en-US" sz="1500" kern="1200" dirty="0"/>
        </a:p>
      </dsp:txBody>
      <dsp:txXfrm>
        <a:off x="3031638" y="2306412"/>
        <a:ext cx="2391557" cy="720000"/>
      </dsp:txXfrm>
    </dsp:sp>
    <dsp:sp modelId="{159A1304-0E66-4D67-B4AC-A9AD9C4F0632}">
      <dsp:nvSpPr>
        <dsp:cNvPr id="0" name=""/>
        <dsp:cNvSpPr/>
      </dsp:nvSpPr>
      <dsp:spPr>
        <a:xfrm>
          <a:off x="6499396" y="913053"/>
          <a:ext cx="1076200" cy="1076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FFA3A7-ECB6-480F-8477-CBC5C22BA247}">
      <dsp:nvSpPr>
        <dsp:cNvPr id="0" name=""/>
        <dsp:cNvSpPr/>
      </dsp:nvSpPr>
      <dsp:spPr>
        <a:xfrm>
          <a:off x="5841718" y="2306412"/>
          <a:ext cx="23915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program finds the points of interest</a:t>
          </a:r>
          <a:endParaRPr lang="en-US" sz="1500" kern="1200" dirty="0"/>
        </a:p>
      </dsp:txBody>
      <dsp:txXfrm>
        <a:off x="5841718" y="2306412"/>
        <a:ext cx="2391557" cy="720000"/>
      </dsp:txXfrm>
    </dsp:sp>
    <dsp:sp modelId="{5098C915-D85B-4527-880F-41884E9EEC00}">
      <dsp:nvSpPr>
        <dsp:cNvPr id="0" name=""/>
        <dsp:cNvSpPr/>
      </dsp:nvSpPr>
      <dsp:spPr>
        <a:xfrm>
          <a:off x="9309476" y="913053"/>
          <a:ext cx="1076200" cy="10762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2D15EE-82F1-438D-9D09-D630E3920635}">
      <dsp:nvSpPr>
        <dsp:cNvPr id="0" name=""/>
        <dsp:cNvSpPr/>
      </dsp:nvSpPr>
      <dsp:spPr>
        <a:xfrm>
          <a:off x="8651797" y="2306412"/>
          <a:ext cx="23915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Displays each element on one graph and individual indicators</a:t>
          </a:r>
          <a:endParaRPr lang="en-US" sz="1500" kern="1200" dirty="0"/>
        </a:p>
      </dsp:txBody>
      <dsp:txXfrm>
        <a:off x="8651797" y="2306412"/>
        <a:ext cx="239155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A044C-8690-4E52-AACD-0BDAEB96D98A}"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CE82E-6E3D-4627-ADC0-12E2C090371A}" type="slidenum">
              <a:rPr lang="en-US" smtClean="0"/>
              <a:t>‹#›</a:t>
            </a:fld>
            <a:endParaRPr lang="en-US"/>
          </a:p>
        </p:txBody>
      </p:sp>
    </p:spTree>
    <p:extLst>
      <p:ext uri="{BB962C8B-B14F-4D97-AF65-F5344CB8AC3E}">
        <p14:creationId xmlns:p14="http://schemas.microsoft.com/office/powerpoint/2010/main" val="682147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9CE82E-6E3D-4627-ADC0-12E2C090371A}" type="slidenum">
              <a:rPr lang="en-US" smtClean="0"/>
              <a:t>1</a:t>
            </a:fld>
            <a:endParaRPr lang="en-US"/>
          </a:p>
        </p:txBody>
      </p:sp>
    </p:spTree>
    <p:extLst>
      <p:ext uri="{BB962C8B-B14F-4D97-AF65-F5344CB8AC3E}">
        <p14:creationId xmlns:p14="http://schemas.microsoft.com/office/powerpoint/2010/main" val="259320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bulletin: Refer to picture</a:t>
            </a:r>
          </a:p>
          <a:p>
            <a:endParaRPr lang="en-US" dirty="0"/>
          </a:p>
        </p:txBody>
      </p:sp>
      <p:sp>
        <p:nvSpPr>
          <p:cNvPr id="4" name="Slide Number Placeholder 3"/>
          <p:cNvSpPr>
            <a:spLocks noGrp="1"/>
          </p:cNvSpPr>
          <p:nvPr>
            <p:ph type="sldNum" sz="quarter" idx="5"/>
          </p:nvPr>
        </p:nvSpPr>
        <p:spPr/>
        <p:txBody>
          <a:bodyPr/>
          <a:lstStyle/>
          <a:p>
            <a:fld id="{8B9CE82E-6E3D-4627-ADC0-12E2C090371A}" type="slidenum">
              <a:rPr lang="en-US" smtClean="0"/>
              <a:t>2</a:t>
            </a:fld>
            <a:endParaRPr lang="en-US"/>
          </a:p>
        </p:txBody>
      </p:sp>
    </p:spTree>
    <p:extLst>
      <p:ext uri="{BB962C8B-B14F-4D97-AF65-F5344CB8AC3E}">
        <p14:creationId xmlns:p14="http://schemas.microsoft.com/office/powerpoint/2010/main" val="1037562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standing for “Version 1”. Working on V2.</a:t>
            </a:r>
          </a:p>
        </p:txBody>
      </p:sp>
      <p:sp>
        <p:nvSpPr>
          <p:cNvPr id="4" name="Slide Number Placeholder 3"/>
          <p:cNvSpPr>
            <a:spLocks noGrp="1"/>
          </p:cNvSpPr>
          <p:nvPr>
            <p:ph type="sldNum" sz="quarter" idx="10"/>
          </p:nvPr>
        </p:nvSpPr>
        <p:spPr/>
        <p:txBody>
          <a:bodyPr/>
          <a:lstStyle/>
          <a:p>
            <a:fld id="{8B9CE82E-6E3D-4627-ADC0-12E2C090371A}" type="slidenum">
              <a:rPr lang="en-US" smtClean="0"/>
              <a:t>4</a:t>
            </a:fld>
            <a:endParaRPr lang="en-US"/>
          </a:p>
        </p:txBody>
      </p:sp>
    </p:spTree>
    <p:extLst>
      <p:ext uri="{BB962C8B-B14F-4D97-AF65-F5344CB8AC3E}">
        <p14:creationId xmlns:p14="http://schemas.microsoft.com/office/powerpoint/2010/main" val="326635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wasn’t able to get a picture of an actual test but the basic function of the program works as displayed here.</a:t>
            </a:r>
          </a:p>
          <a:p>
            <a:r>
              <a:rPr lang="en-US" dirty="0"/>
              <a:t>The function being that the raw and filtered data is displayed together. Those two yellow lines represent the minimum voltage value found; the long-dashed line is for the raw data and the smaller-dashed line is for the filtered data.</a:t>
            </a:r>
          </a:p>
        </p:txBody>
      </p:sp>
      <p:sp>
        <p:nvSpPr>
          <p:cNvPr id="4" name="Slide Number Placeholder 3"/>
          <p:cNvSpPr>
            <a:spLocks noGrp="1"/>
          </p:cNvSpPr>
          <p:nvPr>
            <p:ph type="sldNum" sz="quarter" idx="10"/>
          </p:nvPr>
        </p:nvSpPr>
        <p:spPr/>
        <p:txBody>
          <a:bodyPr/>
          <a:lstStyle/>
          <a:p>
            <a:fld id="{8B9CE82E-6E3D-4627-ADC0-12E2C090371A}" type="slidenum">
              <a:rPr lang="en-US" smtClean="0"/>
              <a:t>5</a:t>
            </a:fld>
            <a:endParaRPr lang="en-US"/>
          </a:p>
        </p:txBody>
      </p:sp>
    </p:spTree>
    <p:extLst>
      <p:ext uri="{BB962C8B-B14F-4D97-AF65-F5344CB8AC3E}">
        <p14:creationId xmlns:p14="http://schemas.microsoft.com/office/powerpoint/2010/main" val="123949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flip back and forth between this slide and the next to see the corresponding controls and indicators that are highlighted.</a:t>
            </a:r>
          </a:p>
        </p:txBody>
      </p:sp>
      <p:sp>
        <p:nvSpPr>
          <p:cNvPr id="4" name="Slide Number Placeholder 3"/>
          <p:cNvSpPr>
            <a:spLocks noGrp="1"/>
          </p:cNvSpPr>
          <p:nvPr>
            <p:ph type="sldNum" sz="quarter" idx="10"/>
          </p:nvPr>
        </p:nvSpPr>
        <p:spPr/>
        <p:txBody>
          <a:bodyPr/>
          <a:lstStyle/>
          <a:p>
            <a:fld id="{8B9CE82E-6E3D-4627-ADC0-12E2C090371A}" type="slidenum">
              <a:rPr lang="en-US" smtClean="0"/>
              <a:t>6</a:t>
            </a:fld>
            <a:endParaRPr lang="en-US"/>
          </a:p>
        </p:txBody>
      </p:sp>
    </p:spTree>
    <p:extLst>
      <p:ext uri="{BB962C8B-B14F-4D97-AF65-F5344CB8AC3E}">
        <p14:creationId xmlns:p14="http://schemas.microsoft.com/office/powerpoint/2010/main" val="206498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DPs = Data Points</a:t>
            </a:r>
          </a:p>
          <a:p>
            <a:pPr marL="228600" indent="-228600">
              <a:buAutoNum type="arabicPeriod"/>
            </a:pPr>
            <a:r>
              <a:rPr lang="en-US" dirty="0"/>
              <a:t>An indicator for both inside and outside the tab</a:t>
            </a:r>
          </a:p>
          <a:p>
            <a:pPr marL="228600" indent="-228600">
              <a:buAutoNum type="arabicPeriod"/>
            </a:pPr>
            <a:r>
              <a:rPr lang="en-US" dirty="0"/>
              <a:t>Side points specifies the number of data points to each side of the current data point to use for the least squares minimization. This number determines the amount of data being used to fit the curve. Default poly-nom is 3.</a:t>
            </a:r>
          </a:p>
          <a:p>
            <a:pPr marL="228600" indent="-228600">
              <a:buAutoNum type="arabicPeriod"/>
            </a:pPr>
            <a:r>
              <a:rPr lang="en-US" dirty="0"/>
              <a:t>Sometimes keeping track of how long a plugging test runs for is easier than determining how many data points you want to record, so there’s an indicator for that.</a:t>
            </a:r>
          </a:p>
        </p:txBody>
      </p:sp>
      <p:sp>
        <p:nvSpPr>
          <p:cNvPr id="4" name="Slide Number Placeholder 3"/>
          <p:cNvSpPr>
            <a:spLocks noGrp="1"/>
          </p:cNvSpPr>
          <p:nvPr>
            <p:ph type="sldNum" sz="quarter" idx="10"/>
          </p:nvPr>
        </p:nvSpPr>
        <p:spPr/>
        <p:txBody>
          <a:bodyPr/>
          <a:lstStyle/>
          <a:p>
            <a:fld id="{8B9CE82E-6E3D-4627-ADC0-12E2C090371A}" type="slidenum">
              <a:rPr lang="en-US" smtClean="0"/>
              <a:t>7</a:t>
            </a:fld>
            <a:endParaRPr lang="en-US"/>
          </a:p>
        </p:txBody>
      </p:sp>
    </p:spTree>
    <p:extLst>
      <p:ext uri="{BB962C8B-B14F-4D97-AF65-F5344CB8AC3E}">
        <p14:creationId xmlns:p14="http://schemas.microsoft.com/office/powerpoint/2010/main" val="372929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 and EM-FM values (both raw and filtered) are stored in an array 1</a:t>
            </a:r>
            <a:r>
              <a:rPr lang="en-US" baseline="30000" dirty="0"/>
              <a:t>st</a:t>
            </a:r>
            <a:r>
              <a:rPr lang="en-US" dirty="0"/>
              <a:t>, then the code runs protocols/equations on them.</a:t>
            </a:r>
          </a:p>
        </p:txBody>
      </p:sp>
      <p:sp>
        <p:nvSpPr>
          <p:cNvPr id="4" name="Slide Number Placeholder 3"/>
          <p:cNvSpPr>
            <a:spLocks noGrp="1"/>
          </p:cNvSpPr>
          <p:nvPr>
            <p:ph type="sldNum" sz="quarter" idx="10"/>
          </p:nvPr>
        </p:nvSpPr>
        <p:spPr/>
        <p:txBody>
          <a:bodyPr/>
          <a:lstStyle/>
          <a:p>
            <a:fld id="{8B9CE82E-6E3D-4627-ADC0-12E2C090371A}" type="slidenum">
              <a:rPr lang="en-US" smtClean="0"/>
              <a:t>8</a:t>
            </a:fld>
            <a:endParaRPr lang="en-US"/>
          </a:p>
        </p:txBody>
      </p:sp>
    </p:spTree>
    <p:extLst>
      <p:ext uri="{BB962C8B-B14F-4D97-AF65-F5344CB8AC3E}">
        <p14:creationId xmlns:p14="http://schemas.microsoft.com/office/powerpoint/2010/main" val="173916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“Tyrone” definition is just from testing, trial-and-error, and what I saw, in LabVIEW.</a:t>
            </a:r>
          </a:p>
          <a:p>
            <a:r>
              <a:rPr lang="en-US" dirty="0"/>
              <a:t>That being said, I never used the coefficients-version of </a:t>
            </a:r>
            <a:r>
              <a:rPr lang="en-US"/>
              <a:t>the filter.</a:t>
            </a:r>
            <a:endParaRPr lang="en-US" dirty="0"/>
          </a:p>
        </p:txBody>
      </p:sp>
      <p:sp>
        <p:nvSpPr>
          <p:cNvPr id="4" name="Slide Number Placeholder 3"/>
          <p:cNvSpPr>
            <a:spLocks noGrp="1"/>
          </p:cNvSpPr>
          <p:nvPr>
            <p:ph type="sldNum" sz="quarter" idx="5"/>
          </p:nvPr>
        </p:nvSpPr>
        <p:spPr/>
        <p:txBody>
          <a:bodyPr/>
          <a:lstStyle/>
          <a:p>
            <a:fld id="{8B9CE82E-6E3D-4627-ADC0-12E2C090371A}" type="slidenum">
              <a:rPr lang="en-US" smtClean="0"/>
              <a:t>9</a:t>
            </a:fld>
            <a:endParaRPr lang="en-US"/>
          </a:p>
        </p:txBody>
      </p:sp>
    </p:spTree>
    <p:extLst>
      <p:ext uri="{BB962C8B-B14F-4D97-AF65-F5344CB8AC3E}">
        <p14:creationId xmlns:p14="http://schemas.microsoft.com/office/powerpoint/2010/main" val="212881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65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7B59E0A9-B34B-434B-AA3F-276343F8E2AB}"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194708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35731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15205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2479068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0716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112585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1000101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138941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32531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59E0A9-B34B-434B-AA3F-276343F8E2A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394998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9E0A9-B34B-434B-AA3F-276343F8E2A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189154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9E0A9-B34B-434B-AA3F-276343F8E2AB}"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5263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59E0A9-B34B-434B-AA3F-276343F8E2AB}"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237096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9E0A9-B34B-434B-AA3F-276343F8E2AB}"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316558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59E0A9-B34B-434B-AA3F-276343F8E2A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276938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59E0A9-B34B-434B-AA3F-276343F8E2A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E5040-6F28-4385-8F1D-B2C2E4A1D7E1}" type="slidenum">
              <a:rPr lang="en-US" smtClean="0"/>
              <a:t>‹#›</a:t>
            </a:fld>
            <a:endParaRPr lang="en-US"/>
          </a:p>
        </p:txBody>
      </p:sp>
    </p:spTree>
    <p:extLst>
      <p:ext uri="{BB962C8B-B14F-4D97-AF65-F5344CB8AC3E}">
        <p14:creationId xmlns:p14="http://schemas.microsoft.com/office/powerpoint/2010/main" val="340310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B59E0A9-B34B-434B-AA3F-276343F8E2AB}" type="datetimeFigureOut">
              <a:rPr lang="en-US" smtClean="0"/>
              <a:t>7/8/2019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AFE5040-6F28-4385-8F1D-B2C2E4A1D7E1}" type="slidenum">
              <a:rPr lang="en-US" smtClean="0"/>
              <a:t>‹#›</a:t>
            </a:fld>
            <a:endParaRPr lang="en-US"/>
          </a:p>
        </p:txBody>
      </p:sp>
    </p:spTree>
    <p:extLst>
      <p:ext uri="{BB962C8B-B14F-4D97-AF65-F5344CB8AC3E}">
        <p14:creationId xmlns:p14="http://schemas.microsoft.com/office/powerpoint/2010/main" val="220187256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2B7B-AD65-4120-BABC-3FC1DF111232}"/>
              </a:ext>
            </a:extLst>
          </p:cNvPr>
          <p:cNvSpPr>
            <a:spLocks noGrp="1"/>
          </p:cNvSpPr>
          <p:nvPr>
            <p:ph type="ctrTitle"/>
          </p:nvPr>
        </p:nvSpPr>
        <p:spPr>
          <a:xfrm>
            <a:off x="684211" y="685799"/>
            <a:ext cx="8420877" cy="2971801"/>
          </a:xfrm>
        </p:spPr>
        <p:txBody>
          <a:bodyPr>
            <a:normAutofit/>
          </a:bodyPr>
          <a:lstStyle/>
          <a:p>
            <a:r>
              <a:rPr lang="en-US"/>
              <a:t>Tyrone Bracker</a:t>
            </a:r>
          </a:p>
        </p:txBody>
      </p:sp>
      <p:sp>
        <p:nvSpPr>
          <p:cNvPr id="3" name="Subtitle 2">
            <a:extLst>
              <a:ext uri="{FF2B5EF4-FFF2-40B4-BE49-F238E27FC236}">
                <a16:creationId xmlns:a16="http://schemas.microsoft.com/office/drawing/2014/main" id="{9E83E728-60C7-44DA-A9AD-DB05CF0798A3}"/>
              </a:ext>
            </a:extLst>
          </p:cNvPr>
          <p:cNvSpPr>
            <a:spLocks noGrp="1"/>
          </p:cNvSpPr>
          <p:nvPr>
            <p:ph type="subTitle" idx="1"/>
          </p:nvPr>
        </p:nvSpPr>
        <p:spPr/>
        <p:txBody>
          <a:bodyPr>
            <a:normAutofit/>
          </a:bodyPr>
          <a:lstStyle/>
          <a:p>
            <a:r>
              <a:rPr lang="en-US" dirty="0">
                <a:solidFill>
                  <a:schemeClr val="tx2">
                    <a:lumMod val="75000"/>
                  </a:schemeClr>
                </a:solidFill>
              </a:rPr>
              <a:t>Automatize Plugging Test Program</a:t>
            </a:r>
          </a:p>
        </p:txBody>
      </p:sp>
    </p:spTree>
    <p:extLst>
      <p:ext uri="{BB962C8B-B14F-4D97-AF65-F5344CB8AC3E}">
        <p14:creationId xmlns:p14="http://schemas.microsoft.com/office/powerpoint/2010/main" val="288028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F8AB-C43A-480D-8560-3D25E69DADDF}"/>
              </a:ext>
            </a:extLst>
          </p:cNvPr>
          <p:cNvSpPr>
            <a:spLocks noGrp="1"/>
          </p:cNvSpPr>
          <p:nvPr>
            <p:ph type="title"/>
          </p:nvPr>
        </p:nvSpPr>
        <p:spPr>
          <a:xfrm>
            <a:off x="320155" y="399473"/>
            <a:ext cx="3705269" cy="801255"/>
          </a:xfrm>
        </p:spPr>
        <p:txBody>
          <a:bodyPr>
            <a:normAutofit/>
          </a:bodyPr>
          <a:lstStyle/>
          <a:p>
            <a:r>
              <a:rPr lang="en-US" sz="3200">
                <a:solidFill>
                  <a:srgbClr val="FFFFFF"/>
                </a:solidFill>
              </a:rPr>
              <a:t>The Goal</a:t>
            </a:r>
            <a:endParaRPr lang="en-US" sz="3200" dirty="0">
              <a:solidFill>
                <a:srgbClr val="FFFFFF"/>
              </a:solidFill>
            </a:endParaRPr>
          </a:p>
        </p:txBody>
      </p:sp>
      <p:sp>
        <p:nvSpPr>
          <p:cNvPr id="47" name="Content Placeholder 2">
            <a:extLst>
              <a:ext uri="{FF2B5EF4-FFF2-40B4-BE49-F238E27FC236}">
                <a16:creationId xmlns:a16="http://schemas.microsoft.com/office/drawing/2014/main" id="{E33838D2-C3FE-4268-9814-212204383DC9}"/>
              </a:ext>
            </a:extLst>
          </p:cNvPr>
          <p:cNvSpPr>
            <a:spLocks noGrp="1"/>
          </p:cNvSpPr>
          <p:nvPr>
            <p:ph idx="1"/>
          </p:nvPr>
        </p:nvSpPr>
        <p:spPr>
          <a:xfrm>
            <a:off x="235825" y="588817"/>
            <a:ext cx="4754563" cy="5410200"/>
          </a:xfrm>
        </p:spPr>
        <p:txBody>
          <a:bodyPr>
            <a:normAutofit/>
          </a:bodyPr>
          <a:lstStyle/>
          <a:p>
            <a:r>
              <a:rPr lang="en-US" sz="1800" dirty="0">
                <a:solidFill>
                  <a:srgbClr val="FFFFFF"/>
                </a:solidFill>
              </a:rPr>
              <a:t>Run the raw data through a filter and compare the two data types visually on a chart.</a:t>
            </a:r>
          </a:p>
          <a:p>
            <a:r>
              <a:rPr lang="en-US" sz="1800" dirty="0">
                <a:solidFill>
                  <a:srgbClr val="FFFFFF"/>
                </a:solidFill>
              </a:rPr>
              <a:t>Record the two data types and find about three points of interest:</a:t>
            </a:r>
          </a:p>
          <a:p>
            <a:pPr lvl="1"/>
            <a:r>
              <a:rPr lang="en-US" dirty="0">
                <a:solidFill>
                  <a:srgbClr val="FFFFFF"/>
                </a:solidFill>
              </a:rPr>
              <a:t>The minimum voltage value</a:t>
            </a:r>
          </a:p>
          <a:p>
            <a:pPr lvl="1"/>
            <a:r>
              <a:rPr lang="en-US" dirty="0">
                <a:solidFill>
                  <a:srgbClr val="FFFFFF"/>
                </a:solidFill>
              </a:rPr>
              <a:t>The correlating temperature</a:t>
            </a:r>
          </a:p>
          <a:p>
            <a:pPr lvl="1"/>
            <a:r>
              <a:rPr lang="en-US" dirty="0">
                <a:solidFill>
                  <a:srgbClr val="FFFFFF"/>
                </a:solidFill>
              </a:rPr>
              <a:t>The oxygen concentration</a:t>
            </a:r>
          </a:p>
          <a:p>
            <a:r>
              <a:rPr lang="en-US" sz="1800" dirty="0">
                <a:solidFill>
                  <a:srgbClr val="FFFFFF"/>
                </a:solidFill>
              </a:rPr>
              <a:t>Have the program stop recording data when the flow “recovers” to steady-state or any percentage defined by the user.</a:t>
            </a:r>
          </a:p>
        </p:txBody>
      </p:sp>
      <p:pic>
        <p:nvPicPr>
          <p:cNvPr id="3" name="Picture 2">
            <a:extLst>
              <a:ext uri="{FF2B5EF4-FFF2-40B4-BE49-F238E27FC236}">
                <a16:creationId xmlns:a16="http://schemas.microsoft.com/office/drawing/2014/main" id="{4B5F7A3A-461D-412F-977B-9549F9CF09F5}"/>
              </a:ext>
            </a:extLst>
          </p:cNvPr>
          <p:cNvPicPr>
            <a:picLocks noChangeAspect="1"/>
          </p:cNvPicPr>
          <p:nvPr/>
        </p:nvPicPr>
        <p:blipFill>
          <a:blip r:embed="rId3"/>
          <a:stretch>
            <a:fillRect/>
          </a:stretch>
        </p:blipFill>
        <p:spPr>
          <a:xfrm>
            <a:off x="5429020" y="1361208"/>
            <a:ext cx="6234776" cy="3865418"/>
          </a:xfrm>
          <a:prstGeom prst="rect">
            <a:avLst/>
          </a:prstGeom>
        </p:spPr>
      </p:pic>
    </p:spTree>
    <p:extLst>
      <p:ext uri="{BB962C8B-B14F-4D97-AF65-F5344CB8AC3E}">
        <p14:creationId xmlns:p14="http://schemas.microsoft.com/office/powerpoint/2010/main" val="5774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95F2-69E1-42AE-8316-B1FC2D5758E8}"/>
              </a:ext>
            </a:extLst>
          </p:cNvPr>
          <p:cNvSpPr>
            <a:spLocks noGrp="1"/>
          </p:cNvSpPr>
          <p:nvPr>
            <p:ph type="title"/>
          </p:nvPr>
        </p:nvSpPr>
        <p:spPr>
          <a:xfrm>
            <a:off x="684212" y="4487332"/>
            <a:ext cx="8534400" cy="1507067"/>
          </a:xfrm>
        </p:spPr>
        <p:txBody>
          <a:bodyPr>
            <a:normAutofit/>
          </a:bodyPr>
          <a:lstStyle/>
          <a:p>
            <a:r>
              <a:rPr lang="en-US" dirty="0"/>
              <a:t>The process so far… in words</a:t>
            </a:r>
          </a:p>
        </p:txBody>
      </p:sp>
      <p:graphicFrame>
        <p:nvGraphicFramePr>
          <p:cNvPr id="50" name="Content Placeholder 2">
            <a:extLst>
              <a:ext uri="{FF2B5EF4-FFF2-40B4-BE49-F238E27FC236}">
                <a16:creationId xmlns:a16="http://schemas.microsoft.com/office/drawing/2014/main" id="{4DB6857D-68DA-497F-8842-CF4668D6A082}"/>
              </a:ext>
            </a:extLst>
          </p:cNvPr>
          <p:cNvGraphicFramePr>
            <a:graphicFrameLocks noGrp="1"/>
          </p:cNvGraphicFramePr>
          <p:nvPr>
            <p:ph idx="1"/>
            <p:extLst>
              <p:ext uri="{D42A27DB-BD31-4B8C-83A1-F6EECF244321}">
                <p14:modId xmlns:p14="http://schemas.microsoft.com/office/powerpoint/2010/main" val="3161574592"/>
              </p:ext>
            </p:extLst>
          </p:nvPr>
        </p:nvGraphicFramePr>
        <p:xfrm>
          <a:off x="239698" y="685800"/>
          <a:ext cx="11264914" cy="3939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732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1B2D-40F1-4F3D-A2CD-D18FE30A4F56}"/>
              </a:ext>
            </a:extLst>
          </p:cNvPr>
          <p:cNvSpPr>
            <a:spLocks noGrp="1"/>
          </p:cNvSpPr>
          <p:nvPr>
            <p:ph type="title"/>
          </p:nvPr>
        </p:nvSpPr>
        <p:spPr>
          <a:xfrm>
            <a:off x="0" y="5540278"/>
            <a:ext cx="8534400" cy="1317722"/>
          </a:xfrm>
        </p:spPr>
        <p:txBody>
          <a:bodyPr/>
          <a:lstStyle/>
          <a:p>
            <a:r>
              <a:rPr lang="en-US" dirty="0"/>
              <a:t>The process so far… visually (block diagram v1)</a:t>
            </a:r>
          </a:p>
        </p:txBody>
      </p:sp>
      <p:pic>
        <p:nvPicPr>
          <p:cNvPr id="15" name="Content Placeholder 14" descr="A picture containing screenshot&#10;&#10;Description generated with very high confidence">
            <a:extLst>
              <a:ext uri="{FF2B5EF4-FFF2-40B4-BE49-F238E27FC236}">
                <a16:creationId xmlns:a16="http://schemas.microsoft.com/office/drawing/2014/main" id="{457B792D-1A18-4717-8FE4-AB091FDECC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724" y="83126"/>
            <a:ext cx="10532858" cy="5529981"/>
          </a:xfrm>
        </p:spPr>
      </p:pic>
    </p:spTree>
    <p:extLst>
      <p:ext uri="{BB962C8B-B14F-4D97-AF65-F5344CB8AC3E}">
        <p14:creationId xmlns:p14="http://schemas.microsoft.com/office/powerpoint/2010/main" val="169949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D224-A265-4039-8F87-3DAE87355C63}"/>
              </a:ext>
            </a:extLst>
          </p:cNvPr>
          <p:cNvSpPr>
            <a:spLocks noGrp="1"/>
          </p:cNvSpPr>
          <p:nvPr>
            <p:ph type="title"/>
          </p:nvPr>
        </p:nvSpPr>
        <p:spPr>
          <a:xfrm>
            <a:off x="9726160" y="230909"/>
            <a:ext cx="2018997" cy="3198091"/>
          </a:xfrm>
        </p:spPr>
        <p:txBody>
          <a:bodyPr>
            <a:normAutofit/>
          </a:bodyPr>
          <a:lstStyle/>
          <a:p>
            <a:r>
              <a:rPr lang="en-US" dirty="0"/>
              <a:t>Front panel v1</a:t>
            </a:r>
          </a:p>
        </p:txBody>
      </p:sp>
      <p:pic>
        <p:nvPicPr>
          <p:cNvPr id="4" name="Picture 3" descr="A picture containing clock&#10;&#10;Description generated with high confidence">
            <a:extLst>
              <a:ext uri="{FF2B5EF4-FFF2-40B4-BE49-F238E27FC236}">
                <a16:creationId xmlns:a16="http://schemas.microsoft.com/office/drawing/2014/main" id="{4562928A-9DCF-41A7-ACB6-93858FD66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6" y="92363"/>
            <a:ext cx="9291163" cy="5938981"/>
          </a:xfrm>
          <a:prstGeom prst="rect">
            <a:avLst/>
          </a:prstGeom>
        </p:spPr>
      </p:pic>
    </p:spTree>
    <p:extLst>
      <p:ext uri="{BB962C8B-B14F-4D97-AF65-F5344CB8AC3E}">
        <p14:creationId xmlns:p14="http://schemas.microsoft.com/office/powerpoint/2010/main" val="190026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6505-190A-42D8-8297-B12F9E8BF4E8}"/>
              </a:ext>
            </a:extLst>
          </p:cNvPr>
          <p:cNvSpPr>
            <a:spLocks noGrp="1"/>
          </p:cNvSpPr>
          <p:nvPr>
            <p:ph type="title"/>
          </p:nvPr>
        </p:nvSpPr>
        <p:spPr>
          <a:xfrm>
            <a:off x="0" y="-337179"/>
            <a:ext cx="8534400" cy="1507067"/>
          </a:xfrm>
        </p:spPr>
        <p:txBody>
          <a:bodyPr/>
          <a:lstStyle/>
          <a:p>
            <a:r>
              <a:rPr lang="en-US"/>
              <a:t>Highlights (Block diagram)</a:t>
            </a:r>
            <a:endParaRPr lang="en-US" dirty="0"/>
          </a:p>
        </p:txBody>
      </p:sp>
      <p:pic>
        <p:nvPicPr>
          <p:cNvPr id="21" name="Picture 20">
            <a:extLst>
              <a:ext uri="{FF2B5EF4-FFF2-40B4-BE49-F238E27FC236}">
                <a16:creationId xmlns:a16="http://schemas.microsoft.com/office/drawing/2014/main" id="{0A11DA5D-B7C7-4F1E-A5F5-D342905494B7}"/>
              </a:ext>
            </a:extLst>
          </p:cNvPr>
          <p:cNvPicPr>
            <a:picLocks noChangeAspect="1"/>
          </p:cNvPicPr>
          <p:nvPr/>
        </p:nvPicPr>
        <p:blipFill>
          <a:blip r:embed="rId3"/>
          <a:stretch>
            <a:fillRect/>
          </a:stretch>
        </p:blipFill>
        <p:spPr>
          <a:xfrm>
            <a:off x="96715" y="722702"/>
            <a:ext cx="10839450" cy="5695950"/>
          </a:xfrm>
          <a:prstGeom prst="rect">
            <a:avLst/>
          </a:prstGeom>
        </p:spPr>
      </p:pic>
    </p:spTree>
    <p:extLst>
      <p:ext uri="{BB962C8B-B14F-4D97-AF65-F5344CB8AC3E}">
        <p14:creationId xmlns:p14="http://schemas.microsoft.com/office/powerpoint/2010/main" val="26098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3D8F-4714-4F56-99CE-D517A65C1931}"/>
              </a:ext>
            </a:extLst>
          </p:cNvPr>
          <p:cNvSpPr>
            <a:spLocks noGrp="1"/>
          </p:cNvSpPr>
          <p:nvPr>
            <p:ph type="title"/>
          </p:nvPr>
        </p:nvSpPr>
        <p:spPr>
          <a:xfrm>
            <a:off x="0" y="0"/>
            <a:ext cx="8534400" cy="980594"/>
          </a:xfrm>
        </p:spPr>
        <p:txBody>
          <a:bodyPr/>
          <a:lstStyle/>
          <a:p>
            <a:r>
              <a:rPr lang="en-US" dirty="0"/>
              <a:t>Highlights (front panel)</a:t>
            </a:r>
          </a:p>
        </p:txBody>
      </p:sp>
      <p:sp>
        <p:nvSpPr>
          <p:cNvPr id="6" name="TextBox 5">
            <a:extLst>
              <a:ext uri="{FF2B5EF4-FFF2-40B4-BE49-F238E27FC236}">
                <a16:creationId xmlns:a16="http://schemas.microsoft.com/office/drawing/2014/main" id="{404F1A52-1EF9-4168-9E29-10D9E56CAD77}"/>
              </a:ext>
            </a:extLst>
          </p:cNvPr>
          <p:cNvSpPr txBox="1"/>
          <p:nvPr/>
        </p:nvSpPr>
        <p:spPr>
          <a:xfrm>
            <a:off x="9323965" y="71322"/>
            <a:ext cx="2494167" cy="3693319"/>
          </a:xfrm>
          <a:prstGeom prst="rect">
            <a:avLst/>
          </a:prstGeom>
          <a:noFill/>
        </p:spPr>
        <p:txBody>
          <a:bodyPr wrap="square" rtlCol="0">
            <a:spAutoFit/>
          </a:bodyPr>
          <a:lstStyle/>
          <a:p>
            <a:pPr marL="342900" indent="-342900">
              <a:buAutoNum type="arabicPeriod"/>
            </a:pPr>
            <a:r>
              <a:rPr lang="en-US" dirty="0"/>
              <a:t>Setting the parameters of the test and begin</a:t>
            </a:r>
          </a:p>
          <a:p>
            <a:pPr marL="342900" indent="-342900">
              <a:buAutoNum type="arabicPeriod"/>
            </a:pPr>
            <a:r>
              <a:rPr lang="en-US" dirty="0"/>
              <a:t>Additional indicators for the user</a:t>
            </a:r>
          </a:p>
          <a:p>
            <a:pPr marL="342900" indent="-342900">
              <a:buAutoNum type="arabicPeriod"/>
            </a:pPr>
            <a:r>
              <a:rPr lang="en-US" dirty="0" err="1"/>
              <a:t>Savitzky-Golay</a:t>
            </a:r>
            <a:r>
              <a:rPr lang="en-US" dirty="0"/>
              <a:t> filter controls</a:t>
            </a:r>
          </a:p>
          <a:p>
            <a:pPr marL="342900" indent="-342900">
              <a:buAutoNum type="arabicPeriod"/>
            </a:pPr>
            <a:r>
              <a:rPr lang="en-US" dirty="0"/>
              <a:t>Estimated time value corresponding to “Num of DPs”</a:t>
            </a:r>
          </a:p>
        </p:txBody>
      </p:sp>
      <p:pic>
        <p:nvPicPr>
          <p:cNvPr id="8" name="Picture 7">
            <a:extLst>
              <a:ext uri="{FF2B5EF4-FFF2-40B4-BE49-F238E27FC236}">
                <a16:creationId xmlns:a16="http://schemas.microsoft.com/office/drawing/2014/main" id="{DB0E069C-8AD9-4E1A-922F-AEFC280CA0D0}"/>
              </a:ext>
            </a:extLst>
          </p:cNvPr>
          <p:cNvPicPr>
            <a:picLocks noChangeAspect="1"/>
          </p:cNvPicPr>
          <p:nvPr/>
        </p:nvPicPr>
        <p:blipFill>
          <a:blip r:embed="rId3"/>
          <a:stretch>
            <a:fillRect/>
          </a:stretch>
        </p:blipFill>
        <p:spPr>
          <a:xfrm>
            <a:off x="106363" y="849991"/>
            <a:ext cx="9134475" cy="5829300"/>
          </a:xfrm>
          <a:prstGeom prst="rect">
            <a:avLst/>
          </a:prstGeom>
        </p:spPr>
      </p:pic>
    </p:spTree>
    <p:extLst>
      <p:ext uri="{BB962C8B-B14F-4D97-AF65-F5344CB8AC3E}">
        <p14:creationId xmlns:p14="http://schemas.microsoft.com/office/powerpoint/2010/main" val="201290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CCA1-D2EE-4EC8-AD9C-C50C094116FF}"/>
              </a:ext>
            </a:extLst>
          </p:cNvPr>
          <p:cNvSpPr>
            <a:spLocks noGrp="1"/>
          </p:cNvSpPr>
          <p:nvPr>
            <p:ph type="title"/>
          </p:nvPr>
        </p:nvSpPr>
        <p:spPr>
          <a:xfrm>
            <a:off x="7506471" y="553159"/>
            <a:ext cx="4353569" cy="1507067"/>
          </a:xfrm>
        </p:spPr>
        <p:txBody>
          <a:bodyPr/>
          <a:lstStyle/>
          <a:p>
            <a:r>
              <a:rPr lang="en-US" dirty="0"/>
              <a:t>Tab information</a:t>
            </a:r>
          </a:p>
        </p:txBody>
      </p:sp>
      <p:pic>
        <p:nvPicPr>
          <p:cNvPr id="11" name="Content Placeholder 10" descr="A screenshot of a cell phone&#10;&#10;Description generated with very high confidence">
            <a:extLst>
              <a:ext uri="{FF2B5EF4-FFF2-40B4-BE49-F238E27FC236}">
                <a16:creationId xmlns:a16="http://schemas.microsoft.com/office/drawing/2014/main" id="{28EE9E17-4373-4613-8476-0DE3E72346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685" y="216081"/>
            <a:ext cx="1924050" cy="2181225"/>
          </a:xfrm>
        </p:spPr>
      </p:pic>
      <p:pic>
        <p:nvPicPr>
          <p:cNvPr id="13" name="Picture 12" descr="A screenshot of a cell phone&#10;&#10;Description generated with very high confidence">
            <a:extLst>
              <a:ext uri="{FF2B5EF4-FFF2-40B4-BE49-F238E27FC236}">
                <a16:creationId xmlns:a16="http://schemas.microsoft.com/office/drawing/2014/main" id="{A2B56CD4-00F1-47E3-8C1E-FE2DC2610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792" y="225606"/>
            <a:ext cx="1914525" cy="2171700"/>
          </a:xfrm>
          <a:prstGeom prst="rect">
            <a:avLst/>
          </a:prstGeom>
        </p:spPr>
      </p:pic>
      <p:pic>
        <p:nvPicPr>
          <p:cNvPr id="17" name="Picture 16">
            <a:extLst>
              <a:ext uri="{FF2B5EF4-FFF2-40B4-BE49-F238E27FC236}">
                <a16:creationId xmlns:a16="http://schemas.microsoft.com/office/drawing/2014/main" id="{466488AC-C368-43DA-8C1D-4A11FEFF6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7374" y="187506"/>
            <a:ext cx="1924050" cy="2209800"/>
          </a:xfrm>
          <a:prstGeom prst="rect">
            <a:avLst/>
          </a:prstGeom>
        </p:spPr>
      </p:pic>
      <p:sp>
        <p:nvSpPr>
          <p:cNvPr id="19" name="TextBox 18">
            <a:extLst>
              <a:ext uri="{FF2B5EF4-FFF2-40B4-BE49-F238E27FC236}">
                <a16:creationId xmlns:a16="http://schemas.microsoft.com/office/drawing/2014/main" id="{779D4C87-BF69-46F7-A1EC-45DFF66792A7}"/>
              </a:ext>
            </a:extLst>
          </p:cNvPr>
          <p:cNvSpPr txBox="1"/>
          <p:nvPr/>
        </p:nvSpPr>
        <p:spPr>
          <a:xfrm>
            <a:off x="702684" y="2465488"/>
            <a:ext cx="3324370" cy="4247317"/>
          </a:xfrm>
          <a:prstGeom prst="rect">
            <a:avLst/>
          </a:prstGeom>
          <a:noFill/>
        </p:spPr>
        <p:txBody>
          <a:bodyPr wrap="square" rtlCol="0">
            <a:spAutoFit/>
          </a:bodyPr>
          <a:lstStyle/>
          <a:p>
            <a:pPr marL="342900" indent="-342900">
              <a:buAutoNum type="arabicPeriod"/>
            </a:pPr>
            <a:r>
              <a:rPr lang="en-US" u="sng" dirty="0"/>
              <a:t>Temp</a:t>
            </a:r>
            <a:r>
              <a:rPr lang="en-US" dirty="0"/>
              <a:t> is recorded, used for both raw and filtered data</a:t>
            </a:r>
          </a:p>
          <a:p>
            <a:pPr marL="342900" indent="-342900">
              <a:buAutoNum type="arabicPeriod"/>
            </a:pPr>
            <a:r>
              <a:rPr lang="en-US" u="sng" dirty="0"/>
              <a:t>Minimum value and index</a:t>
            </a:r>
            <a:r>
              <a:rPr lang="en-US" dirty="0"/>
              <a:t> is found within the data array(s)</a:t>
            </a:r>
          </a:p>
          <a:p>
            <a:pPr marL="342900" indent="-342900">
              <a:buAutoNum type="arabicPeriod"/>
            </a:pPr>
            <a:r>
              <a:rPr lang="en-US" dirty="0"/>
              <a:t>Index is used to find </a:t>
            </a:r>
            <a:r>
              <a:rPr lang="en-US" u="sng" dirty="0"/>
              <a:t>corresponding temp</a:t>
            </a:r>
          </a:p>
          <a:p>
            <a:pPr marL="342900" indent="-342900">
              <a:buAutoNum type="arabicPeriod"/>
            </a:pPr>
            <a:r>
              <a:rPr lang="en-US" dirty="0" err="1"/>
              <a:t>Noden</a:t>
            </a:r>
            <a:r>
              <a:rPr lang="en-US" dirty="0"/>
              <a:t> Correlation equation uses corresponding temp to find </a:t>
            </a:r>
            <a:r>
              <a:rPr lang="en-US" u="sng" dirty="0"/>
              <a:t>oxygen concentration</a:t>
            </a:r>
          </a:p>
          <a:p>
            <a:pPr marL="342900" indent="-342900">
              <a:buAutoNum type="arabicPeriod"/>
            </a:pPr>
            <a:r>
              <a:rPr lang="en-US" dirty="0"/>
              <a:t>Each data type receives a percent error</a:t>
            </a:r>
          </a:p>
        </p:txBody>
      </p:sp>
      <p:pic>
        <p:nvPicPr>
          <p:cNvPr id="44" name="Content Placeholder 14" descr="A picture containing screenshot&#10;&#10;Description generated with very high confidence">
            <a:extLst>
              <a:ext uri="{FF2B5EF4-FFF2-40B4-BE49-F238E27FC236}">
                <a16:creationId xmlns:a16="http://schemas.microsoft.com/office/drawing/2014/main" id="{917F667B-DF05-4901-A1E7-7B80588385AF}"/>
              </a:ext>
            </a:extLst>
          </p:cNvPr>
          <p:cNvPicPr>
            <a:picLocks noChangeAspect="1"/>
          </p:cNvPicPr>
          <p:nvPr/>
        </p:nvPicPr>
        <p:blipFill rotWithShape="1">
          <a:blip r:embed="rId6">
            <a:extLst>
              <a:ext uri="{28A0092B-C50C-407E-A947-70E740481C1C}">
                <a14:useLocalDpi xmlns:a14="http://schemas.microsoft.com/office/drawing/2010/main" val="0"/>
              </a:ext>
            </a:extLst>
          </a:blip>
          <a:srcRect l="40294" t="46827" r="17276" b="6487"/>
          <a:stretch/>
        </p:blipFill>
        <p:spPr>
          <a:xfrm>
            <a:off x="4872038" y="2580640"/>
            <a:ext cx="6889961" cy="3980255"/>
          </a:xfrm>
          <a:prstGeom prst="rect">
            <a:avLst/>
          </a:prstGeom>
        </p:spPr>
      </p:pic>
    </p:spTree>
    <p:extLst>
      <p:ext uri="{BB962C8B-B14F-4D97-AF65-F5344CB8AC3E}">
        <p14:creationId xmlns:p14="http://schemas.microsoft.com/office/powerpoint/2010/main" val="206942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549E-5CF2-4C1D-80AB-903E29C03262}"/>
              </a:ext>
            </a:extLst>
          </p:cNvPr>
          <p:cNvSpPr>
            <a:spLocks noGrp="1"/>
          </p:cNvSpPr>
          <p:nvPr>
            <p:ph type="title"/>
          </p:nvPr>
        </p:nvSpPr>
        <p:spPr>
          <a:xfrm>
            <a:off x="684211" y="4487332"/>
            <a:ext cx="9884551" cy="1507067"/>
          </a:xfrm>
        </p:spPr>
        <p:txBody>
          <a:bodyPr/>
          <a:lstStyle/>
          <a:p>
            <a:r>
              <a:rPr lang="en-US" dirty="0"/>
              <a:t>Different </a:t>
            </a:r>
            <a:r>
              <a:rPr lang="en-US" dirty="0" err="1"/>
              <a:t>Savitzky-golay</a:t>
            </a:r>
            <a:r>
              <a:rPr lang="en-US" dirty="0"/>
              <a:t> (</a:t>
            </a:r>
            <a:r>
              <a:rPr lang="en-US" dirty="0" err="1"/>
              <a:t>s.g</a:t>
            </a:r>
            <a:r>
              <a:rPr lang="en-US" dirty="0"/>
              <a:t>.) vi(s)</a:t>
            </a:r>
          </a:p>
        </p:txBody>
      </p:sp>
      <p:sp>
        <p:nvSpPr>
          <p:cNvPr id="3" name="Content Placeholder 2">
            <a:extLst>
              <a:ext uri="{FF2B5EF4-FFF2-40B4-BE49-F238E27FC236}">
                <a16:creationId xmlns:a16="http://schemas.microsoft.com/office/drawing/2014/main" id="{CB4FC32F-BCCC-4E31-A22F-7841519E5700}"/>
              </a:ext>
            </a:extLst>
          </p:cNvPr>
          <p:cNvSpPr>
            <a:spLocks noGrp="1"/>
          </p:cNvSpPr>
          <p:nvPr>
            <p:ph idx="1"/>
          </p:nvPr>
        </p:nvSpPr>
        <p:spPr>
          <a:xfrm>
            <a:off x="684212" y="685800"/>
            <a:ext cx="10065068" cy="3615267"/>
          </a:xfrm>
        </p:spPr>
        <p:txBody>
          <a:bodyPr>
            <a:normAutofit fontScale="92500" lnSpcReduction="20000"/>
          </a:bodyPr>
          <a:lstStyle/>
          <a:p>
            <a:r>
              <a:rPr lang="en-US" dirty="0"/>
              <a:t>Point by point</a:t>
            </a:r>
          </a:p>
          <a:p>
            <a:pPr lvl="1"/>
            <a:r>
              <a:rPr lang="en-US" dirty="0"/>
              <a:t>LabVIEW: Performs fitting based on a polynomial of a given order and then smooths the curve instead of returning raw data.</a:t>
            </a:r>
          </a:p>
          <a:p>
            <a:pPr lvl="1"/>
            <a:r>
              <a:rPr lang="en-US" dirty="0"/>
              <a:t>Tyrone: Filters continuous data in real-time.</a:t>
            </a:r>
          </a:p>
          <a:p>
            <a:r>
              <a:rPr lang="en-US" dirty="0"/>
              <a:t>Normal</a:t>
            </a:r>
          </a:p>
          <a:p>
            <a:pPr lvl="1"/>
            <a:r>
              <a:rPr lang="en-US" dirty="0"/>
              <a:t>LabVIEW: Filters the input data sequences </a:t>
            </a:r>
            <a:r>
              <a:rPr lang="en-US" b="1" dirty="0"/>
              <a:t>X </a:t>
            </a:r>
            <a:r>
              <a:rPr lang="en-US" dirty="0"/>
              <a:t>using S.G. FIR smoothing filter.</a:t>
            </a:r>
          </a:p>
          <a:p>
            <a:pPr lvl="1"/>
            <a:r>
              <a:rPr lang="en-US" dirty="0"/>
              <a:t>Tyrone: Filters data that’s already been generated. Like an array of data.</a:t>
            </a:r>
          </a:p>
          <a:p>
            <a:r>
              <a:rPr lang="en-US" dirty="0"/>
              <a:t>Coefficients</a:t>
            </a:r>
          </a:p>
          <a:p>
            <a:pPr lvl="1"/>
            <a:r>
              <a:rPr lang="en-US" dirty="0"/>
              <a:t>LabVIEW: Designs a S.G. FIR smoothing filter. This VI returns the designed S.G. filter coefficients and the differentiation filter coefficients.</a:t>
            </a:r>
          </a:p>
          <a:p>
            <a:pPr lvl="1"/>
            <a:r>
              <a:rPr lang="en-US" dirty="0"/>
              <a:t>Tyrone: A more advanced </a:t>
            </a:r>
          </a:p>
        </p:txBody>
      </p:sp>
      <p:pic>
        <p:nvPicPr>
          <p:cNvPr id="5" name="Picture 4">
            <a:extLst>
              <a:ext uri="{FF2B5EF4-FFF2-40B4-BE49-F238E27FC236}">
                <a16:creationId xmlns:a16="http://schemas.microsoft.com/office/drawing/2014/main" id="{D4F93542-1231-4DE5-85EF-3A1917007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5143" y="1895186"/>
            <a:ext cx="5450937" cy="3067627"/>
          </a:xfrm>
          <a:prstGeom prst="rect">
            <a:avLst/>
          </a:prstGeom>
        </p:spPr>
      </p:pic>
    </p:spTree>
    <p:extLst>
      <p:ext uri="{BB962C8B-B14F-4D97-AF65-F5344CB8AC3E}">
        <p14:creationId xmlns:p14="http://schemas.microsoft.com/office/powerpoint/2010/main" val="87238304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650</TotalTime>
  <Words>590</Words>
  <Application>Microsoft Office PowerPoint</Application>
  <PresentationFormat>Widescreen</PresentationFormat>
  <Paragraphs>58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Tyrone Bracker</vt:lpstr>
      <vt:lpstr>The Goal</vt:lpstr>
      <vt:lpstr>The process so far… in words</vt:lpstr>
      <vt:lpstr>The process so far… visually (block diagram v1)</vt:lpstr>
      <vt:lpstr>Front panel v1</vt:lpstr>
      <vt:lpstr>Highlights (Block diagram)</vt:lpstr>
      <vt:lpstr>Highlights (front panel)</vt:lpstr>
      <vt:lpstr>Tab information</vt:lpstr>
      <vt:lpstr>Different Savitzky-golay (s.g.) 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Tyrone Bracker</dc:title>
  <dc:creator>Tyrone Bracker</dc:creator>
  <cp:lastModifiedBy>Tyrone Bracker</cp:lastModifiedBy>
  <cp:revision>43</cp:revision>
  <dcterms:created xsi:type="dcterms:W3CDTF">2019-07-01T17:05:18Z</dcterms:created>
  <dcterms:modified xsi:type="dcterms:W3CDTF">2019-07-08T23:33:15Z</dcterms:modified>
</cp:coreProperties>
</file>