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2" r:id="rId4"/>
    <p:sldId id="273" r:id="rId5"/>
    <p:sldId id="258" r:id="rId6"/>
    <p:sldId id="270" r:id="rId7"/>
    <p:sldId id="269" r:id="rId8"/>
    <p:sldId id="268" r:id="rId9"/>
    <p:sldId id="262" r:id="rId10"/>
    <p:sldId id="263" r:id="rId11"/>
    <p:sldId id="271" r:id="rId12"/>
    <p:sldId id="267" r:id="rId13"/>
    <p:sldId id="274" r:id="rId14"/>
    <p:sldId id="275" r:id="rId15"/>
    <p:sldId id="277" r:id="rId16"/>
    <p:sldId id="278" r:id="rId17"/>
    <p:sldId id="276" r:id="rId18"/>
    <p:sldId id="279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81273"/>
  </p:normalViewPr>
  <p:slideViewPr>
    <p:cSldViewPr snapToGrid="0" snapToObjects="1">
      <p:cViewPr varScale="1">
        <p:scale>
          <a:sx n="116" d="100"/>
          <a:sy n="116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F55E-A1EB-EB4F-BFA0-B0A534B1D1A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7EB6-7B91-EA4B-B47E-7B2A7898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9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a free and open knowledge base that can be read and edited by both humans and machines. </a:t>
            </a:r>
          </a:p>
          <a:p>
            <a:r>
              <a:rPr lang="en-GB" dirty="0"/>
              <a:t>acts as central storage for the </a:t>
            </a:r>
            <a:r>
              <a:rPr lang="en-GB" b="1" dirty="0"/>
              <a:t>structured data</a:t>
            </a:r>
            <a:r>
              <a:rPr lang="en-GB" dirty="0"/>
              <a:t> of its Wikimedia sister projects including Wikipedia, Wiki Commons etc. </a:t>
            </a:r>
          </a:p>
          <a:p>
            <a:r>
              <a:rPr lang="en-GB" dirty="0"/>
              <a:t>also provides support to many other sites and services beyond just Wikimedia projects!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content of Wikidata is available under a free license, exported using standard formats, and can be interlinked to other open data sets on the linked data web.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2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on 4 March 2020 Wikidata reached 10 billion triples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Currently at 11.64 billion.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9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8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6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 out to run some queries from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4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3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2C5-4233-F046-BE73-2F6B094C7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3228-5778-C443-9C70-026B5174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E737-9480-8445-A94A-97FA59E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8F29-C974-254B-BCDD-298A414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6258-2B74-9C41-B7DE-507C00B1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368B-B590-DF4C-9A2C-D260E6D1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D68F-D7DB-2E4B-A1BA-F0888AC0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61D8-39A7-4E4B-8C5A-BE87806F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BFF8-96E9-F545-BFFD-7CBAFAC3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C3F2-5793-1749-A7FE-6979870F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1599-071A-A04E-90C3-C6C3AEB5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07965-50B8-1E4A-A85D-187F7034B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DF78-970D-384D-9EE2-1A53A60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C43C-7416-B64D-9AFC-3DBD4A93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1A8-C8F9-B449-8B46-B304EC5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3A19-238D-A64E-BBD3-0824F03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5CC1-E58B-754A-A9B5-72A44B6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8F89-0EFE-0745-9FFB-FE5B315D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5E2-90EB-3C45-A04B-27D5F968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526F-9BF2-2947-A68F-7BEADF01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FF80-91B2-E94C-8753-518E212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8905C-08E9-F842-9176-EBC278E2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F358-469C-B947-BCA2-5954D7D1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0A1C-93DC-D948-8A30-82452E42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F443-D946-4641-A18D-FBE765F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CAE5-B2BD-F349-A9B1-DB328816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5B03-8B00-FA45-A743-F96A5A095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3420-7101-5144-AED6-12121D9F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BF146-4100-E549-B137-7FB6139D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C0FB-3D2D-F743-9A9F-9F6480CA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9850-BCAA-654E-8CDE-416AAA17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ABB1-78EB-9B4A-99D0-565A23B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5850-D1B6-564C-B47E-4BD6E7EC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8BEF-1483-EA40-95E1-A3E6B5BB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412E-92D3-5643-8B68-CFDAAC9D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8F0B-CFA5-554A-B312-60F7E321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4735A-7A53-6A40-9157-B288FF3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1F68-4F50-5742-BAA3-FBF77629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CD08A-E463-3241-B70E-EBA9AA43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F3F-A825-AD45-ADE8-FB8C5E71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06386-F569-6441-813F-0B9BEF1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C0E0-1F83-4747-8CC0-AA586F2D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2E08-6B30-D149-84D7-436CF619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2EE79-6146-8A45-93BD-90875CE4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C1025-8610-6C47-8170-5F32715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C5AC-D1A7-A440-B044-2CAC809F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4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4C3-7E86-264D-894A-A9459E6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8A8A-9BAF-634A-9219-AC55A2B0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67C4-73DC-9943-8CC2-23AC5599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AB17-4745-6B4D-949B-C4E162AF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D4F2C-9812-234B-ACFB-55B4B820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1ABC-0654-9D42-9675-AA368E2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332-EA37-D348-BB93-6B5F91A9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A34B3-2EA1-044E-B7B1-E0D59561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6D14-6E5B-9443-8F2E-E6228DD5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84-9BD7-4B4E-9EE4-95DD07E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D7A6-9D08-4E41-9AFE-C90FFC1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FD43-5E71-2B40-8A28-9A6E3FD7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51E58-5C1F-D34C-9E37-FB71E519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85B8-0CA4-B741-B333-7F22434D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39E-958E-F941-91F6-8B3864A2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A66A-D09A-D248-8FA2-43AF30B67AD0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6933-7EFF-F245-A5A7-EE5A039C3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E941-8DCB-6543-AFBD-4656BA1B6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mmons.wikimedia.org/w/index.php?curid=20650833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creativecommons.org/licenses/by-sa/4.0" TargetMode="External"/><Relationship Id="rId10" Type="http://schemas.openxmlformats.org/officeDocument/2006/relationships/image" Target="../media/image5.svg"/><Relationship Id="rId4" Type="http://schemas.openxmlformats.org/officeDocument/2006/relationships/hyperlink" Target="https://commons.wikimedia.org/wiki/File:Python_logo_52.svg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ws.wmcloud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wikidata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qM-miasRow" TargetMode="External"/><Relationship Id="rId13" Type="http://schemas.openxmlformats.org/officeDocument/2006/relationships/hyperlink" Target="https://codethecity.org/2020/01/13/aberdeen-plaques-part-two/" TargetMode="External"/><Relationship Id="rId3" Type="http://schemas.openxmlformats.org/officeDocument/2006/relationships/hyperlink" Target="https://wdqs-tutorial.toolforge.org/" TargetMode="External"/><Relationship Id="rId7" Type="http://schemas.openxmlformats.org/officeDocument/2006/relationships/hyperlink" Target="https://github.com/SuLab/WikidataIntegrator" TargetMode="External"/><Relationship Id="rId12" Type="http://schemas.openxmlformats.org/officeDocument/2006/relationships/hyperlink" Target="https://codethecity.org/2020/01/06/aberdeen-plaques-part-one/" TargetMode="External"/><Relationship Id="rId2" Type="http://schemas.openxmlformats.org/officeDocument/2006/relationships/hyperlink" Target="https://www.youtube.com/watch?v=NH6WoJHN4UA" TargetMode="External"/><Relationship Id="rId16" Type="http://schemas.openxmlformats.org/officeDocument/2006/relationships/hyperlink" Target="https://codethecity.org/2020/12/08/nautical-wrec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wikimedia.org/~bearloga/notes/wdqs-python.html" TargetMode="External"/><Relationship Id="rId11" Type="http://schemas.openxmlformats.org/officeDocument/2006/relationships/hyperlink" Target="https://codethecity.org/2019/12/09/graduate-timeline-wikidata/" TargetMode="External"/><Relationship Id="rId5" Type="http://schemas.openxmlformats.org/officeDocument/2006/relationships/hyperlink" Target="https://www.youtube.com/watch?v=b3ft3CzkLYk" TargetMode="External"/><Relationship Id="rId15" Type="http://schemas.openxmlformats.org/officeDocument/2006/relationships/hyperlink" Target="https://codethecity.org/2020/08/14/mapping-memorials-to-women-in-aberdeen/" TargetMode="External"/><Relationship Id="rId10" Type="http://schemas.openxmlformats.org/officeDocument/2006/relationships/hyperlink" Target="https://wikitech.wikimedia.org/wiki/PAWS" TargetMode="External"/><Relationship Id="rId4" Type="http://schemas.openxmlformats.org/officeDocument/2006/relationships/hyperlink" Target="https://www.youtube.com/watch?v=1jHoUkj_mKw" TargetMode="External"/><Relationship Id="rId9" Type="http://schemas.openxmlformats.org/officeDocument/2006/relationships/hyperlink" Target="https://hub.paws.wmcloud.org/hub/login" TargetMode="External"/><Relationship Id="rId14" Type="http://schemas.openxmlformats.org/officeDocument/2006/relationships/hyperlink" Target="https://codethecity.org/2020/05/06/aberdeen-provo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hyperlink" Target="http://wiki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ian@codethecity.org" TargetMode="External"/><Relationship Id="rId4" Type="http://schemas.openxmlformats.org/officeDocument/2006/relationships/hyperlink" Target="http://eepurl.com/dNW2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ata.org/" TargetMode="External"/><Relationship Id="rId4" Type="http://schemas.openxmlformats.org/officeDocument/2006/relationships/hyperlink" Target="https://commons.wikimedia.org/w/index.php?curid=2065083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ML_-_Managing_Data_Exchange/RDF_-_Resource_Description_Framewor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Q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6270-D557-E04F-BFE1-B654D91D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4225"/>
            <a:ext cx="9144000" cy="34163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6FF7A-1F37-3140-BEB1-9957DE5E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0536"/>
            <a:ext cx="9144000" cy="2212249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Python and Wikidata: a match made in heaven? </a:t>
            </a:r>
          </a:p>
          <a:p>
            <a:pPr marL="342900" indent="-342900">
              <a:buFontTx/>
              <a:buChar char="-"/>
            </a:pPr>
            <a:r>
              <a:rPr lang="en-GB" dirty="0"/>
              <a:t>Ian Watt, Code The City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r>
              <a:rPr lang="en-GB" sz="1400" dirty="0"/>
              <a:t>Wikidata logo By </a:t>
            </a:r>
            <a:r>
              <a:rPr lang="en-GB" sz="1400" dirty="0" err="1"/>
              <a:t>Planemad</a:t>
            </a:r>
            <a:r>
              <a:rPr lang="en-GB" sz="1400" dirty="0"/>
              <a:t> - Own work, Public Domain, </a:t>
            </a:r>
            <a:r>
              <a:rPr lang="en-GB" sz="1400" dirty="0">
                <a:hlinkClick r:id="rId3"/>
              </a:rPr>
              <a:t>https://commons.wikimedia.org/w/index.php?curid=20650833</a:t>
            </a:r>
            <a:endParaRPr lang="en-GB" sz="1400" dirty="0"/>
          </a:p>
          <a:p>
            <a:r>
              <a:rPr lang="en-GB" sz="1400" dirty="0"/>
              <a:t>Python Logo: </a:t>
            </a:r>
            <a:r>
              <a:rPr lang="en-GB" sz="1400" dirty="0">
                <a:hlinkClick r:id="rId4"/>
              </a:rPr>
              <a:t>Dnu72</a:t>
            </a:r>
            <a:r>
              <a:rPr lang="en-GB" sz="1400" dirty="0"/>
              <a:t>, </a:t>
            </a:r>
            <a:r>
              <a:rPr lang="en-GB" sz="1400" dirty="0">
                <a:hlinkClick r:id="rId5"/>
              </a:rPr>
              <a:t>CC BY-SA 4.0</a:t>
            </a:r>
            <a:r>
              <a:rPr lang="en-GB" sz="1400" dirty="0"/>
              <a:t>, via Wikimedia Commons</a:t>
            </a:r>
          </a:p>
          <a:p>
            <a:r>
              <a:rPr lang="en-GB" sz="1400" dirty="0"/>
              <a:t>Original content of this presentation – Ian Watt, Own Work CC-BY-SA 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B2B47D-B55C-0943-BF36-E32EB1CBF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104" y="1406433"/>
            <a:ext cx="3128074" cy="22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0BE5-B006-1A42-8E5A-AEF1A90D7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173" y="4586991"/>
            <a:ext cx="1785652" cy="584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0F6F70D-C79C-924C-9B6D-F7ED6E9FF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1569" y="1424344"/>
            <a:ext cx="2901900" cy="21764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497DF1-EAB0-0343-BE26-A8122C7962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303" y="1170679"/>
            <a:ext cx="2430090" cy="24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2466-8706-4C4F-8F69-6CCD770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Wikidata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3FF47-6729-F640-A49D-54F3842E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134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D994D-F300-C449-A788-A6D338DD1752}"/>
              </a:ext>
            </a:extLst>
          </p:cNvPr>
          <p:cNvSpPr txBox="1"/>
          <p:nvPr/>
        </p:nvSpPr>
        <p:spPr>
          <a:xfrm>
            <a:off x="7746347" y="1459331"/>
            <a:ext cx="40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https://</a:t>
            </a:r>
            <a:r>
              <a:rPr lang="en-GB" sz="2400" b="1" dirty="0" err="1">
                <a:solidFill>
                  <a:schemeClr val="accent1"/>
                </a:solidFill>
              </a:rPr>
              <a:t>query.wikidata.org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572ED8-956C-AD47-A807-189C4CA5D9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65283" y="2337019"/>
            <a:ext cx="6362737" cy="177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217708-2AAE-C740-9C87-E678B26D04A9}"/>
              </a:ext>
            </a:extLst>
          </p:cNvPr>
          <p:cNvSpPr txBox="1"/>
          <p:nvPr/>
        </p:nvSpPr>
        <p:spPr>
          <a:xfrm>
            <a:off x="8428020" y="3931952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we write our query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2300A-EE67-764D-AA37-C032A817882A}"/>
              </a:ext>
            </a:extLst>
          </p:cNvPr>
          <p:cNvCxnSpPr>
            <a:cxnSpLocks/>
          </p:cNvCxnSpPr>
          <p:nvPr/>
        </p:nvCxnSpPr>
        <p:spPr>
          <a:xfrm flipH="1" flipV="1">
            <a:off x="4456672" y="1954924"/>
            <a:ext cx="3971348" cy="114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236EC-1DDE-F043-80E3-43CDDDFB8969}"/>
              </a:ext>
            </a:extLst>
          </p:cNvPr>
          <p:cNvSpPr txBox="1"/>
          <p:nvPr/>
        </p:nvSpPr>
        <p:spPr>
          <a:xfrm>
            <a:off x="8428020" y="3059668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example queries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2BEBE-EA92-764D-AEF7-59ECB725DE2B}"/>
              </a:ext>
            </a:extLst>
          </p:cNvPr>
          <p:cNvCxnSpPr>
            <a:cxnSpLocks/>
          </p:cNvCxnSpPr>
          <p:nvPr/>
        </p:nvCxnSpPr>
        <p:spPr>
          <a:xfrm flipH="1">
            <a:off x="1348945" y="4880919"/>
            <a:ext cx="7079075" cy="2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B1B8DC-C8A2-654C-B6B0-C69A783E55D2}"/>
              </a:ext>
            </a:extLst>
          </p:cNvPr>
          <p:cNvSpPr txBox="1"/>
          <p:nvPr/>
        </p:nvSpPr>
        <p:spPr>
          <a:xfrm>
            <a:off x="8428020" y="46962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we run our query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617F89-7D97-2048-9503-3DC46105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5" y="1450134"/>
            <a:ext cx="7036128" cy="45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BD62-AA2C-EB4E-86DA-CC65625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DCFE3-943C-0543-B204-5E52B475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22" y="1859662"/>
            <a:ext cx="995695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C2BF2E-73B0-DC47-A343-84AD9D47B440}"/>
              </a:ext>
            </a:extLst>
          </p:cNvPr>
          <p:cNvSpPr/>
          <p:nvPr/>
        </p:nvSpPr>
        <p:spPr>
          <a:xfrm>
            <a:off x="961697" y="1576553"/>
            <a:ext cx="772510" cy="241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923CA-D452-EF40-BEBA-1E11C3D9EDA6}"/>
              </a:ext>
            </a:extLst>
          </p:cNvPr>
          <p:cNvSpPr/>
          <p:nvPr/>
        </p:nvSpPr>
        <p:spPr>
          <a:xfrm>
            <a:off x="8776138" y="3846786"/>
            <a:ext cx="2454164" cy="788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B83A3-D356-8C44-82EE-5B5941E622AC}"/>
              </a:ext>
            </a:extLst>
          </p:cNvPr>
          <p:cNvSpPr/>
          <p:nvPr/>
        </p:nvSpPr>
        <p:spPr>
          <a:xfrm>
            <a:off x="1022926" y="4064358"/>
            <a:ext cx="772510" cy="460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4E3-6A80-3347-8B22-CEDA3EF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954F2-48DB-4F44-9B34-91AEAFF1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776" y="1609510"/>
            <a:ext cx="4835416" cy="1394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1BFD4-4A33-1A48-96A3-71DEDDC5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2" y="1609510"/>
            <a:ext cx="2288576" cy="347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F049B-A06A-DD47-AA98-F69FE0107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34" y="1609511"/>
            <a:ext cx="1152182" cy="3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C72-AD07-4B44-A98B-5D51C796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/ Wikidata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9E9-9A8D-934D-94C7-2F945C77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PyWikiBot</a:t>
            </a:r>
            <a:endParaRPr lang="en-GB" dirty="0"/>
          </a:p>
          <a:p>
            <a:r>
              <a:rPr lang="en-GB" dirty="0" err="1"/>
              <a:t>WikiDataDL</a:t>
            </a:r>
            <a:endParaRPr lang="en-GB" dirty="0"/>
          </a:p>
          <a:p>
            <a:r>
              <a:rPr lang="en-GB" dirty="0" err="1"/>
              <a:t>WikiRepo</a:t>
            </a:r>
            <a:endParaRPr lang="en-GB" dirty="0"/>
          </a:p>
          <a:p>
            <a:r>
              <a:rPr lang="en-GB" dirty="0"/>
              <a:t>WikiData2DF</a:t>
            </a:r>
          </a:p>
          <a:p>
            <a:r>
              <a:rPr lang="en-GB" dirty="0" err="1"/>
              <a:t>WikiData</a:t>
            </a:r>
            <a:r>
              <a:rPr lang="en-GB" dirty="0"/>
              <a:t> Integrator</a:t>
            </a:r>
          </a:p>
          <a:p>
            <a:r>
              <a:rPr lang="en-GB" dirty="0" err="1"/>
              <a:t>SPARQLWrapper</a:t>
            </a:r>
            <a:endParaRPr lang="en-GB" dirty="0"/>
          </a:p>
          <a:p>
            <a:r>
              <a:rPr lang="en-GB" dirty="0" err="1"/>
              <a:t>MKWikiData</a:t>
            </a:r>
            <a:endParaRPr lang="en-GB" dirty="0"/>
          </a:p>
          <a:p>
            <a:r>
              <a:rPr lang="en-GB" dirty="0"/>
              <a:t>…… and 40+ more</a:t>
            </a:r>
          </a:p>
        </p:txBody>
      </p:sp>
    </p:spTree>
    <p:extLst>
      <p:ext uri="{BB962C8B-B14F-4D97-AF65-F5344CB8AC3E}">
        <p14:creationId xmlns:p14="http://schemas.microsoft.com/office/powerpoint/2010/main" val="422050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65977-1331-184B-BE3C-807E189E9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3254"/>
            <a:ext cx="7788007" cy="48885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701EE-771E-DD46-82AC-1387576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PyWikiBot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91194-296B-664D-8B62-F1B16D7912B0}"/>
              </a:ext>
            </a:extLst>
          </p:cNvPr>
          <p:cNvSpPr/>
          <p:nvPr/>
        </p:nvSpPr>
        <p:spPr>
          <a:xfrm>
            <a:off x="2346593" y="3429000"/>
            <a:ext cx="4296578" cy="5040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121-8648-594E-A47C-A605D61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BE401-4437-2041-B0D4-931EAFA3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09" y="1792575"/>
            <a:ext cx="5679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3AADA-56B1-D84B-A0F7-DFA9F663566D}"/>
              </a:ext>
            </a:extLst>
          </p:cNvPr>
          <p:cNvSpPr txBox="1"/>
          <p:nvPr/>
        </p:nvSpPr>
        <p:spPr>
          <a:xfrm>
            <a:off x="7105880" y="2588964"/>
            <a:ext cx="41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https://hub.paws.wmcloud.org/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93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1526-E8B9-B242-82DF-C4C7153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528"/>
          </a:xfrm>
        </p:spPr>
        <p:txBody>
          <a:bodyPr/>
          <a:lstStyle/>
          <a:p>
            <a:r>
              <a:rPr lang="en-GB" dirty="0"/>
              <a:t>Some Wikidata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83F7-2B47-F649-8ECF-AF0844EC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https://query.wikidata.org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F64E6-149A-364D-8FA3-9D286D71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2283"/>
            <a:ext cx="7975294" cy="46273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1EE1E2-7D50-0948-A030-82B7D53D5042}"/>
              </a:ext>
            </a:extLst>
          </p:cNvPr>
          <p:cNvCxnSpPr/>
          <p:nvPr/>
        </p:nvCxnSpPr>
        <p:spPr>
          <a:xfrm flipV="1">
            <a:off x="2016087" y="2313542"/>
            <a:ext cx="815248" cy="282031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9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5195-F662-9E41-9D3F-FEF02D4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MKwikidata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C0E5-FC3B-C141-9E69-17FFDD17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Wikidata query-wrapper for Python</a:t>
            </a:r>
          </a:p>
          <a:p>
            <a:r>
              <a:rPr lang="en-GB" dirty="0"/>
              <a:t>Uses requests library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  <a:latin typeface="Courier" pitchFamily="2" charset="0"/>
              </a:rPr>
              <a:t>&gt;&gt; Pip install </a:t>
            </a:r>
            <a:r>
              <a:rPr lang="en-GB" dirty="0" err="1">
                <a:highlight>
                  <a:srgbClr val="FFFF00"/>
                </a:highlight>
                <a:latin typeface="Courier" pitchFamily="2" charset="0"/>
              </a:rPr>
              <a:t>mkwikidata</a:t>
            </a:r>
            <a:br>
              <a:rPr lang="en-GB" dirty="0">
                <a:highlight>
                  <a:srgbClr val="FFFF00"/>
                </a:highlight>
                <a:latin typeface="Courier" pitchFamily="2" charset="0"/>
              </a:rPr>
            </a:br>
            <a:endParaRPr lang="en-GB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GB" dirty="0"/>
              <a:t>Allows us to create a query, pass that to Wikidata and have a dictionary of results returned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67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6220-FF1C-644F-8509-0A5CF9EB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our query from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CAE5C-8E8E-8546-9DAB-FF87620C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39713"/>
            <a:ext cx="10515600" cy="3123161"/>
          </a:xfrm>
        </p:spPr>
      </p:pic>
    </p:spTree>
    <p:extLst>
      <p:ext uri="{BB962C8B-B14F-4D97-AF65-F5344CB8AC3E}">
        <p14:creationId xmlns:p14="http://schemas.microsoft.com/office/powerpoint/2010/main" val="405769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76FC-90CD-6D4B-A821-B8EDFD6E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1D17-2472-084C-A96B-E71F6F06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>
                <a:hlinkClick r:id="rId2"/>
              </a:rPr>
              <a:t>Introduction to Graphs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3"/>
              </a:rPr>
              <a:t>NEW – Interactive WIKIDATA Query Service Tutorial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4"/>
              </a:rPr>
              <a:t>16-min SPARQL tutorial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5"/>
              </a:rPr>
              <a:t>Building SPARQL Queries</a:t>
            </a:r>
            <a:r>
              <a:rPr lang="en-GB" sz="2000" dirty="0"/>
              <a:t> (41 min tutorial)</a:t>
            </a:r>
            <a:br>
              <a:rPr lang="en-GB" sz="2000" dirty="0"/>
            </a:br>
            <a:endParaRPr lang="en-GB" sz="2000" dirty="0"/>
          </a:p>
          <a:p>
            <a:pPr marL="285750" indent="-285750"/>
            <a:r>
              <a:rPr lang="en-GB" sz="2000" dirty="0">
                <a:hlinkClick r:id="rId6"/>
              </a:rPr>
              <a:t>Querying WIKIDATA with Python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7"/>
              </a:rPr>
              <a:t>Wikidata Integrator (Python library)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8"/>
              </a:rPr>
              <a:t>Lucas Werkmeister – Querying Wikidata with SPARQL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9"/>
              </a:rPr>
              <a:t>PAWS</a:t>
            </a:r>
            <a:r>
              <a:rPr lang="en-GB" sz="2000" dirty="0"/>
              <a:t> (PAWS A Web Shell) –</a:t>
            </a:r>
            <a:r>
              <a:rPr lang="en-GB" sz="2000" dirty="0">
                <a:hlinkClick r:id="rId10"/>
              </a:rPr>
              <a:t> About PAWS</a:t>
            </a:r>
            <a:br>
              <a:rPr lang="en-GB" sz="2000" dirty="0"/>
            </a:b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C9CF-5E9A-EE49-A891-3D573BD6EEE5}"/>
              </a:ext>
            </a:extLst>
          </p:cNvPr>
          <p:cNvSpPr txBox="1"/>
          <p:nvPr/>
        </p:nvSpPr>
        <p:spPr>
          <a:xfrm>
            <a:off x="6385034" y="1690688"/>
            <a:ext cx="4968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Aberdeen-related Wikidata </a:t>
            </a:r>
            <a:br>
              <a:rPr lang="en-GB" dirty="0"/>
            </a:br>
            <a:endParaRPr lang="en-GB" dirty="0">
              <a:hlinkClick r:id="rId1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1"/>
              </a:rPr>
              <a:t>Timeline of Aberdeen Uni Graduates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2"/>
              </a:rPr>
              <a:t>Aberdeen Plaques – Part 1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3"/>
              </a:rPr>
              <a:t>Aberdeen Plaques – Part 2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4"/>
              </a:rPr>
              <a:t>Aberdeen Provosts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5"/>
              </a:rPr>
              <a:t>Mapping Memorials to Women in Aberdeen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6"/>
              </a:rPr>
              <a:t>Shipwrecks</a:t>
            </a:r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518FE-6310-4E43-A004-BE1FDF952DBF}"/>
              </a:ext>
            </a:extLst>
          </p:cNvPr>
          <p:cNvCxnSpPr/>
          <p:nvPr/>
        </p:nvCxnSpPr>
        <p:spPr>
          <a:xfrm>
            <a:off x="6096000" y="1825625"/>
            <a:ext cx="0" cy="422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7980-8381-2447-9891-EF116059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30F3-0C08-154F-9223-250B3B47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Wikidata? </a:t>
            </a:r>
          </a:p>
          <a:p>
            <a:r>
              <a:rPr lang="en-GB" dirty="0"/>
              <a:t>Python Libraries we can use to interact with Wikidata</a:t>
            </a:r>
          </a:p>
          <a:p>
            <a:r>
              <a:rPr lang="en-GB" dirty="0"/>
              <a:t>Querying Wikidata with SPARQL</a:t>
            </a:r>
          </a:p>
          <a:p>
            <a:r>
              <a:rPr lang="en-GB" dirty="0"/>
              <a:t>Examples using one simple library</a:t>
            </a:r>
          </a:p>
          <a:p>
            <a:r>
              <a:rPr lang="en-GB" dirty="0"/>
              <a:t>How to get involved</a:t>
            </a:r>
          </a:p>
          <a:p>
            <a:r>
              <a:rPr lang="en-GB" dirty="0"/>
              <a:t>Useful resources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9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079-F37D-5744-A4A4-8E4CE701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13DC-9A53-DF40-95AE-98FFD3EA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Sign up for a Wikidata account </a:t>
            </a:r>
            <a:r>
              <a:rPr lang="en-GB" sz="1800" dirty="0">
                <a:hlinkClick r:id="rId2"/>
              </a:rPr>
              <a:t>http://Wikidata.org</a:t>
            </a:r>
            <a:r>
              <a:rPr lang="en-GB" sz="1800" dirty="0"/>
              <a:t> </a:t>
            </a:r>
          </a:p>
          <a:p>
            <a:endParaRPr lang="en-GB" sz="1800" dirty="0"/>
          </a:p>
          <a:p>
            <a:r>
              <a:rPr lang="en-GB" sz="1800" dirty="0"/>
              <a:t>Come to Code The City events: </a:t>
            </a:r>
            <a:r>
              <a:rPr lang="en-GB" sz="1800" dirty="0">
                <a:hlinkClick r:id="rId3"/>
              </a:rPr>
              <a:t>https://codethecity.org</a:t>
            </a:r>
            <a:r>
              <a:rPr lang="en-GB" sz="1800" dirty="0"/>
              <a:t>  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/>
              <a:t>Sign up for the Code The City newsletter: </a:t>
            </a:r>
            <a:r>
              <a:rPr lang="en-GB" sz="1800" dirty="0">
                <a:hlinkClick r:id="rId4"/>
              </a:rPr>
              <a:t>http://eepurl.com/dNW2RA</a:t>
            </a:r>
            <a:r>
              <a:rPr lang="en-GB" sz="1800" dirty="0"/>
              <a:t> 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Email: </a:t>
            </a:r>
            <a:r>
              <a:rPr lang="en-GB" sz="1800" dirty="0">
                <a:hlinkClick r:id="rId5"/>
              </a:rPr>
              <a:t>ian@codethecity.org</a:t>
            </a:r>
            <a:r>
              <a:rPr lang="en-GB" sz="1800" dirty="0"/>
              <a:t> </a:t>
            </a:r>
          </a:p>
          <a:p>
            <a:r>
              <a:rPr lang="en-GB" sz="1800" dirty="0"/>
              <a:t>Twitter: @watty62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B9B10-7821-EB4F-8FAD-C31459AA6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654" y="5592188"/>
            <a:ext cx="1785652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C875-2BFD-214B-820A-5DF8069E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Wikidata 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08C3-5FFB-CF48-8135-AF05AA5A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a free and open knowledge base that can be read and edited by both humans and machines. </a:t>
            </a:r>
          </a:p>
          <a:p>
            <a:r>
              <a:rPr lang="en-GB" dirty="0"/>
              <a:t>acts as central storage for the </a:t>
            </a:r>
            <a:r>
              <a:rPr lang="en-GB" b="1" dirty="0"/>
              <a:t>structured data</a:t>
            </a:r>
            <a:r>
              <a:rPr lang="en-GB" dirty="0"/>
              <a:t> of its Wikimedia sister projects. </a:t>
            </a:r>
          </a:p>
          <a:p>
            <a:r>
              <a:rPr lang="en-GB" dirty="0"/>
              <a:t>provides support to many other sites and services beyond just Wikimedia projects.</a:t>
            </a:r>
          </a:p>
          <a:p>
            <a:r>
              <a:rPr lang="en-GB" dirty="0"/>
              <a:t>Has a free licence (CC0),  </a:t>
            </a:r>
          </a:p>
          <a:p>
            <a:r>
              <a:rPr lang="en-GB" dirty="0"/>
              <a:t>Contents can be exported using standard formats, and can be interlinked to other open data sets on the linked data web.</a:t>
            </a:r>
          </a:p>
        </p:txBody>
      </p:sp>
    </p:spTree>
    <p:extLst>
      <p:ext uri="{BB962C8B-B14F-4D97-AF65-F5344CB8AC3E}">
        <p14:creationId xmlns:p14="http://schemas.microsoft.com/office/powerpoint/2010/main" val="295715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81AA-1E9D-BC49-8D11-5789C4D0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766F6-E54E-5645-AB19-3F0BECA7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72" y="1690688"/>
            <a:ext cx="3306943" cy="2338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ABC7F-462A-AC4B-A50F-F48EA7BF85C0}"/>
              </a:ext>
            </a:extLst>
          </p:cNvPr>
          <p:cNvSpPr txBox="1"/>
          <p:nvPr/>
        </p:nvSpPr>
        <p:spPr>
          <a:xfrm>
            <a:off x="551872" y="6015210"/>
            <a:ext cx="11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Wikidata logo By </a:t>
            </a:r>
            <a:r>
              <a:rPr lang="en-GB" dirty="0" err="1"/>
              <a:t>Planemad</a:t>
            </a:r>
            <a:r>
              <a:rPr lang="en-GB" dirty="0"/>
              <a:t> - Own work, Public Domain, </a:t>
            </a:r>
            <a:r>
              <a:rPr lang="en-GB" dirty="0">
                <a:hlinkClick r:id="rId4"/>
              </a:rPr>
              <a:t>https://commons.wikimedia.org/w/index.php?curid=20650833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B5641-09B6-1147-87E3-0FA8A41ADE63}"/>
              </a:ext>
            </a:extLst>
          </p:cNvPr>
          <p:cNvSpPr txBox="1"/>
          <p:nvPr/>
        </p:nvSpPr>
        <p:spPr>
          <a:xfrm>
            <a:off x="4076241" y="1894901"/>
            <a:ext cx="601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97 Million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https://Wikidata.org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5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A3F-3B11-CC41-B13B-21571402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Databases vs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21AC-46B1-A44B-8EAF-260DFC1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16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RDBMS</a:t>
            </a:r>
          </a:p>
          <a:p>
            <a:r>
              <a:rPr lang="en-GB" dirty="0"/>
              <a:t>Tables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Linking of tables</a:t>
            </a:r>
          </a:p>
          <a:p>
            <a:r>
              <a:rPr lang="en-GB" dirty="0"/>
              <a:t>Normalisation</a:t>
            </a:r>
          </a:p>
          <a:p>
            <a:r>
              <a:rPr lang="en-GB" dirty="0"/>
              <a:t>(Primary) keys</a:t>
            </a:r>
          </a:p>
          <a:p>
            <a:r>
              <a:rPr lang="en-GB" dirty="0"/>
              <a:t>Table Joins</a:t>
            </a:r>
          </a:p>
          <a:p>
            <a:r>
              <a:rPr lang="en-GB" dirty="0"/>
              <a:t>SQL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95E242-C15A-5D49-9B1E-C7B41CAE748D}"/>
              </a:ext>
            </a:extLst>
          </p:cNvPr>
          <p:cNvSpPr txBox="1">
            <a:spLocks/>
          </p:cNvSpPr>
          <p:nvPr/>
        </p:nvSpPr>
        <p:spPr>
          <a:xfrm>
            <a:off x="6390503" y="1825625"/>
            <a:ext cx="3573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Graph DB</a:t>
            </a:r>
          </a:p>
          <a:p>
            <a:r>
              <a:rPr lang="en-GB" dirty="0"/>
              <a:t>Nodes (items)</a:t>
            </a:r>
          </a:p>
          <a:p>
            <a:r>
              <a:rPr lang="en-GB" dirty="0"/>
              <a:t>Edges (relationships)</a:t>
            </a:r>
          </a:p>
          <a:p>
            <a:r>
              <a:rPr lang="en-GB" dirty="0"/>
              <a:t>Schema-less</a:t>
            </a:r>
          </a:p>
          <a:p>
            <a:r>
              <a:rPr lang="en-GB" dirty="0"/>
              <a:t>Nodes and edges have properties</a:t>
            </a:r>
          </a:p>
          <a:p>
            <a:r>
              <a:rPr lang="en-GB" dirty="0"/>
              <a:t>Ad hoc additions</a:t>
            </a:r>
          </a:p>
          <a:p>
            <a:r>
              <a:rPr lang="en-GB" dirty="0"/>
              <a:t>SPARQL / CYPHER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2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9D6-E3D5-5146-958B-A28B37E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RDF triple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D474C-4E48-A64B-BA45-C3BDA2EF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82498"/>
            <a:ext cx="4610175" cy="922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01F64-4AAB-3947-AE94-35D8F7D777D4}"/>
              </a:ext>
            </a:extLst>
          </p:cNvPr>
          <p:cNvSpPr txBox="1"/>
          <p:nvPr/>
        </p:nvSpPr>
        <p:spPr>
          <a:xfrm>
            <a:off x="838200" y="3493161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books.org/wiki/XML_-_Managing_Data_Exchange/RDF_-_Resource_Description_Framework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02098-314C-EF48-AB63-46002A752092}"/>
              </a:ext>
            </a:extLst>
          </p:cNvPr>
          <p:cNvSpPr txBox="1"/>
          <p:nvPr/>
        </p:nvSpPr>
        <p:spPr>
          <a:xfrm>
            <a:off x="838200" y="1560102"/>
            <a:ext cx="69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Linked Data we express the relationships as follows.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36173-141D-B648-B34C-1418CEC7F18F}"/>
              </a:ext>
            </a:extLst>
          </p:cNvPr>
          <p:cNvSpPr txBox="1"/>
          <p:nvPr/>
        </p:nvSpPr>
        <p:spPr>
          <a:xfrm>
            <a:off x="838200" y="4085578"/>
            <a:ext cx="69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Applying this to our graph data we can say that Node A (subject) has </a:t>
            </a:r>
            <a:r>
              <a:rPr lang="en-GB"/>
              <a:t>a relation </a:t>
            </a:r>
            <a:r>
              <a:rPr lang="en-GB" dirty="0"/>
              <a:t>(predicate) of / to Node B (object)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8A105-02DE-C74C-BB37-23E65F8AF604}"/>
              </a:ext>
            </a:extLst>
          </p:cNvPr>
          <p:cNvSpPr/>
          <p:nvPr/>
        </p:nvSpPr>
        <p:spPr>
          <a:xfrm>
            <a:off x="1277007" y="507649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0429-718D-B240-8FB1-371B4DC5E86E}"/>
              </a:ext>
            </a:extLst>
          </p:cNvPr>
          <p:cNvSpPr txBox="1"/>
          <p:nvPr/>
        </p:nvSpPr>
        <p:spPr>
          <a:xfrm>
            <a:off x="1575629" y="5191376"/>
            <a:ext cx="6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CE323-1097-944C-B071-E05FAE5CC6F0}"/>
              </a:ext>
            </a:extLst>
          </p:cNvPr>
          <p:cNvSpPr/>
          <p:nvPr/>
        </p:nvSpPr>
        <p:spPr>
          <a:xfrm>
            <a:off x="3632200" y="5060731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88DC9C-9BB3-3D4C-AC4A-48245230EA4B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2475186" y="5360276"/>
            <a:ext cx="115701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045FF8-88CB-5F41-8644-6D9AF4F634D1}"/>
              </a:ext>
            </a:extLst>
          </p:cNvPr>
          <p:cNvSpPr txBox="1"/>
          <p:nvPr/>
        </p:nvSpPr>
        <p:spPr>
          <a:xfrm>
            <a:off x="2475186" y="5060731"/>
            <a:ext cx="115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Is an instance of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68728-E72B-6943-BC26-C3280F3315E2}"/>
              </a:ext>
            </a:extLst>
          </p:cNvPr>
          <p:cNvSpPr txBox="1"/>
          <p:nvPr/>
        </p:nvSpPr>
        <p:spPr>
          <a:xfrm>
            <a:off x="3632200" y="5137834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University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8E924E-8E4C-484F-8349-119AD8E284E3}"/>
              </a:ext>
            </a:extLst>
          </p:cNvPr>
          <p:cNvSpPr/>
          <p:nvPr/>
        </p:nvSpPr>
        <p:spPr>
          <a:xfrm>
            <a:off x="5733397" y="509850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02739-B155-A743-ACF7-B466A5775557}"/>
              </a:ext>
            </a:extLst>
          </p:cNvPr>
          <p:cNvSpPr txBox="1"/>
          <p:nvPr/>
        </p:nvSpPr>
        <p:spPr>
          <a:xfrm>
            <a:off x="6032019" y="5213386"/>
            <a:ext cx="6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653D88-E5F2-274F-AC47-D23DA0B49FDA}"/>
              </a:ext>
            </a:extLst>
          </p:cNvPr>
          <p:cNvSpPr/>
          <p:nvPr/>
        </p:nvSpPr>
        <p:spPr>
          <a:xfrm>
            <a:off x="8088590" y="509850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B2A37-A29A-8A44-98CC-4D885CCA7B08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6931576" y="5398052"/>
            <a:ext cx="115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A2BA81-F466-764A-BCE2-B0EF1965F08E}"/>
              </a:ext>
            </a:extLst>
          </p:cNvPr>
          <p:cNvSpPr txBox="1"/>
          <p:nvPr/>
        </p:nvSpPr>
        <p:spPr>
          <a:xfrm>
            <a:off x="6931576" y="5098507"/>
            <a:ext cx="115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Is located at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4074F-A0A4-FD48-9D1D-06932CEE80ED}"/>
              </a:ext>
            </a:extLst>
          </p:cNvPr>
          <p:cNvSpPr txBox="1"/>
          <p:nvPr/>
        </p:nvSpPr>
        <p:spPr>
          <a:xfrm>
            <a:off x="8088590" y="51756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Garthdee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5DFD3-0CB8-D549-A559-F805EAE8C4FE}"/>
              </a:ext>
            </a:extLst>
          </p:cNvPr>
          <p:cNvSpPr/>
          <p:nvPr/>
        </p:nvSpPr>
        <p:spPr>
          <a:xfrm>
            <a:off x="838200" y="4731909"/>
            <a:ext cx="4332890" cy="119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31EC-8AF9-8F44-9583-0A9EE2A35C3F}"/>
              </a:ext>
            </a:extLst>
          </p:cNvPr>
          <p:cNvSpPr/>
          <p:nvPr/>
        </p:nvSpPr>
        <p:spPr>
          <a:xfrm>
            <a:off x="5469712" y="4699935"/>
            <a:ext cx="4332890" cy="119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B9AE-517A-CB43-AFBA-910513D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Wikidata?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0BC26-280D-6F40-8240-DABED2BB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Wikidata</a:t>
            </a:r>
            <a:r>
              <a:rPr lang="en-GB" dirty="0"/>
              <a:t> is a </a:t>
            </a:r>
          </a:p>
          <a:p>
            <a:r>
              <a:rPr lang="en-GB" dirty="0"/>
              <a:t>collaboratively edited knowledge base </a:t>
            </a:r>
          </a:p>
          <a:p>
            <a:r>
              <a:rPr lang="en-GB" dirty="0"/>
              <a:t>hosted by the Wikimedia Foundation. </a:t>
            </a:r>
          </a:p>
          <a:p>
            <a:r>
              <a:rPr lang="en-GB" dirty="0"/>
              <a:t>common source of Linked Open Data</a:t>
            </a:r>
          </a:p>
          <a:p>
            <a:r>
              <a:rPr lang="en-GB" dirty="0"/>
              <a:t>anyone can use, under a CC0 public domain license. </a:t>
            </a:r>
          </a:p>
          <a:p>
            <a:r>
              <a:rPr lang="en-GB" dirty="0"/>
              <a:t>powered by the software </a:t>
            </a:r>
            <a:r>
              <a:rPr lang="en-GB" dirty="0" err="1"/>
              <a:t>Wikibase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Main features:</a:t>
            </a:r>
          </a:p>
          <a:p>
            <a:r>
              <a:rPr lang="en-GB" dirty="0"/>
              <a:t>Items (QID)</a:t>
            </a:r>
          </a:p>
          <a:p>
            <a:r>
              <a:rPr lang="en-GB" dirty="0"/>
              <a:t>Properties (P number)</a:t>
            </a:r>
          </a:p>
          <a:p>
            <a:r>
              <a:rPr lang="en-GB" dirty="0"/>
              <a:t>Statements (key-</a:t>
            </a:r>
            <a:r>
              <a:rPr lang="en-GB" dirty="0" err="1"/>
              <a:t>val</a:t>
            </a:r>
            <a:r>
              <a:rPr lang="en-GB" dirty="0"/>
              <a:t> pair)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EF868-1940-B04F-8012-8D552EFFF11C}"/>
              </a:ext>
            </a:extLst>
          </p:cNvPr>
          <p:cNvSpPr txBox="1"/>
          <p:nvPr/>
        </p:nvSpPr>
        <p:spPr>
          <a:xfrm>
            <a:off x="2642607" y="6031210"/>
            <a:ext cx="832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https://</a:t>
            </a:r>
            <a:r>
              <a:rPr lang="en-GB" sz="2400" b="1" dirty="0" err="1">
                <a:solidFill>
                  <a:schemeClr val="accent1"/>
                </a:solidFill>
              </a:rPr>
              <a:t>www.wikidata.org</a:t>
            </a:r>
            <a:r>
              <a:rPr lang="en-GB" sz="2400" b="1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14BD8-0248-004D-91D8-A916A36AAC22}"/>
              </a:ext>
            </a:extLst>
          </p:cNvPr>
          <p:cNvSpPr/>
          <p:nvPr/>
        </p:nvSpPr>
        <p:spPr>
          <a:xfrm>
            <a:off x="826388" y="1705155"/>
            <a:ext cx="8325933" cy="435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9E80-1A06-EB47-8E9F-2B371F7E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3" y="1461949"/>
            <a:ext cx="6938318" cy="45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89F-9579-CD42-8C5D-18922909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 Data triples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8C0E8-9933-5D4B-8050-0772C0712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7446" y="1825625"/>
            <a:ext cx="9057108" cy="4351338"/>
          </a:xfrm>
        </p:spPr>
      </p:pic>
    </p:spTree>
    <p:extLst>
      <p:ext uri="{BB962C8B-B14F-4D97-AF65-F5344CB8AC3E}">
        <p14:creationId xmlns:p14="http://schemas.microsoft.com/office/powerpoint/2010/main" val="231534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E028-8B47-5946-BBEE-6B41F50D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6DA5-4EF3-5F47-87E7-4ECD7167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6235"/>
            <a:ext cx="10515600" cy="1450727"/>
          </a:xfrm>
        </p:spPr>
        <p:txBody>
          <a:bodyPr>
            <a:normAutofit/>
          </a:bodyPr>
          <a:lstStyle/>
          <a:p>
            <a:r>
              <a:rPr lang="en-GB" sz="2000" dirty="0"/>
              <a:t>Wikidata items </a:t>
            </a:r>
            <a:br>
              <a:rPr lang="en-GB" sz="2000" dirty="0"/>
            </a:br>
            <a:r>
              <a:rPr lang="en-GB" sz="2000" dirty="0"/>
              <a:t>identified by QIDs</a:t>
            </a:r>
          </a:p>
          <a:p>
            <a:r>
              <a:rPr lang="en-GB" sz="2000" dirty="0">
                <a:hlinkClick r:id="rId3"/>
              </a:rPr>
              <a:t>https://www.wikidata.org/wiki/Q42</a:t>
            </a:r>
            <a:endParaRPr lang="en-GB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A93A5C-D987-934E-A42A-3E3C6D8F4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806" y="864973"/>
            <a:ext cx="7395924" cy="5311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33F3A-7C09-5741-9758-9778CBB424D6}"/>
              </a:ext>
            </a:extLst>
          </p:cNvPr>
          <p:cNvSpPr txBox="1"/>
          <p:nvPr/>
        </p:nvSpPr>
        <p:spPr>
          <a:xfrm>
            <a:off x="506627" y="6462584"/>
            <a:ext cx="945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Graphic by  Charlie </a:t>
            </a:r>
            <a:r>
              <a:rPr lang="en-GB" sz="1400" dirty="0" err="1"/>
              <a:t>Kritschmar</a:t>
            </a:r>
            <a:r>
              <a:rPr lang="en-GB" sz="1400" dirty="0"/>
              <a:t> (WMDE) - Own work, CC0, https://</a:t>
            </a:r>
            <a:r>
              <a:rPr lang="en-GB" sz="1400" dirty="0" err="1"/>
              <a:t>commons.wikimedia.org</a:t>
            </a:r>
            <a:r>
              <a:rPr lang="en-GB" sz="1400" dirty="0"/>
              <a:t>/w/</a:t>
            </a:r>
            <a:r>
              <a:rPr lang="en-GB" sz="1400" dirty="0" err="1"/>
              <a:t>index.php?curid</a:t>
            </a:r>
            <a:r>
              <a:rPr lang="en-GB" sz="1400" dirty="0"/>
              <a:t>=49616867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717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16746</TotalTime>
  <Words>800</Words>
  <Application>Microsoft Macintosh PowerPoint</Application>
  <PresentationFormat>Widescreen</PresentationFormat>
  <Paragraphs>139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Office Theme</vt:lpstr>
      <vt:lpstr> </vt:lpstr>
      <vt:lpstr>Introduction</vt:lpstr>
      <vt:lpstr>Wikidata …..</vt:lpstr>
      <vt:lpstr>Wikidata</vt:lpstr>
      <vt:lpstr>Graph Databases vs Relational Databases</vt:lpstr>
      <vt:lpstr>The RDF triple</vt:lpstr>
      <vt:lpstr>What is Wikidata?</vt:lpstr>
      <vt:lpstr>Wiki Data triples</vt:lpstr>
      <vt:lpstr>Example data</vt:lpstr>
      <vt:lpstr>Querying Wikidata</vt:lpstr>
      <vt:lpstr>Results</vt:lpstr>
      <vt:lpstr>Results</vt:lpstr>
      <vt:lpstr>Python / Wikidata Libraries</vt:lpstr>
      <vt:lpstr>PyWikiBot</vt:lpstr>
      <vt:lpstr>PAWS</vt:lpstr>
      <vt:lpstr>Some Wikidata queries</vt:lpstr>
      <vt:lpstr>MKwikidata</vt:lpstr>
      <vt:lpstr>Running our query from Python</vt:lpstr>
      <vt:lpstr>Useful resources</vt:lpstr>
      <vt:lpstr>Getting involved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Wikidata</dc:title>
  <dc:creator>IAN WATT (1713448)</dc:creator>
  <cp:lastModifiedBy>IAN WATT (1713448)</cp:lastModifiedBy>
  <cp:revision>81</cp:revision>
  <dcterms:created xsi:type="dcterms:W3CDTF">2020-03-07T10:40:56Z</dcterms:created>
  <dcterms:modified xsi:type="dcterms:W3CDTF">2022-03-09T20:46:34Z</dcterms:modified>
</cp:coreProperties>
</file>