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7" r:id="rId4"/>
    <p:sldId id="259" r:id="rId5"/>
    <p:sldId id="260" r:id="rId6"/>
    <p:sldId id="269" r:id="rId7"/>
  </p:sldIdLst>
  <p:sldSz cx="18288000" cy="10287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Libre Franklin Bold" pitchFamily="2" charset="77"/>
      <p:regular r:id="rId13"/>
      <p:bold r:id="rId14"/>
    </p:embeddedFont>
    <p:embeddedFont>
      <p:font typeface="Libre Franklin Light" pitchFamily="2" charset="77"/>
      <p:regular r:id="rId15"/>
    </p:embeddedFont>
    <p:embeddedFont>
      <p:font typeface="Libre Franklin Light Bold" pitchFamily="2" charset="77"/>
      <p:regular r:id="rId16"/>
    </p:embeddedFont>
    <p:embeddedFont>
      <p:font typeface="Libre Franklin Light Italics" pitchFamily="2" charset="77"/>
      <p:regular r:id="rId17"/>
      <p:italic r:id="rId18"/>
    </p:embeddedFont>
    <p:embeddedFont>
      <p:font typeface="Montserrat Classic" pitchFamily="2" charset="77"/>
      <p:regular r:id="rId19"/>
      <p:bold r:id="rId20"/>
      <p:italic r:id="rId21"/>
      <p:boldItalic r:id="rId22"/>
    </p:embeddedFont>
    <p:embeddedFont>
      <p:font typeface="Montserrat Classic Bold" pitchFamily="2" charset="77"/>
      <p:regular r:id="rId23"/>
      <p:bold r:id="rId24"/>
      <p:italic r:id="rId25"/>
      <p:boldItalic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663" autoAdjust="0"/>
  </p:normalViewPr>
  <p:slideViewPr>
    <p:cSldViewPr>
      <p:cViewPr varScale="1">
        <p:scale>
          <a:sx n="78" d="100"/>
          <a:sy n="78" d="100"/>
        </p:scale>
        <p:origin x="26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font" Target="fonts/font18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5A3F9-E5FB-F84B-9E26-51F9FEB2DB2E}" type="datetimeFigureOut">
              <a:rPr lang="en-IT" smtClean="0"/>
              <a:t>08/02/2021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94C15F-0FB4-804E-9AA1-89C5DF361D1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493651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94C15F-0FB4-804E-9AA1-89C5DF361D17}" type="slidenum">
              <a:rPr lang="en-IT" smtClean="0"/>
              <a:t>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203573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C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89745" y="-86668"/>
            <a:ext cx="14991164" cy="10741024"/>
            <a:chOff x="0" y="0"/>
            <a:chExt cx="7457157" cy="534298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457157" cy="5342981"/>
            </a:xfrm>
            <a:custGeom>
              <a:avLst/>
              <a:gdLst/>
              <a:ahLst/>
              <a:cxnLst/>
              <a:rect l="l" t="t" r="r" b="b"/>
              <a:pathLst>
                <a:path w="7457157" h="5342981">
                  <a:moveTo>
                    <a:pt x="0" y="0"/>
                  </a:moveTo>
                  <a:lnTo>
                    <a:pt x="7457157" y="0"/>
                  </a:lnTo>
                  <a:lnTo>
                    <a:pt x="7457157" y="5342981"/>
                  </a:lnTo>
                  <a:lnTo>
                    <a:pt x="0" y="5342981"/>
                  </a:lnTo>
                  <a:close/>
                </a:path>
              </a:pathLst>
            </a:custGeom>
            <a:solidFill>
              <a:srgbClr val="1546BA"/>
            </a:solidFill>
          </p:spPr>
        </p:sp>
      </p:grpSp>
      <p:sp>
        <p:nvSpPr>
          <p:cNvPr id="4" name="AutoShape 4"/>
          <p:cNvSpPr/>
          <p:nvPr/>
        </p:nvSpPr>
        <p:spPr>
          <a:xfrm rot="-5400000">
            <a:off x="16191279" y="7265056"/>
            <a:ext cx="9550" cy="2081452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91555" y="778285"/>
            <a:ext cx="1476070" cy="1119045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2319384" y="1188247"/>
            <a:ext cx="3446417" cy="3352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69"/>
              </a:lnSpc>
            </a:pPr>
            <a:r>
              <a:rPr lang="en-US" sz="2569">
                <a:solidFill>
                  <a:srgbClr val="FFFFFF"/>
                </a:solidFill>
                <a:latin typeface="Montserrat Classic"/>
              </a:rPr>
              <a:t>Python Biella Group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319384" y="3238501"/>
            <a:ext cx="10161527" cy="39208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0" dirty="0" err="1">
                <a:solidFill>
                  <a:srgbClr val="FFFFFF"/>
                </a:solidFill>
                <a:latin typeface="Montserrat Classic Bold"/>
              </a:rPr>
              <a:t>Manipolazione</a:t>
            </a:r>
            <a:r>
              <a:rPr lang="en-US" sz="9000" dirty="0">
                <a:solidFill>
                  <a:srgbClr val="FFFFFF"/>
                </a:solidFill>
                <a:latin typeface="Montserrat Classic Bold"/>
              </a:rPr>
              <a:t> </a:t>
            </a:r>
            <a:r>
              <a:rPr lang="en-US" sz="9000" dirty="0" err="1">
                <a:solidFill>
                  <a:srgbClr val="FFFFFF"/>
                </a:solidFill>
                <a:latin typeface="Montserrat Classic Bold"/>
              </a:rPr>
              <a:t>Testi</a:t>
            </a:r>
            <a:r>
              <a:rPr lang="en-US" sz="9000" dirty="0">
                <a:solidFill>
                  <a:srgbClr val="FFFFFF"/>
                </a:solidFill>
                <a:latin typeface="Montserrat Classic Bold"/>
              </a:rPr>
              <a:t> con Python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5155328" y="7170874"/>
            <a:ext cx="2519602" cy="2259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700"/>
              </a:lnSpc>
            </a:pPr>
            <a:r>
              <a:rPr lang="en-US" sz="1700" dirty="0">
                <a:solidFill>
                  <a:srgbClr val="FFFFFF"/>
                </a:solidFill>
                <a:latin typeface="Libre Franklin Light"/>
              </a:rPr>
              <a:t>Cezar Angelo </a:t>
            </a:r>
            <a:r>
              <a:rPr lang="en-US" sz="1700" dirty="0" err="1">
                <a:solidFill>
                  <a:srgbClr val="FFFFFF"/>
                </a:solidFill>
                <a:latin typeface="Libre Franklin Light"/>
              </a:rPr>
              <a:t>Sas</a:t>
            </a:r>
            <a:endParaRPr lang="en-US" sz="1700" dirty="0">
              <a:solidFill>
                <a:srgbClr val="FFFFFF"/>
              </a:solidFill>
              <a:latin typeface="Libre Franklin Light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5155328" y="9486900"/>
            <a:ext cx="2081452" cy="2839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80"/>
              </a:lnSpc>
            </a:pPr>
            <a:r>
              <a:rPr lang="en-US" sz="1700" dirty="0">
                <a:solidFill>
                  <a:srgbClr val="FFFFFF"/>
                </a:solidFill>
                <a:latin typeface="Libre Franklin Light"/>
              </a:rPr>
              <a:t>Anno 2021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5155328" y="6703272"/>
            <a:ext cx="1148002" cy="2259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700"/>
              </a:lnSpc>
            </a:pPr>
            <a:r>
              <a:rPr lang="en-US" sz="1700" dirty="0" err="1">
                <a:solidFill>
                  <a:srgbClr val="FFFFFF"/>
                </a:solidFill>
                <a:latin typeface="Montserrat Classic Bold"/>
              </a:rPr>
              <a:t>Docenti</a:t>
            </a:r>
            <a:endParaRPr lang="en-US" sz="1700" dirty="0">
              <a:solidFill>
                <a:srgbClr val="FFFFFF"/>
              </a:solidFill>
              <a:latin typeface="Montserrat Classic 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C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653637" y="3005801"/>
            <a:ext cx="8980727" cy="816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16"/>
              </a:lnSpc>
            </a:pPr>
            <a:r>
              <a:rPr lang="en-US" sz="5600" spc="89">
                <a:solidFill>
                  <a:srgbClr val="FFFFFF"/>
                </a:solidFill>
                <a:latin typeface="Montserrat Classic Bold"/>
              </a:rPr>
              <a:t>Python Biella Group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4337153" y="5741222"/>
            <a:ext cx="10085231" cy="1993078"/>
            <a:chOff x="0" y="0"/>
            <a:chExt cx="13446975" cy="1604367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13446975" cy="1604367"/>
              <a:chOff x="0" y="0"/>
              <a:chExt cx="18000471" cy="2147647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18000472" cy="2147647"/>
              </a:xfrm>
              <a:custGeom>
                <a:avLst/>
                <a:gdLst/>
                <a:ahLst/>
                <a:cxnLst/>
                <a:rect l="l" t="t" r="r" b="b"/>
                <a:pathLst>
                  <a:path w="18000472" h="2147647">
                    <a:moveTo>
                      <a:pt x="0" y="0"/>
                    </a:moveTo>
                    <a:lnTo>
                      <a:pt x="18000472" y="0"/>
                    </a:lnTo>
                    <a:lnTo>
                      <a:pt x="18000472" y="2147647"/>
                    </a:lnTo>
                    <a:lnTo>
                      <a:pt x="0" y="2147647"/>
                    </a:lnTo>
                    <a:close/>
                  </a:path>
                </a:pathLst>
              </a:custGeom>
              <a:solidFill>
                <a:srgbClr val="1546BA"/>
              </a:solidFill>
            </p:spPr>
            <p:txBody>
              <a:bodyPr/>
              <a:lstStyle/>
              <a:p>
                <a:endParaRPr lang="en-IT" dirty="0"/>
              </a:p>
            </p:txBody>
          </p:sp>
        </p:grpSp>
        <p:sp>
          <p:nvSpPr>
            <p:cNvPr id="6" name="TextBox 6"/>
            <p:cNvSpPr txBox="1"/>
            <p:nvPr/>
          </p:nvSpPr>
          <p:spPr>
            <a:xfrm>
              <a:off x="338780" y="296405"/>
              <a:ext cx="12734535" cy="8685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88620" lvl="1" indent="-194310">
                <a:lnSpc>
                  <a:spcPts val="2880"/>
                </a:lnSpc>
                <a:buFont typeface="Arial"/>
                <a:buChar char="•"/>
              </a:pPr>
              <a:r>
                <a:rPr lang="en-US" sz="1800" b="1" spc="36" dirty="0">
                  <a:solidFill>
                    <a:srgbClr val="FFFFFF"/>
                  </a:solidFill>
                  <a:latin typeface="Libre Franklin Light Bold"/>
                </a:rPr>
                <a:t>GitHub</a:t>
              </a:r>
              <a:r>
                <a:rPr lang="en-US" spc="36" dirty="0">
                  <a:solidFill>
                    <a:srgbClr val="FFFFFF"/>
                  </a:solidFill>
                  <a:latin typeface="Libre Franklin Light"/>
                </a:rPr>
                <a:t>: https://</a:t>
              </a:r>
              <a:r>
                <a:rPr lang="en-US" spc="36" dirty="0" err="1">
                  <a:solidFill>
                    <a:srgbClr val="FFFFFF"/>
                  </a:solidFill>
                  <a:latin typeface="Libre Franklin Light"/>
                </a:rPr>
                <a:t>github.com</a:t>
              </a:r>
              <a:r>
                <a:rPr lang="en-US" spc="36" dirty="0">
                  <a:solidFill>
                    <a:srgbClr val="FFFFFF"/>
                  </a:solidFill>
                  <a:latin typeface="Libre Franklin Light"/>
                </a:rPr>
                <a:t>/</a:t>
              </a:r>
              <a:r>
                <a:rPr lang="en-US" spc="36" dirty="0" err="1">
                  <a:solidFill>
                    <a:srgbClr val="FFFFFF"/>
                  </a:solidFill>
                  <a:latin typeface="Libre Franklin Light"/>
                </a:rPr>
                <a:t>PythonBiellaGroup</a:t>
              </a:r>
              <a:endParaRPr lang="en-US" sz="1800" u="sng" spc="36" dirty="0">
                <a:solidFill>
                  <a:srgbClr val="FFFFFF"/>
                </a:solidFill>
                <a:latin typeface="Libre Franklin Light Italics"/>
              </a:endParaRPr>
            </a:p>
            <a:p>
              <a:pPr marL="388620" lvl="1" indent="-194310">
                <a:lnSpc>
                  <a:spcPts val="2880"/>
                </a:lnSpc>
                <a:buFont typeface="Arial"/>
                <a:buChar char="•"/>
              </a:pPr>
              <a:r>
                <a:rPr lang="en-US" sz="1800" b="1" spc="36" dirty="0">
                  <a:solidFill>
                    <a:srgbClr val="FFFFFF"/>
                  </a:solidFill>
                  <a:latin typeface="Libre Franklin Light Bold"/>
                </a:rPr>
                <a:t>Telegram</a:t>
              </a:r>
              <a:r>
                <a:rPr lang="en-US" spc="36" dirty="0">
                  <a:solidFill>
                    <a:srgbClr val="FFFFFF"/>
                  </a:solidFill>
                  <a:latin typeface="Libre Franklin Light"/>
                </a:rPr>
                <a:t> (</a:t>
              </a:r>
              <a:r>
                <a:rPr lang="en-US" spc="36" dirty="0" err="1">
                  <a:solidFill>
                    <a:srgbClr val="FFFFFF"/>
                  </a:solidFill>
                  <a:latin typeface="Libre Franklin Light"/>
                </a:rPr>
                <a:t>PythonBiellaGroup</a:t>
              </a:r>
              <a:r>
                <a:rPr lang="en-US" spc="36" dirty="0">
                  <a:solidFill>
                    <a:srgbClr val="FFFFFF"/>
                  </a:solidFill>
                  <a:latin typeface="Libre Franklin Light"/>
                </a:rPr>
                <a:t>) : https://</a:t>
              </a:r>
              <a:r>
                <a:rPr lang="en-US" spc="36" dirty="0" err="1">
                  <a:solidFill>
                    <a:srgbClr val="FFFFFF"/>
                  </a:solidFill>
                  <a:latin typeface="Libre Franklin Light"/>
                </a:rPr>
                <a:t>t.me</a:t>
              </a:r>
              <a:r>
                <a:rPr lang="en-US" spc="36" dirty="0">
                  <a:solidFill>
                    <a:srgbClr val="FFFFFF"/>
                  </a:solidFill>
                  <a:latin typeface="Libre Franklin Light"/>
                </a:rPr>
                <a:t>/</a:t>
              </a:r>
              <a:r>
                <a:rPr lang="en-US" spc="36" dirty="0" err="1">
                  <a:solidFill>
                    <a:srgbClr val="FFFFFF"/>
                  </a:solidFill>
                  <a:latin typeface="Libre Franklin Light"/>
                </a:rPr>
                <a:t>joinchat</a:t>
              </a:r>
              <a:r>
                <a:rPr lang="en-US" spc="36" dirty="0">
                  <a:solidFill>
                    <a:srgbClr val="FFFFFF"/>
                  </a:solidFill>
                  <a:latin typeface="Libre Franklin Light"/>
                </a:rPr>
                <a:t>/UZJZzGFKWf9JGGx5</a:t>
              </a:r>
            </a:p>
            <a:p>
              <a:pPr marL="388620" lvl="1" indent="-194310">
                <a:lnSpc>
                  <a:spcPts val="2880"/>
                </a:lnSpc>
                <a:buFont typeface="Arial"/>
                <a:buChar char="•"/>
              </a:pPr>
              <a:r>
                <a:rPr lang="en-US" b="1" spc="36" dirty="0">
                  <a:solidFill>
                    <a:srgbClr val="FFFFFF"/>
                  </a:solidFill>
                  <a:latin typeface="Libre Franklin Light"/>
                </a:rPr>
                <a:t>Nostro</a:t>
              </a:r>
              <a:r>
                <a:rPr lang="en-US" spc="36" dirty="0">
                  <a:solidFill>
                    <a:srgbClr val="FFFFFF"/>
                  </a:solidFill>
                  <a:latin typeface="Libre Franklin Light"/>
                </a:rPr>
                <a:t> </a:t>
              </a:r>
              <a:r>
                <a:rPr lang="en-US" b="1" spc="36" dirty="0">
                  <a:solidFill>
                    <a:srgbClr val="FFFFFF"/>
                  </a:solidFill>
                  <a:latin typeface="Libre Franklin Light"/>
                </a:rPr>
                <a:t>Blog</a:t>
              </a:r>
              <a:r>
                <a:rPr lang="en-US" spc="36" dirty="0">
                  <a:solidFill>
                    <a:srgbClr val="FFFFFF"/>
                  </a:solidFill>
                  <a:latin typeface="Libre Franklin Light"/>
                </a:rPr>
                <a:t>: https://</a:t>
              </a:r>
              <a:r>
                <a:rPr lang="en-US" spc="36" dirty="0" err="1">
                  <a:solidFill>
                    <a:srgbClr val="FFFFFF"/>
                  </a:solidFill>
                  <a:latin typeface="Libre Franklin Light"/>
                </a:rPr>
                <a:t>pythonbiella.herokuapp.com</a:t>
              </a:r>
              <a:r>
                <a:rPr lang="en-US" spc="36" dirty="0">
                  <a:solidFill>
                    <a:srgbClr val="FFFFFF"/>
                  </a:solidFill>
                  <a:latin typeface="Libre Franklin Light"/>
                </a:rPr>
                <a:t>/</a:t>
              </a:r>
              <a:endParaRPr lang="en-US" sz="1800" spc="36" dirty="0">
                <a:solidFill>
                  <a:srgbClr val="FFFFFF"/>
                </a:solidFill>
                <a:latin typeface="Libre Franklin Light Italics"/>
              </a:endParaRP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3990881" y="7906385"/>
            <a:ext cx="10777774" cy="16977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20"/>
              </a:lnSpc>
            </a:pPr>
            <a:r>
              <a:rPr lang="en-US" sz="1700" spc="34" dirty="0" err="1">
                <a:solidFill>
                  <a:srgbClr val="FFFFFF"/>
                </a:solidFill>
                <a:latin typeface="Libre Franklin Light"/>
              </a:rPr>
              <a:t>Tutto</a:t>
            </a:r>
            <a:r>
              <a:rPr lang="en-US" sz="1700" spc="34" dirty="0">
                <a:solidFill>
                  <a:srgbClr val="FFFFFF"/>
                </a:solidFill>
                <a:latin typeface="Libre Franklin Light"/>
              </a:rPr>
              <a:t> </a:t>
            </a:r>
            <a:r>
              <a:rPr lang="en-US" sz="1700" spc="34" dirty="0" err="1">
                <a:solidFill>
                  <a:srgbClr val="FFFFFF"/>
                </a:solidFill>
                <a:latin typeface="Libre Franklin Light"/>
              </a:rPr>
              <a:t>questo</a:t>
            </a:r>
            <a:r>
              <a:rPr lang="en-US" sz="1700" spc="34" dirty="0">
                <a:solidFill>
                  <a:srgbClr val="FFFFFF"/>
                </a:solidFill>
                <a:latin typeface="Libre Franklin Light"/>
              </a:rPr>
              <a:t> </a:t>
            </a:r>
            <a:r>
              <a:rPr lang="en-US" sz="1700" spc="34" dirty="0" err="1">
                <a:solidFill>
                  <a:srgbClr val="FFFFFF"/>
                </a:solidFill>
                <a:latin typeface="Libre Franklin Light"/>
              </a:rPr>
              <a:t>è</a:t>
            </a:r>
            <a:r>
              <a:rPr lang="en-US" sz="1700" spc="34" dirty="0">
                <a:solidFill>
                  <a:srgbClr val="FFFFFF"/>
                </a:solidFill>
                <a:latin typeface="Libre Franklin Light"/>
              </a:rPr>
              <a:t> </a:t>
            </a:r>
            <a:r>
              <a:rPr lang="en-US" sz="1700" spc="34" dirty="0" err="1">
                <a:solidFill>
                  <a:srgbClr val="FFFFFF"/>
                </a:solidFill>
                <a:latin typeface="Libre Franklin Light"/>
              </a:rPr>
              <a:t>stato</a:t>
            </a:r>
            <a:r>
              <a:rPr lang="en-US" sz="1700" spc="34" dirty="0">
                <a:solidFill>
                  <a:srgbClr val="FFFFFF"/>
                </a:solidFill>
                <a:latin typeface="Libre Franklin Light"/>
              </a:rPr>
              <a:t> </a:t>
            </a:r>
            <a:r>
              <a:rPr lang="en-US" sz="1700" spc="34" dirty="0" err="1">
                <a:solidFill>
                  <a:srgbClr val="FFFFFF"/>
                </a:solidFill>
                <a:latin typeface="Libre Franklin Light"/>
              </a:rPr>
              <a:t>reso</a:t>
            </a:r>
            <a:r>
              <a:rPr lang="en-US" sz="1700" spc="34" dirty="0">
                <a:solidFill>
                  <a:srgbClr val="FFFFFF"/>
                </a:solidFill>
                <a:latin typeface="Libre Franklin Light"/>
              </a:rPr>
              <a:t> </a:t>
            </a:r>
            <a:r>
              <a:rPr lang="en-US" sz="1700" spc="34" dirty="0" err="1">
                <a:solidFill>
                  <a:srgbClr val="FFFFFF"/>
                </a:solidFill>
                <a:latin typeface="Libre Franklin Light"/>
              </a:rPr>
              <a:t>possibile</a:t>
            </a:r>
            <a:r>
              <a:rPr lang="en-US" sz="1700" spc="34" dirty="0">
                <a:solidFill>
                  <a:srgbClr val="FFFFFF"/>
                </a:solidFill>
                <a:latin typeface="Libre Franklin Light"/>
              </a:rPr>
              <a:t> </a:t>
            </a:r>
            <a:r>
              <a:rPr lang="en-US" sz="1700" spc="34" dirty="0" err="1">
                <a:solidFill>
                  <a:srgbClr val="FFFFFF"/>
                </a:solidFill>
                <a:latin typeface="Libre Franklin Light"/>
              </a:rPr>
              <a:t>grazie</a:t>
            </a:r>
            <a:r>
              <a:rPr lang="en-US" sz="1700" spc="34" dirty="0">
                <a:solidFill>
                  <a:srgbClr val="FFFFFF"/>
                </a:solidFill>
                <a:latin typeface="Libre Franklin Light"/>
              </a:rPr>
              <a:t> a</a:t>
            </a:r>
          </a:p>
          <a:p>
            <a:pPr marL="367030" lvl="1" indent="-183515">
              <a:lnSpc>
                <a:spcPts val="2720"/>
              </a:lnSpc>
              <a:buFont typeface="Arial"/>
              <a:buChar char="•"/>
            </a:pPr>
            <a:r>
              <a:rPr lang="en-US" sz="1700" b="1" spc="34" dirty="0">
                <a:solidFill>
                  <a:srgbClr val="FFFFFF"/>
                </a:solidFill>
                <a:latin typeface="Libre Franklin Light"/>
              </a:rPr>
              <a:t>Tutti </a:t>
            </a:r>
            <a:r>
              <a:rPr lang="en-US" sz="1700" b="1" spc="34" dirty="0" err="1">
                <a:solidFill>
                  <a:srgbClr val="FFFFFF"/>
                </a:solidFill>
                <a:latin typeface="Libre Franklin Light"/>
              </a:rPr>
              <a:t>voi</a:t>
            </a:r>
            <a:r>
              <a:rPr lang="en-US" sz="1700" b="1" spc="34" dirty="0">
                <a:solidFill>
                  <a:srgbClr val="FFFFFF"/>
                </a:solidFill>
                <a:latin typeface="Libre Franklin Light"/>
              </a:rPr>
              <a:t> </a:t>
            </a:r>
            <a:r>
              <a:rPr lang="en-US" sz="1700" b="1" spc="34" dirty="0" err="1">
                <a:solidFill>
                  <a:srgbClr val="FFFFFF"/>
                </a:solidFill>
                <a:latin typeface="Libre Franklin Light"/>
              </a:rPr>
              <a:t>della</a:t>
            </a:r>
            <a:r>
              <a:rPr lang="en-US" sz="1700" b="1" spc="34" dirty="0">
                <a:solidFill>
                  <a:srgbClr val="FFFFFF"/>
                </a:solidFill>
                <a:latin typeface="Libre Franklin Light"/>
              </a:rPr>
              <a:t> community di P.B.G.</a:t>
            </a:r>
          </a:p>
          <a:p>
            <a:pPr marL="367030" lvl="1" indent="-183515">
              <a:lnSpc>
                <a:spcPts val="2720"/>
              </a:lnSpc>
              <a:buFont typeface="Arial"/>
              <a:buChar char="•"/>
            </a:pPr>
            <a:r>
              <a:rPr lang="en-US" sz="1700" spc="34" dirty="0">
                <a:solidFill>
                  <a:srgbClr val="FFFFFF"/>
                </a:solidFill>
                <a:latin typeface="Libre Franklin Light"/>
              </a:rPr>
              <a:t>Maria Teresa </a:t>
            </a:r>
            <a:r>
              <a:rPr lang="en-US" sz="1700" spc="34" dirty="0" err="1">
                <a:solidFill>
                  <a:srgbClr val="FFFFFF"/>
                </a:solidFill>
                <a:latin typeface="Libre Franklin Light"/>
              </a:rPr>
              <a:t>Panunzio</a:t>
            </a:r>
            <a:r>
              <a:rPr lang="en-US" sz="1700" spc="34" dirty="0">
                <a:solidFill>
                  <a:srgbClr val="FFFFFF"/>
                </a:solidFill>
                <a:latin typeface="Libre Franklin Light"/>
              </a:rPr>
              <a:t>: https://</a:t>
            </a:r>
            <a:r>
              <a:rPr lang="en-US" sz="1700" spc="34" dirty="0" err="1">
                <a:solidFill>
                  <a:srgbClr val="FFFFFF"/>
                </a:solidFill>
                <a:latin typeface="Libre Franklin Light"/>
              </a:rPr>
              <a:t>www.linkedin.com</a:t>
            </a:r>
            <a:r>
              <a:rPr lang="en-US" sz="1700" spc="34" dirty="0">
                <a:solidFill>
                  <a:srgbClr val="FFFFFF"/>
                </a:solidFill>
                <a:latin typeface="Libre Franklin Light"/>
              </a:rPr>
              <a:t>/in/maria-teresa-panunzio-27ba3815/</a:t>
            </a:r>
          </a:p>
          <a:p>
            <a:pPr marL="367030" lvl="1" indent="-183515">
              <a:lnSpc>
                <a:spcPts val="2720"/>
              </a:lnSpc>
              <a:buFont typeface="Arial"/>
              <a:buChar char="•"/>
            </a:pPr>
            <a:r>
              <a:rPr lang="en-US" sz="1700" spc="34" dirty="0">
                <a:solidFill>
                  <a:srgbClr val="FFFFFF"/>
                </a:solidFill>
                <a:latin typeface="Libre Franklin Light"/>
              </a:rPr>
              <a:t>Mario </a:t>
            </a:r>
            <a:r>
              <a:rPr lang="en-US" sz="1700" spc="34" dirty="0" err="1">
                <a:solidFill>
                  <a:srgbClr val="FFFFFF"/>
                </a:solidFill>
                <a:latin typeface="Libre Franklin Light"/>
              </a:rPr>
              <a:t>Nardi</a:t>
            </a:r>
            <a:r>
              <a:rPr lang="en-US" sz="1700" spc="34" dirty="0">
                <a:solidFill>
                  <a:srgbClr val="FFFFFF"/>
                </a:solidFill>
                <a:latin typeface="Libre Franklin Light"/>
              </a:rPr>
              <a:t>: https://</a:t>
            </a:r>
            <a:r>
              <a:rPr lang="en-US" sz="1700" spc="34" dirty="0" err="1">
                <a:solidFill>
                  <a:srgbClr val="FFFFFF"/>
                </a:solidFill>
                <a:latin typeface="Libre Franklin Light"/>
              </a:rPr>
              <a:t>www.linkedin.com</a:t>
            </a:r>
            <a:r>
              <a:rPr lang="en-US" sz="1700" spc="34" dirty="0">
                <a:solidFill>
                  <a:srgbClr val="FFFFFF"/>
                </a:solidFill>
                <a:latin typeface="Libre Franklin Light"/>
              </a:rPr>
              <a:t>/in/mario-nardi-017705100/</a:t>
            </a:r>
          </a:p>
          <a:p>
            <a:pPr marL="367030" lvl="1" indent="-183515">
              <a:lnSpc>
                <a:spcPts val="2720"/>
              </a:lnSpc>
              <a:buFont typeface="Arial"/>
              <a:buChar char="•"/>
            </a:pPr>
            <a:r>
              <a:rPr lang="en-US" sz="1700" spc="34" dirty="0">
                <a:solidFill>
                  <a:srgbClr val="FFFFFF"/>
                </a:solidFill>
                <a:latin typeface="Libre Franklin Light"/>
              </a:rPr>
              <a:t>Andrea </a:t>
            </a:r>
            <a:r>
              <a:rPr lang="en-US" sz="1700" spc="34" dirty="0" err="1">
                <a:solidFill>
                  <a:srgbClr val="FFFFFF"/>
                </a:solidFill>
                <a:latin typeface="Libre Franklin Light"/>
              </a:rPr>
              <a:t>Guzzo</a:t>
            </a:r>
            <a:r>
              <a:rPr lang="en-US" sz="1700" spc="34" dirty="0">
                <a:solidFill>
                  <a:srgbClr val="FFFFFF"/>
                </a:solidFill>
                <a:latin typeface="Libre Franklin Light"/>
              </a:rPr>
              <a:t>: https://</a:t>
            </a:r>
            <a:r>
              <a:rPr lang="en-US" sz="1700" spc="34" dirty="0" err="1">
                <a:solidFill>
                  <a:srgbClr val="FFFFFF"/>
                </a:solidFill>
                <a:latin typeface="Libre Franklin Light"/>
              </a:rPr>
              <a:t>www.linkedin.com</a:t>
            </a:r>
            <a:r>
              <a:rPr lang="en-US" sz="1700" spc="34" dirty="0">
                <a:solidFill>
                  <a:srgbClr val="FFFFFF"/>
                </a:solidFill>
                <a:latin typeface="Libre Franklin Light"/>
              </a:rPr>
              <a:t>/in/</a:t>
            </a:r>
            <a:r>
              <a:rPr lang="en-US" sz="1700" spc="34" dirty="0" err="1">
                <a:solidFill>
                  <a:srgbClr val="FFFFFF"/>
                </a:solidFill>
                <a:latin typeface="Libre Franklin Light"/>
              </a:rPr>
              <a:t>andreaguzzo</a:t>
            </a:r>
            <a:r>
              <a:rPr lang="en-US" sz="1700" spc="34" dirty="0">
                <a:solidFill>
                  <a:srgbClr val="FFFFFF"/>
                </a:solidFill>
                <a:latin typeface="Libre Franklin Light"/>
              </a:rPr>
              <a:t>/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898818" y="4327017"/>
            <a:ext cx="4490363" cy="816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16"/>
              </a:lnSpc>
            </a:pPr>
            <a:r>
              <a:rPr lang="en-US" sz="5600" spc="89">
                <a:solidFill>
                  <a:srgbClr val="FFFFFF"/>
                </a:solidFill>
                <a:latin typeface="Montserrat Classic Bold"/>
              </a:rPr>
              <a:t>JOIN US!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51666" y="522418"/>
            <a:ext cx="2784668" cy="211112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886882" y="2304994"/>
            <a:ext cx="6274313" cy="795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999"/>
              </a:lnSpc>
            </a:pPr>
            <a:r>
              <a:rPr lang="en-US" sz="6000" spc="96" dirty="0">
                <a:solidFill>
                  <a:srgbClr val="011C5D"/>
                </a:solidFill>
                <a:latin typeface="Montserrat Classic Bold"/>
              </a:rPr>
              <a:t>Agenda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9753600" y="4050037"/>
            <a:ext cx="460911" cy="15788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4250"/>
              </a:lnSpc>
            </a:pPr>
            <a:r>
              <a:rPr lang="en-US" sz="2000" dirty="0">
                <a:solidFill>
                  <a:srgbClr val="1546BA"/>
                </a:solidFill>
                <a:latin typeface="Libre Franklin Bold"/>
              </a:rPr>
              <a:t>01</a:t>
            </a:r>
          </a:p>
          <a:p>
            <a:pPr algn="r">
              <a:lnSpc>
                <a:spcPts val="4250"/>
              </a:lnSpc>
            </a:pPr>
            <a:r>
              <a:rPr lang="en-US" sz="2000" dirty="0">
                <a:solidFill>
                  <a:srgbClr val="1546BA"/>
                </a:solidFill>
                <a:latin typeface="Libre Franklin Bold"/>
              </a:rPr>
              <a:t>02</a:t>
            </a:r>
          </a:p>
          <a:p>
            <a:pPr algn="r">
              <a:lnSpc>
                <a:spcPts val="4250"/>
              </a:lnSpc>
            </a:pPr>
            <a:r>
              <a:rPr lang="en-US" sz="2000" dirty="0">
                <a:solidFill>
                  <a:srgbClr val="1546BA"/>
                </a:solidFill>
                <a:latin typeface="Libre Franklin Bold"/>
              </a:rPr>
              <a:t>03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520516" y="4050037"/>
            <a:ext cx="5640678" cy="15695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50"/>
              </a:lnSpc>
            </a:pPr>
            <a:r>
              <a:rPr lang="en-US" sz="2000" dirty="0" err="1">
                <a:solidFill>
                  <a:srgbClr val="1546BA"/>
                </a:solidFill>
                <a:latin typeface="Libre Franklin Light"/>
              </a:rPr>
              <a:t>Introduzione</a:t>
            </a:r>
            <a:r>
              <a:rPr lang="en-US" sz="2000" dirty="0">
                <a:solidFill>
                  <a:srgbClr val="1546BA"/>
                </a:solidFill>
                <a:latin typeface="Libre Franklin Light"/>
              </a:rPr>
              <a:t> e Regular </a:t>
            </a:r>
            <a:r>
              <a:rPr lang="en-US" sz="2000" dirty="0" err="1">
                <a:solidFill>
                  <a:srgbClr val="1546BA"/>
                </a:solidFill>
                <a:latin typeface="Libre Franklin Light"/>
              </a:rPr>
              <a:t>Espression</a:t>
            </a:r>
            <a:endParaRPr lang="en-US" sz="2000" dirty="0">
              <a:solidFill>
                <a:srgbClr val="1546BA"/>
              </a:solidFill>
              <a:latin typeface="Libre Franklin Light"/>
            </a:endParaRPr>
          </a:p>
          <a:p>
            <a:pPr>
              <a:lnSpc>
                <a:spcPts val="4250"/>
              </a:lnSpc>
            </a:pPr>
            <a:r>
              <a:rPr lang="en-US" sz="2000" dirty="0" err="1">
                <a:solidFill>
                  <a:srgbClr val="1546BA"/>
                </a:solidFill>
                <a:latin typeface="Libre Franklin Light"/>
              </a:rPr>
              <a:t>Esercizi</a:t>
            </a:r>
            <a:r>
              <a:rPr lang="en-US" sz="2000" dirty="0">
                <a:solidFill>
                  <a:srgbClr val="1546BA"/>
                </a:solidFill>
                <a:latin typeface="Libre Franklin Light"/>
              </a:rPr>
              <a:t> e Live Coding</a:t>
            </a:r>
          </a:p>
          <a:p>
            <a:pPr>
              <a:lnSpc>
                <a:spcPts val="4250"/>
              </a:lnSpc>
            </a:pPr>
            <a:r>
              <a:rPr lang="en-US" sz="2000" dirty="0">
                <a:solidFill>
                  <a:srgbClr val="1546BA"/>
                </a:solidFill>
                <a:latin typeface="Libre Franklin Light"/>
              </a:rPr>
              <a:t>NLP </a:t>
            </a:r>
            <a:r>
              <a:rPr lang="en-US" sz="2000" dirty="0" err="1">
                <a:solidFill>
                  <a:srgbClr val="1546BA"/>
                </a:solidFill>
                <a:latin typeface="Libre Franklin Light"/>
              </a:rPr>
              <a:t>Avanzato</a:t>
            </a:r>
            <a:endParaRPr lang="en-US" sz="2000" dirty="0">
              <a:solidFill>
                <a:srgbClr val="1546BA"/>
              </a:solidFill>
              <a:latin typeface="Libre Franklin Light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886882" y="3408057"/>
            <a:ext cx="6274313" cy="463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en-US" sz="3500" dirty="0" err="1">
                <a:solidFill>
                  <a:srgbClr val="1546BA"/>
                </a:solidFill>
                <a:latin typeface="Libre Franklin Light"/>
              </a:rPr>
              <a:t>Incontri</a:t>
            </a:r>
            <a:r>
              <a:rPr lang="en-US" sz="3500" dirty="0">
                <a:solidFill>
                  <a:srgbClr val="1546BA"/>
                </a:solidFill>
                <a:latin typeface="Libre Franklin Light"/>
              </a:rPr>
              <a:t> e </a:t>
            </a:r>
            <a:r>
              <a:rPr lang="en-US" sz="3500" dirty="0" err="1">
                <a:solidFill>
                  <a:srgbClr val="1546BA"/>
                </a:solidFill>
                <a:latin typeface="Libre Franklin Light"/>
              </a:rPr>
              <a:t>lezioni</a:t>
            </a:r>
            <a:endParaRPr lang="en-US" sz="3500" dirty="0">
              <a:solidFill>
                <a:srgbClr val="1546BA"/>
              </a:solidFill>
              <a:latin typeface="Libre Franklin Light"/>
            </a:endParaR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 l="18501" r="37432"/>
          <a:stretch>
            <a:fillRect/>
          </a:stretch>
        </p:blipFill>
        <p:spPr>
          <a:xfrm>
            <a:off x="1791656" y="-134539"/>
            <a:ext cx="6879841" cy="10421539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300388" y="293044"/>
            <a:ext cx="1017450" cy="3192962"/>
            <a:chOff x="0" y="0"/>
            <a:chExt cx="1356600" cy="4257283"/>
          </a:xfrm>
        </p:grpSpPr>
        <p:sp>
          <p:nvSpPr>
            <p:cNvPr id="9" name="TextBox 9"/>
            <p:cNvSpPr txBox="1"/>
            <p:nvPr/>
          </p:nvSpPr>
          <p:spPr>
            <a:xfrm rot="-5400000">
              <a:off x="-819184" y="1360438"/>
              <a:ext cx="3023542" cy="3026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710"/>
                </a:lnSpc>
              </a:pPr>
              <a:r>
                <a:rPr lang="en-US" sz="1710">
                  <a:solidFill>
                    <a:srgbClr val="1546BA"/>
                  </a:solidFill>
                  <a:latin typeface="Montserrat Classic"/>
                </a:rPr>
                <a:t>Python Biella Group</a:t>
              </a:r>
            </a:p>
          </p:txBody>
        </p:sp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3228810"/>
              <a:ext cx="1356600" cy="102847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427" r="427"/>
          <a:stretch>
            <a:fillRect/>
          </a:stretch>
        </p:blipFill>
        <p:spPr>
          <a:xfrm>
            <a:off x="9567210" y="0"/>
            <a:ext cx="7483531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609209" y="2629093"/>
            <a:ext cx="5140897" cy="4805834"/>
            <a:chOff x="0" y="0"/>
            <a:chExt cx="6854529" cy="6407779"/>
          </a:xfrm>
        </p:grpSpPr>
        <p:sp>
          <p:nvSpPr>
            <p:cNvPr id="4" name="TextBox 4"/>
            <p:cNvSpPr txBox="1"/>
            <p:nvPr/>
          </p:nvSpPr>
          <p:spPr>
            <a:xfrm>
              <a:off x="0" y="38100"/>
              <a:ext cx="6854529" cy="21554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216"/>
                </a:lnSpc>
              </a:pPr>
              <a:r>
                <a:rPr lang="en-US" sz="5600" spc="89">
                  <a:solidFill>
                    <a:srgbClr val="011C5D"/>
                  </a:solidFill>
                  <a:latin typeface="Montserrat Classic Bold"/>
                </a:rPr>
                <a:t>Obiettivo del corso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4170251"/>
              <a:ext cx="6854529" cy="22375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67030" lvl="1" indent="-183515">
                <a:lnSpc>
                  <a:spcPts val="2720"/>
                </a:lnSpc>
                <a:buFont typeface="Arial"/>
                <a:buChar char="•"/>
              </a:pPr>
              <a:r>
                <a:rPr lang="en-US" sz="1700" spc="34">
                  <a:solidFill>
                    <a:srgbClr val="1546BA"/>
                  </a:solidFill>
                  <a:latin typeface="Libre Franklin Light"/>
                </a:rPr>
                <a:t>Concetti base di Flask per usarlo in differenti contesti</a:t>
              </a:r>
            </a:p>
            <a:p>
              <a:pPr marL="367030" lvl="1" indent="-183515">
                <a:lnSpc>
                  <a:spcPts val="2720"/>
                </a:lnSpc>
                <a:buFont typeface="Arial"/>
                <a:buChar char="•"/>
              </a:pPr>
              <a:r>
                <a:rPr lang="en-US" sz="1700" spc="34">
                  <a:solidFill>
                    <a:srgbClr val="1546BA"/>
                  </a:solidFill>
                  <a:latin typeface="Libre Franklin Light"/>
                </a:rPr>
                <a:t>Costruire piccole applicazioni web o backend</a:t>
              </a:r>
            </a:p>
            <a:p>
              <a:pPr marL="367030" lvl="1" indent="-183515" algn="l">
                <a:lnSpc>
                  <a:spcPts val="2720"/>
                </a:lnSpc>
                <a:buFont typeface="Arial"/>
                <a:buChar char="•"/>
              </a:pPr>
              <a:r>
                <a:rPr lang="en-US" sz="1700" spc="34">
                  <a:solidFill>
                    <a:srgbClr val="1546BA"/>
                  </a:solidFill>
                  <a:latin typeface="Libre Franklin Light"/>
                </a:rPr>
                <a:t>Riuscire a "mettere in produzione" il proprio codice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2589727"/>
              <a:ext cx="6854529" cy="12130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en-US" sz="3500">
                  <a:solidFill>
                    <a:srgbClr val="1546BA"/>
                  </a:solidFill>
                  <a:latin typeface="Libre Franklin Light"/>
                </a:rPr>
                <a:t>Realizzare una piccola applicazione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647700" y="9535203"/>
            <a:ext cx="658470" cy="1830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99"/>
              </a:lnSpc>
            </a:pPr>
            <a:r>
              <a:rPr lang="en-US" sz="1399">
                <a:solidFill>
                  <a:srgbClr val="1546BA"/>
                </a:solidFill>
                <a:latin typeface="Libre Franklin Bold"/>
              </a:rPr>
              <a:t>04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300388" y="293044"/>
            <a:ext cx="1017450" cy="3192962"/>
            <a:chOff x="0" y="0"/>
            <a:chExt cx="1356600" cy="4257283"/>
          </a:xfrm>
        </p:grpSpPr>
        <p:sp>
          <p:nvSpPr>
            <p:cNvPr id="9" name="TextBox 9"/>
            <p:cNvSpPr txBox="1"/>
            <p:nvPr/>
          </p:nvSpPr>
          <p:spPr>
            <a:xfrm rot="-5400000">
              <a:off x="-819184" y="1360438"/>
              <a:ext cx="3023542" cy="3026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710"/>
                </a:lnSpc>
              </a:pPr>
              <a:r>
                <a:rPr lang="en-US" sz="1710">
                  <a:solidFill>
                    <a:srgbClr val="1546BA"/>
                  </a:solidFill>
                  <a:latin typeface="Montserrat Classic"/>
                </a:rPr>
                <a:t>Python Biella Group</a:t>
              </a:r>
            </a:p>
          </p:txBody>
        </p:sp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3228810"/>
              <a:ext cx="1356600" cy="1028472"/>
            </a:xfrm>
            <a:prstGeom prst="rect">
              <a:avLst/>
            </a:prstGeom>
          </p:spPr>
        </p:pic>
      </p:grpSp>
      <p:sp>
        <p:nvSpPr>
          <p:cNvPr id="11" name="TextBox 11"/>
          <p:cNvSpPr txBox="1"/>
          <p:nvPr/>
        </p:nvSpPr>
        <p:spPr>
          <a:xfrm>
            <a:off x="4318587" y="9191625"/>
            <a:ext cx="5248623" cy="928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60"/>
              </a:lnSpc>
            </a:pPr>
            <a:r>
              <a:rPr lang="en-US" sz="1600" spc="32">
                <a:solidFill>
                  <a:srgbClr val="1546BA"/>
                </a:solidFill>
                <a:latin typeface="Libre Franklin Light"/>
              </a:rPr>
              <a:t>Altri Framework:</a:t>
            </a:r>
          </a:p>
          <a:p>
            <a:pPr>
              <a:lnSpc>
                <a:spcPts val="2560"/>
              </a:lnSpc>
            </a:pPr>
            <a:r>
              <a:rPr lang="en-US" sz="1600" spc="32">
                <a:solidFill>
                  <a:srgbClr val="1546BA"/>
                </a:solidFill>
                <a:latin typeface="Libre Franklin Light"/>
              </a:rPr>
              <a:t>Django, FastAPI, Pyramid, Bottle, ...</a:t>
            </a:r>
          </a:p>
          <a:p>
            <a:pPr algn="l">
              <a:lnSpc>
                <a:spcPts val="2560"/>
              </a:lnSpc>
            </a:pPr>
            <a:endParaRPr lang="en-US" sz="1600" spc="32">
              <a:solidFill>
                <a:srgbClr val="1546BA"/>
              </a:solidFill>
              <a:latin typeface="Libre Franklin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32233" y="1894980"/>
            <a:ext cx="9423535" cy="7270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65"/>
              </a:lnSpc>
            </a:pPr>
            <a:r>
              <a:rPr lang="en-US" sz="5013" spc="80">
                <a:solidFill>
                  <a:srgbClr val="011C5D"/>
                </a:solidFill>
                <a:latin typeface="Montserrat Classic Bold"/>
              </a:rPr>
              <a:t>Cos'è Flask?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609209" y="4353224"/>
            <a:ext cx="5248623" cy="4074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8620" lvl="1" indent="-194310">
              <a:lnSpc>
                <a:spcPts val="3600"/>
              </a:lnSpc>
              <a:buFont typeface="Arial"/>
              <a:buChar char="•"/>
            </a:pPr>
            <a:r>
              <a:rPr lang="en-US" sz="1800" spc="36">
                <a:solidFill>
                  <a:srgbClr val="1546BA"/>
                </a:solidFill>
                <a:latin typeface="Libre Franklin Light"/>
              </a:rPr>
              <a:t>Core semplice altamente estendibile e modulare</a:t>
            </a:r>
          </a:p>
          <a:p>
            <a:pPr marL="388620" lvl="1" indent="-194310">
              <a:lnSpc>
                <a:spcPts val="3600"/>
              </a:lnSpc>
              <a:buFont typeface="Arial"/>
              <a:buChar char="•"/>
            </a:pPr>
            <a:r>
              <a:rPr lang="en-US" sz="1800" spc="36">
                <a:solidFill>
                  <a:srgbClr val="1546BA"/>
                </a:solidFill>
                <a:latin typeface="Libre Franklin Light"/>
              </a:rPr>
              <a:t>Utilizzato per creare siti web e API</a:t>
            </a:r>
          </a:p>
          <a:p>
            <a:pPr marL="388620" lvl="1" indent="-194310">
              <a:lnSpc>
                <a:spcPts val="3600"/>
              </a:lnSpc>
              <a:buFont typeface="Arial"/>
              <a:buChar char="•"/>
            </a:pPr>
            <a:r>
              <a:rPr lang="en-US" sz="1800" spc="36">
                <a:solidFill>
                  <a:srgbClr val="1546BA"/>
                </a:solidFill>
                <a:latin typeface="Libre Franklin Light"/>
              </a:rPr>
              <a:t>Server side</a:t>
            </a:r>
          </a:p>
          <a:p>
            <a:pPr marL="388620" lvl="1" indent="-194310">
              <a:lnSpc>
                <a:spcPts val="3600"/>
              </a:lnSpc>
              <a:buFont typeface="Arial"/>
              <a:buChar char="•"/>
            </a:pPr>
            <a:r>
              <a:rPr lang="en-US" sz="1800" spc="36">
                <a:solidFill>
                  <a:srgbClr val="1546BA"/>
                </a:solidFill>
                <a:latin typeface="Libre Franklin Light"/>
              </a:rPr>
              <a:t>Leggero e performante</a:t>
            </a:r>
          </a:p>
          <a:p>
            <a:pPr marL="388620" lvl="1" indent="-194310">
              <a:lnSpc>
                <a:spcPts val="3600"/>
              </a:lnSpc>
              <a:buFont typeface="Arial"/>
              <a:buChar char="•"/>
            </a:pPr>
            <a:r>
              <a:rPr lang="en-US" sz="1800" spc="36">
                <a:solidFill>
                  <a:srgbClr val="1546BA"/>
                </a:solidFill>
                <a:latin typeface="Libre Franklin Light"/>
              </a:rPr>
              <a:t>Dipendenze:</a:t>
            </a:r>
          </a:p>
          <a:p>
            <a:pPr marL="777240" lvl="2" indent="-259080">
              <a:lnSpc>
                <a:spcPts val="3600"/>
              </a:lnSpc>
              <a:buFont typeface="Arial"/>
              <a:buChar char="⚬"/>
            </a:pPr>
            <a:r>
              <a:rPr lang="en-US" sz="1800" spc="36">
                <a:solidFill>
                  <a:srgbClr val="1546BA"/>
                </a:solidFill>
                <a:latin typeface="Libre Franklin Light"/>
              </a:rPr>
              <a:t>Werkzeug: routing, debugger, WSGI support</a:t>
            </a:r>
          </a:p>
          <a:p>
            <a:pPr marL="777240" lvl="2" indent="-259080" algn="l">
              <a:lnSpc>
                <a:spcPts val="3600"/>
              </a:lnSpc>
              <a:buFont typeface="Arial"/>
              <a:buChar char="⚬"/>
            </a:pPr>
            <a:r>
              <a:rPr lang="en-US" sz="1800" spc="36">
                <a:solidFill>
                  <a:srgbClr val="1546BA"/>
                </a:solidFill>
                <a:latin typeface="Libre Franklin Light"/>
              </a:rPr>
              <a:t>Jinja2: templating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706824" y="3581690"/>
            <a:ext cx="5053393" cy="443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00"/>
              </a:lnSpc>
            </a:pPr>
            <a:r>
              <a:rPr lang="en-US" sz="3200">
                <a:solidFill>
                  <a:srgbClr val="1546BA"/>
                </a:solidFill>
                <a:latin typeface="Libre Franklin Light"/>
              </a:rPr>
              <a:t>Micro-web framework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47700" y="9535203"/>
            <a:ext cx="658470" cy="1830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99"/>
              </a:lnSpc>
            </a:pPr>
            <a:r>
              <a:rPr lang="en-US" sz="1399">
                <a:solidFill>
                  <a:srgbClr val="1546BA"/>
                </a:solidFill>
                <a:latin typeface="Libre Franklin Bold"/>
              </a:rPr>
              <a:t>05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548825" y="3581690"/>
            <a:ext cx="5053393" cy="443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00"/>
              </a:lnSpc>
            </a:pPr>
            <a:r>
              <a:rPr lang="en-US" sz="3200">
                <a:solidFill>
                  <a:srgbClr val="1546BA"/>
                </a:solidFill>
                <a:latin typeface="Libre Franklin Light"/>
              </a:rPr>
              <a:t>Features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548825" y="4276389"/>
            <a:ext cx="5248623" cy="2185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5440" lvl="1" indent="-172720">
              <a:lnSpc>
                <a:spcPts val="2560"/>
              </a:lnSpc>
              <a:buFont typeface="Arial"/>
              <a:buChar char="•"/>
            </a:pPr>
            <a:r>
              <a:rPr lang="en-US" sz="1600" spc="32">
                <a:solidFill>
                  <a:srgbClr val="1546BA"/>
                </a:solidFill>
                <a:latin typeface="Libre Franklin Light"/>
              </a:rPr>
              <a:t>Request dispatcher</a:t>
            </a:r>
          </a:p>
          <a:p>
            <a:pPr marL="345440" lvl="1" indent="-172720">
              <a:lnSpc>
                <a:spcPts val="2560"/>
              </a:lnSpc>
              <a:buFont typeface="Arial"/>
              <a:buChar char="•"/>
            </a:pPr>
            <a:r>
              <a:rPr lang="en-US" sz="1600" spc="32">
                <a:solidFill>
                  <a:srgbClr val="1546BA"/>
                </a:solidFill>
                <a:latin typeface="Libre Franklin Light"/>
              </a:rPr>
              <a:t>Template engine</a:t>
            </a:r>
          </a:p>
          <a:p>
            <a:pPr marL="345440" lvl="1" indent="-172720">
              <a:lnSpc>
                <a:spcPts val="2560"/>
              </a:lnSpc>
              <a:buFont typeface="Arial"/>
              <a:buChar char="•"/>
            </a:pPr>
            <a:r>
              <a:rPr lang="en-US" sz="1600" spc="32">
                <a:solidFill>
                  <a:srgbClr val="1546BA"/>
                </a:solidFill>
                <a:latin typeface="Libre Franklin Light"/>
              </a:rPr>
              <a:t>Secure cookies</a:t>
            </a:r>
          </a:p>
          <a:p>
            <a:pPr marL="345440" lvl="1" indent="-172720">
              <a:lnSpc>
                <a:spcPts val="2560"/>
              </a:lnSpc>
              <a:buFont typeface="Arial"/>
              <a:buChar char="•"/>
            </a:pPr>
            <a:r>
              <a:rPr lang="en-US" sz="1600" spc="32">
                <a:solidFill>
                  <a:srgbClr val="1546BA"/>
                </a:solidFill>
                <a:latin typeface="Libre Franklin Light"/>
              </a:rPr>
              <a:t>User sessions</a:t>
            </a:r>
          </a:p>
          <a:p>
            <a:pPr marL="345440" lvl="1" indent="-172720">
              <a:lnSpc>
                <a:spcPts val="2560"/>
              </a:lnSpc>
              <a:buFont typeface="Arial"/>
              <a:buChar char="•"/>
            </a:pPr>
            <a:r>
              <a:rPr lang="en-US" sz="1600" spc="32">
                <a:solidFill>
                  <a:srgbClr val="1546BA"/>
                </a:solidFill>
                <a:latin typeface="Libre Franklin Light"/>
              </a:rPr>
              <a:t>Unit testing</a:t>
            </a:r>
          </a:p>
          <a:p>
            <a:pPr marL="345440" lvl="1" indent="-172720">
              <a:lnSpc>
                <a:spcPts val="2560"/>
              </a:lnSpc>
              <a:buFont typeface="Arial"/>
              <a:buChar char="•"/>
            </a:pPr>
            <a:r>
              <a:rPr lang="en-US" sz="1600" spc="32">
                <a:solidFill>
                  <a:srgbClr val="1546BA"/>
                </a:solidFill>
                <a:latin typeface="Libre Franklin Light"/>
              </a:rPr>
              <a:t>In-browser debugger e reloader</a:t>
            </a:r>
          </a:p>
          <a:p>
            <a:pPr algn="l">
              <a:lnSpc>
                <a:spcPts val="2560"/>
              </a:lnSpc>
            </a:pPr>
            <a:endParaRPr lang="en-US" sz="1600" spc="32">
              <a:solidFill>
                <a:srgbClr val="1546BA"/>
              </a:solidFill>
              <a:latin typeface="Libre Franklin Light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300388" y="293044"/>
            <a:ext cx="1017450" cy="3192962"/>
            <a:chOff x="0" y="0"/>
            <a:chExt cx="1356600" cy="4257283"/>
          </a:xfrm>
        </p:grpSpPr>
        <p:sp>
          <p:nvSpPr>
            <p:cNvPr id="9" name="TextBox 9"/>
            <p:cNvSpPr txBox="1"/>
            <p:nvPr/>
          </p:nvSpPr>
          <p:spPr>
            <a:xfrm rot="-5400000">
              <a:off x="-819184" y="1360438"/>
              <a:ext cx="3023542" cy="3026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710"/>
                </a:lnSpc>
              </a:pPr>
              <a:r>
                <a:rPr lang="en-US" sz="1710">
                  <a:solidFill>
                    <a:srgbClr val="1546BA"/>
                  </a:solidFill>
                  <a:latin typeface="Montserrat Classic"/>
                </a:rPr>
                <a:t>Python Biella Group</a:t>
              </a:r>
            </a:p>
          </p:txBody>
        </p:sp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3228810"/>
              <a:ext cx="1356600" cy="1028472"/>
            </a:xfrm>
            <a:prstGeom prst="rect">
              <a:avLst/>
            </a:prstGeom>
          </p:spPr>
        </p:pic>
      </p:grpSp>
      <p:sp>
        <p:nvSpPr>
          <p:cNvPr id="11" name="TextBox 11"/>
          <p:cNvSpPr txBox="1"/>
          <p:nvPr/>
        </p:nvSpPr>
        <p:spPr>
          <a:xfrm>
            <a:off x="10548825" y="6775723"/>
            <a:ext cx="5053393" cy="443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00"/>
              </a:lnSpc>
            </a:pPr>
            <a:r>
              <a:rPr lang="en-US" sz="3200">
                <a:solidFill>
                  <a:srgbClr val="1546BA"/>
                </a:solidFill>
                <a:latin typeface="Libre Franklin Light"/>
              </a:rPr>
              <a:t>Moduli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548825" y="7379791"/>
            <a:ext cx="5248623" cy="2185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5440" lvl="1" indent="-172720">
              <a:lnSpc>
                <a:spcPts val="2560"/>
              </a:lnSpc>
              <a:buFont typeface="Arial"/>
              <a:buChar char="•"/>
            </a:pPr>
            <a:r>
              <a:rPr lang="en-US" sz="1600" spc="32">
                <a:solidFill>
                  <a:srgbClr val="1546BA"/>
                </a:solidFill>
                <a:latin typeface="Libre Franklin Light"/>
              </a:rPr>
              <a:t>Administration</a:t>
            </a:r>
          </a:p>
          <a:p>
            <a:pPr marL="345440" lvl="1" indent="-172720">
              <a:lnSpc>
                <a:spcPts val="2560"/>
              </a:lnSpc>
              <a:buFont typeface="Arial"/>
              <a:buChar char="•"/>
            </a:pPr>
            <a:r>
              <a:rPr lang="en-US" sz="1600" spc="32">
                <a:solidFill>
                  <a:srgbClr val="1546BA"/>
                </a:solidFill>
                <a:latin typeface="Libre Franklin Light"/>
              </a:rPr>
              <a:t>Email</a:t>
            </a:r>
          </a:p>
          <a:p>
            <a:pPr marL="345440" lvl="1" indent="-172720">
              <a:lnSpc>
                <a:spcPts val="2560"/>
              </a:lnSpc>
              <a:buFont typeface="Arial"/>
              <a:buChar char="•"/>
            </a:pPr>
            <a:r>
              <a:rPr lang="en-US" sz="1600" spc="32">
                <a:solidFill>
                  <a:srgbClr val="1546BA"/>
                </a:solidFill>
                <a:latin typeface="Libre Franklin Light"/>
              </a:rPr>
              <a:t>Databases</a:t>
            </a:r>
          </a:p>
          <a:p>
            <a:pPr marL="345440" lvl="1" indent="-172720">
              <a:lnSpc>
                <a:spcPts val="2560"/>
              </a:lnSpc>
              <a:buFont typeface="Arial"/>
              <a:buChar char="•"/>
            </a:pPr>
            <a:r>
              <a:rPr lang="en-US" sz="1600" spc="32">
                <a:solidFill>
                  <a:srgbClr val="1546BA"/>
                </a:solidFill>
                <a:latin typeface="Libre Franklin Light"/>
              </a:rPr>
              <a:t>Caching</a:t>
            </a:r>
          </a:p>
          <a:p>
            <a:pPr marL="345440" lvl="1" indent="-172720">
              <a:lnSpc>
                <a:spcPts val="2560"/>
              </a:lnSpc>
              <a:buFont typeface="Arial"/>
              <a:buChar char="•"/>
            </a:pPr>
            <a:r>
              <a:rPr lang="en-US" sz="1600" spc="32">
                <a:solidFill>
                  <a:srgbClr val="1546BA"/>
                </a:solidFill>
                <a:latin typeface="Libre Franklin Light"/>
              </a:rPr>
              <a:t>User auth</a:t>
            </a:r>
          </a:p>
          <a:p>
            <a:pPr marL="345440" lvl="1" indent="-172720">
              <a:lnSpc>
                <a:spcPts val="2560"/>
              </a:lnSpc>
              <a:buFont typeface="Arial"/>
              <a:buChar char="•"/>
            </a:pPr>
            <a:r>
              <a:rPr lang="en-US" sz="1600" spc="32">
                <a:solidFill>
                  <a:srgbClr val="1546BA"/>
                </a:solidFill>
                <a:latin typeface="Libre Franklin Light"/>
              </a:rPr>
              <a:t>...</a:t>
            </a:r>
          </a:p>
          <a:p>
            <a:pPr algn="l">
              <a:lnSpc>
                <a:spcPts val="2560"/>
              </a:lnSpc>
            </a:pPr>
            <a:endParaRPr lang="en-US" sz="1600" spc="32">
              <a:solidFill>
                <a:srgbClr val="1546BA"/>
              </a:solidFill>
              <a:latin typeface="Libre Franklin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11C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653637" y="4417462"/>
            <a:ext cx="8980727" cy="31803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16"/>
              </a:lnSpc>
            </a:pPr>
            <a:r>
              <a:rPr lang="en-US" sz="5600" spc="89" dirty="0">
                <a:solidFill>
                  <a:srgbClr val="FFFFFF"/>
                </a:solidFill>
                <a:latin typeface="Montserrat Classic Bold"/>
              </a:rPr>
              <a:t>THE END…</a:t>
            </a:r>
          </a:p>
          <a:p>
            <a:pPr algn="ctr">
              <a:lnSpc>
                <a:spcPts val="6216"/>
              </a:lnSpc>
            </a:pPr>
            <a:endParaRPr lang="en-US" sz="5600" spc="89" dirty="0">
              <a:solidFill>
                <a:srgbClr val="FFFFFF"/>
              </a:solidFill>
              <a:latin typeface="Montserrat Classic Bold"/>
            </a:endParaRPr>
          </a:p>
          <a:p>
            <a:pPr algn="ctr">
              <a:lnSpc>
                <a:spcPts val="6216"/>
              </a:lnSpc>
            </a:pPr>
            <a:r>
              <a:rPr lang="en-US" sz="5600" spc="89" dirty="0">
                <a:solidFill>
                  <a:srgbClr val="FFFFFF"/>
                </a:solidFill>
                <a:latin typeface="Montserrat Classic Bold"/>
              </a:rPr>
              <a:t>E’ tempo di feedback e</a:t>
            </a:r>
          </a:p>
          <a:p>
            <a:pPr algn="ctr">
              <a:lnSpc>
                <a:spcPts val="6216"/>
              </a:lnSpc>
            </a:pPr>
            <a:r>
              <a:rPr lang="en-US" sz="5600" spc="89" dirty="0" err="1">
                <a:solidFill>
                  <a:srgbClr val="FFFFFF"/>
                </a:solidFill>
                <a:latin typeface="Montserrat Classic Bold"/>
              </a:rPr>
              <a:t>Questionario</a:t>
            </a:r>
            <a:r>
              <a:rPr lang="en-US" sz="5600" spc="89">
                <a:solidFill>
                  <a:srgbClr val="FFFFFF"/>
                </a:solidFill>
                <a:latin typeface="Montserrat Classic Bold"/>
              </a:rPr>
              <a:t>…</a:t>
            </a:r>
            <a:endParaRPr lang="en-US" sz="5600" spc="89" dirty="0">
              <a:solidFill>
                <a:srgbClr val="FFFFFF"/>
              </a:solidFill>
              <a:latin typeface="Montserrat Classic Bold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4191000" y="8953500"/>
            <a:ext cx="10085231" cy="841325"/>
            <a:chOff x="0" y="0"/>
            <a:chExt cx="13446975" cy="1121767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13446975" cy="1121767"/>
              <a:chOff x="0" y="0"/>
              <a:chExt cx="18000471" cy="1501626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18000472" cy="1501626"/>
              </a:xfrm>
              <a:custGeom>
                <a:avLst/>
                <a:gdLst/>
                <a:ahLst/>
                <a:cxnLst/>
                <a:rect l="l" t="t" r="r" b="b"/>
                <a:pathLst>
                  <a:path w="18000472" h="1501626">
                    <a:moveTo>
                      <a:pt x="0" y="0"/>
                    </a:moveTo>
                    <a:lnTo>
                      <a:pt x="18000472" y="0"/>
                    </a:lnTo>
                    <a:lnTo>
                      <a:pt x="18000472" y="1501626"/>
                    </a:lnTo>
                    <a:lnTo>
                      <a:pt x="0" y="1501626"/>
                    </a:lnTo>
                    <a:close/>
                  </a:path>
                </a:pathLst>
              </a:custGeom>
              <a:solidFill>
                <a:srgbClr val="1546BA"/>
              </a:solidFill>
            </p:spPr>
          </p:sp>
        </p:grpSp>
        <p:sp>
          <p:nvSpPr>
            <p:cNvPr id="6" name="TextBox 6"/>
            <p:cNvSpPr txBox="1"/>
            <p:nvPr/>
          </p:nvSpPr>
          <p:spPr>
            <a:xfrm>
              <a:off x="338780" y="296406"/>
              <a:ext cx="12734535" cy="4273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88620" lvl="1" indent="-194310">
                <a:lnSpc>
                  <a:spcPts val="2880"/>
                </a:lnSpc>
                <a:buFont typeface="Arial"/>
                <a:buChar char="•"/>
              </a:pPr>
              <a:r>
                <a:rPr lang="en-US" sz="1800" spc="36">
                  <a:solidFill>
                    <a:srgbClr val="FFFFFF"/>
                  </a:solidFill>
                  <a:latin typeface="Libre Franklin Light"/>
                </a:rPr>
                <a:t>GitHub: https</a:t>
              </a:r>
              <a:r>
                <a:rPr lang="en-US" sz="1800" u="none" spc="36">
                  <a:solidFill>
                    <a:srgbClr val="FFFFFF"/>
                  </a:solidFill>
                  <a:latin typeface="Libre Franklin Light"/>
                </a:rPr>
                <a:t>://</a:t>
              </a:r>
              <a:r>
                <a:rPr lang="en-US" sz="1800" spc="36">
                  <a:solidFill>
                    <a:srgbClr val="FFFFFF"/>
                  </a:solidFill>
                  <a:latin typeface="Libre Franklin Light"/>
                </a:rPr>
                <a:t>git</a:t>
              </a:r>
              <a:r>
                <a:rPr lang="en-US" sz="1800" u="none" spc="36">
                  <a:solidFill>
                    <a:srgbClr val="FFFFFF"/>
                  </a:solidFill>
                  <a:latin typeface="Libre Franklin Light"/>
                </a:rPr>
                <a:t>h</a:t>
              </a:r>
              <a:r>
                <a:rPr lang="en-US" sz="1800" spc="36">
                  <a:solidFill>
                    <a:srgbClr val="FFFFFF"/>
                  </a:solidFill>
                  <a:latin typeface="Libre Franklin Light"/>
                </a:rPr>
                <a:t>u</a:t>
              </a:r>
              <a:r>
                <a:rPr lang="en-US" sz="1800" u="none" spc="36">
                  <a:solidFill>
                    <a:srgbClr val="FFFFFF"/>
                  </a:solidFill>
                  <a:latin typeface="Libre Franklin Light"/>
                </a:rPr>
                <a:t>b.</a:t>
              </a:r>
              <a:r>
                <a:rPr lang="en-US" sz="1800" spc="36">
                  <a:solidFill>
                    <a:srgbClr val="FFFFFF"/>
                  </a:solidFill>
                  <a:latin typeface="Libre Franklin Light"/>
                </a:rPr>
                <a:t>com</a:t>
              </a:r>
              <a:r>
                <a:rPr lang="en-US" sz="1800" u="none" spc="36">
                  <a:solidFill>
                    <a:srgbClr val="FFFFFF"/>
                  </a:solidFill>
                  <a:latin typeface="Libre Franklin Light"/>
                </a:rPr>
                <a:t>/Py</a:t>
              </a:r>
              <a:r>
                <a:rPr lang="en-US" sz="1800" spc="36">
                  <a:solidFill>
                    <a:srgbClr val="FFFFFF"/>
                  </a:solidFill>
                  <a:latin typeface="Libre Franklin Light"/>
                </a:rPr>
                <a:t>t</a:t>
              </a:r>
              <a:r>
                <a:rPr lang="en-US" sz="1800" u="none" spc="36">
                  <a:solidFill>
                    <a:srgbClr val="FFFFFF"/>
                  </a:solidFill>
                  <a:latin typeface="Libre Franklin Light"/>
                </a:rPr>
                <a:t>h</a:t>
              </a:r>
              <a:r>
                <a:rPr lang="en-US" sz="1800" spc="36">
                  <a:solidFill>
                    <a:srgbClr val="FFFFFF"/>
                  </a:solidFill>
                  <a:latin typeface="Libre Franklin Light"/>
                </a:rPr>
                <a:t>on</a:t>
              </a:r>
              <a:r>
                <a:rPr lang="en-US" sz="1800" u="none" spc="36">
                  <a:solidFill>
                    <a:srgbClr val="FFFFFF"/>
                  </a:solidFill>
                  <a:latin typeface="Libre Franklin Light"/>
                </a:rPr>
                <a:t>G</a:t>
              </a:r>
              <a:r>
                <a:rPr lang="en-US" sz="1800" spc="36">
                  <a:solidFill>
                    <a:srgbClr val="FFFFFF"/>
                  </a:solidFill>
                  <a:latin typeface="Libre Franklin Light"/>
                </a:rPr>
                <a:t>roup</a:t>
              </a:r>
              <a:r>
                <a:rPr lang="en-US" sz="1800" u="none" spc="36">
                  <a:solidFill>
                    <a:srgbClr val="FFFFFF"/>
                  </a:solidFill>
                  <a:latin typeface="Libre Franklin Light"/>
                </a:rPr>
                <a:t>B</a:t>
              </a:r>
              <a:r>
                <a:rPr lang="en-US" sz="1800" spc="36">
                  <a:solidFill>
                    <a:srgbClr val="FFFFFF"/>
                  </a:solidFill>
                  <a:latin typeface="Libre Franklin Light"/>
                </a:rPr>
                <a:t>ie</a:t>
              </a:r>
              <a:r>
                <a:rPr lang="en-US" sz="1800" u="none" spc="36">
                  <a:solidFill>
                    <a:srgbClr val="FFFFFF"/>
                  </a:solidFill>
                  <a:latin typeface="Libre Franklin Light"/>
                </a:rPr>
                <a:t>ll</a:t>
              </a:r>
              <a:r>
                <a:rPr lang="en-US" sz="1800" spc="36">
                  <a:solidFill>
                    <a:srgbClr val="FFFFFF"/>
                  </a:solidFill>
                  <a:latin typeface="Libre Franklin Light"/>
                </a:rPr>
                <a:t>a/MaterialeLezioni</a:t>
              </a:r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51666" y="1798920"/>
            <a:ext cx="2784668" cy="211112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1335</TotalTime>
  <Words>272</Words>
  <Application>Microsoft Macintosh PowerPoint</Application>
  <PresentationFormat>Custom</PresentationFormat>
  <Paragraphs>64</Paragraphs>
  <Slides>6</Slides>
  <Notes>1</Notes>
  <HiddenSlides>3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Libre Franklin Light</vt:lpstr>
      <vt:lpstr>Libre Franklin Bold</vt:lpstr>
      <vt:lpstr>Montserrat Classic</vt:lpstr>
      <vt:lpstr>Calibri</vt:lpstr>
      <vt:lpstr>Montserrat Classic Bold</vt:lpstr>
      <vt:lpstr>Arial</vt:lpstr>
      <vt:lpstr>Libre Franklin Light Bold</vt:lpstr>
      <vt:lpstr>Libre Franklin Light Italics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Corso Flask - Python Biella Group</dc:title>
  <dc:creator>Utente</dc:creator>
  <cp:lastModifiedBy>Andrea Guzzo</cp:lastModifiedBy>
  <cp:revision>103</cp:revision>
  <cp:lastPrinted>2020-11-23T17:32:36Z</cp:lastPrinted>
  <dcterms:created xsi:type="dcterms:W3CDTF">2006-08-16T00:00:00Z</dcterms:created>
  <dcterms:modified xsi:type="dcterms:W3CDTF">2021-02-08T14:45:49Z</dcterms:modified>
  <dc:identifier>DAEKUufQKP4</dc:identifier>
</cp:coreProperties>
</file>