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70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ibre Franklin Bold" pitchFamily="2" charset="77"/>
      <p:regular r:id="rId18"/>
      <p:bold r:id="rId19"/>
    </p:embeddedFont>
    <p:embeddedFont>
      <p:font typeface="Libre Franklin Light" pitchFamily="2" charset="77"/>
      <p:regular r:id="rId20"/>
    </p:embeddedFont>
    <p:embeddedFont>
      <p:font typeface="Libre Franklin Light Bold" pitchFamily="2" charset="77"/>
      <p:regular r:id="rId21"/>
    </p:embeddedFont>
    <p:embeddedFont>
      <p:font typeface="Libre Franklin Light Italics" pitchFamily="2" charset="77"/>
      <p:regular r:id="rId22"/>
      <p:italic r:id="rId23"/>
    </p:embeddedFont>
    <p:embeddedFont>
      <p:font typeface="Montserrat Classic" pitchFamily="2" charset="77"/>
      <p:regular r:id="rId24"/>
    </p:embeddedFont>
    <p:embeddedFont>
      <p:font typeface="Montserrat Classic Bold" pitchFamily="2" charset="7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94558" autoAdjust="0"/>
  </p:normalViewPr>
  <p:slideViewPr>
    <p:cSldViewPr>
      <p:cViewPr varScale="1">
        <p:scale>
          <a:sx n="80" d="100"/>
          <a:sy n="80" d="100"/>
        </p:scale>
        <p:origin x="71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9745" y="-86668"/>
            <a:ext cx="14991164" cy="10741024"/>
            <a:chOff x="0" y="0"/>
            <a:chExt cx="7457157" cy="53429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57157" cy="5342981"/>
            </a:xfrm>
            <a:custGeom>
              <a:avLst/>
              <a:gdLst/>
              <a:ahLst/>
              <a:cxnLst/>
              <a:rect l="l" t="t" r="r" b="b"/>
              <a:pathLst>
                <a:path w="7457157" h="5342981">
                  <a:moveTo>
                    <a:pt x="0" y="0"/>
                  </a:moveTo>
                  <a:lnTo>
                    <a:pt x="7457157" y="0"/>
                  </a:lnTo>
                  <a:lnTo>
                    <a:pt x="7457157" y="5342981"/>
                  </a:lnTo>
                  <a:lnTo>
                    <a:pt x="0" y="5342981"/>
                  </a:lnTo>
                  <a:close/>
                </a:path>
              </a:pathLst>
            </a:custGeom>
            <a:solidFill>
              <a:srgbClr val="1546BA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6191279" y="8222349"/>
            <a:ext cx="9550" cy="2081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1555" y="778285"/>
            <a:ext cx="1476070" cy="111904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319384" y="1188247"/>
            <a:ext cx="3446417" cy="33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9"/>
              </a:lnSpc>
            </a:pPr>
            <a:r>
              <a:rPr lang="en-US" sz="2569">
                <a:solidFill>
                  <a:srgbClr val="FFFFFF"/>
                </a:solidFill>
                <a:latin typeface="Montserrat Classic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1299" y="4727175"/>
            <a:ext cx="8999612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36"/>
              </a:lnSpc>
            </a:pPr>
            <a:r>
              <a:rPr lang="en-US" sz="9636" dirty="0">
                <a:solidFill>
                  <a:srgbClr val="FFFFFF"/>
                </a:solidFill>
                <a:latin typeface="Montserrat Classic Bold"/>
              </a:rPr>
              <a:t>Modern Python Development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55328" y="7170874"/>
            <a:ext cx="25196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Andrea </a:t>
            </a: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Guzzo</a:t>
            </a:r>
            <a:endParaRPr lang="en-US" sz="1700" dirty="0">
              <a:solidFill>
                <a:srgbClr val="FFFFFF"/>
              </a:solidFill>
              <a:latin typeface="Libre Franklin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55328" y="9486900"/>
            <a:ext cx="2081452" cy="283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Anno 2021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55328" y="6703272"/>
            <a:ext cx="1148002" cy="22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 err="1">
                <a:solidFill>
                  <a:srgbClr val="FFFFFF"/>
                </a:solidFill>
                <a:latin typeface="Montserrat Classic Bold"/>
              </a:rPr>
              <a:t>Mentori</a:t>
            </a:r>
            <a:endParaRPr lang="en-US" sz="1700" dirty="0">
              <a:solidFill>
                <a:srgbClr val="FFFFFF"/>
              </a:solidFill>
              <a:latin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55328" y="7582925"/>
            <a:ext cx="251960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https://</a:t>
            </a: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/in/</a:t>
            </a:r>
            <a:r>
              <a:rPr lang="en-US" sz="1700" dirty="0" err="1">
                <a:solidFill>
                  <a:srgbClr val="FFFFFF"/>
                </a:solidFill>
                <a:latin typeface="Libre Franklin Light"/>
              </a:rPr>
              <a:t>andreaguzzo</a:t>
            </a:r>
            <a:r>
              <a:rPr lang="en-US" sz="1700" dirty="0">
                <a:solidFill>
                  <a:srgbClr val="FFFFFF"/>
                </a:solidFill>
                <a:latin typeface="Libre Franklin Light"/>
              </a:rPr>
              <a:t>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VSCode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gestore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dipendenze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scaffolding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librerie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un Progetto in 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Permette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un Progetto con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altamente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personalizzabili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Perchè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VSCode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C403BDA-EE3C-CC4D-8D0F-BDD3F4D3E8A2}"/>
              </a:ext>
            </a:extLst>
          </p:cNvPr>
          <p:cNvSpPr txBox="1"/>
          <p:nvPr/>
        </p:nvSpPr>
        <p:spPr>
          <a:xfrm>
            <a:off x="10210800" y="4363250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gestore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dipendenze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scaffolding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librerie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un Progetto in 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Permette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un Progetto con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altamente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personalizzabili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85C2A553-BB1F-F349-BE45-57BA7B6EF763}"/>
              </a:ext>
            </a:extLst>
          </p:cNvPr>
          <p:cNvSpPr txBox="1"/>
          <p:nvPr/>
        </p:nvSpPr>
        <p:spPr>
          <a:xfrm>
            <a:off x="10406030" y="35720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Perchè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No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VSCode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133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000" y="1996506"/>
            <a:ext cx="1225556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VSCode</a:t>
            </a: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: </a:t>
            </a: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Estensioni</a:t>
            </a: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 e </a:t>
            </a: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strumenti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548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Live sharing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Remote development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 err="1">
                <a:solidFill>
                  <a:srgbClr val="1546BA"/>
                </a:solidFill>
                <a:latin typeface="Libre Franklin Light"/>
              </a:rPr>
              <a:t>Pylance</a:t>
            </a:r>
            <a:endParaRPr lang="en-US" sz="20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 err="1">
                <a:solidFill>
                  <a:srgbClr val="1546BA"/>
                </a:solidFill>
                <a:latin typeface="Libre Franklin Light"/>
              </a:rPr>
              <a:t>Jupyter</a:t>
            </a:r>
            <a:endParaRPr lang="en-US" sz="20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Prettier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Docker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Git History, </a:t>
            </a:r>
            <a:r>
              <a:rPr lang="en-US" sz="2000" spc="36" dirty="0" err="1">
                <a:solidFill>
                  <a:srgbClr val="1546BA"/>
                </a:solidFill>
                <a:latin typeface="Libre Franklin Light"/>
              </a:rPr>
              <a:t>GitLens</a:t>
            </a:r>
            <a:endParaRPr lang="en-US" sz="20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 err="1">
                <a:solidFill>
                  <a:srgbClr val="1546BA"/>
                </a:solidFill>
                <a:latin typeface="Libre Franklin Light"/>
              </a:rPr>
              <a:t>Todo</a:t>
            </a: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 Tree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Code spell checker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Indent-rainbow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000" spc="36" dirty="0">
                <a:solidFill>
                  <a:srgbClr val="1546BA"/>
                </a:solidFill>
                <a:latin typeface="Libre Franklin Light"/>
              </a:rPr>
              <a:t>Bookmarks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6823" y="35720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Estensioni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C403BDA-EE3C-CC4D-8D0F-BDD3F4D3E8A2}"/>
              </a:ext>
            </a:extLst>
          </p:cNvPr>
          <p:cNvSpPr txBox="1"/>
          <p:nvPr/>
        </p:nvSpPr>
        <p:spPr>
          <a:xfrm>
            <a:off x="10210800" y="4363250"/>
            <a:ext cx="5248623" cy="2152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Launch.json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Settings.json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prettierrc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85C2A553-BB1F-F349-BE45-57BA7B6EF763}"/>
              </a:ext>
            </a:extLst>
          </p:cNvPr>
          <p:cNvSpPr txBox="1"/>
          <p:nvPr/>
        </p:nvSpPr>
        <p:spPr>
          <a:xfrm>
            <a:off x="10406030" y="3572090"/>
            <a:ext cx="6434170" cy="420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Strumenti</a:t>
            </a:r>
            <a:r>
              <a:rPr lang="en-US" sz="3600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773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 dirty="0" err="1">
                <a:solidFill>
                  <a:srgbClr val="FFFFFF"/>
                </a:solidFill>
                <a:latin typeface="Montserrat Classic Bold"/>
              </a:rPr>
              <a:t>Grazie</a:t>
            </a: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3" y="6103172"/>
            <a:ext cx="10085231" cy="841325"/>
            <a:chOff x="0" y="0"/>
            <a:chExt cx="13446975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5"/>
              <a:ext cx="12734535" cy="44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Riferimenti</a:t>
              </a:r>
              <a:endParaRPr lang="en-US" sz="2400" spc="36" dirty="0">
                <a:solidFill>
                  <a:srgbClr val="FFFFFF"/>
                </a:solidFill>
                <a:latin typeface="Libre Franklin Light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86882" y="2304994"/>
            <a:ext cx="6274313" cy="79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en-US" sz="6000" spc="96" dirty="0">
                <a:solidFill>
                  <a:srgbClr val="011C5D"/>
                </a:solidFill>
                <a:latin typeface="Montserrat Classic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34876" y="4050037"/>
            <a:ext cx="904011" cy="2130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01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02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03</a:t>
            </a:r>
          </a:p>
          <a:p>
            <a:pPr algn="r"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Bold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0516" y="4050037"/>
            <a:ext cx="5640678" cy="213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0"/>
              </a:lnSpc>
            </a:pP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Pyenv</a:t>
            </a:r>
            <a:endParaRPr lang="en-US" sz="2000" dirty="0">
              <a:solidFill>
                <a:srgbClr val="1546BA"/>
              </a:solidFill>
              <a:latin typeface="Libre Franklin Light"/>
            </a:endParaRPr>
          </a:p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Poetry</a:t>
            </a:r>
          </a:p>
          <a:p>
            <a:pPr>
              <a:lnSpc>
                <a:spcPts val="4250"/>
              </a:lnSpc>
            </a:pPr>
            <a:r>
              <a:rPr lang="en-US" sz="2000" dirty="0">
                <a:solidFill>
                  <a:srgbClr val="1546BA"/>
                </a:solidFill>
                <a:latin typeface="Libre Franklin Light"/>
              </a:rPr>
              <a:t>Code quality</a:t>
            </a:r>
          </a:p>
          <a:p>
            <a:pPr>
              <a:lnSpc>
                <a:spcPts val="4250"/>
              </a:lnSpc>
            </a:pPr>
            <a:r>
              <a:rPr lang="en-US" sz="2000" dirty="0" err="1">
                <a:solidFill>
                  <a:srgbClr val="1546BA"/>
                </a:solidFill>
                <a:latin typeface="Libre Franklin Light"/>
              </a:rPr>
              <a:t>VSCode</a:t>
            </a:r>
            <a:endParaRPr lang="en-US" sz="2000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86882" y="3408057"/>
            <a:ext cx="756291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Indice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degli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argomenti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della</a:t>
            </a:r>
            <a:r>
              <a:rPr lang="en-US" sz="3500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3500" dirty="0" err="1">
                <a:solidFill>
                  <a:srgbClr val="1546BA"/>
                </a:solidFill>
                <a:latin typeface="Libre Franklin Light"/>
              </a:rPr>
              <a:t>serata</a:t>
            </a:r>
            <a:endParaRPr lang="en-US" sz="3500" dirty="0">
              <a:solidFill>
                <a:srgbClr val="1546BA"/>
              </a:solidFill>
              <a:latin typeface="Libre Franklin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8501" r="37432"/>
          <a:stretch>
            <a:fillRect/>
          </a:stretch>
        </p:blipFill>
        <p:spPr>
          <a:xfrm>
            <a:off x="1791656" y="-134539"/>
            <a:ext cx="6879841" cy="1042153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3005801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37152" y="5442361"/>
            <a:ext cx="10085231" cy="2165163"/>
            <a:chOff x="0" y="0"/>
            <a:chExt cx="13446975" cy="16043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604367"/>
              <a:chOff x="0" y="0"/>
              <a:chExt cx="18000471" cy="21476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2147647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2147647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2147647"/>
                    </a:lnTo>
                    <a:lnTo>
                      <a:pt x="0" y="2147647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  <p:txBody>
              <a:bodyPr/>
              <a:lstStyle/>
              <a:p>
                <a:endParaRPr lang="en-IT" dirty="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6"/>
              <a:ext cx="12734535" cy="804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GitHub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: 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github.com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endParaRPr lang="en-US" sz="2000" u="sng" spc="36" dirty="0">
                <a:solidFill>
                  <a:srgbClr val="FFFFFF"/>
                </a:solidFill>
                <a:latin typeface="Libre Franklin Light Italics"/>
              </a:endParaRP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Telegram 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(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PythonBiellaGroup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) : 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t.me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joinchat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/UZJZzGFKWf9JGGx5</a:t>
              </a:r>
            </a:p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000" b="1" spc="36" dirty="0">
                  <a:solidFill>
                    <a:srgbClr val="FFFFFF"/>
                  </a:solidFill>
                  <a:latin typeface="Libre Franklin Light Bold"/>
                </a:rPr>
                <a:t>Blog e Forum </a:t>
              </a:r>
              <a:r>
                <a:rPr lang="en-US" sz="2000" b="1" i="1" spc="36" dirty="0">
                  <a:solidFill>
                    <a:srgbClr val="FFFFFF"/>
                  </a:solidFill>
                  <a:latin typeface="Libre Franklin Light Italics"/>
                </a:rPr>
                <a:t>:</a:t>
              </a:r>
              <a:r>
                <a:rPr lang="en-US" sz="2000" b="1" spc="36" dirty="0">
                  <a:solidFill>
                    <a:srgbClr val="FFFFFF"/>
                  </a:solidFill>
                  <a:latin typeface="Libre Franklin Light Italics"/>
                </a:rPr>
                <a:t> 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https://</a:t>
              </a:r>
              <a:r>
                <a:rPr lang="en-US" sz="2000" spc="36" dirty="0" err="1">
                  <a:solidFill>
                    <a:srgbClr val="FFFFFF"/>
                  </a:solidFill>
                  <a:latin typeface="Libre Franklin Light"/>
                </a:rPr>
                <a:t>pythonbiella.herokuapp.com</a:t>
              </a:r>
              <a:r>
                <a:rPr lang="en-US" sz="20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endParaRPr lang="en-US" sz="2000" spc="36" dirty="0">
                <a:solidFill>
                  <a:srgbClr val="FFFFFF"/>
                </a:solidFill>
                <a:latin typeface="Libre Franklin Light Itali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90880" y="7906384"/>
            <a:ext cx="11782519" cy="1707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0"/>
              </a:lnSpc>
            </a:pP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Tutto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questo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è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stato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reso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possibile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grazie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a: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Tutta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 la community di P.B.G.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Maria Teresa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Panunzio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/in/maria-teresa-panunzio-27ba3815/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Mario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Nardi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/in/mario-nardi-017705100/</a:t>
            </a:r>
          </a:p>
          <a:p>
            <a:pPr marL="367030" lvl="1" indent="-183515">
              <a:lnSpc>
                <a:spcPts val="2720"/>
              </a:lnSpc>
              <a:buFont typeface="Arial"/>
              <a:buChar char="•"/>
            </a:pP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Andrea 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Guzzo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: https://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www.linkedin.com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/in/</a:t>
            </a:r>
            <a:r>
              <a:rPr lang="en-US" sz="2000" spc="34" dirty="0" err="1">
                <a:solidFill>
                  <a:srgbClr val="FFFFFF"/>
                </a:solidFill>
                <a:latin typeface="Libre Franklin Light"/>
              </a:rPr>
              <a:t>andreaguzzo</a:t>
            </a:r>
            <a:r>
              <a:rPr lang="en-US" sz="2000" spc="34" dirty="0">
                <a:solidFill>
                  <a:srgbClr val="FFFFFF"/>
                </a:solidFill>
                <a:latin typeface="Libre Franklin Light"/>
              </a:rPr>
              <a:t>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8818" y="4327017"/>
            <a:ext cx="4490363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 dirty="0">
                <a:solidFill>
                  <a:srgbClr val="FFFFFF"/>
                </a:solidFill>
                <a:latin typeface="Montserrat Classic Bold"/>
              </a:rPr>
              <a:t>JOIN US!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522418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3637" y="4417462"/>
            <a:ext cx="8980727" cy="81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600" spc="89">
                <a:solidFill>
                  <a:srgbClr val="FFFFFF"/>
                </a:solidFill>
                <a:latin typeface="Montserrat Classic Bold"/>
              </a:rPr>
              <a:t>INIZIAMO!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95600" y="6210300"/>
            <a:ext cx="12884047" cy="841325"/>
            <a:chOff x="0" y="0"/>
            <a:chExt cx="13785756" cy="112176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446975" cy="1121767"/>
              <a:chOff x="0" y="0"/>
              <a:chExt cx="18000471" cy="150162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000472" cy="1501626"/>
              </a:xfrm>
              <a:custGeom>
                <a:avLst/>
                <a:gdLst/>
                <a:ahLst/>
                <a:cxnLst/>
                <a:rect l="l" t="t" r="r" b="b"/>
                <a:pathLst>
                  <a:path w="18000472" h="1501626">
                    <a:moveTo>
                      <a:pt x="0" y="0"/>
                    </a:moveTo>
                    <a:lnTo>
                      <a:pt x="18000472" y="0"/>
                    </a:lnTo>
                    <a:lnTo>
                      <a:pt x="18000472" y="1501626"/>
                    </a:lnTo>
                    <a:lnTo>
                      <a:pt x="0" y="1501626"/>
                    </a:lnTo>
                    <a:close/>
                  </a:path>
                </a:pathLst>
              </a:custGeom>
              <a:solidFill>
                <a:srgbClr val="1546BA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38780" y="296405"/>
              <a:ext cx="13446976" cy="4718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8620" lvl="1" indent="-194310">
                <a:lnSpc>
                  <a:spcPts val="2880"/>
                </a:lnSpc>
                <a:buFont typeface="Arial"/>
                <a:buChar char="•"/>
              </a:pPr>
              <a:r>
                <a:rPr lang="en-US" sz="2400" spc="36" dirty="0">
                  <a:solidFill>
                    <a:srgbClr val="FFFFFF"/>
                  </a:solidFill>
                  <a:latin typeface="Libre Franklin Light"/>
                </a:rPr>
                <a:t>GitHub: https</a:t>
              </a:r>
              <a:r>
                <a:rPr lang="en-US" sz="2400" u="none" spc="36" dirty="0">
                  <a:solidFill>
                    <a:srgbClr val="FFFFFF"/>
                  </a:solidFill>
                  <a:latin typeface="Libre Franklin Light"/>
                </a:rPr>
                <a:t>://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git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u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b.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com</a:t>
              </a:r>
              <a:r>
                <a:rPr lang="en-US" sz="2400" u="none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Py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t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h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on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G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roup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B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ie</a:t>
              </a:r>
              <a:r>
                <a:rPr lang="en-US" sz="2400" u="none" spc="36" dirty="0" err="1">
                  <a:solidFill>
                    <a:srgbClr val="FFFFFF"/>
                  </a:solidFill>
                  <a:latin typeface="Libre Franklin Light"/>
                </a:rPr>
                <a:t>ll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a</a:t>
              </a:r>
              <a:r>
                <a:rPr lang="en-US" sz="2400" spc="36" dirty="0">
                  <a:solidFill>
                    <a:srgbClr val="FFFFFF"/>
                  </a:solidFill>
                  <a:latin typeface="Libre Franklin Light"/>
                </a:rPr>
                <a:t>/</a:t>
              </a:r>
              <a:r>
                <a:rPr lang="en-US" sz="2400" spc="36" dirty="0" err="1">
                  <a:solidFill>
                    <a:srgbClr val="FFFFFF"/>
                  </a:solidFill>
                  <a:latin typeface="Libre Franklin Light"/>
                </a:rPr>
                <a:t>MaterialeLezioni</a:t>
              </a:r>
              <a:endParaRPr lang="en-US" sz="2400" spc="36" dirty="0">
                <a:solidFill>
                  <a:srgbClr val="FFFFFF"/>
                </a:solidFill>
                <a:latin typeface="Libre Franklin Light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51666" y="1798920"/>
            <a:ext cx="2784668" cy="2111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7" r="427"/>
          <a:stretch>
            <a:fillRect/>
          </a:stretch>
        </p:blipFill>
        <p:spPr>
          <a:xfrm>
            <a:off x="9567210" y="0"/>
            <a:ext cx="7483531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609209" y="1048776"/>
            <a:ext cx="6958001" cy="6685524"/>
            <a:chOff x="0" y="38100"/>
            <a:chExt cx="6854529" cy="593418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6854529" cy="2155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216"/>
                </a:lnSpc>
              </a:pPr>
              <a:r>
                <a:rPr lang="en-US" sz="5600" spc="89" dirty="0" err="1">
                  <a:solidFill>
                    <a:srgbClr val="011C5D"/>
                  </a:solidFill>
                  <a:latin typeface="Montserrat Classic Bold"/>
                </a:rPr>
                <a:t>Obiettivo</a:t>
              </a:r>
              <a:r>
                <a:rPr lang="en-US" sz="5600" spc="89" dirty="0">
                  <a:solidFill>
                    <a:srgbClr val="011C5D"/>
                  </a:solidFill>
                  <a:latin typeface="Montserrat Classic Bold"/>
                </a:rPr>
                <a:t> del </a:t>
              </a:r>
              <a:r>
                <a:rPr lang="en-US" sz="5600" spc="89" dirty="0" err="1">
                  <a:solidFill>
                    <a:srgbClr val="011C5D"/>
                  </a:solidFill>
                  <a:latin typeface="Montserrat Classic Bold"/>
                </a:rPr>
                <a:t>laboratorio</a:t>
              </a:r>
              <a:endParaRPr lang="en-US" sz="5600" spc="89" dirty="0">
                <a:solidFill>
                  <a:srgbClr val="011C5D"/>
                </a:solidFill>
                <a:latin typeface="Montserrat Classic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70251"/>
              <a:ext cx="6854529" cy="180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Saper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utilizzare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pyenv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sulla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propria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macchina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  <a:p>
              <a:pPr marL="367030" lvl="1" indent="-183515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Saper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utilizzare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poetry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all’interno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dei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propri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progetti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Utilizzare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strumenti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di styling del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codice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e di code quality</a:t>
              </a:r>
            </a:p>
            <a:p>
              <a:pPr marL="367030" lvl="1" indent="-183515" algn="l">
                <a:lnSpc>
                  <a:spcPts val="2720"/>
                </a:lnSpc>
                <a:buFont typeface="Arial"/>
                <a:buChar char="•"/>
              </a:pP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Utilizzare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al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meglio</a:t>
              </a:r>
              <a:r>
                <a:rPr lang="en-US" sz="1700" spc="34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1700" spc="34" dirty="0" err="1">
                  <a:solidFill>
                    <a:srgbClr val="1546BA"/>
                  </a:solidFill>
                  <a:latin typeface="Libre Franklin Light"/>
                </a:rPr>
                <a:t>VSCode</a:t>
              </a:r>
              <a:endParaRPr lang="en-US" sz="1700" spc="34" dirty="0">
                <a:solidFill>
                  <a:srgbClr val="1546BA"/>
                </a:solidFill>
                <a:latin typeface="Libre Franklin Ligh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89727"/>
              <a:ext cx="6854529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Raccontare</a:t>
              </a:r>
              <a:r>
                <a:rPr lang="en-US" sz="3500" dirty="0">
                  <a:solidFill>
                    <a:srgbClr val="1546BA"/>
                  </a:solidFill>
                  <a:latin typeface="Libre Franklin Light"/>
                </a:rPr>
                <a:t> e </a:t>
              </a: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mostrare</a:t>
              </a:r>
              <a:r>
                <a:rPr lang="en-US" sz="3500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nuovi</a:t>
              </a:r>
              <a:r>
                <a:rPr lang="en-US" sz="3500" dirty="0">
                  <a:solidFill>
                    <a:srgbClr val="1546BA"/>
                  </a:solidFill>
                  <a:latin typeface="Libre Franklin Light"/>
                </a:rPr>
                <a:t> </a:t>
              </a: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strumenti</a:t>
              </a:r>
              <a:r>
                <a:rPr lang="en-US" sz="3500" dirty="0">
                  <a:solidFill>
                    <a:srgbClr val="1546BA"/>
                  </a:solidFill>
                  <a:latin typeface="Libre Franklin Light"/>
                </a:rPr>
                <a:t> per lo </a:t>
              </a:r>
              <a:r>
                <a:rPr lang="en-US" sz="3500" dirty="0" err="1">
                  <a:solidFill>
                    <a:srgbClr val="1546BA"/>
                  </a:solidFill>
                  <a:latin typeface="Libre Franklin Light"/>
                </a:rPr>
                <a:t>sviluppo</a:t>
              </a:r>
              <a:endParaRPr lang="en-US" sz="3500" dirty="0">
                <a:solidFill>
                  <a:srgbClr val="1546BA"/>
                </a:solidFill>
                <a:latin typeface="Libre Franklin Ligh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792C684-C5E9-9E46-84BD-8C98078B082E}"/>
              </a:ext>
            </a:extLst>
          </p:cNvPr>
          <p:cNvSpPr txBox="1"/>
          <p:nvPr/>
        </p:nvSpPr>
        <p:spPr>
          <a:xfrm>
            <a:off x="2609208" y="8482887"/>
            <a:ext cx="6958001" cy="135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83515" lvl="1">
              <a:lnSpc>
                <a:spcPts val="2720"/>
              </a:lnSpc>
            </a:pP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Questo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ovviamente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non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è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tutto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!</a:t>
            </a:r>
          </a:p>
          <a:p>
            <a:pPr marL="183515" lvl="1">
              <a:lnSpc>
                <a:spcPts val="2720"/>
              </a:lnSpc>
            </a:pPr>
            <a:endParaRPr lang="en-US" sz="1700" spc="34" dirty="0">
              <a:solidFill>
                <a:srgbClr val="1546BA"/>
              </a:solidFill>
              <a:latin typeface="Libre Franklin Light"/>
            </a:endParaRPr>
          </a:p>
          <a:p>
            <a:pPr marL="183515" lvl="1">
              <a:lnSpc>
                <a:spcPts val="2720"/>
              </a:lnSpc>
            </a:pP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Ci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sono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tantissime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novità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nel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mondo Python e piano piano le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racconteremo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anche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in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futuri</a:t>
            </a:r>
            <a:r>
              <a:rPr lang="en-US" sz="1700" spc="34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1700" spc="34" dirty="0" err="1">
                <a:solidFill>
                  <a:srgbClr val="1546BA"/>
                </a:solidFill>
                <a:latin typeface="Libre Franklin Light"/>
              </a:rPr>
              <a:t>incontri</a:t>
            </a:r>
            <a:endParaRPr lang="en-US" sz="1700" spc="34" dirty="0">
              <a:solidFill>
                <a:srgbClr val="1546BA"/>
              </a:solidFill>
              <a:latin typeface="Libre Frankli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 err="1">
                <a:solidFill>
                  <a:srgbClr val="011C5D"/>
                </a:solidFill>
                <a:latin typeface="Montserrat Classic Bold"/>
              </a:rPr>
              <a:t>Pyenv</a:t>
            </a:r>
            <a:endParaRPr lang="en-US" sz="5013" spc="80" dirty="0">
              <a:solidFill>
                <a:srgbClr val="011C5D"/>
              </a:solidFill>
              <a:latin typeface="Montserrat Classic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Python installation manager (version di python multiple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nella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stessa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macchina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)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specificare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esatta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versione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python da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utilizzare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per un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progetto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Cambiare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tra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diverse version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facilmente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Cos’è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  <p:pic>
        <p:nvPicPr>
          <p:cNvPr id="15" name="Picture 1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E5BC2AA0-781C-004E-A88A-DA4131FC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278" y="628901"/>
            <a:ext cx="8496300" cy="8892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Poetry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gestore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dipendenze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scaffolding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librerie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un Progetto in 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Permette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un Progetto con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altamente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personalizzabili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Cos’è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17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Code Quality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gestore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dipendenze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scaffolding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librerie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un Progetto in 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Permette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un Progetto con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altamente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personalizzabili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Cos’è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26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2233" y="1894980"/>
            <a:ext cx="9423535" cy="727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013" spc="80" dirty="0">
                <a:solidFill>
                  <a:srgbClr val="011C5D"/>
                </a:solidFill>
                <a:latin typeface="Montserrat Classic Bold"/>
              </a:rPr>
              <a:t>Black, Flake8, Bandit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09209" y="4353224"/>
            <a:ext cx="5248623" cy="436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gestore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dipendenze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scaffolding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Consente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gestire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le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librerie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un Progetto in Python</a:t>
            </a:r>
          </a:p>
          <a:p>
            <a:pPr marL="388620" lvl="1" indent="-194310">
              <a:lnSpc>
                <a:spcPct val="150000"/>
              </a:lnSpc>
              <a:buFont typeface="Arial"/>
              <a:buChar char="•"/>
            </a:pP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Permette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di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configurare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al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meglio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un Progetto con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configurazioni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sofisticate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e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altamente</a:t>
            </a:r>
            <a:r>
              <a:rPr lang="en-US" sz="2400" spc="36" dirty="0">
                <a:solidFill>
                  <a:srgbClr val="1546BA"/>
                </a:solidFill>
                <a:latin typeface="Libre Franklin Light"/>
              </a:rPr>
              <a:t> </a:t>
            </a:r>
            <a:r>
              <a:rPr lang="en-US" sz="2400" spc="36" dirty="0" err="1">
                <a:solidFill>
                  <a:srgbClr val="1546BA"/>
                </a:solidFill>
                <a:latin typeface="Libre Franklin Light"/>
              </a:rPr>
              <a:t>personalizzabili</a:t>
            </a:r>
            <a:endParaRPr lang="en-US" sz="2400" spc="36" dirty="0">
              <a:solidFill>
                <a:srgbClr val="1546BA"/>
              </a:solidFill>
              <a:latin typeface="Libre Franklin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6824" y="3581690"/>
            <a:ext cx="5053393" cy="42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dirty="0" err="1">
                <a:solidFill>
                  <a:srgbClr val="1546BA"/>
                </a:solidFill>
                <a:latin typeface="Libre Franklin Light"/>
              </a:rPr>
              <a:t>Cos’è</a:t>
            </a:r>
            <a:endParaRPr lang="en-US" sz="3600" dirty="0">
              <a:solidFill>
                <a:srgbClr val="1546BA"/>
              </a:solidFill>
              <a:latin typeface="Libre Franklin Ligh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0388" y="293044"/>
            <a:ext cx="1017450" cy="3192962"/>
            <a:chOff x="0" y="0"/>
            <a:chExt cx="1356600" cy="4257283"/>
          </a:xfrm>
        </p:grpSpPr>
        <p:sp>
          <p:nvSpPr>
            <p:cNvPr id="9" name="TextBox 9"/>
            <p:cNvSpPr txBox="1"/>
            <p:nvPr/>
          </p:nvSpPr>
          <p:spPr>
            <a:xfrm rot="-5400000">
              <a:off x="-819184" y="1360438"/>
              <a:ext cx="3023542" cy="302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710">
                  <a:solidFill>
                    <a:srgbClr val="1546BA"/>
                  </a:solidFill>
                  <a:latin typeface="Montserrat Classic"/>
                </a:rPr>
                <a:t>Python Biella Group</a:t>
              </a: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28810"/>
              <a:ext cx="1356600" cy="1028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48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483</Words>
  <Application>Microsoft Macintosh PowerPoint</Application>
  <PresentationFormat>Custom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Libre Franklin Light</vt:lpstr>
      <vt:lpstr>Libre Franklin Light Italics</vt:lpstr>
      <vt:lpstr>Libre Franklin Bold</vt:lpstr>
      <vt:lpstr>Montserrat Classic Bold</vt:lpstr>
      <vt:lpstr>Calibri</vt:lpstr>
      <vt:lpstr>Libre Franklin Light Bold</vt:lpstr>
      <vt:lpstr>Arial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Flask - Python Biella Group</dc:title>
  <dc:creator>Utente</dc:creator>
  <cp:lastModifiedBy>Andrea Guzzo</cp:lastModifiedBy>
  <cp:revision>91</cp:revision>
  <cp:lastPrinted>2020-11-23T17:32:36Z</cp:lastPrinted>
  <dcterms:created xsi:type="dcterms:W3CDTF">2006-08-16T00:00:00Z</dcterms:created>
  <dcterms:modified xsi:type="dcterms:W3CDTF">2021-03-25T17:13:44Z</dcterms:modified>
  <dc:identifier>DAEKUufQKP4</dc:identifier>
</cp:coreProperties>
</file>