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2" y="1179095"/>
            <a:ext cx="4235115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2" y="1179095"/>
            <a:ext cx="4547935" cy="500513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352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tplotlib.org/users/mathtext.html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examples/lines_bars_and_markers/line_styles_reference.html" TargetMode="External"/><Relationship Id="rId2" Type="http://schemas.openxmlformats.org/officeDocument/2006/relationships/hyperlink" Target="http://matplotlib.org/api/markers_api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r>
              <a:rPr lang="en-US" dirty="0" err="1"/>
              <a:t>Matplotlib</a:t>
            </a:r>
            <a:r>
              <a:rPr lang="en-US" dirty="0"/>
              <a:t> – plotting and visualizing your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/>
              <a:t>&gt;&gt;&gt; </a:t>
            </a:r>
            <a:r>
              <a:rPr lang="en-US" sz="1500" dirty="0" err="1" smtClean="0"/>
              <a:t>plt.show</a:t>
            </a:r>
            <a:r>
              <a:rPr lang="en-US" sz="1500" dirty="0" smtClean="0"/>
              <a:t>()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</a:t>
            </a:r>
            <a:r>
              <a:rPr lang="en-US" dirty="0"/>
              <a:t>define a functions and some arrays</a:t>
            </a:r>
          </a:p>
          <a:p>
            <a:r>
              <a:rPr lang="en-US" dirty="0" smtClean="0"/>
              <a:t>To draw a figure with multiple subplots, you must first call a figure object</a:t>
            </a:r>
          </a:p>
          <a:p>
            <a:r>
              <a:rPr lang="en-US" dirty="0" smtClean="0"/>
              <a:t>Then add subplots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 </a:t>
            </a:r>
            <a:r>
              <a:rPr lang="en-US" dirty="0"/>
              <a:t>specifies </a:t>
            </a:r>
            <a:r>
              <a:rPr lang="en-US" dirty="0" smtClean="0"/>
              <a:t>(</a:t>
            </a:r>
            <a:r>
              <a:rPr lang="en-US" dirty="0" err="1" smtClean="0"/>
              <a:t>numrows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 smtClean="0"/>
              <a:t>fignum</a:t>
            </a:r>
            <a:r>
              <a:rPr lang="en-US" dirty="0" smtClean="0"/>
              <a:t>). </a:t>
            </a:r>
            <a:r>
              <a:rPr lang="en-US" dirty="0" err="1" smtClean="0"/>
              <a:t>Pyplot</a:t>
            </a:r>
            <a:r>
              <a:rPr lang="en-US" dirty="0" smtClean="0"/>
              <a:t> automatically arranges the space to fit it.</a:t>
            </a:r>
          </a:p>
          <a:p>
            <a:r>
              <a:rPr lang="en-US" dirty="0" smtClean="0"/>
              <a:t>Every command you call before other subplot will refer to the last.</a:t>
            </a:r>
          </a:p>
          <a:p>
            <a:r>
              <a:rPr lang="en-US" dirty="0" smtClean="0"/>
              <a:t>Calling the other plots</a:t>
            </a:r>
          </a:p>
          <a:p>
            <a:r>
              <a:rPr lang="en-US" dirty="0" smtClean="0"/>
              <a:t>There you 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46" y="2075447"/>
            <a:ext cx="5036553" cy="41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mu</a:t>
            </a:r>
            <a:r>
              <a:rPr lang="en-US" dirty="0"/>
              <a:t>, sigma = 100, 15</a:t>
            </a:r>
          </a:p>
          <a:p>
            <a:r>
              <a:rPr lang="en-US" dirty="0" smtClean="0"/>
              <a:t>&gt;&gt;&gt; x </a:t>
            </a:r>
            <a:r>
              <a:rPr lang="en-US" dirty="0"/>
              <a:t>= mu + sigma * </a:t>
            </a:r>
            <a:r>
              <a:rPr lang="en-US" dirty="0" err="1"/>
              <a:t>np.random.randn</a:t>
            </a:r>
            <a:r>
              <a:rPr lang="en-US" dirty="0"/>
              <a:t>(10000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&gt;&gt;&gt; n</a:t>
            </a:r>
            <a:r>
              <a:rPr lang="en-US" dirty="0"/>
              <a:t>, bins, patches = </a:t>
            </a:r>
            <a:r>
              <a:rPr lang="en-US" dirty="0" err="1"/>
              <a:t>plt.hist</a:t>
            </a:r>
            <a:r>
              <a:rPr lang="en-US" dirty="0"/>
              <a:t>(x, 50, normed=1, </a:t>
            </a:r>
            <a:r>
              <a:rPr lang="en-US" dirty="0" err="1" smtClean="0"/>
              <a:t>facecolor</a:t>
            </a:r>
            <a:r>
              <a:rPr lang="en-US" dirty="0" smtClean="0"/>
              <a:t>='g', </a:t>
            </a:r>
            <a:r>
              <a:rPr lang="en-US" dirty="0"/>
              <a:t>alpha=0.75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plt.xlabel</a:t>
            </a:r>
            <a:r>
              <a:rPr lang="en-US" dirty="0" smtClean="0"/>
              <a:t>('Smarts')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plt.ylabel</a:t>
            </a:r>
            <a:r>
              <a:rPr lang="en-US" dirty="0" smtClean="0"/>
              <a:t>('Probability')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plt.title</a:t>
            </a:r>
            <a:r>
              <a:rPr lang="en-US" dirty="0" smtClean="0"/>
              <a:t>('Histogram </a:t>
            </a:r>
            <a:r>
              <a:rPr lang="en-US" dirty="0"/>
              <a:t>of </a:t>
            </a:r>
            <a:r>
              <a:rPr lang="en-US" dirty="0" smtClean="0"/>
              <a:t>IQ')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plt.text</a:t>
            </a:r>
            <a:r>
              <a:rPr lang="en-US" dirty="0" smtClean="0"/>
              <a:t>(60</a:t>
            </a:r>
            <a:r>
              <a:rPr lang="en-US" dirty="0"/>
              <a:t>, .025, </a:t>
            </a:r>
            <a:r>
              <a:rPr lang="en-US" dirty="0" smtClean="0"/>
              <a:t>r'$\</a:t>
            </a:r>
            <a:r>
              <a:rPr lang="en-US" dirty="0"/>
              <a:t>mu=100,\ \sigma=15</a:t>
            </a:r>
            <a:r>
              <a:rPr lang="en-US" dirty="0" smtClean="0"/>
              <a:t>$')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plt.axis</a:t>
            </a:r>
            <a:r>
              <a:rPr lang="en-US" dirty="0"/>
              <a:t>([40, 160, 0, 0.03])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plt.grid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Let's add annotations to the plot. For this, here's an example of an histogram</a:t>
            </a:r>
          </a:p>
          <a:p>
            <a:r>
              <a:rPr lang="en-US" dirty="0" smtClean="0"/>
              <a:t>These commands plot the axis titles , the graph title and annotate text on a specific position.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dirty="0" smtClean="0">
                <a:cs typeface="Courier New" panose="02070309020205020404" pitchFamily="49" charset="0"/>
              </a:rPr>
              <a:t> function takes x, y position as first arguments, then a string as the annotation 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Let's add annotations to the plot. For this, here's an example of an histogram</a:t>
            </a:r>
          </a:p>
          <a:p>
            <a:r>
              <a:rPr lang="en-US" dirty="0" smtClean="0"/>
              <a:t>These commands plot the axis titles , the graph title and annotate text on a specific position.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dirty="0">
                <a:cs typeface="Courier New" panose="02070309020205020404" pitchFamily="49" charset="0"/>
              </a:rPr>
              <a:t> function takes x, y position as first arguments, then a string as the annotation </a:t>
            </a:r>
            <a:r>
              <a:rPr lang="en-US" dirty="0" smtClean="0">
                <a:cs typeface="Courier New" panose="02070309020205020404" pitchFamily="49" charset="0"/>
              </a:rPr>
              <a:t>text</a:t>
            </a:r>
            <a:endParaRPr lang="en-US" dirty="0" smtClean="0"/>
          </a:p>
          <a:p>
            <a:r>
              <a:rPr lang="en-US" dirty="0" smtClean="0"/>
              <a:t>And here's the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86" y="2071793"/>
            <a:ext cx="5089365" cy="37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= </a:t>
            </a:r>
            <a:r>
              <a:rPr lang="en-US" dirty="0" err="1" smtClean="0"/>
              <a:t>np.arange</a:t>
            </a:r>
            <a:r>
              <a:rPr lang="en-US" dirty="0" smtClean="0"/>
              <a:t>(100)</a:t>
            </a:r>
          </a:p>
          <a:p>
            <a:r>
              <a:rPr lang="en-US" dirty="0"/>
              <a:t>&gt;&gt;&gt; </a:t>
            </a:r>
            <a:r>
              <a:rPr lang="en-US" dirty="0" smtClean="0"/>
              <a:t>log_10 = </a:t>
            </a:r>
            <a:r>
              <a:rPr lang="en-US" dirty="0" err="1" smtClean="0"/>
              <a:t>plt.plot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2000*np.log10(x), 'r.', label=r'$</a:t>
            </a:r>
            <a:r>
              <a:rPr lang="en-US" dirty="0"/>
              <a:t>2000\</a:t>
            </a:r>
            <a:r>
              <a:rPr lang="en-US" dirty="0" err="1"/>
              <a:t>cdot</a:t>
            </a:r>
            <a:r>
              <a:rPr lang="en-US" dirty="0"/>
              <a:t>\log_{10</a:t>
            </a:r>
            <a:r>
              <a:rPr lang="en-US" dirty="0" smtClean="0"/>
              <a:t>}$')</a:t>
            </a:r>
          </a:p>
          <a:p>
            <a:r>
              <a:rPr lang="en-US" dirty="0"/>
              <a:t>&gt;&gt;&gt; x_2 = </a:t>
            </a:r>
            <a:r>
              <a:rPr lang="en-US" dirty="0" err="1"/>
              <a:t>plt.plot</a:t>
            </a:r>
            <a:r>
              <a:rPr lang="en-US" dirty="0"/>
              <a:t>(x, x**2, </a:t>
            </a:r>
            <a:r>
              <a:rPr lang="en-US" dirty="0" smtClean="0"/>
              <a:t>'b.', label=r'$</a:t>
            </a:r>
            <a:r>
              <a:rPr lang="en-US" dirty="0"/>
              <a:t>x^2</a:t>
            </a:r>
            <a:r>
              <a:rPr lang="en-US" dirty="0" smtClean="0"/>
              <a:t>$')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Now, about legends to the plot. For each data series, we can add a separate legend entry. For this, we must specify a label to each plot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legend()</a:t>
            </a:r>
            <a:r>
              <a:rPr lang="en-US" dirty="0" smtClean="0">
                <a:cs typeface="Courier New" panose="02070309020205020404" pitchFamily="49" charset="0"/>
              </a:rPr>
              <a:t> command does the rest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Let's see what we get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take a look on the syntax of math text</a:t>
            </a:r>
            <a:r>
              <a:rPr lang="en-US" dirty="0">
                <a:cs typeface="Courier New" panose="02070309020205020404" pitchFamily="49" charset="0"/>
              </a:rPr>
              <a:t>, visit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matplotlib.org/users/mathtext.html</a:t>
            </a:r>
            <a:endParaRPr lang="en-US" dirty="0" smtClean="0"/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14" y="3031958"/>
            <a:ext cx="4641092" cy="3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(0.1, 4, 0.5)</a:t>
            </a:r>
          </a:p>
          <a:p>
            <a:r>
              <a:rPr lang="en-US" dirty="0" smtClean="0"/>
              <a:t>&gt;&gt;&gt; y </a:t>
            </a:r>
            <a:r>
              <a:rPr lang="en-US" dirty="0"/>
              <a:t>= </a:t>
            </a:r>
            <a:r>
              <a:rPr lang="en-US" dirty="0" err="1"/>
              <a:t>np.exp</a:t>
            </a:r>
            <a:r>
              <a:rPr lang="en-US" dirty="0"/>
              <a:t>(-x</a:t>
            </a:r>
            <a:r>
              <a:rPr lang="en-US" dirty="0" smtClean="0"/>
              <a:t>)</a:t>
            </a:r>
          </a:p>
          <a:p>
            <a:r>
              <a:rPr lang="en-US" dirty="0"/>
              <a:t>&gt;&gt;&gt; </a:t>
            </a:r>
            <a:r>
              <a:rPr lang="en-US" dirty="0" smtClean="0"/>
              <a:t>err </a:t>
            </a:r>
            <a:r>
              <a:rPr lang="en-US" dirty="0"/>
              <a:t>= 0.1 + 0.2*</a:t>
            </a:r>
            <a:r>
              <a:rPr lang="en-US" dirty="0" err="1"/>
              <a:t>np.sqrt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plt.errorbar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y, </a:t>
            </a:r>
            <a:r>
              <a:rPr lang="en-US" dirty="0" err="1" smtClean="0"/>
              <a:t>yerr</a:t>
            </a:r>
            <a:r>
              <a:rPr lang="en-US" dirty="0" smtClean="0"/>
              <a:t>=err, </a:t>
            </a:r>
            <a:r>
              <a:rPr lang="en-US" dirty="0" err="1" smtClean="0"/>
              <a:t>fmt</a:t>
            </a:r>
            <a:r>
              <a:rPr lang="en-US" dirty="0" smtClean="0"/>
              <a:t>='b.')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Let's take a simple function to establish our points and another one to the </a:t>
            </a:r>
            <a:r>
              <a:rPr lang="en-US" dirty="0" err="1" smtClean="0"/>
              <a:t>errorbars</a:t>
            </a:r>
            <a:endParaRPr lang="en-US" dirty="0" smtClean="0"/>
          </a:p>
          <a:p>
            <a:r>
              <a:rPr lang="en-US" dirty="0" smtClean="0"/>
              <a:t>To draw error bars, we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08" y="2760103"/>
            <a:ext cx="4957019" cy="36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(0.1, 4, 0.5)</a:t>
            </a:r>
          </a:p>
          <a:p>
            <a:r>
              <a:rPr lang="en-US" dirty="0" smtClean="0"/>
              <a:t>&gt;&gt;&gt; y </a:t>
            </a:r>
            <a:r>
              <a:rPr lang="en-US" dirty="0"/>
              <a:t>= </a:t>
            </a:r>
            <a:r>
              <a:rPr lang="en-US" dirty="0" err="1"/>
              <a:t>np.exp</a:t>
            </a:r>
            <a:r>
              <a:rPr lang="en-US" dirty="0"/>
              <a:t>(-x</a:t>
            </a:r>
            <a:r>
              <a:rPr lang="en-US" dirty="0" smtClean="0"/>
              <a:t>)</a:t>
            </a:r>
          </a:p>
          <a:p>
            <a:r>
              <a:rPr lang="en-US" dirty="0"/>
              <a:t>&gt;&gt;&gt; </a:t>
            </a:r>
            <a:r>
              <a:rPr lang="en-US" dirty="0" smtClean="0"/>
              <a:t>err </a:t>
            </a:r>
            <a:r>
              <a:rPr lang="en-US" dirty="0"/>
              <a:t>= 0.1 + 0.2*</a:t>
            </a:r>
            <a:r>
              <a:rPr lang="en-US" dirty="0" err="1"/>
              <a:t>np.sqrt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plt.errorbar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y, </a:t>
            </a:r>
            <a:r>
              <a:rPr lang="en-US" dirty="0" err="1" smtClean="0"/>
              <a:t>yerr</a:t>
            </a:r>
            <a:r>
              <a:rPr lang="en-US" dirty="0" smtClean="0"/>
              <a:t>=[0.5*err, 2*err], </a:t>
            </a:r>
            <a:r>
              <a:rPr lang="en-US" dirty="0" err="1" smtClean="0"/>
              <a:t>fmt</a:t>
            </a:r>
            <a:r>
              <a:rPr lang="en-US" dirty="0" smtClean="0"/>
              <a:t>='</a:t>
            </a:r>
            <a:r>
              <a:rPr lang="en-US" dirty="0" err="1" smtClean="0"/>
              <a:t>ro</a:t>
            </a:r>
            <a:r>
              <a:rPr lang="en-US" dirty="0" smtClean="0"/>
              <a:t>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Let's take a simple function to establish our points and another one to the </a:t>
            </a:r>
            <a:r>
              <a:rPr lang="en-US" dirty="0" err="1" smtClean="0"/>
              <a:t>errorbars</a:t>
            </a:r>
            <a:endParaRPr lang="en-US" dirty="0" smtClean="0"/>
          </a:p>
          <a:p>
            <a:r>
              <a:rPr lang="en-US" dirty="0" smtClean="0"/>
              <a:t>To draw error bars, we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asymmetric errors, specify a list of 2 elements to the error argument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08" y="2760103"/>
            <a:ext cx="4957018" cy="36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smtClean="0"/>
              <a:t>spectra-halpha.dat </a:t>
            </a:r>
            <a:r>
              <a:rPr lang="en-US" dirty="0" smtClean="0"/>
              <a:t>that contains a region from a stellar spectrum</a:t>
            </a:r>
          </a:p>
          <a:p>
            <a:r>
              <a:rPr lang="en-US" dirty="0" smtClean="0"/>
              <a:t>Plot the spectrum with a solid thin red line and </a:t>
            </a:r>
            <a:r>
              <a:rPr lang="en-US" dirty="0" err="1" smtClean="0"/>
              <a:t>overplot</a:t>
            </a:r>
            <a:r>
              <a:rPr lang="en-US" dirty="0" smtClean="0"/>
              <a:t> it with the same points now in black with error bars</a:t>
            </a:r>
          </a:p>
          <a:p>
            <a:r>
              <a:rPr lang="en-US" dirty="0" smtClean="0"/>
              <a:t>Name the axes with Wavelength and Flux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390148" cy="5029199"/>
          </a:xfrm>
        </p:spPr>
        <p:txBody>
          <a:bodyPr/>
          <a:lstStyle/>
          <a:p>
            <a:r>
              <a:rPr lang="en-US" dirty="0"/>
              <a:t>&gt;&gt;&gt; spec = </a:t>
            </a:r>
            <a:r>
              <a:rPr lang="en-US" dirty="0" err="1"/>
              <a:t>np.genfromtxt</a:t>
            </a:r>
            <a:r>
              <a:rPr lang="en-US" dirty="0"/>
              <a:t>(</a:t>
            </a:r>
            <a:r>
              <a:rPr lang="en-US" dirty="0" smtClean="0"/>
              <a:t>'spec.dat', </a:t>
            </a:r>
            <a:r>
              <a:rPr lang="en-US" dirty="0" err="1"/>
              <a:t>skip_header</a:t>
            </a:r>
            <a:r>
              <a:rPr lang="en-US" dirty="0"/>
              <a:t>=True, unpack=True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(spec[0], spec[1], 'r-', </a:t>
            </a:r>
            <a:r>
              <a:rPr lang="en-US" dirty="0" err="1"/>
              <a:t>lineweight</a:t>
            </a:r>
            <a:r>
              <a:rPr lang="en-US" dirty="0"/>
              <a:t>=0.5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plt.errorbar</a:t>
            </a:r>
            <a:r>
              <a:rPr lang="en-US" dirty="0"/>
              <a:t>(spec[0], spec[1], </a:t>
            </a:r>
            <a:r>
              <a:rPr lang="en-US" dirty="0" err="1"/>
              <a:t>yerr</a:t>
            </a:r>
            <a:r>
              <a:rPr lang="en-US" dirty="0"/>
              <a:t>=spec[2], 'k</a:t>
            </a:r>
            <a:r>
              <a:rPr lang="en-US" dirty="0" smtClean="0"/>
              <a:t>.')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plt.ylabel</a:t>
            </a:r>
            <a:r>
              <a:rPr lang="en-US" dirty="0"/>
              <a:t>('Flux</a:t>
            </a:r>
            <a:r>
              <a:rPr lang="en-US" dirty="0" smtClean="0"/>
              <a:t>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plt.xlabel</a:t>
            </a:r>
            <a:r>
              <a:rPr lang="en-US" dirty="0"/>
              <a:t>('Wavelength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Reading the file with ‘unpack’</a:t>
            </a:r>
          </a:p>
          <a:p>
            <a:r>
              <a:rPr lang="en-US" dirty="0" smtClean="0"/>
              <a:t>Plot the line spectrum</a:t>
            </a:r>
          </a:p>
          <a:p>
            <a:r>
              <a:rPr lang="en-US" dirty="0" smtClean="0"/>
              <a:t>Plot the </a:t>
            </a:r>
            <a:r>
              <a:rPr lang="en-US" dirty="0" err="1" smtClean="0"/>
              <a:t>errorbars</a:t>
            </a:r>
            <a:endParaRPr lang="en-US" dirty="0" smtClean="0"/>
          </a:p>
          <a:p>
            <a:r>
              <a:rPr lang="en-US" dirty="0" smtClean="0"/>
              <a:t>Name the 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&gt;&gt;&gt; n </a:t>
            </a:r>
            <a:r>
              <a:rPr lang="es-ES" dirty="0"/>
              <a:t>= 256</a:t>
            </a:r>
          </a:p>
          <a:p>
            <a:r>
              <a:rPr lang="es-ES" dirty="0"/>
              <a:t>&gt;&gt;&gt; </a:t>
            </a:r>
            <a:r>
              <a:rPr lang="es-ES" dirty="0" smtClean="0"/>
              <a:t>x </a:t>
            </a:r>
            <a:r>
              <a:rPr lang="es-ES" dirty="0"/>
              <a:t>= </a:t>
            </a:r>
            <a:r>
              <a:rPr lang="es-ES" dirty="0" err="1"/>
              <a:t>np.linspace</a:t>
            </a:r>
            <a:r>
              <a:rPr lang="es-ES" dirty="0"/>
              <a:t>(-3,3,n)</a:t>
            </a:r>
          </a:p>
          <a:p>
            <a:r>
              <a:rPr lang="es-ES" dirty="0"/>
              <a:t>&gt;&gt;&gt; </a:t>
            </a:r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np.linspace</a:t>
            </a:r>
            <a:r>
              <a:rPr lang="es-ES" dirty="0"/>
              <a:t>(-3,3,n)</a:t>
            </a:r>
          </a:p>
          <a:p>
            <a:r>
              <a:rPr lang="es-ES" dirty="0"/>
              <a:t>&gt;&gt;&gt; </a:t>
            </a:r>
            <a:r>
              <a:rPr lang="es-ES" dirty="0" smtClean="0"/>
              <a:t>X,Y </a:t>
            </a:r>
            <a:r>
              <a:rPr lang="es-ES" dirty="0"/>
              <a:t>= </a:t>
            </a:r>
            <a:r>
              <a:rPr lang="es-ES" dirty="0" err="1" smtClean="0"/>
              <a:t>np.meshgrid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/>
              <a:t>&gt;&gt;&gt; </a:t>
            </a:r>
            <a:r>
              <a:rPr lang="es-ES" dirty="0" err="1"/>
              <a:t>def</a:t>
            </a:r>
            <a:r>
              <a:rPr lang="es-ES" dirty="0"/>
              <a:t> f(</a:t>
            </a:r>
            <a:r>
              <a:rPr lang="es-ES" dirty="0" err="1"/>
              <a:t>x,y</a:t>
            </a:r>
            <a:r>
              <a:rPr lang="es-ES" dirty="0"/>
              <a:t>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(1-x/2+x**5+y**3)*</a:t>
            </a:r>
            <a:r>
              <a:rPr lang="es-ES" dirty="0" err="1"/>
              <a:t>np.exp</a:t>
            </a:r>
            <a:r>
              <a:rPr lang="es-ES" dirty="0"/>
              <a:t>(-x**2-y**2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&gt;&gt;&gt; </a:t>
            </a:r>
            <a:r>
              <a:rPr lang="en-US" dirty="0" err="1"/>
              <a:t>plt.contour</a:t>
            </a:r>
            <a:r>
              <a:rPr lang="en-US" dirty="0"/>
              <a:t>(X, Y, f(X,Y), 8, colors</a:t>
            </a:r>
            <a:r>
              <a:rPr lang="en-US" dirty="0" smtClean="0"/>
              <a:t>='black', </a:t>
            </a:r>
            <a:r>
              <a:rPr lang="en-US" dirty="0"/>
              <a:t>linewidth=.5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plt.xticks</a:t>
            </a:r>
            <a:r>
              <a:rPr lang="en-US" dirty="0"/>
              <a:t>([]), </a:t>
            </a:r>
            <a:r>
              <a:rPr lang="en-US" dirty="0" err="1"/>
              <a:t>plt.yticks</a:t>
            </a:r>
            <a:r>
              <a:rPr lang="en-US" dirty="0"/>
              <a:t>([])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Ok, now some fancy examples</a:t>
            </a:r>
          </a:p>
          <a:p>
            <a:r>
              <a:rPr lang="en-US" dirty="0" smtClean="0"/>
              <a:t>For a contour plot, we need a x, y grid containing scalar values. For that, we'll use the </a:t>
            </a:r>
            <a:r>
              <a:rPr lang="en-US" dirty="0" err="1" smtClean="0"/>
              <a:t>numpy's</a:t>
            </a:r>
            <a:r>
              <a:rPr lang="en-US" dirty="0" smtClean="0"/>
              <a:t> </a:t>
            </a:r>
            <a:r>
              <a:rPr lang="en-US" dirty="0" err="1" smtClean="0"/>
              <a:t>meshgrid</a:t>
            </a:r>
            <a:r>
              <a:rPr lang="en-US" dirty="0" smtClean="0"/>
              <a:t> function with 256 points on each axis</a:t>
            </a:r>
          </a:p>
          <a:p>
            <a:r>
              <a:rPr lang="en-US" dirty="0" smtClean="0"/>
              <a:t>Now, specifying a 3D function</a:t>
            </a:r>
          </a:p>
          <a:p>
            <a:r>
              <a:rPr lang="en-US" dirty="0" smtClean="0"/>
              <a:t>The contour function gets the x, y coordinates, the z values, the number of contours and optional formatting commands</a:t>
            </a:r>
          </a:p>
          <a:p>
            <a:r>
              <a:rPr lang="en-US" dirty="0" smtClean="0"/>
              <a:t>Let's remove the ticks by specifying empty lists to them</a:t>
            </a:r>
          </a:p>
        </p:txBody>
      </p:sp>
    </p:spTree>
    <p:extLst>
      <p:ext uri="{BB962C8B-B14F-4D97-AF65-F5344CB8AC3E}">
        <p14:creationId xmlns:p14="http://schemas.microsoft.com/office/powerpoint/2010/main" val="26527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&gt;&gt;&gt; </a:t>
            </a:r>
            <a:r>
              <a:rPr lang="es-ES" dirty="0" err="1" smtClean="0"/>
              <a:t>plt.show</a:t>
            </a:r>
            <a:r>
              <a:rPr lang="es-ES" dirty="0" smtClean="0"/>
              <a:t>()</a:t>
            </a:r>
          </a:p>
          <a:p>
            <a:endParaRPr lang="es-ES" dirty="0"/>
          </a:p>
          <a:p>
            <a:r>
              <a:rPr lang="en-US" b="0" dirty="0" smtClean="0">
                <a:latin typeface="+mn-lt"/>
              </a:rPr>
              <a:t>On the lecture directory, there's a .</a:t>
            </a:r>
            <a:r>
              <a:rPr lang="en-US" b="0" dirty="0" err="1" smtClean="0">
                <a:latin typeface="+mn-lt"/>
              </a:rPr>
              <a:t>py</a:t>
            </a:r>
            <a:r>
              <a:rPr lang="en-US" b="0" dirty="0" smtClean="0">
                <a:latin typeface="+mn-lt"/>
              </a:rPr>
              <a:t> file with an example involving colored contours and annotated values</a:t>
            </a:r>
            <a:endParaRPr lang="en-US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Ok, now some fancy examples</a:t>
            </a:r>
          </a:p>
          <a:p>
            <a:r>
              <a:rPr lang="en-US" dirty="0" smtClean="0"/>
              <a:t>For a contour plot, we need a x, y grid containing scalar values. For that, we'll use the </a:t>
            </a:r>
            <a:r>
              <a:rPr lang="en-US" dirty="0" err="1" smtClean="0"/>
              <a:t>numpy's</a:t>
            </a:r>
            <a:r>
              <a:rPr lang="en-US" dirty="0" smtClean="0"/>
              <a:t> </a:t>
            </a:r>
            <a:r>
              <a:rPr lang="en-US" dirty="0" err="1" smtClean="0"/>
              <a:t>meshgrid</a:t>
            </a:r>
            <a:r>
              <a:rPr lang="en-US" dirty="0" smtClean="0"/>
              <a:t> function with 256 points on each axis</a:t>
            </a:r>
          </a:p>
          <a:p>
            <a:r>
              <a:rPr lang="en-US" dirty="0" smtClean="0"/>
              <a:t>Now, specifying a 3D function</a:t>
            </a:r>
          </a:p>
          <a:p>
            <a:r>
              <a:rPr lang="en-US" dirty="0" smtClean="0"/>
              <a:t>The contour function gets the x, y coordinates, the z values, the number of contours and optional formatting commands</a:t>
            </a:r>
          </a:p>
          <a:p>
            <a:r>
              <a:rPr lang="en-US" dirty="0" smtClean="0"/>
              <a:t>Let's remove the ticks by specifying empty lists to them</a:t>
            </a:r>
          </a:p>
          <a:p>
            <a:r>
              <a:rPr lang="en-US" dirty="0" smtClean="0"/>
              <a:t>Here's what we get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87" y="2762436"/>
            <a:ext cx="4776545" cy="35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-based interface</a:t>
            </a:r>
          </a:p>
          <a:p>
            <a:r>
              <a:rPr lang="en-US" dirty="0" smtClean="0"/>
              <a:t>Easy to implement simple plots and visual elements</a:t>
            </a:r>
          </a:p>
          <a:p>
            <a:r>
              <a:rPr lang="en-US" dirty="0" smtClean="0"/>
              <a:t>Tons of </a:t>
            </a:r>
            <a:r>
              <a:rPr lang="en-US" dirty="0" err="1" smtClean="0"/>
              <a:t>configs</a:t>
            </a:r>
            <a:r>
              <a:rPr lang="en-US" dirty="0" smtClean="0"/>
              <a:t> an styling options</a:t>
            </a:r>
          </a:p>
          <a:p>
            <a:r>
              <a:rPr lang="en-US" dirty="0" smtClean="0"/>
              <a:t>Highly versatile, can do almost everything you can imagine with interactive, dynamic data plotting</a:t>
            </a:r>
          </a:p>
          <a:p>
            <a:r>
              <a:rPr lang="en-US" dirty="0" smtClean="0"/>
              <a:t>You can real-time manipulate the plot show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lecture, we'll deal more with examples than explaining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&gt;&gt;&gt; x </a:t>
            </a:r>
            <a:r>
              <a:rPr lang="es-ES" dirty="0"/>
              <a:t>= </a:t>
            </a:r>
            <a:r>
              <a:rPr lang="es-ES" dirty="0" err="1"/>
              <a:t>np.linspace</a:t>
            </a:r>
            <a:r>
              <a:rPr lang="es-ES" dirty="0"/>
              <a:t>(-5, 5, 10)     </a:t>
            </a:r>
          </a:p>
          <a:p>
            <a:r>
              <a:rPr lang="es-ES" dirty="0"/>
              <a:t>&gt;&gt;&gt; </a:t>
            </a:r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np.linspace</a:t>
            </a:r>
            <a:r>
              <a:rPr lang="es-ES" dirty="0"/>
              <a:t>(-5, 5, 10</a:t>
            </a:r>
            <a:r>
              <a:rPr lang="es-ES" dirty="0" smtClean="0"/>
              <a:t>)</a:t>
            </a:r>
          </a:p>
          <a:p>
            <a:r>
              <a:rPr lang="es-ES" dirty="0"/>
              <a:t>&gt;&gt;&gt; </a:t>
            </a:r>
            <a:r>
              <a:rPr lang="es-ES" dirty="0" smtClean="0"/>
              <a:t>X</a:t>
            </a:r>
            <a:r>
              <a:rPr lang="es-ES" dirty="0"/>
              <a:t>, Y = </a:t>
            </a:r>
            <a:r>
              <a:rPr lang="es-ES" dirty="0" err="1" smtClean="0"/>
              <a:t>np.meshgrid</a:t>
            </a:r>
            <a:r>
              <a:rPr lang="es-ES" dirty="0" smtClean="0"/>
              <a:t>(x</a:t>
            </a:r>
            <a:r>
              <a:rPr lang="es-ES" dirty="0"/>
              <a:t>, y</a:t>
            </a:r>
            <a:r>
              <a:rPr lang="es-ES" dirty="0" smtClean="0"/>
              <a:t>)</a:t>
            </a:r>
          </a:p>
          <a:p>
            <a:r>
              <a:rPr lang="es-ES" dirty="0"/>
              <a:t>&gt;&gt;&gt; U, V = </a:t>
            </a:r>
            <a:r>
              <a:rPr lang="es-ES" dirty="0" err="1"/>
              <a:t>np.cos</a:t>
            </a:r>
            <a:r>
              <a:rPr lang="es-ES" dirty="0"/>
              <a:t>((X - 10) / (2*</a:t>
            </a:r>
            <a:r>
              <a:rPr lang="es-ES" dirty="0" err="1"/>
              <a:t>np.pi</a:t>
            </a:r>
            <a:r>
              <a:rPr lang="es-ES" dirty="0"/>
              <a:t>)), </a:t>
            </a:r>
            <a:r>
              <a:rPr lang="es-ES" dirty="0" err="1"/>
              <a:t>np.sin</a:t>
            </a:r>
            <a:r>
              <a:rPr lang="es-ES" dirty="0"/>
              <a:t>((Y) / (2*</a:t>
            </a:r>
            <a:r>
              <a:rPr lang="es-ES" dirty="0" err="1"/>
              <a:t>np.pi</a:t>
            </a:r>
            <a:r>
              <a:rPr lang="es-ES" dirty="0" smtClean="0"/>
              <a:t>))</a:t>
            </a:r>
          </a:p>
          <a:p>
            <a:r>
              <a:rPr lang="es-ES" dirty="0"/>
              <a:t>&gt;&gt;&gt; </a:t>
            </a:r>
            <a:r>
              <a:rPr lang="es-ES" dirty="0" err="1" smtClean="0"/>
              <a:t>plt.quiver</a:t>
            </a:r>
            <a:r>
              <a:rPr lang="es-ES" dirty="0" smtClean="0"/>
              <a:t>(X</a:t>
            </a:r>
            <a:r>
              <a:rPr lang="es-ES" dirty="0"/>
              <a:t>, Y, U, V</a:t>
            </a:r>
            <a:r>
              <a:rPr lang="es-ES" dirty="0" smtClean="0"/>
              <a:t>)</a:t>
            </a:r>
          </a:p>
          <a:p>
            <a:r>
              <a:rPr lang="es-ES" dirty="0" smtClean="0"/>
              <a:t>&gt;&gt;&gt; </a:t>
            </a:r>
            <a:r>
              <a:rPr lang="es-ES" dirty="0" err="1" smtClean="0"/>
              <a:t>plt.show</a:t>
            </a:r>
            <a:r>
              <a:rPr lang="es-E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can plot a </a:t>
            </a:r>
            <a:r>
              <a:rPr lang="en-US" dirty="0" err="1" smtClean="0"/>
              <a:t>vectorial</a:t>
            </a:r>
            <a:r>
              <a:rPr lang="en-US" dirty="0" smtClean="0"/>
              <a:t> field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quiver()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We'll use </a:t>
            </a:r>
            <a:r>
              <a:rPr lang="en-US" dirty="0" err="1" smtClean="0">
                <a:cs typeface="Courier New" panose="02070309020205020404" pitchFamily="49" charset="0"/>
              </a:rPr>
              <a:t>meshgrids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And since it's about vectors, we have their u, v components too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quiver()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function takes the x, y coordinates and the u, v vector components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And we get this</a:t>
            </a:r>
          </a:p>
          <a:p>
            <a:r>
              <a:rPr lang="en-US" dirty="0"/>
              <a:t>On the lecture directory, </a:t>
            </a:r>
            <a:r>
              <a:rPr lang="en-US" dirty="0" smtClean="0"/>
              <a:t>there's </a:t>
            </a:r>
            <a:r>
              <a:rPr lang="en-US" dirty="0"/>
              <a:t>a .</a:t>
            </a:r>
            <a:r>
              <a:rPr lang="en-US" dirty="0" err="1"/>
              <a:t>py</a:t>
            </a:r>
            <a:r>
              <a:rPr lang="en-US" dirty="0"/>
              <a:t> file with </a:t>
            </a:r>
            <a:r>
              <a:rPr lang="en-US" dirty="0" smtClean="0"/>
              <a:t>2 more examples on drawing quiver-type graphs</a:t>
            </a:r>
            <a:endParaRPr lang="en-US" dirty="0"/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5" y="3137462"/>
            <a:ext cx="4534212" cy="33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scipy.misc</a:t>
            </a:r>
            <a:r>
              <a:rPr lang="en-US" dirty="0"/>
              <a:t> import </a:t>
            </a:r>
            <a:r>
              <a:rPr lang="en-US" dirty="0" err="1" smtClean="0"/>
              <a:t>imread</a:t>
            </a:r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('einstein.jpg')</a:t>
            </a:r>
          </a:p>
          <a:p>
            <a:r>
              <a:rPr lang="en-US" dirty="0" smtClean="0"/>
              <a:t>&gt;&gt;&gt; fig = </a:t>
            </a: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fig.set_cmap</a:t>
            </a:r>
            <a:r>
              <a:rPr lang="en-US" dirty="0" smtClean="0"/>
              <a:t>('hot')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plt.colorbar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Since an image is a matrix of values, we can deal with them using arrays.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 has a module for reading images and turning them into arrays</a:t>
            </a:r>
          </a:p>
          <a:p>
            <a:r>
              <a:rPr lang="en-US" dirty="0" smtClean="0"/>
              <a:t>Let's use Einstein's face</a:t>
            </a:r>
          </a:p>
          <a:p>
            <a:r>
              <a:rPr lang="en-US" dirty="0" smtClean="0"/>
              <a:t>We'll visualize 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 but let's associate an object to the plot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can set its properties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And also add the </a:t>
            </a:r>
            <a:r>
              <a:rPr lang="en-US" dirty="0" err="1" smtClean="0">
                <a:cs typeface="Courier New" panose="02070309020205020404" pitchFamily="49" charset="0"/>
              </a:rPr>
              <a:t>colorbar</a:t>
            </a:r>
            <a:r>
              <a:rPr lang="en-US" dirty="0" smtClean="0">
                <a:cs typeface="Courier New" panose="02070309020205020404" pitchFamily="49" charset="0"/>
              </a:rPr>
              <a:t> reference with values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see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05" y="2947737"/>
            <a:ext cx="4915179" cy="3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071" y="1883360"/>
            <a:ext cx="4191000" cy="3429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has built-in color maps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882942"/>
            <a:ext cx="4191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7" y="1858879"/>
            <a:ext cx="41910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37" y="1858879"/>
            <a:ext cx="419100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1858879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has built-in color maps</a:t>
            </a:r>
          </a:p>
          <a:p>
            <a:r>
              <a:rPr lang="en-US" dirty="0"/>
              <a:t>Here’s an example on how to use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We can extract the colors from the </a:t>
            </a:r>
            <a:r>
              <a:rPr lang="en-US" dirty="0" err="1" smtClean="0"/>
              <a:t>colormaps</a:t>
            </a:r>
            <a:r>
              <a:rPr lang="en-US" dirty="0" smtClean="0"/>
              <a:t>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function combined with a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plot one graph with each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smtClean="0"/>
              <a:t>c = </a:t>
            </a:r>
            <a:r>
              <a:rPr lang="en-US" dirty="0" err="1" smtClean="0"/>
              <a:t>plt.get_cmap</a:t>
            </a:r>
            <a:r>
              <a:rPr lang="en-US" dirty="0"/>
              <a:t>('jet')(</a:t>
            </a:r>
            <a:r>
              <a:rPr lang="en-US" dirty="0" err="1"/>
              <a:t>np.linspace</a:t>
            </a:r>
            <a:r>
              <a:rPr lang="en-US" dirty="0"/>
              <a:t>(0, 1, 7</a:t>
            </a:r>
            <a:r>
              <a:rPr lang="en-US" dirty="0" smtClean="0"/>
              <a:t>))</a:t>
            </a:r>
          </a:p>
          <a:p>
            <a:r>
              <a:rPr lang="en-US" dirty="0" smtClean="0"/>
              <a:t>&gt;&gt;&gt; x = </a:t>
            </a:r>
            <a:r>
              <a:rPr lang="en-US" dirty="0" err="1"/>
              <a:t>np.arange</a:t>
            </a:r>
            <a:r>
              <a:rPr lang="en-US" dirty="0"/>
              <a:t>(100)</a:t>
            </a:r>
            <a:endParaRPr lang="en-US" dirty="0" smtClean="0"/>
          </a:p>
          <a:p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range(7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plt.plot</a:t>
            </a:r>
            <a:r>
              <a:rPr lang="en-US" dirty="0" smtClean="0"/>
              <a:t>(x, 0.2*y**2 + 100*</a:t>
            </a:r>
            <a:r>
              <a:rPr lang="en-US" dirty="0" err="1" smtClean="0"/>
              <a:t>i</a:t>
            </a:r>
            <a:r>
              <a:rPr lang="en-US" dirty="0" smtClean="0"/>
              <a:t>, color = c[</a:t>
            </a:r>
            <a:r>
              <a:rPr lang="en-US" dirty="0" err="1" smtClean="0"/>
              <a:t>i</a:t>
            </a:r>
            <a:r>
              <a:rPr lang="en-US" dirty="0" smtClean="0"/>
              <a:t>], linewidth=2)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3" y="3121578"/>
            <a:ext cx="4692317" cy="35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ASCII file </a:t>
            </a:r>
            <a:r>
              <a:rPr lang="en-US" dirty="0" smtClean="0"/>
              <a:t>messier_12.dat </a:t>
            </a:r>
            <a:r>
              <a:rPr lang="en-US" dirty="0" smtClean="0"/>
              <a:t>that contains a </a:t>
            </a:r>
            <a:r>
              <a:rPr lang="en-US" dirty="0" smtClean="0"/>
              <a:t>matrix, </a:t>
            </a:r>
            <a:r>
              <a:rPr lang="en-US" dirty="0" smtClean="0"/>
              <a:t>into an array</a:t>
            </a:r>
          </a:p>
          <a:p>
            <a:r>
              <a:rPr lang="en-US" dirty="0" smtClean="0"/>
              <a:t>Visualize the grayscale image with a </a:t>
            </a:r>
            <a:r>
              <a:rPr lang="en-US" dirty="0" err="1" smtClean="0"/>
              <a:t>colorbar</a:t>
            </a:r>
            <a:endParaRPr lang="en-US" dirty="0" smtClean="0"/>
          </a:p>
          <a:p>
            <a:r>
              <a:rPr lang="en-US" dirty="0" smtClean="0"/>
              <a:t>Tip#1: use a log scale for the intensities</a:t>
            </a:r>
          </a:p>
          <a:p>
            <a:r>
              <a:rPr lang="en-US" dirty="0" smtClean="0"/>
              <a:t>Tip#2: add a very small number to the values to avoid math errors on taking the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messier = </a:t>
            </a:r>
            <a:r>
              <a:rPr lang="en-US" dirty="0" err="1"/>
              <a:t>np.genfromtxt</a:t>
            </a:r>
            <a:r>
              <a:rPr lang="en-US" dirty="0"/>
              <a:t>('messier.dat', delimiter</a:t>
            </a:r>
            <a:r>
              <a:rPr lang="en-US" dirty="0" smtClean="0"/>
              <a:t>=',')</a:t>
            </a:r>
          </a:p>
          <a:p>
            <a:endParaRPr lang="en-US" dirty="0"/>
          </a:p>
          <a:p>
            <a:r>
              <a:rPr lang="en-US" dirty="0"/>
              <a:t>&gt;&gt;&gt; image = </a:t>
            </a:r>
            <a:r>
              <a:rPr lang="en-US" dirty="0" err="1" smtClean="0"/>
              <a:t>plt.imshow</a:t>
            </a:r>
            <a:r>
              <a:rPr lang="en-US" dirty="0" smtClean="0"/>
              <a:t>(np.log10(messier </a:t>
            </a:r>
            <a:r>
              <a:rPr lang="en-US" dirty="0"/>
              <a:t>+ 0.01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image.set_cmap</a:t>
            </a:r>
            <a:r>
              <a:rPr lang="en-US" dirty="0"/>
              <a:t>('gray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plt.colorbar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Read the file and don’t forget the delimiters</a:t>
            </a:r>
          </a:p>
          <a:p>
            <a:r>
              <a:rPr lang="en-US" dirty="0" smtClean="0"/>
              <a:t>Plot the image using the log scale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colormap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colorbar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plt.plot</a:t>
            </a:r>
            <a:r>
              <a:rPr lang="en-US" dirty="0"/>
              <a:t>([1,2,3,4])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plt.ylabel</a:t>
            </a:r>
            <a:r>
              <a:rPr lang="en-US" dirty="0" smtClean="0"/>
              <a:t>('some numbers')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/>
              <a:t>Let's import it: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deals with figure windows as objects. If you call any function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 smtClean="0">
                <a:cs typeface="Courier New" panose="02070309020205020404" pitchFamily="49" charset="0"/>
              </a:rPr>
              <a:t>, it will refer to the last plotting figure you made.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Let's plot the simpler graphic we can, and name the y axis.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happened here?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you pass only one argument (a list or an array), </a:t>
            </a:r>
            <a:r>
              <a:rPr lang="en-US" dirty="0" err="1">
                <a:cs typeface="Courier New" panose="02070309020205020404" pitchFamily="49" charset="0"/>
              </a:rPr>
              <a:t>pyplot</a:t>
            </a:r>
            <a:r>
              <a:rPr lang="en-US" dirty="0">
                <a:cs typeface="Courier New" panose="02070309020205020404" pitchFamily="49" charset="0"/>
              </a:rPr>
              <a:t> assumes that </a:t>
            </a:r>
            <a:r>
              <a:rPr lang="en-US" dirty="0" smtClean="0">
                <a:cs typeface="Courier New" panose="02070309020205020404" pitchFamily="49" charset="0"/>
              </a:rPr>
              <a:t>x values are integer indexes starting with 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53" y="2652963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/>
              <a:t>([1,2,3,4], [1,4,9,16], </a:t>
            </a:r>
            <a:r>
              <a:rPr lang="en-US" dirty="0" smtClean="0"/>
              <a:t>'</a:t>
            </a:r>
            <a:r>
              <a:rPr lang="en-US" dirty="0" err="1" smtClean="0"/>
              <a:t>ro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plt.axis</a:t>
            </a:r>
            <a:r>
              <a:rPr lang="en-US" dirty="0"/>
              <a:t>([0, 6, 0, 20])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/>
              <a:t> is a versatile </a:t>
            </a:r>
            <a:r>
              <a:rPr lang="en-US" dirty="0" smtClean="0"/>
              <a:t>command; takes </a:t>
            </a:r>
            <a:r>
              <a:rPr lang="en-US" dirty="0"/>
              <a:t>an arbitrary number of arguments</a:t>
            </a:r>
            <a:r>
              <a:rPr lang="en-US" dirty="0" smtClean="0"/>
              <a:t>.</a:t>
            </a:r>
          </a:p>
          <a:p>
            <a:r>
              <a:rPr lang="en-US" dirty="0"/>
              <a:t>Okay, now a better example.</a:t>
            </a:r>
          </a:p>
          <a:p>
            <a:r>
              <a:rPr lang="en-US" dirty="0" smtClean="0"/>
              <a:t>For </a:t>
            </a:r>
            <a:r>
              <a:rPr lang="en-US" dirty="0"/>
              <a:t>every x, y pair of arguments, there is an optional third </a:t>
            </a:r>
            <a:r>
              <a:rPr lang="en-US" dirty="0" smtClean="0"/>
              <a:t>argument, a string that formats the style of the plot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format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cs typeface="Courier New" panose="02070309020205020404" pitchFamily="49" charset="0"/>
              </a:rPr>
              <a:t> represents the color (first character) and the marker style (last character). When plotting lines, the style is the last 2 characters.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axis()</a:t>
            </a:r>
            <a:r>
              <a:rPr lang="en-US" dirty="0" smtClean="0">
                <a:cs typeface="Courier New" panose="02070309020205020404" pitchFamily="49" charset="0"/>
              </a:rPr>
              <a:t> can receive a list containing the axes limits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00" y="26532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t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(0., 5., 0.2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</a:t>
            </a:r>
            <a:r>
              <a:rPr lang="en-US" dirty="0"/>
              <a:t>, t, </a:t>
            </a:r>
            <a:r>
              <a:rPr lang="en-US" dirty="0" smtClean="0"/>
              <a:t>'r--', </a:t>
            </a:r>
            <a:r>
              <a:rPr lang="en-US" dirty="0"/>
              <a:t>t, t**2, </a:t>
            </a:r>
            <a:r>
              <a:rPr lang="en-US" dirty="0" smtClean="0"/>
              <a:t>'</a:t>
            </a:r>
            <a:r>
              <a:rPr lang="en-US" dirty="0" err="1" smtClean="0"/>
              <a:t>bs</a:t>
            </a:r>
            <a:r>
              <a:rPr lang="en-US" dirty="0" smtClean="0"/>
              <a:t>', </a:t>
            </a:r>
            <a:r>
              <a:rPr lang="en-US" dirty="0"/>
              <a:t>t, t**3, </a:t>
            </a:r>
            <a:r>
              <a:rPr lang="en-US" dirty="0" smtClean="0"/>
              <a:t>'g^')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(t, t, </a:t>
            </a:r>
            <a:r>
              <a:rPr lang="en-US" dirty="0" smtClean="0"/>
              <a:t>'r-')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</a:t>
            </a:r>
            <a:r>
              <a:rPr lang="en-US" dirty="0"/>
              <a:t>**2, </a:t>
            </a:r>
            <a:r>
              <a:rPr lang="en-US" dirty="0" smtClean="0"/>
              <a:t>'</a:t>
            </a:r>
            <a:r>
              <a:rPr lang="en-US" dirty="0" err="1" smtClean="0"/>
              <a:t>bs</a:t>
            </a:r>
            <a:r>
              <a:rPr lang="en-US" dirty="0" smtClean="0"/>
              <a:t>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</a:t>
            </a:r>
            <a:r>
              <a:rPr lang="en-US" dirty="0"/>
              <a:t>, t**3, </a:t>
            </a:r>
            <a:r>
              <a:rPr lang="en-US" dirty="0" smtClean="0"/>
              <a:t>'g^')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</p:txBody>
      </p:sp>
    </p:spTree>
    <p:extLst>
      <p:ext uri="{BB962C8B-B14F-4D97-AF65-F5344CB8AC3E}">
        <p14:creationId xmlns:p14="http://schemas.microsoft.com/office/powerpoint/2010/main" val="36245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</p:txBody>
      </p:sp>
      <p:pic>
        <p:nvPicPr>
          <p:cNvPr id="3074" name="Picture 2" descr="../_images/pyplot_th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59" y="2300120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t**3, 'r-', linewidth=1)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control the line width when plotting lines: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16" y="2414588"/>
            <a:ext cx="4277558" cy="31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t**3, 'r-', linewidth=3)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54655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control the line width when plotting lines: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see more about markers and line styles, take a look at:</a:t>
            </a:r>
          </a:p>
          <a:p>
            <a:r>
              <a:rPr lang="en-US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matplotlib.org/api/markers_api.html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  <a:hlinkClick r:id="rId3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3"/>
              </a:rPr>
              <a:t>matplotlib.org/examples/lines_bars_and_markers/line_styles_reference.html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16" y="2414588"/>
            <a:ext cx="4277557" cy="31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500" dirty="0" smtClean="0"/>
              <a:t>&gt;&gt;&gt; def </a:t>
            </a:r>
            <a:r>
              <a:rPr lang="de-DE" sz="1500" dirty="0"/>
              <a:t>f(t):</a:t>
            </a:r>
          </a:p>
          <a:p>
            <a:r>
              <a:rPr lang="de-DE" sz="1500" dirty="0"/>
              <a:t>    return np.exp(-t) * np.cos(2*np.pi*t)</a:t>
            </a:r>
            <a:endParaRPr lang="en-US" sz="1500" dirty="0" smtClean="0"/>
          </a:p>
          <a:p>
            <a:r>
              <a:rPr lang="en-US" sz="1500" dirty="0" smtClean="0"/>
              <a:t>&gt;&gt;&gt; t1 </a:t>
            </a:r>
            <a:r>
              <a:rPr lang="en-US" sz="1500" dirty="0"/>
              <a:t>= </a:t>
            </a:r>
            <a:r>
              <a:rPr lang="en-US" sz="1500" dirty="0" err="1"/>
              <a:t>np.arange</a:t>
            </a:r>
            <a:r>
              <a:rPr lang="en-US" sz="1500" dirty="0"/>
              <a:t>(0.0, 5.0, 0.1)</a:t>
            </a:r>
          </a:p>
          <a:p>
            <a:r>
              <a:rPr lang="en-US" sz="1500" dirty="0"/>
              <a:t>&gt;&gt;&gt; </a:t>
            </a:r>
            <a:r>
              <a:rPr lang="en-US" sz="1500" dirty="0" smtClean="0"/>
              <a:t>t2 </a:t>
            </a:r>
            <a:r>
              <a:rPr lang="en-US" sz="1500" dirty="0"/>
              <a:t>= </a:t>
            </a:r>
            <a:r>
              <a:rPr lang="en-US" sz="1500" dirty="0" err="1"/>
              <a:t>np.arange</a:t>
            </a:r>
            <a:r>
              <a:rPr lang="en-US" sz="1500" dirty="0"/>
              <a:t>(0.0, 5.0, 0.02</a:t>
            </a:r>
            <a:r>
              <a:rPr lang="en-US" sz="1500" dirty="0" smtClean="0"/>
              <a:t>)</a:t>
            </a:r>
          </a:p>
          <a:p>
            <a:endParaRPr lang="en-US" sz="1500" dirty="0" smtClean="0"/>
          </a:p>
          <a:p>
            <a:r>
              <a:rPr lang="en-US" sz="1500" dirty="0"/>
              <a:t>&gt;&gt;&gt; </a:t>
            </a:r>
            <a:r>
              <a:rPr lang="en-US" sz="1500" dirty="0" err="1"/>
              <a:t>plt.figure</a:t>
            </a:r>
            <a:r>
              <a:rPr lang="en-US" sz="1500" dirty="0" smtClean="0"/>
              <a:t>()</a:t>
            </a:r>
          </a:p>
          <a:p>
            <a:endParaRPr lang="en-US" sz="1500" dirty="0"/>
          </a:p>
          <a:p>
            <a:r>
              <a:rPr lang="en-US" sz="1500" dirty="0" smtClean="0"/>
              <a:t>&gt;&gt;&gt; </a:t>
            </a:r>
            <a:r>
              <a:rPr lang="en-US" sz="1500" dirty="0" err="1"/>
              <a:t>plt.subplot</a:t>
            </a:r>
            <a:r>
              <a:rPr lang="en-US" sz="1500" dirty="0"/>
              <a:t>(211</a:t>
            </a:r>
            <a:r>
              <a:rPr lang="en-US" sz="1500" dirty="0" smtClean="0"/>
              <a:t>)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plt.plot</a:t>
            </a:r>
            <a:r>
              <a:rPr lang="en-US" sz="1500" dirty="0"/>
              <a:t>(t1, f(t1), </a:t>
            </a:r>
            <a:r>
              <a:rPr lang="en-US" sz="1500" dirty="0" smtClean="0"/>
              <a:t>'</a:t>
            </a:r>
            <a:r>
              <a:rPr lang="en-US" sz="1500" dirty="0" err="1" smtClean="0"/>
              <a:t>bo</a:t>
            </a:r>
            <a:r>
              <a:rPr lang="en-US" sz="1500" dirty="0" smtClean="0"/>
              <a:t>', </a:t>
            </a:r>
            <a:r>
              <a:rPr lang="en-US" sz="1500" dirty="0"/>
              <a:t>t2, f(t2), </a:t>
            </a:r>
            <a:r>
              <a:rPr lang="en-US" sz="1500" dirty="0" smtClean="0"/>
              <a:t>'k')</a:t>
            </a:r>
          </a:p>
          <a:p>
            <a:endParaRPr lang="en-US" sz="1500" dirty="0" smtClean="0"/>
          </a:p>
          <a:p>
            <a:r>
              <a:rPr lang="en-US" sz="1500" dirty="0" smtClean="0"/>
              <a:t>&gt;&gt;&gt; </a:t>
            </a:r>
            <a:r>
              <a:rPr lang="en-US" sz="1500" dirty="0" err="1"/>
              <a:t>plt.subplot</a:t>
            </a:r>
            <a:r>
              <a:rPr lang="en-US" sz="1500" dirty="0"/>
              <a:t>(212)</a:t>
            </a:r>
          </a:p>
          <a:p>
            <a:r>
              <a:rPr lang="en-US" sz="1500" dirty="0" smtClean="0"/>
              <a:t>&gt;&gt;&gt; </a:t>
            </a:r>
            <a:r>
              <a:rPr lang="en-US" sz="1500" dirty="0" err="1" smtClean="0"/>
              <a:t>plt.plot</a:t>
            </a:r>
            <a:r>
              <a:rPr lang="en-US" sz="1500" dirty="0" smtClean="0"/>
              <a:t>(t2</a:t>
            </a:r>
            <a:r>
              <a:rPr lang="en-US" sz="1500" dirty="0"/>
              <a:t>, </a:t>
            </a:r>
            <a:r>
              <a:rPr lang="en-US" sz="1500" dirty="0" err="1"/>
              <a:t>np.cos</a:t>
            </a:r>
            <a:r>
              <a:rPr lang="en-US" sz="1500" dirty="0"/>
              <a:t>(2*</a:t>
            </a:r>
            <a:r>
              <a:rPr lang="en-US" sz="1500" dirty="0" err="1"/>
              <a:t>np.pi</a:t>
            </a:r>
            <a:r>
              <a:rPr lang="en-US" sz="1500" dirty="0"/>
              <a:t>*t2), </a:t>
            </a:r>
            <a:r>
              <a:rPr lang="en-US" sz="1500" dirty="0" smtClean="0"/>
              <a:t>'r--')</a:t>
            </a:r>
            <a:endParaRPr lang="en-US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Let's define a function and some arrays</a:t>
            </a:r>
          </a:p>
          <a:p>
            <a:r>
              <a:rPr lang="en-US" dirty="0" smtClean="0"/>
              <a:t>To draw a figure with multiple subplots, you must first call a figure object</a:t>
            </a:r>
          </a:p>
          <a:p>
            <a:r>
              <a:rPr lang="en-US" dirty="0" smtClean="0"/>
              <a:t>Then add subplots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 </a:t>
            </a:r>
            <a:r>
              <a:rPr lang="en-US" dirty="0"/>
              <a:t>specifies </a:t>
            </a:r>
            <a:r>
              <a:rPr lang="en-US" dirty="0" smtClean="0"/>
              <a:t>(</a:t>
            </a:r>
            <a:r>
              <a:rPr lang="en-US" dirty="0" err="1" smtClean="0"/>
              <a:t>numrows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 smtClean="0"/>
              <a:t>fignum</a:t>
            </a:r>
            <a:r>
              <a:rPr lang="en-US" dirty="0" smtClean="0"/>
              <a:t>). </a:t>
            </a:r>
            <a:r>
              <a:rPr lang="en-US" dirty="0" err="1" smtClean="0"/>
              <a:t>Pyplot</a:t>
            </a:r>
            <a:r>
              <a:rPr lang="en-US" dirty="0" smtClean="0"/>
              <a:t> automatically arranges the space to fit it.</a:t>
            </a:r>
          </a:p>
          <a:p>
            <a:r>
              <a:rPr lang="en-US" dirty="0" smtClean="0"/>
              <a:t>Every command you call before other subplot will refer to the last.</a:t>
            </a:r>
          </a:p>
          <a:p>
            <a:r>
              <a:rPr lang="en-US" dirty="0" smtClean="0"/>
              <a:t>Calling the other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5547</TotalTime>
  <Words>1940</Words>
  <Application>Microsoft Office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The basics: matplotlib.pyplot</vt:lpstr>
      <vt:lpstr>The basics: matplotlib.pyplot</vt:lpstr>
      <vt:lpstr>The basics: matplotlib.pyplot</vt:lpstr>
      <vt:lpstr>The basics: matplotlib.pyplot</vt:lpstr>
      <vt:lpstr>The basics: matplotlib.pyplot</vt:lpstr>
      <vt:lpstr>The basics: matplotlib.pyplot</vt:lpstr>
      <vt:lpstr>Multiple plots</vt:lpstr>
      <vt:lpstr>Multiple plots</vt:lpstr>
      <vt:lpstr>Adding text</vt:lpstr>
      <vt:lpstr>Adding text</vt:lpstr>
      <vt:lpstr>Legends</vt:lpstr>
      <vt:lpstr>Error bars</vt:lpstr>
      <vt:lpstr>Error bars</vt:lpstr>
      <vt:lpstr>HANDS-ON!!</vt:lpstr>
      <vt:lpstr>HANDS-ON!!</vt:lpstr>
      <vt:lpstr>Contour plots</vt:lpstr>
      <vt:lpstr>Contour plots</vt:lpstr>
      <vt:lpstr>Quiver</vt:lpstr>
      <vt:lpstr>Dealing with image data</vt:lpstr>
      <vt:lpstr>Color maps</vt:lpstr>
      <vt:lpstr>Color maps</vt:lpstr>
      <vt:lpstr>HANDS-ON!!</vt:lpstr>
      <vt:lpstr>HANDS-ON!!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128</cp:revision>
  <dcterms:created xsi:type="dcterms:W3CDTF">2015-10-07T20:19:11Z</dcterms:created>
  <dcterms:modified xsi:type="dcterms:W3CDTF">2015-10-13T08:21:37Z</dcterms:modified>
</cp:coreProperties>
</file>