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8" r:id="rId21"/>
    <p:sldId id="276" r:id="rId22"/>
    <p:sldId id="279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0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NumPy</a:t>
            </a:r>
            <a:r>
              <a:rPr lang="pt-BR" dirty="0"/>
              <a:t> </a:t>
            </a:r>
            <a:r>
              <a:rPr lang="pt-BR" dirty="0" smtClean="0"/>
              <a:t>–</a:t>
            </a:r>
            <a:r>
              <a:rPr lang="pt-BR" dirty="0" err="1" smtClean="0"/>
              <a:t>Structuring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dealing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data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625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1454" y="950494"/>
            <a:ext cx="4629150" cy="53540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947"/>
            <a:ext cx="2949178" cy="4788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Numpy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4693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11/10/2015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–Structuring and dealing with your data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Elvis Cantelli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33536" y="1179095"/>
            <a:ext cx="5510463" cy="5029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([1,2],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([3,4,5,6], float)</a:t>
            </a:r>
          </a:p>
          <a:p>
            <a:r>
              <a:rPr lang="en-US" dirty="0"/>
              <a:t>&gt;&gt;&gt; c = </a:t>
            </a:r>
            <a:r>
              <a:rPr lang="en-US" dirty="0" err="1"/>
              <a:t>np.array</a:t>
            </a:r>
            <a:r>
              <a:rPr lang="en-US" dirty="0"/>
              <a:t>([7,8,9],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((a, b, c))</a:t>
            </a:r>
          </a:p>
          <a:p>
            <a:r>
              <a:rPr lang="en-US" dirty="0"/>
              <a:t>array([1., 2., 3., 4., 5., 6., 7., 8., 9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([[5, 6], [7,8]],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r>
              <a:rPr lang="en-US" dirty="0"/>
              <a:t>array([[ 1., 2.],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5., 6.],</a:t>
            </a:r>
          </a:p>
          <a:p>
            <a:r>
              <a:rPr lang="en-US" dirty="0" smtClean="0"/>
              <a:t>       [ </a:t>
            </a:r>
            <a:r>
              <a:rPr lang="en-US" dirty="0"/>
              <a:t>7., 8.]])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), axis=0)</a:t>
            </a:r>
          </a:p>
          <a:p>
            <a:r>
              <a:rPr lang="en-US" dirty="0"/>
              <a:t>array([[ 1., 2.],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5., 6.],</a:t>
            </a:r>
          </a:p>
          <a:p>
            <a:r>
              <a:rPr lang="en-US" dirty="0" smtClean="0"/>
              <a:t>       [ </a:t>
            </a:r>
            <a:r>
              <a:rPr lang="en-US" dirty="0"/>
              <a:t>7., 8.]])</a:t>
            </a:r>
          </a:p>
          <a:p>
            <a:r>
              <a:rPr lang="en-US" dirty="0"/>
              <a:t>&gt;&gt;&gt; </a:t>
            </a: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), axis=1)</a:t>
            </a:r>
          </a:p>
          <a:p>
            <a:r>
              <a:rPr lang="en-US" dirty="0"/>
              <a:t>array([[ 1., 2., 5., 6.],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4., 7., 8.]])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forget about the name binding!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Concatenating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3652" y="5606717"/>
            <a:ext cx="110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(multiple)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array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np.arange</a:t>
            </a:r>
            <a:r>
              <a:rPr lang="en-US" dirty="0"/>
              <a:t>(5, </a:t>
            </a:r>
            <a:r>
              <a:rPr lang="en-US" dirty="0" err="1"/>
              <a:t>dtype</a:t>
            </a:r>
            <a:r>
              <a:rPr lang="en-US" dirty="0"/>
              <a:t>=float)</a:t>
            </a:r>
          </a:p>
          <a:p>
            <a:r>
              <a:rPr lang="en-US" dirty="0"/>
              <a:t>array([ 0., 1., 2., 3., 4.])</a:t>
            </a:r>
          </a:p>
          <a:p>
            <a:r>
              <a:rPr lang="en-US" dirty="0"/>
              <a:t>&gt;&gt;&gt; </a:t>
            </a:r>
            <a:r>
              <a:rPr lang="en-US" dirty="0" err="1"/>
              <a:t>np.arange</a:t>
            </a:r>
            <a:r>
              <a:rPr lang="en-US" dirty="0"/>
              <a:t>(1, 6, 2,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array([1, 3, 5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np.linspace</a:t>
            </a:r>
            <a:r>
              <a:rPr lang="en-US" dirty="0" smtClean="0"/>
              <a:t>(0, 10, 5)</a:t>
            </a:r>
          </a:p>
          <a:p>
            <a:r>
              <a:rPr lang="en-US" dirty="0" smtClean="0"/>
              <a:t>array([  0.,  2.5,  5.,  7.5,  10.])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np.ones</a:t>
            </a:r>
            <a:r>
              <a:rPr lang="en-US" dirty="0"/>
              <a:t>((2,3), </a:t>
            </a:r>
            <a:r>
              <a:rPr lang="en-US" dirty="0" err="1" smtClean="0"/>
              <a:t>dtype</a:t>
            </a:r>
            <a:r>
              <a:rPr lang="en-US" dirty="0" smtClean="0"/>
              <a:t>=float)</a:t>
            </a:r>
            <a:endParaRPr lang="en-US" dirty="0"/>
          </a:p>
          <a:p>
            <a:r>
              <a:rPr lang="en-US" dirty="0"/>
              <a:t>array([[ 1., 1.,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1., 1., 1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np.zeros</a:t>
            </a:r>
            <a:r>
              <a:rPr lang="en-US" dirty="0"/>
              <a:t>(7, </a:t>
            </a:r>
            <a:r>
              <a:rPr lang="en-US" dirty="0" err="1"/>
              <a:t>dtype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array([0, 0, 0, 0, 0, 0, 0])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np.identity</a:t>
            </a:r>
            <a:r>
              <a:rPr lang="en-US" dirty="0"/>
              <a:t>(4, </a:t>
            </a:r>
            <a:r>
              <a:rPr lang="en-US" dirty="0" err="1"/>
              <a:t>dtype</a:t>
            </a:r>
            <a:r>
              <a:rPr lang="en-US" dirty="0"/>
              <a:t>=float</a:t>
            </a:r>
            <a:r>
              <a:rPr lang="en-US" dirty="0" smtClean="0"/>
              <a:t>)</a:t>
            </a:r>
          </a:p>
          <a:p>
            <a:r>
              <a:rPr lang="en-US" dirty="0"/>
              <a:t>array([[ 1., 0., 0.,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1., 0.,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0., 1.,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0., 0., 1.]])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(start, stop, step)</a:t>
            </a:r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inspace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(start, stop, n)</a:t>
            </a:r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ones(n) or ones((axes))</a:t>
            </a:r>
            <a:endParaRPr lang="en-U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en-US" sz="1500" b="1" dirty="0" smtClean="0"/>
              <a:t> </a:t>
            </a:r>
            <a:r>
              <a:rPr lang="en-US" sz="1600" dirty="0" smtClean="0"/>
              <a:t>(same as ones)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Identity(size)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([1,2,3],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([5,2,6], float)</a:t>
            </a:r>
          </a:p>
          <a:p>
            <a:r>
              <a:rPr lang="en-US" dirty="0"/>
              <a:t>&gt;&gt;&gt; a + b</a:t>
            </a:r>
          </a:p>
          <a:p>
            <a:r>
              <a:rPr lang="en-US" dirty="0"/>
              <a:t>array([6., 4., 9.])</a:t>
            </a:r>
          </a:p>
          <a:p>
            <a:r>
              <a:rPr lang="en-US" dirty="0"/>
              <a:t>&gt;&gt;&gt; a – b</a:t>
            </a:r>
          </a:p>
          <a:p>
            <a:r>
              <a:rPr lang="en-US" dirty="0"/>
              <a:t>array([-4., 0., -3.])</a:t>
            </a:r>
          </a:p>
          <a:p>
            <a:r>
              <a:rPr lang="en-US" dirty="0"/>
              <a:t>&gt;&gt;&gt; a * b</a:t>
            </a:r>
          </a:p>
          <a:p>
            <a:r>
              <a:rPr lang="en-US" dirty="0"/>
              <a:t>array([5., 4., 18.])</a:t>
            </a:r>
          </a:p>
          <a:p>
            <a:r>
              <a:rPr lang="en-US" dirty="0"/>
              <a:t>&gt;&gt;&gt; b / a</a:t>
            </a:r>
          </a:p>
          <a:p>
            <a:r>
              <a:rPr lang="en-US" dirty="0"/>
              <a:t>array([5., 1., 2.])</a:t>
            </a:r>
          </a:p>
          <a:p>
            <a:r>
              <a:rPr lang="en-US" dirty="0"/>
              <a:t>&gt;&gt;&gt; a % b</a:t>
            </a:r>
          </a:p>
          <a:p>
            <a:r>
              <a:rPr lang="en-US" dirty="0"/>
              <a:t>array([1., 0., 3.])</a:t>
            </a:r>
          </a:p>
          <a:p>
            <a:r>
              <a:rPr lang="en-US" dirty="0"/>
              <a:t>&gt;&gt;&gt; b**a</a:t>
            </a:r>
          </a:p>
          <a:p>
            <a:r>
              <a:rPr lang="en-US" dirty="0"/>
              <a:t>array([5., 4., 216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([[1,2], [3,4]],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([[2,0], [1,3]], float)</a:t>
            </a:r>
          </a:p>
          <a:p>
            <a:r>
              <a:rPr lang="en-US" dirty="0"/>
              <a:t>&gt;&gt;&gt; a * b</a:t>
            </a:r>
          </a:p>
          <a:p>
            <a:r>
              <a:rPr lang="en-US" dirty="0"/>
              <a:t>array([[2., 0.], [3., 12.]])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element-by-element (must match in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4], [5, 6]],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([-1, 3],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array([[ 1., 2.],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5., 6.]])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array([-1., 3.])</a:t>
            </a:r>
          </a:p>
          <a:p>
            <a:r>
              <a:rPr lang="en-US" dirty="0"/>
              <a:t>&gt;&gt;&gt; a + b</a:t>
            </a:r>
          </a:p>
          <a:p>
            <a:r>
              <a:rPr lang="en-US" dirty="0"/>
              <a:t>array([[ 0., 5.],</a:t>
            </a:r>
          </a:p>
          <a:p>
            <a:r>
              <a:rPr lang="en-US" dirty="0" smtClean="0"/>
              <a:t>       [ </a:t>
            </a:r>
            <a:r>
              <a:rPr lang="en-US" dirty="0"/>
              <a:t>2., 7.],</a:t>
            </a:r>
          </a:p>
          <a:p>
            <a:r>
              <a:rPr lang="en-US" dirty="0" smtClean="0"/>
              <a:t>       [ </a:t>
            </a:r>
            <a:r>
              <a:rPr lang="en-US" dirty="0"/>
              <a:t>4., 9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b="0" dirty="0" smtClean="0">
                <a:latin typeface="+mn-lt"/>
              </a:rPr>
              <a:t>b broadcasted:</a:t>
            </a:r>
          </a:p>
          <a:p>
            <a:r>
              <a:rPr lang="en-US" dirty="0"/>
              <a:t>array([[-1., 3.],</a:t>
            </a:r>
          </a:p>
          <a:p>
            <a:r>
              <a:rPr lang="en-US" dirty="0" smtClean="0"/>
              <a:t>       [-</a:t>
            </a:r>
            <a:r>
              <a:rPr lang="en-US" dirty="0"/>
              <a:t>1., 3.],</a:t>
            </a:r>
          </a:p>
          <a:p>
            <a:r>
              <a:rPr lang="en-US" dirty="0" smtClean="0"/>
              <a:t>       [-</a:t>
            </a:r>
            <a:r>
              <a:rPr lang="en-US" dirty="0"/>
              <a:t>1., 3.]])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 element (must match in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np.zeros</a:t>
            </a:r>
            <a:r>
              <a:rPr lang="en-US" dirty="0"/>
              <a:t>((2,2),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([-1., 3.],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0.]])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array([-1., 3.])</a:t>
            </a:r>
          </a:p>
          <a:p>
            <a:r>
              <a:rPr lang="en-US" dirty="0"/>
              <a:t>&gt;&gt;&gt; a + b</a:t>
            </a:r>
          </a:p>
          <a:p>
            <a:r>
              <a:rPr lang="en-US" dirty="0"/>
              <a:t>array([[-1., 3.],</a:t>
            </a:r>
          </a:p>
          <a:p>
            <a:r>
              <a:rPr lang="en-US" dirty="0"/>
              <a:t>[-1., 3.]])</a:t>
            </a:r>
          </a:p>
          <a:p>
            <a:r>
              <a:rPr lang="en-US" dirty="0"/>
              <a:t>&gt;&gt;&gt; a + b[</a:t>
            </a:r>
            <a:r>
              <a:rPr lang="en-US" dirty="0" err="1"/>
              <a:t>np.newaxis</a:t>
            </a:r>
            <a:r>
              <a:rPr lang="en-US" dirty="0"/>
              <a:t>,:]</a:t>
            </a:r>
          </a:p>
          <a:p>
            <a:r>
              <a:rPr lang="en-US" dirty="0"/>
              <a:t>array([[-1., 3.],</a:t>
            </a:r>
          </a:p>
          <a:p>
            <a:r>
              <a:rPr lang="en-US" dirty="0" smtClean="0"/>
              <a:t>       [-</a:t>
            </a:r>
            <a:r>
              <a:rPr lang="en-US" dirty="0"/>
              <a:t>1., 3.]])</a:t>
            </a:r>
          </a:p>
          <a:p>
            <a:r>
              <a:rPr lang="en-US" dirty="0"/>
              <a:t>&gt;&gt;&gt; a + b[:,</a:t>
            </a:r>
            <a:r>
              <a:rPr lang="en-US" dirty="0" err="1"/>
              <a:t>np.newaxis</a:t>
            </a:r>
            <a:r>
              <a:rPr lang="en-US" dirty="0"/>
              <a:t>]</a:t>
            </a:r>
          </a:p>
          <a:p>
            <a:r>
              <a:rPr lang="en-US" dirty="0"/>
              <a:t>array([[-1., -1.],</a:t>
            </a:r>
          </a:p>
          <a:p>
            <a:r>
              <a:rPr lang="en-US" dirty="0" smtClean="0"/>
              <a:t>       [ </a:t>
            </a:r>
            <a:r>
              <a:rPr lang="en-US" dirty="0"/>
              <a:t>3., 3.]])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 element (must match in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Broadcasting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different axes: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lang="en-US" sz="2000" dirty="0" smtClean="0"/>
              <a:t> usage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1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mathematics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np.sqrt</a:t>
            </a:r>
            <a:r>
              <a:rPr lang="en-US" dirty="0"/>
              <a:t>(a)</a:t>
            </a:r>
          </a:p>
          <a:p>
            <a:r>
              <a:rPr lang="en-US" dirty="0"/>
              <a:t>array([ 1., 2., 3.])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([1.1, 1.5, 1.9],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np.floor</a:t>
            </a:r>
            <a:r>
              <a:rPr lang="en-US" dirty="0"/>
              <a:t>(a)</a:t>
            </a:r>
          </a:p>
          <a:p>
            <a:r>
              <a:rPr lang="en-US" dirty="0"/>
              <a:t>array([ 1., 1., 1.])</a:t>
            </a:r>
          </a:p>
          <a:p>
            <a:r>
              <a:rPr lang="en-US" dirty="0"/>
              <a:t>&gt;&gt;&gt; </a:t>
            </a:r>
            <a:r>
              <a:rPr lang="en-US" dirty="0" err="1"/>
              <a:t>np.ceil</a:t>
            </a:r>
            <a:r>
              <a:rPr lang="en-US" dirty="0"/>
              <a:t>(a)</a:t>
            </a:r>
          </a:p>
          <a:p>
            <a:r>
              <a:rPr lang="en-US" dirty="0"/>
              <a:t>array([ 2., 2., 2.])</a:t>
            </a:r>
          </a:p>
          <a:p>
            <a:r>
              <a:rPr lang="en-US" dirty="0"/>
              <a:t>&gt;&gt;&gt; </a:t>
            </a:r>
            <a:r>
              <a:rPr lang="en-US" dirty="0" err="1"/>
              <a:t>np.rint</a:t>
            </a:r>
            <a:r>
              <a:rPr lang="en-US" dirty="0"/>
              <a:t>(a)</a:t>
            </a:r>
          </a:p>
          <a:p>
            <a:r>
              <a:rPr lang="en-US" dirty="0"/>
              <a:t>array([ 1., 2., 2.])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/>
              <a:t>np.pi</a:t>
            </a:r>
            <a:endParaRPr lang="en-US" dirty="0"/>
          </a:p>
          <a:p>
            <a:r>
              <a:rPr lang="en-US" dirty="0"/>
              <a:t>3.1415926535897931</a:t>
            </a:r>
          </a:p>
          <a:p>
            <a:r>
              <a:rPr lang="en-US" dirty="0"/>
              <a:t>&gt;&gt;&gt; </a:t>
            </a:r>
            <a:r>
              <a:rPr lang="en-US" dirty="0" err="1"/>
              <a:t>np.e</a:t>
            </a:r>
            <a:endParaRPr lang="en-US" dirty="0"/>
          </a:p>
          <a:p>
            <a:r>
              <a:rPr lang="en-US" dirty="0"/>
              <a:t>2.7182818284590451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Operations are element-by element (must match in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Broadcasting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different axes: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lang="en-US" sz="2000" dirty="0" smtClean="0"/>
              <a:t>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Mathematical functions</a:t>
            </a:r>
          </a:p>
          <a:p>
            <a:r>
              <a:rPr lang="en-US" dirty="0"/>
              <a:t>Ex</a:t>
            </a:r>
            <a:r>
              <a:rPr lang="en-US" dirty="0" smtClean="0"/>
              <a:t>.:</a:t>
            </a:r>
          </a:p>
          <a:p>
            <a:r>
              <a:rPr lang="en-US" dirty="0" smtClean="0"/>
              <a:t>abs(), sign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sqrt</a:t>
            </a:r>
            <a:r>
              <a:rPr lang="en-US" dirty="0"/>
              <a:t>()</a:t>
            </a:r>
            <a:r>
              <a:rPr lang="en-US" dirty="0" smtClean="0"/>
              <a:t>,  log</a:t>
            </a:r>
            <a:r>
              <a:rPr lang="en-US" dirty="0"/>
              <a:t>()</a:t>
            </a:r>
            <a:r>
              <a:rPr lang="en-US" dirty="0" smtClean="0"/>
              <a:t>,  log10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exp</a:t>
            </a:r>
            <a:r>
              <a:rPr lang="en-US" dirty="0"/>
              <a:t>()</a:t>
            </a:r>
            <a:r>
              <a:rPr lang="en-US" dirty="0" smtClean="0"/>
              <a:t>,  sin</a:t>
            </a:r>
            <a:r>
              <a:rPr lang="en-US" dirty="0"/>
              <a:t>()</a:t>
            </a:r>
            <a:r>
              <a:rPr lang="en-US" dirty="0" smtClean="0"/>
              <a:t>,  cos</a:t>
            </a:r>
            <a:r>
              <a:rPr lang="en-US" dirty="0"/>
              <a:t>()</a:t>
            </a:r>
            <a:r>
              <a:rPr lang="en-US" dirty="0" smtClean="0"/>
              <a:t>,  tan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arcsin</a:t>
            </a:r>
            <a:r>
              <a:rPr lang="en-US" dirty="0"/>
              <a:t>()</a:t>
            </a:r>
            <a:r>
              <a:rPr lang="en-US" dirty="0" smtClean="0"/>
              <a:t>,  </a:t>
            </a:r>
            <a:r>
              <a:rPr lang="en-US" dirty="0" err="1" smtClean="0"/>
              <a:t>arccos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arctan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cosh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tanh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arcsinh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arccosh</a:t>
            </a:r>
            <a:r>
              <a:rPr lang="en-US" dirty="0"/>
              <a:t>()</a:t>
            </a:r>
            <a:r>
              <a:rPr lang="en-US" dirty="0" smtClean="0"/>
              <a:t>, </a:t>
            </a:r>
            <a:r>
              <a:rPr lang="en-US" dirty="0" err="1" smtClean="0"/>
              <a:t>arctanh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Remember: element-wise!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r>
              <a:rPr lang="en-US" dirty="0" smtClean="0"/>
              <a:t>Create an ordered array with 16 elements (from 0 to 15) then, from it, create a 4x4 matrix.</a:t>
            </a:r>
          </a:p>
          <a:p>
            <a:r>
              <a:rPr lang="en-US" dirty="0" smtClean="0"/>
              <a:t>Create an array like (3, 3, 5, 5) (using </a:t>
            </a:r>
            <a:r>
              <a:rPr lang="en-US" dirty="0" err="1" smtClean="0"/>
              <a:t>np.ones</a:t>
            </a:r>
            <a:r>
              <a:rPr lang="en-US" dirty="0" smtClean="0"/>
              <a:t> and </a:t>
            </a:r>
            <a:r>
              <a:rPr lang="en-US" dirty="0" err="1" smtClean="0"/>
              <a:t>np.concatenate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 the two types of array multiplication 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(16)</a:t>
            </a:r>
          </a:p>
          <a:p>
            <a:r>
              <a:rPr lang="en-US" dirty="0" smtClean="0"/>
              <a:t>&gt;&gt;&gt; am = </a:t>
            </a:r>
            <a:r>
              <a:rPr lang="en-US" dirty="0" err="1" smtClean="0"/>
              <a:t>a.reshape</a:t>
            </a:r>
            <a:r>
              <a:rPr lang="en-US" dirty="0" smtClean="0"/>
              <a:t>((4,4))</a:t>
            </a:r>
          </a:p>
          <a:p>
            <a:r>
              <a:rPr lang="en-US" dirty="0" smtClean="0"/>
              <a:t>&gt;&gt;&gt; b1 = 3 * </a:t>
            </a:r>
            <a:r>
              <a:rPr lang="en-US" dirty="0" err="1" smtClean="0"/>
              <a:t>np.ones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&gt;&gt;&gt; b2 = 5 * </a:t>
            </a:r>
            <a:r>
              <a:rPr lang="en-US" dirty="0" err="1" smtClean="0"/>
              <a:t>np.ones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&gt;&gt;&gt; b = </a:t>
            </a:r>
            <a:r>
              <a:rPr lang="en-US" dirty="0" err="1" smtClean="0"/>
              <a:t>np.concatenate</a:t>
            </a:r>
            <a:r>
              <a:rPr lang="en-US" dirty="0" smtClean="0"/>
              <a:t>((b1, b2))</a:t>
            </a:r>
          </a:p>
          <a:p>
            <a:r>
              <a:rPr lang="en-US" dirty="0" smtClean="0"/>
              <a:t>&gt;&gt;&gt; broad1 = a * b[</a:t>
            </a:r>
            <a:r>
              <a:rPr lang="en-US" dirty="0" err="1" smtClean="0"/>
              <a:t>np.newaxis</a:t>
            </a:r>
            <a:r>
              <a:rPr lang="en-US" dirty="0" smtClean="0"/>
              <a:t>,:]</a:t>
            </a:r>
          </a:p>
          <a:p>
            <a:r>
              <a:rPr lang="en-US" dirty="0"/>
              <a:t>&gt;&gt;&gt; </a:t>
            </a:r>
            <a:r>
              <a:rPr lang="en-US" dirty="0" smtClean="0"/>
              <a:t>broad2 </a:t>
            </a:r>
            <a:r>
              <a:rPr lang="en-US" dirty="0"/>
              <a:t>= a * </a:t>
            </a:r>
            <a:r>
              <a:rPr lang="en-US" dirty="0" smtClean="0"/>
              <a:t>b[:,</a:t>
            </a:r>
            <a:r>
              <a:rPr lang="en-US" dirty="0" err="1" smtClean="0"/>
              <a:t>np.newaxis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ones vectors and multiplying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Concatenate the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 the multiplication with 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4142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5],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&gt;&gt;&gt; for x in a:</a:t>
            </a:r>
          </a:p>
          <a:p>
            <a:r>
              <a:rPr lang="en-US" dirty="0"/>
              <a:t>... print x</a:t>
            </a:r>
          </a:p>
          <a:p>
            <a:r>
              <a:rPr lang="en-US" dirty="0"/>
              <a:t>... &lt;hit return&gt;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4], [5, 6]], float)</a:t>
            </a:r>
          </a:p>
          <a:p>
            <a:r>
              <a:rPr lang="en-US" dirty="0"/>
              <a:t>&gt;&gt;&gt; for x in a:</a:t>
            </a:r>
          </a:p>
          <a:p>
            <a:r>
              <a:rPr lang="en-US" dirty="0"/>
              <a:t>... print x</a:t>
            </a:r>
          </a:p>
          <a:p>
            <a:r>
              <a:rPr lang="en-US" dirty="0"/>
              <a:t>... &lt;hit return&gt;</a:t>
            </a:r>
          </a:p>
          <a:p>
            <a:r>
              <a:rPr lang="en-US" dirty="0"/>
              <a:t>[ 1. 2.]</a:t>
            </a:r>
          </a:p>
          <a:p>
            <a:r>
              <a:rPr lang="en-US" dirty="0"/>
              <a:t>[ 3. 4.]</a:t>
            </a:r>
          </a:p>
          <a:p>
            <a:r>
              <a:rPr lang="en-US" dirty="0"/>
              <a:t>[ 5. 6</a:t>
            </a:r>
            <a:r>
              <a:rPr lang="en-US" dirty="0" smtClean="0"/>
              <a:t>.]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4], [5, 6]], float)</a:t>
            </a:r>
          </a:p>
          <a:p>
            <a:r>
              <a:rPr lang="en-US" dirty="0"/>
              <a:t>&gt;&gt;&gt; for (x, y) in a:</a:t>
            </a:r>
          </a:p>
          <a:p>
            <a:r>
              <a:rPr lang="en-US" dirty="0"/>
              <a:t>... print x * y</a:t>
            </a:r>
          </a:p>
          <a:p>
            <a:r>
              <a:rPr lang="en-US" dirty="0"/>
              <a:t>...  &lt;hit return&gt;</a:t>
            </a:r>
          </a:p>
          <a:p>
            <a:r>
              <a:rPr lang="en-US" dirty="0"/>
              <a:t>2.0</a:t>
            </a:r>
          </a:p>
          <a:p>
            <a:r>
              <a:rPr lang="en-US" dirty="0"/>
              <a:t>12.0</a:t>
            </a:r>
          </a:p>
          <a:p>
            <a:r>
              <a:rPr lang="en-US" dirty="0"/>
              <a:t>30.0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Over subsections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([2, 4, 3],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a.sum</a:t>
            </a:r>
            <a:r>
              <a:rPr lang="en-US" dirty="0" smtClean="0"/>
              <a:t>()        </a:t>
            </a:r>
            <a:r>
              <a:rPr lang="en-US" b="0" dirty="0" smtClean="0">
                <a:latin typeface="+mn-lt"/>
              </a:rPr>
              <a:t>#</a:t>
            </a:r>
            <a:r>
              <a:rPr lang="en-US" b="0" dirty="0" err="1" smtClean="0">
                <a:latin typeface="+mn-lt"/>
              </a:rPr>
              <a:t>np.sum</a:t>
            </a:r>
            <a:r>
              <a:rPr lang="en-US" b="0" dirty="0" smtClean="0">
                <a:latin typeface="+mn-lt"/>
              </a:rPr>
              <a:t>(a) also works</a:t>
            </a:r>
            <a:endParaRPr lang="en-US" b="0" dirty="0"/>
          </a:p>
          <a:p>
            <a:r>
              <a:rPr lang="en-US" dirty="0"/>
              <a:t>9.0</a:t>
            </a:r>
          </a:p>
          <a:p>
            <a:r>
              <a:rPr lang="en-US" dirty="0"/>
              <a:t>&gt;&gt;&gt; </a:t>
            </a:r>
            <a:r>
              <a:rPr lang="en-US" dirty="0" err="1"/>
              <a:t>a.prod</a:t>
            </a:r>
            <a:r>
              <a:rPr lang="en-US" dirty="0"/>
              <a:t>()</a:t>
            </a:r>
          </a:p>
          <a:p>
            <a:r>
              <a:rPr lang="en-US" dirty="0" smtClean="0"/>
              <a:t>24.0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([2, 1, 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a.mean</a:t>
            </a:r>
            <a:r>
              <a:rPr lang="en-US" dirty="0"/>
              <a:t>()</a:t>
            </a:r>
          </a:p>
          <a:p>
            <a:r>
              <a:rPr lang="en-US" dirty="0"/>
              <a:t>4.0</a:t>
            </a:r>
          </a:p>
          <a:p>
            <a:r>
              <a:rPr lang="en-US" dirty="0"/>
              <a:t>&gt;&gt;&gt; </a:t>
            </a:r>
            <a:r>
              <a:rPr lang="en-US" dirty="0" err="1"/>
              <a:t>a.var</a:t>
            </a:r>
            <a:r>
              <a:rPr lang="en-US" dirty="0"/>
              <a:t>()</a:t>
            </a:r>
          </a:p>
          <a:p>
            <a:r>
              <a:rPr lang="en-US" dirty="0"/>
              <a:t>12.666666666666666</a:t>
            </a:r>
          </a:p>
          <a:p>
            <a:r>
              <a:rPr lang="en-US" dirty="0"/>
              <a:t>&gt;&gt;&gt; </a:t>
            </a:r>
            <a:r>
              <a:rPr lang="en-US" dirty="0" err="1"/>
              <a:t>a.std</a:t>
            </a:r>
            <a:r>
              <a:rPr lang="en-US" dirty="0"/>
              <a:t>()</a:t>
            </a:r>
          </a:p>
          <a:p>
            <a:r>
              <a:rPr lang="en-US" dirty="0" smtClean="0"/>
              <a:t>3.5590260840104371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([2, 1, 9],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a.min</a:t>
            </a:r>
            <a:r>
              <a:rPr lang="en-US" dirty="0"/>
              <a:t>()</a:t>
            </a:r>
          </a:p>
          <a:p>
            <a:r>
              <a:rPr lang="en-US" dirty="0"/>
              <a:t>1.0</a:t>
            </a:r>
          </a:p>
          <a:p>
            <a:r>
              <a:rPr lang="en-US" dirty="0"/>
              <a:t>&gt;&gt;&gt; </a:t>
            </a:r>
            <a:r>
              <a:rPr lang="en-US" dirty="0" err="1"/>
              <a:t>a.max</a:t>
            </a:r>
            <a:r>
              <a:rPr lang="en-US" dirty="0"/>
              <a:t>()</a:t>
            </a:r>
          </a:p>
          <a:p>
            <a:r>
              <a:rPr lang="en-US" dirty="0"/>
              <a:t>9.0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sum,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mean, variance, </a:t>
            </a:r>
            <a:r>
              <a:rPr lang="en-US" dirty="0" err="1" smtClean="0"/>
              <a:t>std</a:t>
            </a:r>
            <a:r>
              <a:rPr lang="en-US" dirty="0" smtClean="0"/>
              <a:t>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min,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Numerical Python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Matlab</a:t>
            </a:r>
            <a:r>
              <a:rPr lang="en-US" dirty="0" smtClean="0"/>
              <a:t> inspired module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Manipulate large arrays of data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More </a:t>
            </a:r>
            <a:r>
              <a:rPr lang="en-US" dirty="0" smtClean="0"/>
              <a:t>computer-efficient</a:t>
            </a:r>
            <a:r>
              <a:rPr lang="pt-BR" dirty="0" smtClean="0"/>
              <a:t> </a:t>
            </a:r>
            <a:r>
              <a:rPr lang="en-US" dirty="0" smtClean="0"/>
              <a:t>calculations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Built-in functions for quick and easy manipulation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IAG Python Boot Camp</a:t>
            </a:r>
          </a:p>
          <a:p>
            <a:pPr algn="r"/>
            <a:r>
              <a:rPr lang="en-US" sz="1200" b="1" dirty="0" err="1" smtClean="0"/>
              <a:t>Numpy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711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3, 8, 9, 2, 3],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np.median</a:t>
            </a:r>
            <a:r>
              <a:rPr lang="en-US" dirty="0"/>
              <a:t>(a)</a:t>
            </a:r>
          </a:p>
          <a:p>
            <a:r>
              <a:rPr lang="en-US" dirty="0" smtClean="0"/>
              <a:t>3.0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np.cov</a:t>
            </a:r>
            <a:r>
              <a:rPr lang="en-US" dirty="0"/>
              <a:t>(a)</a:t>
            </a:r>
          </a:p>
          <a:p>
            <a:r>
              <a:rPr lang="en-US" dirty="0"/>
              <a:t>array([[ 0.91666667, 2.08333333],</a:t>
            </a:r>
          </a:p>
          <a:p>
            <a:r>
              <a:rPr lang="en-US" dirty="0"/>
              <a:t> </a:t>
            </a:r>
            <a:r>
              <a:rPr lang="en-US" dirty="0" smtClean="0"/>
              <a:t>      [ </a:t>
            </a:r>
            <a:r>
              <a:rPr lang="en-US" dirty="0"/>
              <a:t>2.08333333, 8.91666667</a:t>
            </a:r>
            <a:r>
              <a:rPr lang="en-US" dirty="0" smtClean="0"/>
              <a:t>]])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2, 1, 3], [5, 3, 1, 8]], float)</a:t>
            </a:r>
          </a:p>
          <a:p>
            <a:r>
              <a:rPr lang="en-US" dirty="0"/>
              <a:t>&gt;&gt;&gt; c = </a:t>
            </a:r>
            <a:r>
              <a:rPr lang="en-US" dirty="0" err="1"/>
              <a:t>np.corrcoef</a:t>
            </a:r>
            <a:r>
              <a:rPr lang="en-US" dirty="0"/>
              <a:t>(a)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array([[ 1. , 0.72870505],</a:t>
            </a:r>
          </a:p>
          <a:p>
            <a:r>
              <a:rPr lang="en-US" dirty="0"/>
              <a:t>       [ 0.72870505, 1. </a:t>
            </a:r>
            <a:r>
              <a:rPr lang="en-US" dirty="0" smtClean="0"/>
              <a:t>]])</a:t>
            </a:r>
          </a:p>
          <a:p>
            <a:endParaRPr lang="en-US" dirty="0" smtClean="0"/>
          </a:p>
          <a:p>
            <a:r>
              <a:rPr lang="en-US" b="0" dirty="0" smtClean="0">
                <a:latin typeface="+mn-lt"/>
              </a:rPr>
              <a:t>Also works with separate vectors, e.g.</a:t>
            </a:r>
          </a:p>
          <a:p>
            <a:r>
              <a:rPr lang="en-US" dirty="0" err="1" smtClean="0"/>
              <a:t>np.corrcoef</a:t>
            </a:r>
            <a:r>
              <a:rPr lang="en-US" dirty="0" smtClean="0"/>
              <a:t>(a, b)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sum,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mean, variance, </a:t>
            </a:r>
            <a:r>
              <a:rPr lang="en-US" dirty="0" err="1" smtClean="0"/>
              <a:t>std</a:t>
            </a:r>
            <a:r>
              <a:rPr lang="en-US" dirty="0" smtClean="0"/>
              <a:t>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min, 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Statistics (median, covariance, correlation)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Whole 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([[0, 2], [3, -1], [3, 5]],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a.mean</a:t>
            </a:r>
            <a:r>
              <a:rPr lang="en-US" dirty="0"/>
              <a:t>(axis=0)</a:t>
            </a:r>
          </a:p>
          <a:p>
            <a:r>
              <a:rPr lang="en-US" dirty="0"/>
              <a:t>array([ 2., 2.])</a:t>
            </a:r>
          </a:p>
          <a:p>
            <a:r>
              <a:rPr lang="en-US" dirty="0"/>
              <a:t>&gt;&gt;&gt; </a:t>
            </a:r>
            <a:r>
              <a:rPr lang="en-US" dirty="0" err="1"/>
              <a:t>a.mean</a:t>
            </a:r>
            <a:r>
              <a:rPr lang="en-US" dirty="0"/>
              <a:t>(axis=1)</a:t>
            </a:r>
          </a:p>
          <a:p>
            <a:r>
              <a:rPr lang="en-US" dirty="0"/>
              <a:t>array([ 1., 1., 4.])</a:t>
            </a:r>
          </a:p>
          <a:p>
            <a:r>
              <a:rPr lang="en-US" dirty="0"/>
              <a:t>&gt;&gt;&gt; </a:t>
            </a:r>
            <a:r>
              <a:rPr lang="en-US" dirty="0" err="1"/>
              <a:t>a.min</a:t>
            </a:r>
            <a:r>
              <a:rPr lang="en-US" dirty="0"/>
              <a:t>(axis=1)</a:t>
            </a:r>
          </a:p>
          <a:p>
            <a:r>
              <a:rPr lang="en-US" dirty="0"/>
              <a:t>array([ 0., -1., 3.])</a:t>
            </a:r>
          </a:p>
          <a:p>
            <a:r>
              <a:rPr lang="en-US" dirty="0"/>
              <a:t>&gt;&gt;&gt; </a:t>
            </a:r>
            <a:r>
              <a:rPr lang="en-US" dirty="0" err="1"/>
              <a:t>a.max</a:t>
            </a:r>
            <a:r>
              <a:rPr lang="en-US" dirty="0"/>
              <a:t>(axis=0)</a:t>
            </a:r>
          </a:p>
          <a:p>
            <a:r>
              <a:rPr lang="en-US" dirty="0"/>
              <a:t>array([ 3., 5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([6, 2, 5, -1, 0],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a.clip</a:t>
            </a:r>
            <a:r>
              <a:rPr lang="en-US" dirty="0"/>
              <a:t>(0, 5)</a:t>
            </a:r>
          </a:p>
          <a:p>
            <a:r>
              <a:rPr lang="en-US" dirty="0"/>
              <a:t>array([ 5., 2., 5., 0., 0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2], [3, 4]],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a.diagonal</a:t>
            </a:r>
            <a:r>
              <a:rPr lang="en-US" dirty="0"/>
              <a:t>()</a:t>
            </a:r>
          </a:p>
          <a:p>
            <a:r>
              <a:rPr lang="en-US" dirty="0"/>
              <a:t>array([ 1., 4.])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sum,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mean, variance, </a:t>
            </a:r>
            <a:r>
              <a:rPr lang="en-US" dirty="0" err="1" smtClean="0"/>
              <a:t>std</a:t>
            </a:r>
            <a:r>
              <a:rPr lang="en-US" dirty="0" smtClean="0"/>
              <a:t> dev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min, 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Statistics (median, covariance, correlation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multi-dimensional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clipping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Extract diagonal (only for matrices)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Main purpose when working with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One command does it all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NumPy</a:t>
            </a:r>
            <a:r>
              <a:rPr lang="en-US" dirty="0" smtClean="0"/>
              <a:t> has tons of options for parsing files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Returns structured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42624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n-lt"/>
              </a:rPr>
              <a:t>Convention:</a:t>
            </a:r>
          </a:p>
          <a:p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&gt;&gt;&gt; </a:t>
            </a:r>
            <a:r>
              <a:rPr lang="en-US" dirty="0" smtClean="0"/>
              <a:t>from </a:t>
            </a:r>
            <a:r>
              <a:rPr lang="en-US" dirty="0" err="1"/>
              <a:t>StringIO</a:t>
            </a:r>
            <a:r>
              <a:rPr lang="en-US" dirty="0"/>
              <a:t> import </a:t>
            </a:r>
            <a:r>
              <a:rPr lang="en-US" dirty="0" err="1" smtClean="0"/>
              <a:t>StringIO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&gt;&gt;&gt; data = </a:t>
            </a:r>
            <a:r>
              <a:rPr lang="en-US" dirty="0" err="1" smtClean="0"/>
              <a:t>StringIO</a:t>
            </a:r>
            <a:r>
              <a:rPr lang="en-US" dirty="0" smtClean="0"/>
              <a:t>("1</a:t>
            </a:r>
            <a:r>
              <a:rPr lang="en-US" dirty="0"/>
              <a:t>, 2, 3\n4, 5,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(data, </a:t>
            </a:r>
            <a:r>
              <a:rPr lang="en-US" dirty="0"/>
              <a:t>delimiter</a:t>
            </a:r>
            <a:r>
              <a:rPr lang="en-US" dirty="0" smtClean="0"/>
              <a:t>=",")</a:t>
            </a:r>
            <a:endParaRPr lang="en-US" dirty="0"/>
          </a:p>
          <a:p>
            <a:r>
              <a:rPr lang="en-US" dirty="0"/>
              <a:t>array([[ 1.,  2.,  3.],</a:t>
            </a:r>
          </a:p>
          <a:p>
            <a:r>
              <a:rPr lang="en-US" dirty="0"/>
              <a:t>       [ 4.,  5.,  6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pt-BR" dirty="0"/>
              <a:t>&gt;&gt;&gt; data = </a:t>
            </a:r>
            <a:r>
              <a:rPr lang="pt-BR" dirty="0" err="1"/>
              <a:t>StringIO</a:t>
            </a:r>
            <a:r>
              <a:rPr lang="pt-BR" dirty="0" smtClean="0"/>
              <a:t>("  </a:t>
            </a:r>
            <a:r>
              <a:rPr lang="pt-BR" dirty="0"/>
              <a:t>1  2  3\n  4  5 67\n890123  </a:t>
            </a:r>
            <a:r>
              <a:rPr lang="pt-BR" dirty="0" smtClean="0"/>
              <a:t>4")</a:t>
            </a:r>
            <a:endParaRPr lang="pt-BR" dirty="0"/>
          </a:p>
          <a:p>
            <a:r>
              <a:rPr lang="pt-BR" dirty="0"/>
              <a:t>&gt;&gt;&gt; </a:t>
            </a:r>
            <a:r>
              <a:rPr lang="pt-BR" dirty="0" err="1" smtClean="0"/>
              <a:t>np.genfromtxt</a:t>
            </a:r>
            <a:r>
              <a:rPr lang="pt-BR" dirty="0" smtClean="0"/>
              <a:t>(data, </a:t>
            </a:r>
            <a:r>
              <a:rPr lang="pt-BR" dirty="0" err="1"/>
              <a:t>delimiter</a:t>
            </a:r>
            <a:r>
              <a:rPr lang="pt-BR" dirty="0"/>
              <a:t>=3)</a:t>
            </a:r>
          </a:p>
          <a:p>
            <a:r>
              <a:rPr lang="pt-BR" dirty="0" err="1"/>
              <a:t>array</a:t>
            </a:r>
            <a:r>
              <a:rPr lang="pt-BR" dirty="0"/>
              <a:t>([[   1.,    2.,    3.],</a:t>
            </a:r>
          </a:p>
          <a:p>
            <a:r>
              <a:rPr lang="pt-BR" dirty="0"/>
              <a:t>       [   4.,    5.,   67.],</a:t>
            </a:r>
          </a:p>
          <a:p>
            <a:r>
              <a:rPr lang="pt-BR" dirty="0"/>
              <a:t>       [ 890.,  123.,    4</a:t>
            </a:r>
            <a:r>
              <a:rPr lang="pt-BR" dirty="0" smtClean="0"/>
              <a:t>.]])</a:t>
            </a:r>
          </a:p>
          <a:p>
            <a:endParaRPr lang="pt-BR" dirty="0"/>
          </a:p>
          <a:p>
            <a:r>
              <a:rPr lang="pt-BR" dirty="0"/>
              <a:t>&gt;&gt;&gt; data = </a:t>
            </a:r>
            <a:r>
              <a:rPr lang="pt-BR" dirty="0" err="1"/>
              <a:t>StringIO</a:t>
            </a:r>
            <a:r>
              <a:rPr lang="pt-BR" dirty="0" smtClean="0"/>
              <a:t>("123456789\n   </a:t>
            </a:r>
            <a:r>
              <a:rPr lang="pt-BR" dirty="0"/>
              <a:t>4  7 9\n   4567 </a:t>
            </a:r>
            <a:r>
              <a:rPr lang="pt-BR" dirty="0" smtClean="0"/>
              <a:t>9")</a:t>
            </a:r>
            <a:endParaRPr lang="pt-BR" dirty="0"/>
          </a:p>
          <a:p>
            <a:r>
              <a:rPr lang="pt-BR" dirty="0"/>
              <a:t>&gt;&gt;&gt; </a:t>
            </a:r>
            <a:r>
              <a:rPr lang="pt-BR" dirty="0" err="1" smtClean="0"/>
              <a:t>np.genfromtxt</a:t>
            </a:r>
            <a:r>
              <a:rPr lang="pt-BR" dirty="0" smtClean="0"/>
              <a:t>(data, </a:t>
            </a:r>
            <a:r>
              <a:rPr lang="pt-BR" dirty="0" err="1"/>
              <a:t>delimiter</a:t>
            </a:r>
            <a:r>
              <a:rPr lang="pt-BR" dirty="0"/>
              <a:t>=(4, 3, 2))</a:t>
            </a:r>
          </a:p>
          <a:p>
            <a:r>
              <a:rPr lang="pt-BR" dirty="0" err="1"/>
              <a:t>array</a:t>
            </a:r>
            <a:r>
              <a:rPr lang="pt-BR" dirty="0"/>
              <a:t>([[ 1234.,   567.,    89.],</a:t>
            </a:r>
          </a:p>
          <a:p>
            <a:r>
              <a:rPr lang="pt-BR" dirty="0"/>
              <a:t>       [    4.,     7.,     9.],</a:t>
            </a:r>
          </a:p>
          <a:p>
            <a:r>
              <a:rPr lang="pt-BR" dirty="0"/>
              <a:t>       [    4.,   567.,     9.]])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("1</a:t>
            </a:r>
            <a:r>
              <a:rPr lang="en-US" dirty="0"/>
              <a:t>, </a:t>
            </a:r>
            <a:r>
              <a:rPr lang="en-US" dirty="0" err="1"/>
              <a:t>abc</a:t>
            </a:r>
            <a:r>
              <a:rPr lang="en-US" dirty="0"/>
              <a:t> , 2\n 3, xxx, </a:t>
            </a:r>
            <a:r>
              <a:rPr lang="en-US" dirty="0" smtClean="0"/>
              <a:t>4")</a:t>
            </a:r>
          </a:p>
          <a:p>
            <a:endParaRPr lang="en-US" dirty="0"/>
          </a:p>
          <a:p>
            <a:r>
              <a:rPr lang="en-US" b="0" dirty="0" smtClean="0">
                <a:latin typeface="+mn-lt"/>
              </a:rPr>
              <a:t>Without </a:t>
            </a:r>
            <a:r>
              <a:rPr lang="en-US" b="0" dirty="0" err="1">
                <a:latin typeface="+mn-lt"/>
              </a:rPr>
              <a:t>autostrip</a:t>
            </a:r>
            <a:endParaRPr lang="en-US" b="0" dirty="0">
              <a:latin typeface="+mn-lt"/>
            </a:endParaRPr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(data, </a:t>
            </a:r>
            <a:r>
              <a:rPr lang="en-US" dirty="0" err="1"/>
              <a:t>dtype</a:t>
            </a:r>
            <a:r>
              <a:rPr lang="en-US" dirty="0" smtClean="0"/>
              <a:t>="|S5")</a:t>
            </a:r>
            <a:endParaRPr lang="en-US" dirty="0"/>
          </a:p>
          <a:p>
            <a:r>
              <a:rPr lang="en-US" dirty="0"/>
              <a:t>array([['1', ' </a:t>
            </a:r>
            <a:r>
              <a:rPr lang="en-US" dirty="0" err="1"/>
              <a:t>abc</a:t>
            </a:r>
            <a:r>
              <a:rPr lang="en-US" dirty="0"/>
              <a:t> ', ' 2'],</a:t>
            </a:r>
          </a:p>
          <a:p>
            <a:r>
              <a:rPr lang="en-US" dirty="0"/>
              <a:t>       ['3', ' xxx', ' 4']],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='|S5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b="0" dirty="0" smtClean="0">
                <a:latin typeface="+mn-lt"/>
              </a:rPr>
              <a:t>With </a:t>
            </a:r>
            <a:r>
              <a:rPr lang="en-US" b="0" dirty="0" err="1">
                <a:latin typeface="+mn-lt"/>
              </a:rPr>
              <a:t>autostrip</a:t>
            </a:r>
            <a:endParaRPr lang="en-US" b="0" dirty="0">
              <a:latin typeface="+mn-lt"/>
            </a:endParaRPr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(data, </a:t>
            </a:r>
            <a:r>
              <a:rPr lang="en-US" dirty="0" err="1"/>
              <a:t>dtype</a:t>
            </a:r>
            <a:r>
              <a:rPr lang="en-US" dirty="0" smtClean="0"/>
              <a:t>="|S5", </a:t>
            </a:r>
            <a:r>
              <a:rPr lang="en-US" dirty="0" err="1"/>
              <a:t>autostrip</a:t>
            </a:r>
            <a:r>
              <a:rPr lang="en-US" dirty="0"/>
              <a:t>=True)</a:t>
            </a:r>
          </a:p>
          <a:p>
            <a:r>
              <a:rPr lang="en-US" dirty="0"/>
              <a:t>array([['1', '</a:t>
            </a:r>
            <a:r>
              <a:rPr lang="en-US" dirty="0" err="1"/>
              <a:t>abc</a:t>
            </a:r>
            <a:r>
              <a:rPr lang="en-US" dirty="0"/>
              <a:t>', '2'],</a:t>
            </a:r>
          </a:p>
          <a:p>
            <a:r>
              <a:rPr lang="en-US" dirty="0"/>
              <a:t>       ['3', 'xxx', '4']],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='|S5')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/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cs typeface="Courier New" panose="02070309020205020404" pitchFamily="49" charset="0"/>
              </a:rPr>
              <a:t>Autostrip</a:t>
            </a:r>
            <a:r>
              <a:rPr lang="en-US" dirty="0" smtClean="0">
                <a:cs typeface="Courier New" panose="02070309020205020404" pitchFamily="49" charset="0"/>
              </a:rPr>
              <a:t>: removes leading and trailing spaces (strings)</a:t>
            </a:r>
          </a:p>
        </p:txBody>
      </p:sp>
    </p:spTree>
    <p:extLst>
      <p:ext uri="{BB962C8B-B14F-4D97-AF65-F5344CB8AC3E}">
        <p14:creationId xmlns:p14="http://schemas.microsoft.com/office/powerpoint/2010/main" val="4231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414211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smtClean="0"/>
              <a:t>"""#</a:t>
            </a:r>
            <a:endParaRPr lang="en-US" dirty="0"/>
          </a:p>
          <a:p>
            <a:r>
              <a:rPr lang="en-US" dirty="0"/>
              <a:t>... # Skip me !</a:t>
            </a:r>
          </a:p>
          <a:p>
            <a:r>
              <a:rPr lang="en-US" dirty="0"/>
              <a:t>... # Skip me too !</a:t>
            </a:r>
          </a:p>
          <a:p>
            <a:r>
              <a:rPr lang="en-US" dirty="0"/>
              <a:t>... 1, 2</a:t>
            </a:r>
          </a:p>
          <a:p>
            <a:r>
              <a:rPr lang="en-US" dirty="0"/>
              <a:t>... 3, 4</a:t>
            </a:r>
          </a:p>
          <a:p>
            <a:r>
              <a:rPr lang="en-US" dirty="0"/>
              <a:t>... 5, 6 #This is the third line of the data</a:t>
            </a:r>
          </a:p>
          <a:p>
            <a:r>
              <a:rPr lang="en-US" dirty="0"/>
              <a:t>... 7, 8</a:t>
            </a:r>
          </a:p>
          <a:p>
            <a:r>
              <a:rPr lang="en-US" dirty="0"/>
              <a:t>... # And here comes the last line</a:t>
            </a:r>
          </a:p>
          <a:p>
            <a:r>
              <a:rPr lang="en-US" dirty="0"/>
              <a:t>... 9, 0</a:t>
            </a:r>
          </a:p>
          <a:p>
            <a:r>
              <a:rPr lang="en-US" dirty="0"/>
              <a:t>... </a:t>
            </a:r>
            <a:r>
              <a:rPr lang="en-US" dirty="0" smtClean="0"/>
              <a:t>"""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</a:t>
            </a:r>
            <a:r>
              <a:rPr lang="en-US" dirty="0" err="1"/>
              <a:t>StringIO</a:t>
            </a:r>
            <a:r>
              <a:rPr lang="en-US" dirty="0"/>
              <a:t>(data), comments</a:t>
            </a:r>
            <a:r>
              <a:rPr lang="en-US" dirty="0" smtClean="0"/>
              <a:t>="#", </a:t>
            </a:r>
            <a:r>
              <a:rPr lang="en-US" dirty="0"/>
              <a:t>delimiter</a:t>
            </a:r>
            <a:r>
              <a:rPr lang="en-US" dirty="0" smtClean="0"/>
              <a:t>=",")</a:t>
            </a:r>
            <a:endParaRPr lang="en-US" dirty="0"/>
          </a:p>
          <a:p>
            <a:r>
              <a:rPr lang="en-US" dirty="0"/>
              <a:t>[[ 1.  2.]</a:t>
            </a:r>
          </a:p>
          <a:p>
            <a:r>
              <a:rPr lang="en-US" dirty="0"/>
              <a:t> [ 3.  4.]</a:t>
            </a:r>
          </a:p>
          <a:p>
            <a:r>
              <a:rPr lang="en-US" dirty="0"/>
              <a:t> [ 5.  6.]</a:t>
            </a:r>
          </a:p>
          <a:p>
            <a:r>
              <a:rPr lang="en-US" dirty="0"/>
              <a:t> [ 7.  8.]</a:t>
            </a:r>
          </a:p>
          <a:p>
            <a:r>
              <a:rPr lang="en-US" dirty="0"/>
              <a:t> [ 9.  0.]]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/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cs typeface="Courier New" panose="02070309020205020404" pitchFamily="49" charset="0"/>
              </a:rPr>
              <a:t>Autostrip</a:t>
            </a:r>
            <a:r>
              <a:rPr lang="en-US" dirty="0">
                <a:cs typeface="Courier New" panose="02070309020205020404" pitchFamily="49" charset="0"/>
              </a:rPr>
              <a:t>: removes leading and trailing spaces (strings)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Avoiding comments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414211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("1 </a:t>
            </a:r>
            <a:r>
              <a:rPr lang="en-US" dirty="0"/>
              <a:t>2 3\n 4 5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(data, names</a:t>
            </a:r>
            <a:r>
              <a:rPr lang="en-US" dirty="0" smtClean="0"/>
              <a:t>="A</a:t>
            </a:r>
            <a:r>
              <a:rPr lang="en-US" dirty="0"/>
              <a:t>, B, </a:t>
            </a:r>
            <a:r>
              <a:rPr lang="en-US" dirty="0" smtClean="0"/>
              <a:t>C")</a:t>
            </a:r>
            <a:endParaRPr lang="en-US" dirty="0"/>
          </a:p>
          <a:p>
            <a:r>
              <a:rPr lang="en-US" dirty="0"/>
              <a:t>array([(1.0, 2.0, 3.0), (4.0, 5.0, 6.0)],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=[('A', '&lt;f8'), ('B', '&lt;f8'), ('C', '&lt;f8')])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/>
              <a:t>data = </a:t>
            </a:r>
            <a:r>
              <a:rPr lang="en-US" dirty="0" smtClean="0"/>
              <a:t>"1 </a:t>
            </a:r>
            <a:r>
              <a:rPr lang="en-US" dirty="0"/>
              <a:t>2 3\n4 5 </a:t>
            </a:r>
            <a:r>
              <a:rPr lang="en-US" dirty="0" smtClean="0"/>
              <a:t>6"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</a:t>
            </a:r>
            <a:r>
              <a:rPr lang="en-US" dirty="0" err="1"/>
              <a:t>StringIO</a:t>
            </a:r>
            <a:r>
              <a:rPr lang="en-US" dirty="0"/>
              <a:t>(data), </a:t>
            </a:r>
            <a:r>
              <a:rPr lang="en-US" dirty="0" err="1" smtClean="0"/>
              <a:t>usecols</a:t>
            </a:r>
            <a:r>
              <a:rPr lang="en-US" dirty="0"/>
              <a:t>=(0, -1))</a:t>
            </a:r>
          </a:p>
          <a:p>
            <a:r>
              <a:rPr lang="en-US" dirty="0"/>
              <a:t>array([[ 1.,  3.],</a:t>
            </a:r>
          </a:p>
          <a:p>
            <a:r>
              <a:rPr lang="en-US" dirty="0"/>
              <a:t>       [ 4.,  6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("So </a:t>
            </a:r>
            <a:r>
              <a:rPr lang="en-US" dirty="0"/>
              <a:t>it goes\</a:t>
            </a:r>
            <a:r>
              <a:rPr lang="en-US" dirty="0" err="1"/>
              <a:t>n#a</a:t>
            </a:r>
            <a:r>
              <a:rPr lang="en-US" dirty="0"/>
              <a:t> b c\n1 2 3\n 4 5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np.genfromtxt</a:t>
            </a:r>
            <a:r>
              <a:rPr lang="en-US" dirty="0"/>
              <a:t>(data, </a:t>
            </a:r>
            <a:r>
              <a:rPr lang="en-US" dirty="0" err="1"/>
              <a:t>skip_header</a:t>
            </a:r>
            <a:r>
              <a:rPr lang="en-US" dirty="0"/>
              <a:t>=1, names=True)</a:t>
            </a:r>
          </a:p>
          <a:p>
            <a:r>
              <a:rPr lang="en-US" dirty="0"/>
              <a:t>array([(1.0, 2.0, 3.0), (4.0, 5.0, 6.0)],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=[('a', '&lt;f8'), ('b', '&lt;f8'), ('c', '&lt;f8')])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/>
          <a:p>
            <a:r>
              <a:rPr lang="en-US" dirty="0" smtClean="0"/>
              <a:t>Importing data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genfromtxt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We’ll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 smtClean="0">
                <a:cs typeface="Courier New" panose="02070309020205020404" pitchFamily="49" charset="0"/>
              </a:rPr>
              <a:t> to simulate a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 simple starting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Delimiting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cs typeface="Courier New" panose="02070309020205020404" pitchFamily="49" charset="0"/>
              </a:rPr>
              <a:t>Autostrip</a:t>
            </a:r>
            <a:r>
              <a:rPr lang="en-US" dirty="0">
                <a:cs typeface="Courier New" panose="02070309020205020404" pitchFamily="49" charset="0"/>
              </a:rPr>
              <a:t>: removes leading and trailing spaces (strings)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Avoiding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Giving names and selecting only wanted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Skipping first line (header); Using second line as </a:t>
            </a:r>
            <a:r>
              <a:rPr lang="en-US" dirty="0" smtClean="0">
                <a:cs typeface="Courier New" panose="02070309020205020404" pitchFamily="49" charset="0"/>
              </a:rPr>
              <a:t>names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6" y="1179095"/>
            <a:ext cx="5414211" cy="5426242"/>
          </a:xfrm>
        </p:spPr>
        <p:txBody>
          <a:bodyPr>
            <a:normAutofit/>
          </a:bodyPr>
          <a:lstStyle/>
          <a:p>
            <a:r>
              <a:rPr lang="en-US" dirty="0"/>
              <a:t>&gt;&gt;&gt; data = </a:t>
            </a:r>
            <a:r>
              <a:rPr lang="en-US" dirty="0" err="1"/>
              <a:t>StringIO</a:t>
            </a:r>
            <a:r>
              <a:rPr lang="en-US" dirty="0" smtClean="0"/>
              <a:t>("So </a:t>
            </a:r>
            <a:r>
              <a:rPr lang="en-US" dirty="0"/>
              <a:t>it goes\</a:t>
            </a:r>
            <a:r>
              <a:rPr lang="en-US" dirty="0" err="1"/>
              <a:t>n#a</a:t>
            </a:r>
            <a:r>
              <a:rPr lang="en-US" dirty="0"/>
              <a:t> b c\n1 2 3\n 4 5 </a:t>
            </a:r>
            <a:r>
              <a:rPr lang="en-US" dirty="0" smtClean="0"/>
              <a:t>6")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np.genfromtxt</a:t>
            </a:r>
            <a:r>
              <a:rPr lang="en-US" dirty="0" smtClean="0"/>
              <a:t>(data</a:t>
            </a:r>
            <a:r>
              <a:rPr lang="en-US" dirty="0"/>
              <a:t>, comments</a:t>
            </a:r>
            <a:r>
              <a:rPr lang="en-US" dirty="0" smtClean="0"/>
              <a:t>="#", </a:t>
            </a:r>
            <a:r>
              <a:rPr lang="en-US" dirty="0" err="1" smtClean="0"/>
              <a:t>skip_header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 smtClean="0"/>
              <a:t>unpack=True)</a:t>
            </a:r>
          </a:p>
          <a:p>
            <a:r>
              <a:rPr lang="en-US" dirty="0"/>
              <a:t>array([[ 1.,  </a:t>
            </a:r>
            <a:r>
              <a:rPr lang="en-US" dirty="0" smtClean="0"/>
              <a:t>4.],</a:t>
            </a:r>
            <a:endParaRPr lang="en-US" dirty="0"/>
          </a:p>
          <a:p>
            <a:r>
              <a:rPr lang="en-US" dirty="0"/>
              <a:t>       [ </a:t>
            </a:r>
            <a:r>
              <a:rPr lang="en-US" dirty="0" smtClean="0"/>
              <a:t>2.,  5.],</a:t>
            </a:r>
          </a:p>
          <a:p>
            <a:r>
              <a:rPr lang="en-US" dirty="0" smtClean="0"/>
              <a:t>       </a:t>
            </a:r>
            <a:r>
              <a:rPr lang="en-US" dirty="0"/>
              <a:t>[ </a:t>
            </a:r>
            <a:r>
              <a:rPr lang="en-US" dirty="0" smtClean="0"/>
              <a:t>3.,  6.]])</a:t>
            </a:r>
          </a:p>
          <a:p>
            <a:endParaRPr lang="en-US" dirty="0"/>
          </a:p>
          <a:p>
            <a:r>
              <a:rPr lang="en-US" dirty="0" smtClean="0"/>
              <a:t>&gt;&gt;&gt; dt1 = </a:t>
            </a:r>
            <a:r>
              <a:rPr lang="en-US" dirty="0" err="1" smtClean="0"/>
              <a:t>np.genfromtxt</a:t>
            </a:r>
            <a:r>
              <a:rPr lang="en-US" dirty="0" smtClean="0"/>
              <a:t>(data</a:t>
            </a:r>
            <a:r>
              <a:rPr lang="en-US" dirty="0"/>
              <a:t>, </a:t>
            </a:r>
            <a:r>
              <a:rPr lang="en-US" dirty="0" err="1"/>
              <a:t>skip_header</a:t>
            </a:r>
            <a:r>
              <a:rPr lang="en-US" dirty="0"/>
              <a:t>=1, names=True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&gt;&gt;&gt; dt1["a"]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/>
              <a:t>array([[ 1.,  4</a:t>
            </a:r>
            <a:r>
              <a:rPr lang="en-US" dirty="0" smtClean="0"/>
              <a:t>.]])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Unpacking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if you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dirty="0" smtClean="0">
                <a:cs typeface="Courier New" panose="02070309020205020404" pitchFamily="49" charset="0"/>
              </a:rPr>
              <a:t>, the array won’t be </a:t>
            </a:r>
            <a:r>
              <a:rPr lang="en-US" dirty="0" err="1" smtClean="0">
                <a:cs typeface="Courier New" panose="02070309020205020404" pitchFamily="49" charset="0"/>
              </a:rPr>
              <a:t>unpackable</a:t>
            </a:r>
            <a:r>
              <a:rPr lang="en-US" dirty="0" smtClean="0">
                <a:cs typeface="Courier New" panose="02070309020205020404" pitchFamily="49" charset="0"/>
              </a:rPr>
              <a:t>. It will instead index the column as the name</a:t>
            </a:r>
          </a:p>
        </p:txBody>
      </p:sp>
    </p:spTree>
    <p:extLst>
      <p:ext uri="{BB962C8B-B14F-4D97-AF65-F5344CB8AC3E}">
        <p14:creationId xmlns:p14="http://schemas.microsoft.com/office/powerpoint/2010/main" val="12573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([[0, 1], [2, 3]],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([2, 3], float)</a:t>
            </a:r>
          </a:p>
          <a:p>
            <a:r>
              <a:rPr lang="en-US" dirty="0"/>
              <a:t>&gt;&gt;&gt; c = </a:t>
            </a:r>
            <a:r>
              <a:rPr lang="en-US" dirty="0" err="1"/>
              <a:t>np.array</a:t>
            </a:r>
            <a:r>
              <a:rPr lang="en-US" dirty="0"/>
              <a:t>([[1, 1], [4, 0]],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2., 3.]])</a:t>
            </a:r>
          </a:p>
          <a:p>
            <a:r>
              <a:rPr lang="en-US" dirty="0"/>
              <a:t>&gt;&gt;&gt; np.dot(b, a)</a:t>
            </a:r>
          </a:p>
          <a:p>
            <a:r>
              <a:rPr lang="en-US" dirty="0" smtClean="0"/>
              <a:t>array</a:t>
            </a:r>
            <a:r>
              <a:rPr lang="en-US" dirty="0"/>
              <a:t>([ 6., 11.])</a:t>
            </a:r>
          </a:p>
          <a:p>
            <a:r>
              <a:rPr lang="en-US" dirty="0"/>
              <a:t>&gt;&gt;&gt; np.dot(a, b)</a:t>
            </a:r>
          </a:p>
          <a:p>
            <a:r>
              <a:rPr lang="en-US" dirty="0"/>
              <a:t>array([ 3., 13.])</a:t>
            </a:r>
          </a:p>
          <a:p>
            <a:r>
              <a:rPr lang="en-US" dirty="0"/>
              <a:t>&gt;&gt;&gt; np.dot(a, c)</a:t>
            </a:r>
          </a:p>
          <a:p>
            <a:r>
              <a:rPr lang="en-US" dirty="0"/>
              <a:t>array([[ 4.,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14., 2.]])</a:t>
            </a:r>
          </a:p>
          <a:p>
            <a:r>
              <a:rPr lang="en-US" dirty="0"/>
              <a:t>&gt;&gt;&gt; np.dot(c, a)</a:t>
            </a:r>
          </a:p>
          <a:p>
            <a:r>
              <a:rPr lang="en-US" dirty="0"/>
              <a:t>array([[ 2.,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4.]])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281863"/>
          </a:xfrm>
        </p:spPr>
        <p:txBody>
          <a:bodyPr>
            <a:normAutofit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0], float)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([2, 2, 1], float) </a:t>
            </a:r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np.outer</a:t>
            </a:r>
            <a:r>
              <a:rPr lang="en-US" dirty="0"/>
              <a:t>(a, b)</a:t>
            </a:r>
          </a:p>
          <a:p>
            <a:r>
              <a:rPr lang="en-US" dirty="0"/>
              <a:t>array([[ 2., 2.,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8., 8., 4.],</a:t>
            </a:r>
          </a:p>
          <a:p>
            <a:r>
              <a:rPr lang="en-US" dirty="0" smtClean="0"/>
              <a:t>       [ </a:t>
            </a:r>
            <a:r>
              <a:rPr lang="en-US" dirty="0"/>
              <a:t>0., 0., 0.]])</a:t>
            </a:r>
          </a:p>
          <a:p>
            <a:r>
              <a:rPr lang="en-US" dirty="0"/>
              <a:t>&gt;&gt;&gt; </a:t>
            </a:r>
            <a:r>
              <a:rPr lang="en-US" dirty="0" err="1"/>
              <a:t>np.inner</a:t>
            </a:r>
            <a:r>
              <a:rPr lang="en-US" dirty="0"/>
              <a:t>(a, b)</a:t>
            </a:r>
          </a:p>
          <a:p>
            <a:r>
              <a:rPr lang="en-US" dirty="0"/>
              <a:t>10.0</a:t>
            </a:r>
          </a:p>
          <a:p>
            <a:r>
              <a:rPr lang="en-US" dirty="0"/>
              <a:t>&gt;&gt;&gt; </a:t>
            </a:r>
            <a:r>
              <a:rPr lang="en-US" dirty="0" err="1"/>
              <a:t>np.cross</a:t>
            </a:r>
            <a:r>
              <a:rPr lang="en-US" dirty="0"/>
              <a:t>(a, b)</a:t>
            </a:r>
          </a:p>
          <a:p>
            <a:r>
              <a:rPr lang="en-US" dirty="0"/>
              <a:t>array([ 4., -1., -6</a:t>
            </a:r>
            <a:r>
              <a:rPr lang="en-US" dirty="0" smtClean="0"/>
              <a:t>.])</a:t>
            </a:r>
          </a:p>
          <a:p>
            <a:endParaRPr lang="en-US" dirty="0" smtClean="0"/>
          </a:p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([[4, 2, 0], [9, 3, 7], [1, 2, 1]],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array([[ 4., 2., 0.],</a:t>
            </a:r>
          </a:p>
          <a:p>
            <a:r>
              <a:rPr lang="en-US" dirty="0" smtClean="0"/>
              <a:t>       [ </a:t>
            </a:r>
            <a:r>
              <a:rPr lang="en-US" dirty="0"/>
              <a:t>9., 3., 7.],</a:t>
            </a:r>
          </a:p>
          <a:p>
            <a:r>
              <a:rPr lang="en-US" dirty="0" smtClean="0"/>
              <a:t>       [ </a:t>
            </a:r>
            <a:r>
              <a:rPr lang="en-US" dirty="0"/>
              <a:t>1., 2., 1.]])</a:t>
            </a:r>
          </a:p>
          <a:p>
            <a:r>
              <a:rPr lang="en-US" dirty="0"/>
              <a:t>&gt;&gt;&gt; </a:t>
            </a:r>
            <a:r>
              <a:rPr lang="en-US" dirty="0" err="1"/>
              <a:t>np.linalg.det</a:t>
            </a:r>
            <a:r>
              <a:rPr lang="en-US" dirty="0"/>
              <a:t>(a)</a:t>
            </a:r>
          </a:p>
          <a:p>
            <a:r>
              <a:rPr lang="en-US" dirty="0"/>
              <a:t>-53.999999999999993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Inner, outer, cross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/>
              <a:t>import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/>
              <a:t>&gt;&gt;&gt; x = </a:t>
            </a:r>
            <a:r>
              <a:rPr lang="en-US" dirty="0" err="1" smtClean="0"/>
              <a:t>numpy.array</a:t>
            </a:r>
            <a:r>
              <a:rPr lang="en-US" dirty="0"/>
              <a:t>([1, 2, 3])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smtClean="0"/>
              <a:t>np</a:t>
            </a:r>
          </a:p>
          <a:p>
            <a:r>
              <a:rPr lang="en-US" dirty="0" smtClean="0"/>
              <a:t>&gt;&gt;&gt; x = </a:t>
            </a:r>
            <a:r>
              <a:rPr lang="en-US" dirty="0" err="1" smtClean="0"/>
              <a:t>np.array</a:t>
            </a:r>
            <a:r>
              <a:rPr lang="en-US" dirty="0" smtClean="0"/>
              <a:t>([1, 2, 3])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Importing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shorter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281863"/>
          </a:xfrm>
        </p:spPr>
        <p:txBody>
          <a:bodyPr>
            <a:normAutofit/>
          </a:bodyPr>
          <a:lstStyle/>
          <a:p>
            <a:r>
              <a:rPr lang="en-US" sz="1500" dirty="0"/>
              <a:t>&gt;&gt;&gt; b = </a:t>
            </a:r>
            <a:r>
              <a:rPr lang="en-US" sz="1500" dirty="0" err="1"/>
              <a:t>np.linalg.inv</a:t>
            </a:r>
            <a:r>
              <a:rPr lang="en-US" sz="1500" dirty="0"/>
              <a:t>(a)</a:t>
            </a:r>
          </a:p>
          <a:p>
            <a:r>
              <a:rPr lang="en-US" sz="1500" dirty="0"/>
              <a:t>&gt;&gt;&gt; b</a:t>
            </a:r>
          </a:p>
          <a:p>
            <a:r>
              <a:rPr lang="en-US" sz="1500" dirty="0"/>
              <a:t>array([[ 0.1481481, 0.0740740, -0.2592592],</a:t>
            </a:r>
          </a:p>
          <a:p>
            <a:r>
              <a:rPr lang="en-US" sz="1500" dirty="0"/>
              <a:t>       [ 0.203703 , -0.148148, 0.51851851],</a:t>
            </a:r>
          </a:p>
          <a:p>
            <a:r>
              <a:rPr lang="en-US" sz="1500" dirty="0"/>
              <a:t>       [-0.2777777, 0.1111111, 0.11111111]])</a:t>
            </a:r>
          </a:p>
          <a:p>
            <a:r>
              <a:rPr lang="en-US" sz="1500" dirty="0"/>
              <a:t>&gt;&gt;&gt; np.dot(a, b)</a:t>
            </a:r>
          </a:p>
          <a:p>
            <a:r>
              <a:rPr lang="en-US" sz="1500" dirty="0"/>
              <a:t>array([[ 1.0000e+00, 5.5511e-17, 2.2204e-16],</a:t>
            </a:r>
          </a:p>
          <a:p>
            <a:r>
              <a:rPr lang="en-US" sz="1500" dirty="0"/>
              <a:t>       [ 0.0000e+00, 1.0000e+00, 5.5511e-16],</a:t>
            </a:r>
          </a:p>
          <a:p>
            <a:r>
              <a:rPr lang="en-US" sz="1500" dirty="0"/>
              <a:t>       [ 1.110e-16, 0.0000e+00, 1.0000e+00]])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vals</a:t>
            </a:r>
            <a:r>
              <a:rPr lang="en-US" dirty="0"/>
              <a:t>, </a:t>
            </a:r>
            <a:r>
              <a:rPr lang="en-US" dirty="0" err="1"/>
              <a:t>vecs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(a)</a:t>
            </a:r>
          </a:p>
          <a:p>
            <a:r>
              <a:rPr lang="en-US" dirty="0"/>
              <a:t>&gt;&gt;&gt; </a:t>
            </a:r>
            <a:r>
              <a:rPr lang="en-US" dirty="0" err="1"/>
              <a:t>vals</a:t>
            </a:r>
            <a:endParaRPr lang="en-US" dirty="0"/>
          </a:p>
          <a:p>
            <a:r>
              <a:rPr lang="en-US" dirty="0"/>
              <a:t>array([ 9. , 2.44948974, -2.44948974])</a:t>
            </a:r>
          </a:p>
          <a:p>
            <a:r>
              <a:rPr lang="en-US" dirty="0"/>
              <a:t>&gt;&gt;&gt; </a:t>
            </a:r>
            <a:r>
              <a:rPr lang="en-US" dirty="0" err="1"/>
              <a:t>vecs</a:t>
            </a:r>
            <a:endParaRPr lang="en-US" dirty="0"/>
          </a:p>
          <a:p>
            <a:r>
              <a:rPr lang="en-US" dirty="0"/>
              <a:t>array([[-</a:t>
            </a:r>
            <a:r>
              <a:rPr lang="en-US" dirty="0" smtClean="0"/>
              <a:t>0.35389 </a:t>
            </a:r>
            <a:r>
              <a:rPr lang="en-US" dirty="0"/>
              <a:t>, -</a:t>
            </a:r>
            <a:r>
              <a:rPr lang="en-US" dirty="0" smtClean="0"/>
              <a:t>0.567868, 0.2784340],</a:t>
            </a:r>
            <a:endParaRPr lang="en-US" dirty="0"/>
          </a:p>
          <a:p>
            <a:r>
              <a:rPr lang="en-US" dirty="0" smtClean="0"/>
              <a:t>       [-0.884730, 0.4402427</a:t>
            </a:r>
            <a:r>
              <a:rPr lang="en-US" dirty="0"/>
              <a:t>, -</a:t>
            </a:r>
            <a:r>
              <a:rPr lang="en-US" dirty="0" smtClean="0"/>
              <a:t>0.897878],</a:t>
            </a:r>
            <a:endParaRPr lang="en-US" dirty="0"/>
          </a:p>
          <a:p>
            <a:r>
              <a:rPr lang="en-US" dirty="0" smtClean="0"/>
              <a:t>       [-0.303336, 0.6954938, 0.3410106]])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Inner, outer, cross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Determinant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p.linalg</a:t>
            </a:r>
            <a:r>
              <a:rPr lang="en-US" dirty="0" smtClean="0"/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Eingenvalues</a:t>
            </a:r>
            <a:r>
              <a:rPr lang="en-US" dirty="0" smtClean="0"/>
              <a:t>, eigenvectors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281863"/>
          </a:xfrm>
        </p:spPr>
        <p:txBody>
          <a:bodyPr>
            <a:normAutofit/>
          </a:bodyPr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([[3,1], [1,2]])</a:t>
            </a:r>
          </a:p>
          <a:p>
            <a:r>
              <a:rPr lang="en-US" dirty="0"/>
              <a:t>&gt;&gt;&gt; b = </a:t>
            </a:r>
            <a:r>
              <a:rPr lang="en-US" dirty="0" err="1"/>
              <a:t>np.array</a:t>
            </a:r>
            <a:r>
              <a:rPr lang="en-US" dirty="0"/>
              <a:t>([9,8])</a:t>
            </a:r>
          </a:p>
          <a:p>
            <a:r>
              <a:rPr lang="en-US" dirty="0"/>
              <a:t>&gt;&gt;&gt; x = </a:t>
            </a:r>
            <a:r>
              <a:rPr lang="en-US" dirty="0" err="1"/>
              <a:t>np.linalg.solve</a:t>
            </a:r>
            <a:r>
              <a:rPr lang="en-US" dirty="0"/>
              <a:t>(a, b)</a:t>
            </a:r>
          </a:p>
          <a:p>
            <a:r>
              <a:rPr lang="en-US" dirty="0"/>
              <a:t>&gt;&gt;&gt; x</a:t>
            </a:r>
          </a:p>
          <a:p>
            <a:r>
              <a:rPr lang="en-US" dirty="0"/>
              <a:t>array([ 2.,  3</a:t>
            </a:r>
            <a:r>
              <a:rPr lang="en-US" dirty="0" smtClean="0"/>
              <a:t>.])</a:t>
            </a:r>
          </a:p>
          <a:p>
            <a:endParaRPr lang="en-US" dirty="0"/>
          </a:p>
          <a:p>
            <a:r>
              <a:rPr lang="en-US" dirty="0"/>
              <a:t>&gt;&gt;&gt; a = </a:t>
            </a:r>
            <a:r>
              <a:rPr lang="en-US" dirty="0" err="1"/>
              <a:t>np.arange</a:t>
            </a:r>
            <a:r>
              <a:rPr lang="en-US" dirty="0"/>
              <a:t>(9) - 4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array([-4, -3, -2, -1,  0,  1,  2,  3,  4</a:t>
            </a:r>
            <a:r>
              <a:rPr lang="en-US" dirty="0" smtClean="0"/>
              <a:t>])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np.linalg.norm</a:t>
            </a:r>
            <a:r>
              <a:rPr lang="en-US" dirty="0" smtClean="0"/>
              <a:t>(a</a:t>
            </a:r>
            <a:r>
              <a:rPr lang="en-US" dirty="0"/>
              <a:t>)</a:t>
            </a:r>
          </a:p>
          <a:p>
            <a:r>
              <a:rPr lang="en-US" dirty="0"/>
              <a:t>7.745966692414834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Dot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Inner, outer, cross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Determinant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Eingenvalues</a:t>
            </a:r>
            <a:r>
              <a:rPr lang="en-US" dirty="0" smtClean="0"/>
              <a:t>, eigenvectors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Linear system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np.random.seed</a:t>
            </a:r>
            <a:r>
              <a:rPr lang="en-US" dirty="0" smtClean="0"/>
              <a:t>(293423)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np.random.random</a:t>
            </a:r>
            <a:r>
              <a:rPr lang="en-US" dirty="0"/>
              <a:t>()</a:t>
            </a:r>
          </a:p>
          <a:p>
            <a:r>
              <a:rPr lang="en-US" dirty="0"/>
              <a:t>0.70110427435769551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np.random.rand</a:t>
            </a:r>
            <a:r>
              <a:rPr lang="en-US" dirty="0"/>
              <a:t>(5)</a:t>
            </a:r>
          </a:p>
          <a:p>
            <a:r>
              <a:rPr lang="en-US" dirty="0"/>
              <a:t>array([ 0.40783762, 0.7550402 , 0.00919317, 0.01713451, 0.95299583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np.random.rand</a:t>
            </a:r>
            <a:r>
              <a:rPr lang="en-US" dirty="0"/>
              <a:t>(2,3)</a:t>
            </a:r>
          </a:p>
          <a:p>
            <a:r>
              <a:rPr lang="en-US" dirty="0"/>
              <a:t>array([[ 0.50431753, 0.48272463, 0.45811345],</a:t>
            </a:r>
          </a:p>
          <a:p>
            <a:r>
              <a:rPr lang="en-US" dirty="0"/>
              <a:t>[ 0.18209476, 0.48631022, 0.49590404</a:t>
            </a:r>
            <a:r>
              <a:rPr lang="en-US" dirty="0" smtClean="0"/>
              <a:t>]])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np.random.normal</a:t>
            </a:r>
            <a:r>
              <a:rPr lang="en-US" dirty="0"/>
              <a:t>(size=5)</a:t>
            </a:r>
          </a:p>
          <a:p>
            <a:r>
              <a:rPr lang="en-US" dirty="0"/>
              <a:t>array([-1.67215088, 0.65813053, -</a:t>
            </a:r>
            <a:r>
              <a:rPr lang="en-US" dirty="0" smtClean="0"/>
              <a:t>0.701506, </a:t>
            </a:r>
            <a:r>
              <a:rPr lang="en-US" dirty="0"/>
              <a:t>0.91452499, 0.71440557])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Pseudo random in the truth, based on seed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Programs started </a:t>
            </a:r>
            <a:r>
              <a:rPr lang="en-US" dirty="0"/>
              <a:t>with </a:t>
            </a:r>
            <a:r>
              <a:rPr lang="en-US" dirty="0" smtClean="0"/>
              <a:t>same </a:t>
            </a:r>
            <a:r>
              <a:rPr lang="en-US" dirty="0"/>
              <a:t>seed will generate </a:t>
            </a:r>
            <a:r>
              <a:rPr lang="en-US" dirty="0" smtClean="0"/>
              <a:t>same </a:t>
            </a:r>
            <a:r>
              <a:rPr lang="en-US" dirty="0"/>
              <a:t>sequence of random </a:t>
            </a:r>
            <a:r>
              <a:rPr lang="en-US" dirty="0" smtClean="0"/>
              <a:t>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generate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generate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8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23888" y="2947738"/>
            <a:ext cx="7886700" cy="3141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the matrix (carefully) from the file "mat_samp1.dat" and create 2 random 4-element vector with values from 0 to 10</a:t>
            </a:r>
          </a:p>
          <a:p>
            <a:r>
              <a:rPr lang="en-US" dirty="0" smtClean="0"/>
              <a:t>Test the vectors’ correlation index</a:t>
            </a:r>
          </a:p>
          <a:p>
            <a:r>
              <a:rPr lang="en-US" dirty="0" smtClean="0"/>
              <a:t>Solve the system for both vectors</a:t>
            </a:r>
          </a:p>
          <a:p>
            <a:r>
              <a:rPr lang="en-US" dirty="0" smtClean="0"/>
              <a:t>Using the matrix, take its inverse and test if it is correct</a:t>
            </a:r>
          </a:p>
        </p:txBody>
      </p:sp>
    </p:spTree>
    <p:extLst>
      <p:ext uri="{BB962C8B-B14F-4D97-AF65-F5344CB8AC3E}">
        <p14:creationId xmlns:p14="http://schemas.microsoft.com/office/powerpoint/2010/main" val="1399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mat = </a:t>
            </a:r>
            <a:r>
              <a:rPr lang="en-US" dirty="0" err="1" smtClean="0"/>
              <a:t>np.genfromtxt</a:t>
            </a:r>
            <a:r>
              <a:rPr lang="en-US" dirty="0" smtClean="0"/>
              <a:t>("mat_samp1.dat", comments="@", </a:t>
            </a:r>
            <a:r>
              <a:rPr lang="en-US" dirty="0" err="1" smtClean="0"/>
              <a:t>skip_header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&gt;&gt;&gt; mat</a:t>
            </a:r>
          </a:p>
          <a:p>
            <a:r>
              <a:rPr lang="en-US" dirty="0"/>
              <a:t>array([[ </a:t>
            </a:r>
            <a:r>
              <a:rPr lang="en-US" dirty="0" smtClean="0"/>
              <a:t> 9., 5., -2.,  8.],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[ -1., 7.,  0., </a:t>
            </a:r>
            <a:r>
              <a:rPr lang="en-US" dirty="0"/>
              <a:t>-</a:t>
            </a:r>
            <a:r>
              <a:rPr lang="en-US" dirty="0" smtClean="0"/>
              <a:t>4.],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[ 12., 0.,  1.,  6.],</a:t>
            </a:r>
          </a:p>
          <a:p>
            <a:r>
              <a:rPr lang="en-US" dirty="0" smtClean="0"/>
              <a:t>       [  0., 3., </a:t>
            </a:r>
            <a:r>
              <a:rPr lang="en-US" dirty="0"/>
              <a:t>-</a:t>
            </a:r>
            <a:r>
              <a:rPr lang="en-US" dirty="0" smtClean="0"/>
              <a:t>2., </a:t>
            </a:r>
            <a:r>
              <a:rPr lang="en-US" dirty="0"/>
              <a:t>-</a:t>
            </a:r>
            <a:r>
              <a:rPr lang="en-US" dirty="0" smtClean="0"/>
              <a:t>5.]])</a:t>
            </a:r>
          </a:p>
          <a:p>
            <a:endParaRPr lang="en-US" dirty="0" smtClean="0"/>
          </a:p>
          <a:p>
            <a:r>
              <a:rPr lang="en-US" dirty="0" smtClean="0"/>
              <a:t>&gt;&gt;&gt; v1 = 10 * </a:t>
            </a:r>
            <a:r>
              <a:rPr lang="en-US" dirty="0" err="1" smtClean="0"/>
              <a:t>np.random.rand</a:t>
            </a:r>
            <a:r>
              <a:rPr lang="en-US" dirty="0" smtClean="0"/>
              <a:t>(4)</a:t>
            </a:r>
          </a:p>
          <a:p>
            <a:r>
              <a:rPr lang="en-US" dirty="0"/>
              <a:t>&gt;&gt;&gt; </a:t>
            </a:r>
            <a:r>
              <a:rPr lang="en-US" dirty="0" smtClean="0"/>
              <a:t>v2 </a:t>
            </a:r>
            <a:r>
              <a:rPr lang="en-US" dirty="0"/>
              <a:t>= </a:t>
            </a:r>
            <a:r>
              <a:rPr lang="en-US" dirty="0" smtClean="0"/>
              <a:t>10 * </a:t>
            </a:r>
            <a:r>
              <a:rPr lang="en-US" dirty="0" err="1" smtClean="0"/>
              <a:t>np.random.rand</a:t>
            </a:r>
            <a:r>
              <a:rPr lang="en-US" dirty="0" smtClean="0"/>
              <a:t>(4)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np.corrcoef</a:t>
            </a:r>
            <a:r>
              <a:rPr lang="en-US" dirty="0" smtClean="0"/>
              <a:t>(v1, v2)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np.linalg.solve</a:t>
            </a:r>
            <a:r>
              <a:rPr lang="en-US" dirty="0" smtClean="0"/>
              <a:t>(mat, v1)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np.linalg.solve</a:t>
            </a:r>
            <a:r>
              <a:rPr lang="en-US" dirty="0"/>
              <a:t>(mat, </a:t>
            </a:r>
            <a:r>
              <a:rPr lang="en-US" dirty="0" smtClean="0"/>
              <a:t>v2)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mati</a:t>
            </a:r>
            <a:r>
              <a:rPr lang="en-US" dirty="0" smtClean="0"/>
              <a:t> = </a:t>
            </a:r>
            <a:r>
              <a:rPr lang="en-US" dirty="0" err="1" smtClean="0"/>
              <a:t>np.linalg.inv</a:t>
            </a:r>
            <a:r>
              <a:rPr lang="en-US" dirty="0" smtClean="0"/>
              <a:t>(mat)</a:t>
            </a:r>
          </a:p>
          <a:p>
            <a:endParaRPr lang="en-US" dirty="0" smtClean="0"/>
          </a:p>
          <a:p>
            <a:r>
              <a:rPr lang="en-US" dirty="0" smtClean="0"/>
              <a:t>&gt;&gt;&gt; np.dot(mat, </a:t>
            </a:r>
            <a:r>
              <a:rPr lang="en-US" dirty="0" err="1" smtClean="0"/>
              <a:t>mati</a:t>
            </a:r>
            <a:r>
              <a:rPr lang="en-US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the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Creating the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Correlation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Inverse taking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4, 5, 8],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array([ 1., 4., 5., 8.])</a:t>
            </a:r>
          </a:p>
          <a:p>
            <a:r>
              <a:rPr lang="en-US" dirty="0"/>
              <a:t>&gt;&gt;&gt; type(a)</a:t>
            </a:r>
          </a:p>
          <a:p>
            <a:r>
              <a:rPr lang="en-US" dirty="0"/>
              <a:t>&lt;type '</a:t>
            </a:r>
            <a:r>
              <a:rPr lang="en-US" dirty="0" err="1"/>
              <a:t>numpy.ndarray</a:t>
            </a:r>
            <a:r>
              <a:rPr lang="en-US" dirty="0" smtClean="0"/>
              <a:t>'&gt;</a:t>
            </a:r>
          </a:p>
          <a:p>
            <a:endParaRPr lang="en-US" dirty="0" smtClean="0"/>
          </a:p>
          <a:p>
            <a:r>
              <a:rPr lang="en-US" dirty="0"/>
              <a:t>&gt;&gt;&gt; a[:2]</a:t>
            </a:r>
          </a:p>
          <a:p>
            <a:r>
              <a:rPr lang="en-US" dirty="0"/>
              <a:t>array([ 1., 4.])</a:t>
            </a:r>
          </a:p>
          <a:p>
            <a:r>
              <a:rPr lang="en-US" dirty="0"/>
              <a:t>&gt;&gt;&gt; a[3]</a:t>
            </a:r>
          </a:p>
          <a:p>
            <a:r>
              <a:rPr lang="en-US" dirty="0"/>
              <a:t>8.0</a:t>
            </a:r>
          </a:p>
          <a:p>
            <a:r>
              <a:rPr lang="en-US" dirty="0"/>
              <a:t>&gt;&gt;&gt; a[0] = 5.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array([ 5., 4., 5., 8.])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</p:txBody>
      </p:sp>
    </p:spTree>
    <p:extLst>
      <p:ext uri="{BB962C8B-B14F-4D97-AF65-F5344CB8AC3E}">
        <p14:creationId xmlns:p14="http://schemas.microsoft.com/office/powerpoint/2010/main" val="25596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2, 3], [4, 5, 6]], float)</a:t>
            </a:r>
          </a:p>
          <a:p>
            <a:r>
              <a:rPr lang="en-US" dirty="0"/>
              <a:t>&gt;&gt;&gt; a[1,:]</a:t>
            </a:r>
          </a:p>
          <a:p>
            <a:r>
              <a:rPr lang="en-US" dirty="0"/>
              <a:t>array([ 4., 5., 6.])</a:t>
            </a:r>
          </a:p>
          <a:p>
            <a:r>
              <a:rPr lang="en-US" dirty="0"/>
              <a:t>&gt;&gt;&gt; a[:,2]</a:t>
            </a:r>
          </a:p>
          <a:p>
            <a:r>
              <a:rPr lang="en-US" dirty="0"/>
              <a:t>array([ 3., 6.])</a:t>
            </a:r>
          </a:p>
          <a:p>
            <a:r>
              <a:rPr lang="en-US" dirty="0"/>
              <a:t>&gt;&gt;&gt; a[-</a:t>
            </a:r>
            <a:r>
              <a:rPr lang="en-US" dirty="0" smtClean="0"/>
              <a:t>1,-</a:t>
            </a:r>
            <a:r>
              <a:rPr lang="en-US" dirty="0"/>
              <a:t>2:]</a:t>
            </a:r>
          </a:p>
          <a:p>
            <a:r>
              <a:rPr lang="en-US" dirty="0"/>
              <a:t>array([[ 5., 6</a:t>
            </a:r>
            <a:r>
              <a:rPr lang="en-US" dirty="0" smtClean="0"/>
              <a:t>.]])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a.shape</a:t>
            </a:r>
            <a:endParaRPr lang="en-US" dirty="0"/>
          </a:p>
          <a:p>
            <a:r>
              <a:rPr lang="en-US" dirty="0"/>
              <a:t>(2, 3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a.dtype</a:t>
            </a:r>
            <a:endParaRPr lang="en-US" dirty="0"/>
          </a:p>
          <a:p>
            <a:r>
              <a:rPr lang="en-US" dirty="0" err="1"/>
              <a:t>dtype</a:t>
            </a:r>
            <a:r>
              <a:rPr lang="en-US" dirty="0"/>
              <a:t>('float64')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</p:txBody>
      </p:sp>
    </p:spTree>
    <p:extLst>
      <p:ext uri="{BB962C8B-B14F-4D97-AF65-F5344CB8AC3E}">
        <p14:creationId xmlns:p14="http://schemas.microsoft.com/office/powerpoint/2010/main" val="22316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([[1, 2, 3], [4, 5, 6]], float)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(a)</a:t>
            </a:r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/>
              <a:t>&gt;&gt;&gt; 2 in a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0 in a</a:t>
            </a:r>
          </a:p>
          <a:p>
            <a:r>
              <a:rPr lang="en-US" dirty="0" smtClean="0"/>
              <a:t>False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</p:txBody>
      </p:sp>
    </p:spTree>
    <p:extLst>
      <p:ext uri="{BB962C8B-B14F-4D97-AF65-F5344CB8AC3E}">
        <p14:creationId xmlns:p14="http://schemas.microsoft.com/office/powerpoint/2010/main" val="39196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(range(10), float)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array([ 0., 1., 2.,  3., 4., 5., 6., 7., 8., 9.])</a:t>
            </a:r>
          </a:p>
          <a:p>
            <a:r>
              <a:rPr lang="en-US" dirty="0"/>
              <a:t>&gt;&gt;&gt; a = </a:t>
            </a:r>
            <a:r>
              <a:rPr lang="en-US" dirty="0" err="1"/>
              <a:t>a.reshape</a:t>
            </a:r>
            <a:r>
              <a:rPr lang="en-US" dirty="0"/>
              <a:t>((5, 2))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1.],</a:t>
            </a:r>
          </a:p>
          <a:p>
            <a:r>
              <a:rPr lang="en-US" dirty="0" smtClean="0"/>
              <a:t>       [ </a:t>
            </a:r>
            <a:r>
              <a:rPr lang="en-US" dirty="0"/>
              <a:t>2., 3.],</a:t>
            </a:r>
          </a:p>
          <a:p>
            <a:r>
              <a:rPr lang="en-US" dirty="0" smtClean="0"/>
              <a:t>       [ </a:t>
            </a:r>
            <a:r>
              <a:rPr lang="en-US" dirty="0"/>
              <a:t>4., 5.], </a:t>
            </a:r>
          </a:p>
          <a:p>
            <a:r>
              <a:rPr lang="en-US" dirty="0" smtClean="0"/>
              <a:t>       [ </a:t>
            </a:r>
            <a:r>
              <a:rPr lang="en-US" dirty="0"/>
              <a:t>6., 7.],</a:t>
            </a:r>
          </a:p>
          <a:p>
            <a:r>
              <a:rPr lang="en-US" dirty="0" smtClean="0"/>
              <a:t>       [ </a:t>
            </a:r>
            <a:r>
              <a:rPr lang="en-US" dirty="0"/>
              <a:t>8., 9.]])</a:t>
            </a:r>
          </a:p>
          <a:p>
            <a:r>
              <a:rPr lang="en-US" dirty="0"/>
              <a:t>&gt;&gt;&gt; </a:t>
            </a:r>
            <a:r>
              <a:rPr lang="en-US" dirty="0" err="1"/>
              <a:t>a.shape</a:t>
            </a:r>
            <a:endParaRPr lang="en-US" dirty="0"/>
          </a:p>
          <a:p>
            <a:r>
              <a:rPr lang="en-US" dirty="0"/>
              <a:t>(5, 2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a.flatten</a:t>
            </a:r>
            <a:r>
              <a:rPr lang="en-US" dirty="0" smtClean="0"/>
              <a:t>()</a:t>
            </a:r>
          </a:p>
          <a:p>
            <a:r>
              <a:rPr lang="en-US" dirty="0"/>
              <a:t>array([ 0., 1., 2.,  3., 4., 5., 6., 7., 8., 9.])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5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(range(6), float).reshape((2, 3))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array([[ 0., 1., 2.],</a:t>
            </a:r>
          </a:p>
          <a:p>
            <a:r>
              <a:rPr lang="en-US" dirty="0"/>
              <a:t>[ 3., 4., 5.]])</a:t>
            </a:r>
          </a:p>
          <a:p>
            <a:r>
              <a:rPr lang="en-US" dirty="0"/>
              <a:t>&gt;&gt;&gt; </a:t>
            </a:r>
            <a:r>
              <a:rPr lang="en-US" dirty="0" err="1"/>
              <a:t>a.transpose</a:t>
            </a:r>
            <a:r>
              <a:rPr lang="en-US" dirty="0"/>
              <a:t>()</a:t>
            </a:r>
          </a:p>
          <a:p>
            <a:r>
              <a:rPr lang="en-US" dirty="0"/>
              <a:t>array([[ 0., 3.],</a:t>
            </a:r>
          </a:p>
          <a:p>
            <a:r>
              <a:rPr lang="en-US" dirty="0"/>
              <a:t>       [ 1., 4.],</a:t>
            </a:r>
          </a:p>
          <a:p>
            <a:r>
              <a:rPr lang="en-US" dirty="0"/>
              <a:t>       [ 2., 5</a:t>
            </a:r>
            <a:r>
              <a:rPr lang="en-US" dirty="0" smtClean="0"/>
              <a:t>.]])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Transposing</a:t>
            </a:r>
          </a:p>
        </p:txBody>
      </p:sp>
    </p:spTree>
    <p:extLst>
      <p:ext uri="{BB962C8B-B14F-4D97-AF65-F5344CB8AC3E}">
        <p14:creationId xmlns:p14="http://schemas.microsoft.com/office/powerpoint/2010/main" val="9908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a = </a:t>
            </a:r>
            <a:r>
              <a:rPr lang="en-US" dirty="0" err="1"/>
              <a:t>np.array</a:t>
            </a:r>
            <a:r>
              <a:rPr lang="en-US" dirty="0"/>
              <a:t>([1, 2, 3], float)</a:t>
            </a:r>
          </a:p>
          <a:p>
            <a:r>
              <a:rPr lang="en-US" dirty="0"/>
              <a:t>&gt;&gt;&gt; b = a</a:t>
            </a:r>
          </a:p>
          <a:p>
            <a:r>
              <a:rPr lang="en-US" dirty="0"/>
              <a:t>&gt;&gt;&gt; c = </a:t>
            </a:r>
            <a:r>
              <a:rPr lang="en-US" dirty="0" err="1"/>
              <a:t>a.copy</a:t>
            </a:r>
            <a:r>
              <a:rPr lang="en-US" dirty="0"/>
              <a:t>()</a:t>
            </a:r>
          </a:p>
          <a:p>
            <a:r>
              <a:rPr lang="en-US" dirty="0"/>
              <a:t>&gt;&gt;&gt; a[0] = 0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array([0., 2., 3.])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array([0., 2., 3.])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array([1., 2., 3.])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to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element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type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Slightly different indexing (can use tuples)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len</a:t>
            </a:r>
            <a:r>
              <a:rPr lang="en-US" dirty="0" smtClean="0"/>
              <a:t>()" and "in"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Reshaping to different axis lengths</a:t>
            </a:r>
            <a:r>
              <a:rPr lang="en-US" dirty="0"/>
              <a:t> (use tuples)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Flattening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Transposing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forget about the name binding!</a:t>
            </a:r>
          </a:p>
        </p:txBody>
      </p:sp>
    </p:spTree>
    <p:extLst>
      <p:ext uri="{BB962C8B-B14F-4D97-AF65-F5344CB8AC3E}">
        <p14:creationId xmlns:p14="http://schemas.microsoft.com/office/powerpoint/2010/main" val="254374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4281</TotalTime>
  <Words>3597</Words>
  <Application>Microsoft Office PowerPoint</Application>
  <PresentationFormat>On-screen Show (4:3)</PresentationFormat>
  <Paragraphs>633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Getting started</vt:lpstr>
      <vt:lpstr>Array properties</vt:lpstr>
      <vt:lpstr>Array properties</vt:lpstr>
      <vt:lpstr>Array properties</vt:lpstr>
      <vt:lpstr>Array properties</vt:lpstr>
      <vt:lpstr>Array properties</vt:lpstr>
      <vt:lpstr>Array properties</vt:lpstr>
      <vt:lpstr>Array properties</vt:lpstr>
      <vt:lpstr>More on array creation</vt:lpstr>
      <vt:lpstr>Array mathematics</vt:lpstr>
      <vt:lpstr>Array mathematics</vt:lpstr>
      <vt:lpstr>Array mathematics</vt:lpstr>
      <vt:lpstr>Array mathematics</vt:lpstr>
      <vt:lpstr>HANDS-ON!</vt:lpstr>
      <vt:lpstr>HANDS-ON!!</vt:lpstr>
      <vt:lpstr>Iteration examples</vt:lpstr>
      <vt:lpstr>Whole array operations</vt:lpstr>
      <vt:lpstr>Whole array operations</vt:lpstr>
      <vt:lpstr>Whole array operations</vt:lpstr>
      <vt:lpstr>Dealing with files</vt:lpstr>
      <vt:lpstr>Dealing with Files</vt:lpstr>
      <vt:lpstr>Dealing with Files</vt:lpstr>
      <vt:lpstr>Dealing with Files</vt:lpstr>
      <vt:lpstr>Dealing with Files</vt:lpstr>
      <vt:lpstr>Dealing with Files</vt:lpstr>
      <vt:lpstr>Linear Algebra</vt:lpstr>
      <vt:lpstr>Linear Algebra</vt:lpstr>
      <vt:lpstr>Linear Algebra</vt:lpstr>
      <vt:lpstr>Linear Algebra</vt:lpstr>
      <vt:lpstr>Random numbers</vt:lpstr>
      <vt:lpstr>HANDS-ON!</vt:lpstr>
      <vt:lpstr>HANDS ON!!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47</cp:revision>
  <dcterms:created xsi:type="dcterms:W3CDTF">2015-10-07T20:19:11Z</dcterms:created>
  <dcterms:modified xsi:type="dcterms:W3CDTF">2015-10-11T18:02:47Z</dcterms:modified>
</cp:coreProperties>
</file>