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5A8"/>
    <a:srgbClr val="FFD445"/>
    <a:srgbClr val="377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8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B980-B205-4923-A15E-F02E470EC83C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B8E0-EFF9-4D72-8D8A-17E8F292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8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BD73-7414-41BA-A718-ABCCF6D5C25D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4459C-FE9D-469A-90D3-8575DF2C27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4459C-FE9D-469A-90D3-8575DF2C27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7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pt-BR" dirty="0" smtClean="0"/>
              <a:t>IAG Python Boot </a:t>
            </a:r>
            <a:r>
              <a:rPr lang="pt-BR" dirty="0" err="1" smtClean="0"/>
              <a:t>Camp</a:t>
            </a:r>
            <a:endParaRPr lang="pt-BR" dirty="0"/>
          </a:p>
        </p:txBody>
      </p:sp>
      <p:sp>
        <p:nvSpPr>
          <p:cNvPr id="22" name="Subtitle 2"/>
          <p:cNvSpPr txBox="1">
            <a:spLocks/>
          </p:cNvSpPr>
          <p:nvPr userDrawn="1"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Elvis Cantelli</a:t>
            </a:r>
            <a:endParaRPr lang="pt-BR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 – Symbolic mathematical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03534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6343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28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021429"/>
          </a:xfrm>
        </p:spPr>
        <p:txBody>
          <a:bodyPr/>
          <a:lstStyle/>
          <a:p>
            <a:pPr algn="ctr"/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47738"/>
            <a:ext cx="7886700" cy="31419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68781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40804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96739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5105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6184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02919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1094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9625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1454" y="950494"/>
            <a:ext cx="4629150" cy="535405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3947"/>
            <a:ext cx="2949178" cy="47885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46936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75A8">
                <a:alpha val="20000"/>
              </a:srgbClr>
            </a:gs>
            <a:gs pos="100000">
              <a:srgbClr val="FFD445">
                <a:alpha val="2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F184-3C7A-4738-8F21-11E032F81423}" type="datetimeFigureOut">
              <a:rPr lang="pt-BR" smtClean="0"/>
              <a:t>09/10/2015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en-US" dirty="0" smtClean="0"/>
              <a:t>IAG Python 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 – Symbolic mathematical systems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Elvis Cantelli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Printing clean, readable expressions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SymPy</a:t>
            </a:r>
            <a:r>
              <a:rPr lang="en-US" sz="1800" dirty="0"/>
              <a:t> has various printers, like ASCII, Unicode, </a:t>
            </a:r>
            <a:r>
              <a:rPr lang="en-US" sz="1800" dirty="0" err="1"/>
              <a:t>LaTeX</a:t>
            </a:r>
            <a:r>
              <a:rPr lang="en-US" sz="1800" dirty="0"/>
              <a:t>. Depends on your environment.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init_session</a:t>
            </a:r>
            <a:r>
              <a:rPr lang="en-US" sz="1800" dirty="0" smtClean="0">
                <a:cs typeface="Courier New" panose="02070309020205020404" pitchFamily="49" charset="0"/>
              </a:rPr>
              <a:t> automatically uses the best one and do various setups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You can also write your expression into </a:t>
            </a:r>
            <a:r>
              <a:rPr lang="en-US" sz="1800" dirty="0" err="1" smtClean="0">
                <a:cs typeface="Courier New" panose="02070309020205020404" pitchFamily="49" charset="0"/>
              </a:rPr>
              <a:t>LaTeX</a:t>
            </a:r>
            <a:r>
              <a:rPr lang="en-US" sz="1800" dirty="0" smtClean="0">
                <a:cs typeface="Courier New" panose="02070309020205020404" pitchFamily="49" charset="0"/>
              </a:rPr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Courier New" panose="02070309020205020404" pitchFamily="49" charset="0"/>
              </a:rPr>
              <a:t>An Unicode example in a terminal that supports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Courier New" panose="02070309020205020404" pitchFamily="49" charset="0"/>
              </a:rPr>
              <a:t>An ASCII Pretty Printer example in the terminal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788" y="1882073"/>
            <a:ext cx="5413375" cy="36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0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Printing clean, readable expressions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SymPy</a:t>
            </a:r>
            <a:r>
              <a:rPr lang="en-US" sz="1800" dirty="0" smtClean="0"/>
              <a:t> has various printers, like ASCII, Unicode, </a:t>
            </a:r>
            <a:r>
              <a:rPr lang="en-US" sz="1800" dirty="0" err="1" smtClean="0"/>
              <a:t>LaTeX</a:t>
            </a:r>
            <a:r>
              <a:rPr lang="en-US" sz="1800" dirty="0" smtClean="0"/>
              <a:t>. Depends on your environment.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init_session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cs typeface="Courier New" panose="02070309020205020404" pitchFamily="49" charset="0"/>
              </a:rPr>
              <a:t>automatically uses the best one and do various setups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You can also write your expression into </a:t>
            </a:r>
            <a:r>
              <a:rPr lang="en-US" sz="1800" dirty="0" err="1" smtClean="0">
                <a:cs typeface="Courier New" panose="02070309020205020404" pitchFamily="49" charset="0"/>
              </a:rPr>
              <a:t>LaTeX</a:t>
            </a:r>
            <a:r>
              <a:rPr lang="en-US" sz="1800" dirty="0" smtClean="0">
                <a:cs typeface="Courier New" panose="02070309020205020404" pitchFamily="49" charset="0"/>
              </a:rPr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Courier New" panose="02070309020205020404" pitchFamily="49" charset="0"/>
              </a:rPr>
              <a:t>An Unicode example in a terminal that supports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Courier New" panose="02070309020205020404" pitchFamily="49" charset="0"/>
              </a:rPr>
              <a:t>An ASCII Pretty Printer example in the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cs typeface="Courier New" panose="02070309020205020404" pitchFamily="49" charset="0"/>
              </a:rPr>
              <a:t>QtConsole</a:t>
            </a:r>
            <a:r>
              <a:rPr lang="en-US" sz="1800" dirty="0" smtClean="0">
                <a:cs typeface="Courier New" panose="02070309020205020404" pitchFamily="49" charset="0"/>
              </a:rPr>
              <a:t> have </a:t>
            </a:r>
            <a:r>
              <a:rPr lang="en-US" sz="1800" dirty="0" err="1" smtClean="0">
                <a:cs typeface="Courier New" panose="02070309020205020404" pitchFamily="49" charset="0"/>
              </a:rPr>
              <a:t>LaTeX</a:t>
            </a:r>
            <a:r>
              <a:rPr lang="en-US" sz="1800" dirty="0" smtClean="0">
                <a:cs typeface="Courier New" panose="02070309020205020404" pitchFamily="49" charset="0"/>
              </a:rPr>
              <a:t> installed, so it will enable the </a:t>
            </a:r>
            <a:r>
              <a:rPr lang="en-US" sz="1800" dirty="0" err="1" smtClean="0">
                <a:cs typeface="Courier New" panose="02070309020205020404" pitchFamily="49" charset="0"/>
              </a:rPr>
              <a:t>LaTeX</a:t>
            </a:r>
            <a:r>
              <a:rPr lang="en-US" sz="1800" dirty="0" smtClean="0">
                <a:cs typeface="Courier New" panose="02070309020205020404" pitchFamily="49" charset="0"/>
              </a:rPr>
              <a:t> printer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8" y="1886989"/>
            <a:ext cx="5413375" cy="3614247"/>
          </a:xfrm>
        </p:spPr>
      </p:pic>
    </p:spTree>
    <p:extLst>
      <p:ext uri="{BB962C8B-B14F-4D97-AF65-F5344CB8AC3E}">
        <p14:creationId xmlns:p14="http://schemas.microsoft.com/office/powerpoint/2010/main" val="42785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sympy</a:t>
            </a:r>
            <a:r>
              <a:rPr lang="en-US" dirty="0"/>
              <a:t> import *</a:t>
            </a:r>
          </a:p>
          <a:p>
            <a:r>
              <a:rPr lang="en-US" dirty="0"/>
              <a:t>&gt;&gt;&gt; x, y, z = symbols('x y z')</a:t>
            </a:r>
          </a:p>
          <a:p>
            <a:r>
              <a:rPr lang="en-US" dirty="0"/>
              <a:t>&gt;&gt;&gt; </a:t>
            </a:r>
            <a:r>
              <a:rPr lang="en-US" dirty="0" err="1"/>
              <a:t>init_printing</a:t>
            </a:r>
            <a:r>
              <a:rPr lang="en-US" dirty="0"/>
              <a:t>(</a:t>
            </a:r>
            <a:r>
              <a:rPr lang="en-US" dirty="0" err="1"/>
              <a:t>use_unicode</a:t>
            </a:r>
            <a:r>
              <a:rPr lang="en-US" dirty="0"/>
              <a:t>=True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s-ES" dirty="0"/>
              <a:t>&gt;&gt;&gt; </a:t>
            </a:r>
            <a:r>
              <a:rPr lang="es-ES" dirty="0" err="1"/>
              <a:t>simplify</a:t>
            </a:r>
            <a:r>
              <a:rPr lang="es-ES" dirty="0"/>
              <a:t>(sin(x)**2 + </a:t>
            </a:r>
            <a:r>
              <a:rPr lang="es-ES" dirty="0" err="1"/>
              <a:t>cos</a:t>
            </a:r>
            <a:r>
              <a:rPr lang="es-ES" dirty="0"/>
              <a:t>(x)**2)</a:t>
            </a:r>
          </a:p>
          <a:p>
            <a:r>
              <a:rPr lang="es-ES" dirty="0"/>
              <a:t>1</a:t>
            </a:r>
          </a:p>
          <a:p>
            <a:r>
              <a:rPr lang="es-ES" dirty="0"/>
              <a:t>&gt;&gt;&gt; </a:t>
            </a:r>
            <a:r>
              <a:rPr lang="es-ES" dirty="0" err="1"/>
              <a:t>simplify</a:t>
            </a:r>
            <a:r>
              <a:rPr lang="es-ES" dirty="0"/>
              <a:t>((x**3 + x**2 - x - 1)/(x**2 + 2*x + 1))</a:t>
            </a:r>
          </a:p>
          <a:p>
            <a:r>
              <a:rPr lang="es-ES" dirty="0"/>
              <a:t>x - 1</a:t>
            </a:r>
          </a:p>
          <a:p>
            <a:r>
              <a:rPr lang="es-ES" dirty="0"/>
              <a:t>&gt;&gt;&gt; </a:t>
            </a:r>
            <a:r>
              <a:rPr lang="es-ES" dirty="0" err="1"/>
              <a:t>simplify</a:t>
            </a:r>
            <a:r>
              <a:rPr lang="es-ES" dirty="0"/>
              <a:t>(gamma(x)/gamma(x - 2))</a:t>
            </a:r>
          </a:p>
          <a:p>
            <a:r>
              <a:rPr lang="es-ES" dirty="0"/>
              <a:t>(x - 2)⋅(x - 1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n-US" dirty="0"/>
              <a:t>&gt;&gt;&gt; expand((x + 1)**2)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x  + 2⋅x + 1</a:t>
            </a:r>
          </a:p>
          <a:p>
            <a:r>
              <a:rPr lang="en-US" dirty="0"/>
              <a:t>&gt;&gt;&gt; expand((x + 2)*(x - 3))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x  - x - 6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Convention: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Expanding</a:t>
            </a:r>
          </a:p>
        </p:txBody>
      </p:sp>
    </p:spTree>
    <p:extLst>
      <p:ext uri="{BB962C8B-B14F-4D97-AF65-F5344CB8AC3E}">
        <p14:creationId xmlns:p14="http://schemas.microsoft.com/office/powerpoint/2010/main" val="294556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&gt;&gt;&gt; factor(x**3 - x**2 + x - 1)</a:t>
            </a:r>
          </a:p>
          <a:p>
            <a:r>
              <a:rPr lang="es-ES" dirty="0"/>
              <a:t>        / 2    \</a:t>
            </a:r>
          </a:p>
          <a:p>
            <a:r>
              <a:rPr lang="es-ES" dirty="0"/>
              <a:t>(x - 1)*\x  + 1</a:t>
            </a:r>
            <a:r>
              <a:rPr lang="es-ES" dirty="0" smtClean="0"/>
              <a:t>/	</a:t>
            </a:r>
            <a:r>
              <a:rPr lang="es-ES" b="0" dirty="0" err="1" smtClean="0">
                <a:latin typeface="+mn-lt"/>
              </a:rPr>
              <a:t>cool</a:t>
            </a:r>
            <a:r>
              <a:rPr lang="es-ES" b="0" dirty="0" smtClean="0">
                <a:latin typeface="+mn-lt"/>
              </a:rPr>
              <a:t>, </a:t>
            </a:r>
            <a:r>
              <a:rPr lang="es-ES" b="0" dirty="0" err="1" smtClean="0">
                <a:latin typeface="+mn-lt"/>
              </a:rPr>
              <a:t>isn’t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it</a:t>
            </a:r>
            <a:r>
              <a:rPr lang="es-ES" b="0" dirty="0" smtClean="0">
                <a:latin typeface="+mn-lt"/>
              </a:rPr>
              <a:t>? </a:t>
            </a:r>
            <a:r>
              <a:rPr lang="es-ES" b="0" dirty="0" err="1">
                <a:latin typeface="+mn-lt"/>
              </a:rPr>
              <a:t>i</a:t>
            </a:r>
            <a:r>
              <a:rPr lang="es-ES" b="0" dirty="0" err="1" smtClean="0">
                <a:latin typeface="+mn-lt"/>
              </a:rPr>
              <a:t>sn’t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it</a:t>
            </a:r>
            <a:r>
              <a:rPr lang="es-ES" b="0" dirty="0" smtClean="0">
                <a:latin typeface="+mn-lt"/>
              </a:rPr>
              <a:t>?!</a:t>
            </a:r>
            <a:endParaRPr lang="es-ES" dirty="0"/>
          </a:p>
          <a:p>
            <a:r>
              <a:rPr lang="es-ES" dirty="0"/>
              <a:t>&gt;&gt;&gt; factor(x**2*z + 4*x*y*z + 4*y**2*z)</a:t>
            </a:r>
          </a:p>
          <a:p>
            <a:r>
              <a:rPr lang="es-ES" dirty="0"/>
              <a:t>           2</a:t>
            </a:r>
          </a:p>
          <a:p>
            <a:r>
              <a:rPr lang="es-ES" dirty="0"/>
              <a:t>z⋅(x + 2⋅y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n-US" dirty="0"/>
              <a:t>&gt;&gt;&gt; expr = 1/x + (3*x/2 - 2)/(x - 4)</a:t>
            </a:r>
          </a:p>
          <a:p>
            <a:r>
              <a:rPr lang="en-US" dirty="0"/>
              <a:t>&gt;&gt;&gt; expr</a:t>
            </a:r>
          </a:p>
          <a:p>
            <a:r>
              <a:rPr lang="en-US" dirty="0"/>
              <a:t>3⋅x</a:t>
            </a:r>
          </a:p>
          <a:p>
            <a:r>
              <a:rPr lang="en-US" dirty="0"/>
              <a:t>─── - 2</a:t>
            </a:r>
          </a:p>
          <a:p>
            <a:r>
              <a:rPr lang="en-US" dirty="0"/>
              <a:t> 2        1</a:t>
            </a:r>
          </a:p>
          <a:p>
            <a:r>
              <a:rPr lang="en-US" dirty="0"/>
              <a:t>─────── + ─</a:t>
            </a:r>
          </a:p>
          <a:p>
            <a:r>
              <a:rPr lang="en-US" dirty="0"/>
              <a:t> x - 4    x</a:t>
            </a:r>
          </a:p>
          <a:p>
            <a:r>
              <a:rPr lang="en-US" dirty="0"/>
              <a:t>&gt;&gt;&gt; cancel(expr)</a:t>
            </a:r>
          </a:p>
          <a:p>
            <a:r>
              <a:rPr lang="en-US" dirty="0"/>
              <a:t>   2</a:t>
            </a:r>
          </a:p>
          <a:p>
            <a:r>
              <a:rPr lang="en-US" dirty="0"/>
              <a:t>3⋅x  - 2⋅x - 8</a:t>
            </a:r>
          </a:p>
          <a:p>
            <a:r>
              <a:rPr lang="en-US" dirty="0"/>
              <a:t>──────────────</a:t>
            </a:r>
          </a:p>
          <a:p>
            <a:r>
              <a:rPr lang="en-US" dirty="0"/>
              <a:t>     2</a:t>
            </a:r>
          </a:p>
          <a:p>
            <a:r>
              <a:rPr lang="en-US" dirty="0"/>
              <a:t>  2⋅x  - 8⋅x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Convention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Simplifying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Expanding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Factorating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Cancelling (puts in canonical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 smtClean="0"/>
                  <a:t> )</a:t>
                </a:r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1821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0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&gt;&gt;&gt; </a:t>
            </a:r>
            <a:r>
              <a:rPr lang="es-ES" dirty="0" err="1"/>
              <a:t>trigsimp</a:t>
            </a:r>
            <a:r>
              <a:rPr lang="es-ES" dirty="0"/>
              <a:t>(sin(x)**4 - 2*</a:t>
            </a:r>
            <a:r>
              <a:rPr lang="es-ES" dirty="0" err="1"/>
              <a:t>cos</a:t>
            </a:r>
            <a:r>
              <a:rPr lang="es-ES" dirty="0"/>
              <a:t>(x)**2*sin(x)**2 + </a:t>
            </a:r>
            <a:r>
              <a:rPr lang="es-ES" dirty="0" err="1"/>
              <a:t>cos</a:t>
            </a:r>
            <a:r>
              <a:rPr lang="es-ES" dirty="0"/>
              <a:t>(x)**4)</a:t>
            </a:r>
          </a:p>
          <a:p>
            <a:r>
              <a:rPr lang="es-ES" dirty="0" err="1"/>
              <a:t>cos</a:t>
            </a:r>
            <a:r>
              <a:rPr lang="es-ES" dirty="0"/>
              <a:t>(4⋅x)   1</a:t>
            </a:r>
          </a:p>
          <a:p>
            <a:r>
              <a:rPr lang="es-ES" dirty="0"/>
              <a:t>──────── + ─</a:t>
            </a:r>
          </a:p>
          <a:p>
            <a:r>
              <a:rPr lang="es-ES" dirty="0"/>
              <a:t>   2       2</a:t>
            </a:r>
          </a:p>
          <a:p>
            <a:r>
              <a:rPr lang="es-ES" dirty="0"/>
              <a:t>&gt;&gt;&gt; </a:t>
            </a:r>
            <a:r>
              <a:rPr lang="es-ES" dirty="0" err="1"/>
              <a:t>trigsimp</a:t>
            </a:r>
            <a:r>
              <a:rPr lang="es-ES" dirty="0"/>
              <a:t>(sin(x)*tan(x)/</a:t>
            </a:r>
            <a:r>
              <a:rPr lang="es-ES" dirty="0" err="1"/>
              <a:t>sec</a:t>
            </a:r>
            <a:r>
              <a:rPr lang="es-ES" dirty="0"/>
              <a:t>(x))</a:t>
            </a:r>
          </a:p>
          <a:p>
            <a:r>
              <a:rPr lang="es-ES" dirty="0"/>
              <a:t>   2</a:t>
            </a:r>
          </a:p>
          <a:p>
            <a:r>
              <a:rPr lang="es-ES" dirty="0"/>
              <a:t>sin (x</a:t>
            </a:r>
            <a:r>
              <a:rPr lang="es-ES" dirty="0" smtClean="0"/>
              <a:t>)</a:t>
            </a:r>
          </a:p>
          <a:p>
            <a:r>
              <a:rPr lang="en-US" dirty="0"/>
              <a:t>&gt;&gt;&gt; </a:t>
            </a:r>
            <a:r>
              <a:rPr lang="en-US" dirty="0" err="1"/>
              <a:t>trigsimp</a:t>
            </a:r>
            <a:r>
              <a:rPr lang="en-US" dirty="0"/>
              <a:t>(</a:t>
            </a:r>
            <a:r>
              <a:rPr lang="en-US" dirty="0" err="1"/>
              <a:t>cosh</a:t>
            </a:r>
            <a:r>
              <a:rPr lang="en-US" dirty="0"/>
              <a:t>(x)**2 + </a:t>
            </a:r>
            <a:r>
              <a:rPr lang="en-US" dirty="0" err="1"/>
              <a:t>sinh</a:t>
            </a:r>
            <a:r>
              <a:rPr lang="en-US" dirty="0"/>
              <a:t>(x)**2)</a:t>
            </a:r>
          </a:p>
          <a:p>
            <a:r>
              <a:rPr lang="en-US" dirty="0" err="1"/>
              <a:t>cosh</a:t>
            </a:r>
            <a:r>
              <a:rPr lang="en-US" dirty="0"/>
              <a:t>(2⋅x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s-ES" dirty="0"/>
              <a:t>&gt;&gt;&gt; </a:t>
            </a:r>
            <a:r>
              <a:rPr lang="es-ES" dirty="0" err="1"/>
              <a:t>expand_trig</a:t>
            </a:r>
            <a:r>
              <a:rPr lang="es-ES" dirty="0"/>
              <a:t>(sin(x + y))</a:t>
            </a:r>
          </a:p>
          <a:p>
            <a:r>
              <a:rPr lang="es-ES" dirty="0"/>
              <a:t>sin(x)⋅</a:t>
            </a:r>
            <a:r>
              <a:rPr lang="es-ES" dirty="0" err="1"/>
              <a:t>cos</a:t>
            </a:r>
            <a:r>
              <a:rPr lang="es-ES" dirty="0"/>
              <a:t>(y) + sin(y)⋅</a:t>
            </a:r>
            <a:r>
              <a:rPr lang="es-ES" dirty="0" err="1"/>
              <a:t>cos</a:t>
            </a:r>
            <a:r>
              <a:rPr lang="es-ES" dirty="0"/>
              <a:t>(x)</a:t>
            </a:r>
          </a:p>
          <a:p>
            <a:r>
              <a:rPr lang="es-ES" dirty="0"/>
              <a:t>&gt;&gt;&gt; </a:t>
            </a:r>
            <a:r>
              <a:rPr lang="es-ES" dirty="0" err="1"/>
              <a:t>expand_trig</a:t>
            </a:r>
            <a:r>
              <a:rPr lang="es-ES" dirty="0"/>
              <a:t>(tan(2*x))</a:t>
            </a:r>
          </a:p>
          <a:p>
            <a:r>
              <a:rPr lang="es-ES" dirty="0"/>
              <a:t>   2⋅tan(x)</a:t>
            </a:r>
          </a:p>
          <a:p>
            <a:r>
              <a:rPr lang="es-ES" dirty="0"/>
              <a:t>─────────────</a:t>
            </a:r>
          </a:p>
          <a:p>
            <a:r>
              <a:rPr lang="es-ES" dirty="0"/>
              <a:t>     2</a:t>
            </a:r>
          </a:p>
          <a:p>
            <a:r>
              <a:rPr lang="es-ES" dirty="0"/>
              <a:t>- tan (x) + 1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Convention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Simplifying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Expanding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Factorating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Cancelling (puts in canonical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 smtClean="0"/>
                  <a:t> 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Trigonometric simplification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Expansion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1821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tan(x).rewrite(sin)</a:t>
            </a:r>
          </a:p>
          <a:p>
            <a:r>
              <a:rPr lang="en-US" dirty="0"/>
              <a:t>     2</a:t>
            </a:r>
          </a:p>
          <a:p>
            <a:r>
              <a:rPr lang="en-US" dirty="0"/>
              <a:t>2⋅sin (x)</a:t>
            </a:r>
          </a:p>
          <a:p>
            <a:r>
              <a:rPr lang="en-US" dirty="0"/>
              <a:t>─────────</a:t>
            </a:r>
          </a:p>
          <a:p>
            <a:r>
              <a:rPr lang="en-US" dirty="0"/>
              <a:t> sin(2⋅x)</a:t>
            </a:r>
          </a:p>
          <a:p>
            <a:r>
              <a:rPr lang="en-US" dirty="0"/>
              <a:t>&gt;&gt;&gt; factorial(x).rewrite(gamma)</a:t>
            </a:r>
          </a:p>
          <a:p>
            <a:r>
              <a:rPr lang="el-GR" dirty="0"/>
              <a:t>Γ(</a:t>
            </a:r>
            <a:r>
              <a:rPr lang="en-US" dirty="0"/>
              <a:t>x + 1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+mn-lt"/>
              </a:rPr>
              <a:t>There’s a lot of other types of simplification that you con explore at the documentation of </a:t>
            </a:r>
            <a:r>
              <a:rPr lang="en-US" dirty="0" err="1" smtClean="0">
                <a:latin typeface="+mn-lt"/>
              </a:rPr>
              <a:t>SymPy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Convention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Simplifying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Expanding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Factorating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Cancelling (puts in canonical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 smtClean="0"/>
                  <a:t> 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Trigonometric simplification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Expansion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Rewriting in terms of another </a:t>
                </a:r>
                <a:r>
                  <a:rPr lang="en-US" dirty="0" smtClean="0"/>
                  <a:t>function</a:t>
                </a:r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1821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7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diff(cos(x), x)</a:t>
            </a:r>
          </a:p>
          <a:p>
            <a:r>
              <a:rPr lang="en-US" dirty="0"/>
              <a:t>-sin(x)</a:t>
            </a:r>
          </a:p>
          <a:p>
            <a:r>
              <a:rPr lang="en-US" dirty="0"/>
              <a:t>&gt;&gt;&gt; diff(</a:t>
            </a:r>
            <a:r>
              <a:rPr lang="en-US" dirty="0" err="1"/>
              <a:t>exp</a:t>
            </a:r>
            <a:r>
              <a:rPr lang="en-US" dirty="0"/>
              <a:t>(x**2), x)</a:t>
            </a:r>
          </a:p>
          <a:p>
            <a:r>
              <a:rPr lang="en-US" dirty="0" smtClean="0"/>
              <a:t>     / 2\</a:t>
            </a:r>
          </a:p>
          <a:p>
            <a:r>
              <a:rPr lang="en-US" dirty="0" smtClean="0"/>
              <a:t>     \x /</a:t>
            </a:r>
          </a:p>
          <a:p>
            <a:r>
              <a:rPr lang="en-US" dirty="0" smtClean="0"/>
              <a:t>2⋅x⋅ℯ</a:t>
            </a:r>
          </a:p>
          <a:p>
            <a:endParaRPr lang="en-US" dirty="0"/>
          </a:p>
          <a:p>
            <a:r>
              <a:rPr lang="en-US" dirty="0"/>
              <a:t>&gt;&gt;&gt; diff(x**4, x, x, x)</a:t>
            </a:r>
          </a:p>
          <a:p>
            <a:r>
              <a:rPr lang="en-US" dirty="0"/>
              <a:t>24⋅x</a:t>
            </a:r>
          </a:p>
          <a:p>
            <a:r>
              <a:rPr lang="en-US" dirty="0"/>
              <a:t>&gt;&gt;&gt; diff(x**4, x, 3)</a:t>
            </a:r>
          </a:p>
          <a:p>
            <a:r>
              <a:rPr lang="en-US" dirty="0"/>
              <a:t>24⋅x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Diff()</a:t>
            </a:r>
            <a:r>
              <a:rPr lang="en-US" dirty="0" smtClean="0">
                <a:cs typeface="Courier New" panose="02070309020205020404" pitchFamily="49" charset="0"/>
              </a:rPr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Multiple derivatives</a:t>
            </a:r>
          </a:p>
        </p:txBody>
      </p:sp>
    </p:spTree>
    <p:extLst>
      <p:ext uri="{BB962C8B-B14F-4D97-AF65-F5344CB8AC3E}">
        <p14:creationId xmlns:p14="http://schemas.microsoft.com/office/powerpoint/2010/main" val="20836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&gt;&gt;&gt; expr = </a:t>
            </a:r>
            <a:r>
              <a:rPr lang="en-US" sz="1400" dirty="0" err="1"/>
              <a:t>exp</a:t>
            </a:r>
            <a:r>
              <a:rPr lang="en-US" sz="1400" dirty="0"/>
              <a:t>(x*y*z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/>
              <a:t>&gt;&gt;&gt; diff(expr, x, y, y, z, z, z, z)</a:t>
            </a:r>
          </a:p>
          <a:p>
            <a:r>
              <a:rPr lang="en-US" sz="1400" dirty="0"/>
              <a:t> 3  2/ 3  3  3     </a:t>
            </a:r>
            <a:r>
              <a:rPr lang="en-US" sz="1400" dirty="0" smtClean="0"/>
              <a:t>2  </a:t>
            </a:r>
            <a:r>
              <a:rPr lang="en-US" sz="1400" dirty="0"/>
              <a:t>2 </a:t>
            </a:r>
            <a:r>
              <a:rPr lang="en-US" sz="1400" dirty="0" smtClean="0"/>
              <a:t>2              </a:t>
            </a:r>
            <a:r>
              <a:rPr lang="en-US" sz="1400" dirty="0"/>
              <a:t>\ </a:t>
            </a:r>
            <a:r>
              <a:rPr lang="en-US" sz="1400" dirty="0" err="1" smtClean="0"/>
              <a:t>x</a:t>
            </a:r>
            <a:r>
              <a:rPr lang="en-US" sz="1400" dirty="0" err="1"/>
              <a:t>⋅y⋅z</a:t>
            </a:r>
            <a:endParaRPr lang="en-US" sz="1400" dirty="0"/>
          </a:p>
          <a:p>
            <a:r>
              <a:rPr lang="en-US" sz="1400" dirty="0"/>
              <a:t>x ⋅y ⋅\x ⋅y ⋅z  + 14⋅x ⋅y ⋅z  + 52⋅x⋅y⋅z + 48</a:t>
            </a:r>
            <a:r>
              <a:rPr lang="en-US" sz="1400" dirty="0" smtClean="0"/>
              <a:t>/⋅ℯ</a:t>
            </a:r>
          </a:p>
          <a:p>
            <a:endParaRPr lang="en-US" sz="1400" dirty="0"/>
          </a:p>
          <a:p>
            <a:r>
              <a:rPr lang="en-US" sz="1400" dirty="0"/>
              <a:t>&gt;&gt;&gt; diff(expr, x, y, 2, z, 4)</a:t>
            </a:r>
          </a:p>
          <a:p>
            <a:r>
              <a:rPr lang="en-US" sz="1400" dirty="0"/>
              <a:t> 3  </a:t>
            </a:r>
            <a:r>
              <a:rPr lang="en-US" sz="1400" dirty="0" smtClean="0"/>
              <a:t>2/ </a:t>
            </a:r>
            <a:r>
              <a:rPr lang="en-US" sz="1400" dirty="0"/>
              <a:t>3  3  3     </a:t>
            </a:r>
            <a:r>
              <a:rPr lang="en-US" sz="1400" dirty="0" smtClean="0"/>
              <a:t>2  </a:t>
            </a:r>
            <a:r>
              <a:rPr lang="en-US" sz="1400" dirty="0"/>
              <a:t>2 </a:t>
            </a:r>
            <a:r>
              <a:rPr lang="en-US" sz="1400" dirty="0" smtClean="0"/>
              <a:t>2              </a:t>
            </a:r>
            <a:r>
              <a:rPr lang="en-US" sz="1400" dirty="0"/>
              <a:t>\ </a:t>
            </a:r>
            <a:r>
              <a:rPr lang="en-US" sz="1400" dirty="0" err="1" smtClean="0"/>
              <a:t>x</a:t>
            </a:r>
            <a:r>
              <a:rPr lang="en-US" sz="1400" dirty="0" err="1"/>
              <a:t>⋅y⋅z</a:t>
            </a:r>
            <a:endParaRPr lang="en-US" sz="1400" dirty="0"/>
          </a:p>
          <a:p>
            <a:r>
              <a:rPr lang="en-US" sz="1400" dirty="0"/>
              <a:t>x ⋅y ⋅\x ⋅y ⋅z  + 14⋅x ⋅y ⋅z  + 52⋅x⋅y⋅z + 48/⋅</a:t>
            </a:r>
            <a:r>
              <a:rPr lang="en-US" sz="1400" dirty="0" smtClean="0"/>
              <a:t>ℯ</a:t>
            </a:r>
          </a:p>
          <a:p>
            <a:endParaRPr lang="en-US" sz="1400" dirty="0" smtClean="0"/>
          </a:p>
          <a:p>
            <a:r>
              <a:rPr lang="es-ES" sz="1400" dirty="0"/>
              <a:t>&gt;&gt;&gt; </a:t>
            </a:r>
            <a:r>
              <a:rPr lang="es-ES" sz="1400" dirty="0" err="1"/>
              <a:t>expr.diff</a:t>
            </a:r>
            <a:r>
              <a:rPr lang="es-ES" sz="1400" dirty="0"/>
              <a:t>(x, y, y, z, 4</a:t>
            </a:r>
            <a:r>
              <a:rPr lang="es-ES" sz="1400" dirty="0" smtClean="0"/>
              <a:t>)  </a:t>
            </a:r>
            <a:r>
              <a:rPr lang="es-ES" sz="1400" b="0" dirty="0" err="1" smtClean="0">
                <a:latin typeface="+mn-lt"/>
              </a:rPr>
              <a:t>also</a:t>
            </a:r>
            <a:r>
              <a:rPr lang="es-ES" sz="1400" b="0" dirty="0" smtClean="0">
                <a:latin typeface="+mn-lt"/>
              </a:rPr>
              <a:t> </a:t>
            </a:r>
            <a:r>
              <a:rPr lang="es-ES" sz="1400" b="0" dirty="0" err="1" smtClean="0">
                <a:latin typeface="+mn-lt"/>
              </a:rPr>
              <a:t>does</a:t>
            </a:r>
            <a:r>
              <a:rPr lang="es-ES" sz="1400" b="0" dirty="0" smtClean="0">
                <a:latin typeface="+mn-lt"/>
              </a:rPr>
              <a:t> </a:t>
            </a:r>
            <a:r>
              <a:rPr lang="es-ES" sz="1400" b="0" dirty="0" err="1" smtClean="0">
                <a:latin typeface="+mn-lt"/>
              </a:rPr>
              <a:t>the</a:t>
            </a:r>
            <a:r>
              <a:rPr lang="es-ES" sz="1400" b="0" dirty="0" smtClean="0">
                <a:latin typeface="+mn-lt"/>
              </a:rPr>
              <a:t> </a:t>
            </a:r>
            <a:r>
              <a:rPr lang="es-ES" sz="1400" b="0" dirty="0" err="1" smtClean="0">
                <a:latin typeface="+mn-lt"/>
              </a:rPr>
              <a:t>same</a:t>
            </a:r>
            <a:endParaRPr lang="en-US" sz="14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Diff()</a:t>
            </a:r>
            <a:r>
              <a:rPr lang="en-US" dirty="0" smtClean="0">
                <a:cs typeface="Courier New" panose="02070309020205020404" pitchFamily="49" charset="0"/>
              </a:rPr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Multiple 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Multiple </a:t>
            </a:r>
            <a:r>
              <a:rPr lang="en-US" dirty="0" smtClean="0">
                <a:cs typeface="Courier New" panose="02070309020205020404" pitchFamily="49" charset="0"/>
              </a:rPr>
              <a:t>variables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0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6" y="1179095"/>
            <a:ext cx="5510463" cy="5029199"/>
          </a:xfrm>
        </p:spPr>
        <p:txBody>
          <a:bodyPr>
            <a:norm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deriv</a:t>
            </a:r>
            <a:r>
              <a:rPr lang="en-US" dirty="0"/>
              <a:t> = Derivative(expr, x, y, y, z, 4)</a:t>
            </a:r>
          </a:p>
          <a:p>
            <a:r>
              <a:rPr lang="en-US" dirty="0"/>
              <a:t>&gt;&gt;&gt; </a:t>
            </a:r>
            <a:r>
              <a:rPr lang="en-US" dirty="0" err="1"/>
              <a:t>deriv</a:t>
            </a:r>
            <a:endParaRPr lang="en-US" dirty="0"/>
          </a:p>
          <a:p>
            <a:r>
              <a:rPr lang="en-US" dirty="0"/>
              <a:t>     7</a:t>
            </a:r>
          </a:p>
          <a:p>
            <a:r>
              <a:rPr lang="en-US" dirty="0"/>
              <a:t>    ∂     / </a:t>
            </a:r>
            <a:r>
              <a:rPr lang="en-US" dirty="0" err="1"/>
              <a:t>x⋅y⋅z</a:t>
            </a:r>
            <a:r>
              <a:rPr lang="en-US" dirty="0"/>
              <a:t>\</a:t>
            </a:r>
          </a:p>
          <a:p>
            <a:r>
              <a:rPr lang="en-US" dirty="0"/>
              <a:t>──────────\ℯ    /</a:t>
            </a:r>
          </a:p>
          <a:p>
            <a:r>
              <a:rPr lang="en-US" dirty="0"/>
              <a:t>  4   2</a:t>
            </a:r>
          </a:p>
          <a:p>
            <a:r>
              <a:rPr lang="en-US" dirty="0"/>
              <a:t>∂z  ∂y  ∂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n-US" sz="1400" dirty="0"/>
              <a:t>&gt;&gt;&gt; </a:t>
            </a:r>
            <a:r>
              <a:rPr lang="en-US" sz="1400" dirty="0" err="1"/>
              <a:t>deriv.doit</a:t>
            </a:r>
            <a:r>
              <a:rPr lang="en-US" sz="1400" dirty="0"/>
              <a:t>()</a:t>
            </a:r>
          </a:p>
          <a:p>
            <a:r>
              <a:rPr lang="en-US" sz="1400" dirty="0"/>
              <a:t> 3  2/ 3  3  3     2 </a:t>
            </a:r>
            <a:r>
              <a:rPr lang="en-US" sz="1400" dirty="0" smtClean="0"/>
              <a:t> 2 2               \ </a:t>
            </a:r>
            <a:r>
              <a:rPr lang="en-US" sz="1400" dirty="0" err="1"/>
              <a:t>x⋅y⋅z</a:t>
            </a:r>
            <a:endParaRPr lang="en-US" sz="1400" dirty="0"/>
          </a:p>
          <a:p>
            <a:r>
              <a:rPr lang="en-US" sz="1400" dirty="0"/>
              <a:t>x ⋅y ⋅\x ⋅y ⋅z  + 14⋅x ⋅y ⋅z  + 52⋅x⋅y⋅z + 48/⋅ℯ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Diff()</a:t>
            </a:r>
            <a:r>
              <a:rPr lang="en-US" dirty="0" smtClean="0">
                <a:cs typeface="Courier New" panose="02070309020205020404" pitchFamily="49" charset="0"/>
              </a:rPr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Multiple 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Multiple </a:t>
            </a:r>
            <a:r>
              <a:rPr lang="en-US" dirty="0" smtClean="0">
                <a:cs typeface="Courier New" panose="02070309020205020404" pitchFamily="49" charset="0"/>
              </a:rPr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Leave at the differential form (same syntax)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Evaluate it (method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1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integrate(cos(x), x)</a:t>
            </a:r>
          </a:p>
          <a:p>
            <a:r>
              <a:rPr lang="en-US" dirty="0"/>
              <a:t>sin(x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&gt;&gt;&gt; integrate(</a:t>
            </a:r>
            <a:r>
              <a:rPr lang="en-US" dirty="0" err="1"/>
              <a:t>exp</a:t>
            </a:r>
            <a:r>
              <a:rPr lang="en-US" dirty="0"/>
              <a:t>(-x), (x, 0, </a:t>
            </a:r>
            <a:r>
              <a:rPr lang="en-US" dirty="0" err="1"/>
              <a:t>oo</a:t>
            </a:r>
            <a:r>
              <a:rPr lang="en-US" dirty="0"/>
              <a:t>))</a:t>
            </a:r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s-ES" dirty="0"/>
              <a:t>&gt;&gt;&gt; </a:t>
            </a:r>
            <a:r>
              <a:rPr lang="es-ES" dirty="0" err="1"/>
              <a:t>integrate</a:t>
            </a:r>
            <a:r>
              <a:rPr lang="es-ES" dirty="0"/>
              <a:t>(</a:t>
            </a:r>
            <a:r>
              <a:rPr lang="es-ES" dirty="0" err="1"/>
              <a:t>exp</a:t>
            </a:r>
            <a:r>
              <a:rPr lang="es-ES" dirty="0"/>
              <a:t>(-x**2 - y**2), (x, -</a:t>
            </a:r>
            <a:r>
              <a:rPr lang="es-ES" dirty="0" err="1"/>
              <a:t>oo</a:t>
            </a:r>
            <a:r>
              <a:rPr lang="es-ES" dirty="0"/>
              <a:t>, </a:t>
            </a:r>
            <a:r>
              <a:rPr lang="es-ES" dirty="0" err="1"/>
              <a:t>oo</a:t>
            </a:r>
            <a:r>
              <a:rPr lang="es-ES" dirty="0"/>
              <a:t>), (y, -</a:t>
            </a:r>
            <a:r>
              <a:rPr lang="es-ES" dirty="0" err="1"/>
              <a:t>oo</a:t>
            </a:r>
            <a:r>
              <a:rPr lang="es-ES" dirty="0"/>
              <a:t>, </a:t>
            </a:r>
            <a:r>
              <a:rPr lang="es-ES" dirty="0" err="1"/>
              <a:t>oo</a:t>
            </a:r>
            <a:r>
              <a:rPr lang="es-ES" dirty="0"/>
              <a:t>))</a:t>
            </a:r>
          </a:p>
          <a:p>
            <a:r>
              <a:rPr lang="el-GR" dirty="0" smtClean="0"/>
              <a:t>Π</a:t>
            </a:r>
            <a:endParaRPr lang="es-ES" dirty="0" smtClean="0"/>
          </a:p>
          <a:p>
            <a:endParaRPr lang="es-ES" dirty="0"/>
          </a:p>
          <a:p>
            <a:r>
              <a:rPr lang="en-US" dirty="0"/>
              <a:t>&gt;&gt;&gt; expr = Integral(log(x)**2, x)</a:t>
            </a:r>
          </a:p>
          <a:p>
            <a:r>
              <a:rPr lang="en-US" dirty="0"/>
              <a:t>&gt;&gt;&gt; expr</a:t>
            </a:r>
          </a:p>
          <a:p>
            <a:r>
              <a:rPr lang="en-US" dirty="0"/>
              <a:t>⌠</a:t>
            </a:r>
          </a:p>
          <a:p>
            <a:r>
              <a:rPr lang="en-US" dirty="0" smtClean="0"/>
              <a:t>|    </a:t>
            </a:r>
            <a:r>
              <a:rPr lang="en-US" dirty="0"/>
              <a:t>2</a:t>
            </a:r>
          </a:p>
          <a:p>
            <a:r>
              <a:rPr lang="en-US" dirty="0" smtClean="0"/>
              <a:t>| </a:t>
            </a:r>
            <a:r>
              <a:rPr lang="en-US" dirty="0"/>
              <a:t>log (x) dx</a:t>
            </a:r>
          </a:p>
          <a:p>
            <a:r>
              <a:rPr lang="en-US" dirty="0"/>
              <a:t>⌡</a:t>
            </a:r>
          </a:p>
          <a:p>
            <a:r>
              <a:rPr lang="en-US" dirty="0"/>
              <a:t>&gt;&gt;&gt; </a:t>
            </a:r>
            <a:r>
              <a:rPr lang="en-US" dirty="0" err="1"/>
              <a:t>expr.doit</a:t>
            </a:r>
            <a:r>
              <a:rPr lang="en-US" dirty="0"/>
              <a:t>()</a:t>
            </a:r>
          </a:p>
          <a:p>
            <a:r>
              <a:rPr lang="en-US" dirty="0"/>
              <a:t>         2</a:t>
            </a:r>
          </a:p>
          <a:p>
            <a:r>
              <a:rPr lang="en-US" dirty="0" err="1"/>
              <a:t>x⋅log</a:t>
            </a:r>
            <a:r>
              <a:rPr lang="en-US" dirty="0"/>
              <a:t> (x) - 2⋅x⋅log(x) + 2⋅x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Integrals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Indefinite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Definite (pass variable and limits as a tuple. Infinite is </a:t>
            </a:r>
            <a:r>
              <a:rPr lang="en-US" dirty="0" err="1" smtClean="0"/>
              <a:t>oo</a:t>
            </a:r>
            <a:r>
              <a:rPr lang="en-US" dirty="0" smtClean="0"/>
              <a:t>; double ‘o’)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Multiple integrals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Leave unevaluated</a:t>
            </a:r>
          </a:p>
        </p:txBody>
      </p:sp>
    </p:spTree>
    <p:extLst>
      <p:ext uri="{BB962C8B-B14F-4D97-AF65-F5344CB8AC3E}">
        <p14:creationId xmlns:p14="http://schemas.microsoft.com/office/powerpoint/2010/main" val="5192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what’s symbolic computation?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entities become symbols</a:t>
            </a:r>
          </a:p>
          <a:p>
            <a:r>
              <a:rPr lang="en-US" dirty="0" smtClean="0"/>
              <a:t>Objects are represented exactly</a:t>
            </a:r>
          </a:p>
          <a:p>
            <a:r>
              <a:rPr lang="en-US" dirty="0" smtClean="0"/>
              <a:t>Can represent expressions and functions</a:t>
            </a:r>
          </a:p>
          <a:p>
            <a:r>
              <a:rPr lang="en-US" dirty="0" smtClean="0"/>
              <a:t>Easily readable expressions in a console</a:t>
            </a:r>
          </a:p>
          <a:p>
            <a:r>
              <a:rPr lang="en-US" dirty="0" smtClean="0"/>
              <a:t>Solve equations, integrate and differentiate</a:t>
            </a:r>
          </a:p>
          <a:p>
            <a:r>
              <a:rPr lang="en-US" dirty="0" smtClean="0"/>
              <a:t>Simplify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&gt;&gt;&gt; </a:t>
            </a:r>
            <a:r>
              <a:rPr lang="es-ES" dirty="0" err="1"/>
              <a:t>expr</a:t>
            </a:r>
            <a:r>
              <a:rPr lang="es-ES" dirty="0"/>
              <a:t> = </a:t>
            </a:r>
            <a:r>
              <a:rPr lang="es-ES" dirty="0" err="1"/>
              <a:t>exp</a:t>
            </a:r>
            <a:r>
              <a:rPr lang="es-ES" dirty="0"/>
              <a:t>(sin(x))</a:t>
            </a:r>
          </a:p>
          <a:p>
            <a:r>
              <a:rPr lang="es-ES" dirty="0"/>
              <a:t>&gt;&gt;&gt; </a:t>
            </a:r>
            <a:r>
              <a:rPr lang="es-ES" dirty="0" err="1"/>
              <a:t>expr.series</a:t>
            </a:r>
            <a:r>
              <a:rPr lang="es-ES" dirty="0"/>
              <a:t>(x, 0, 4)</a:t>
            </a:r>
          </a:p>
          <a:p>
            <a:r>
              <a:rPr lang="es-ES" dirty="0"/>
              <a:t>         2</a:t>
            </a:r>
          </a:p>
          <a:p>
            <a:r>
              <a:rPr lang="es-ES" dirty="0"/>
              <a:t>        x     / 4\</a:t>
            </a:r>
          </a:p>
          <a:p>
            <a:r>
              <a:rPr lang="es-ES" dirty="0"/>
              <a:t>1 + x + ── + O\x </a:t>
            </a:r>
            <a:r>
              <a:rPr lang="es-ES" dirty="0" smtClean="0"/>
              <a:t>/  </a:t>
            </a:r>
            <a:r>
              <a:rPr lang="es-ES" b="0" dirty="0" smtClean="0">
                <a:latin typeface="+mn-lt"/>
              </a:rPr>
              <a:t>&lt;- </a:t>
            </a:r>
            <a:r>
              <a:rPr lang="es-ES" b="0" dirty="0" err="1" smtClean="0">
                <a:latin typeface="+mn-lt"/>
              </a:rPr>
              <a:t>Landau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order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term</a:t>
            </a:r>
            <a:endParaRPr lang="es-ES" dirty="0"/>
          </a:p>
          <a:p>
            <a:r>
              <a:rPr lang="es-ES" dirty="0"/>
              <a:t>        </a:t>
            </a:r>
            <a:r>
              <a:rPr lang="es-ES" dirty="0" smtClean="0"/>
              <a:t>2</a:t>
            </a:r>
          </a:p>
          <a:p>
            <a:endParaRPr lang="es-ES" dirty="0"/>
          </a:p>
          <a:p>
            <a:r>
              <a:rPr lang="en-US" dirty="0"/>
              <a:t>&gt;&gt;&gt; </a:t>
            </a:r>
            <a:r>
              <a:rPr lang="en-US" dirty="0" err="1"/>
              <a:t>expr.series</a:t>
            </a:r>
            <a:r>
              <a:rPr lang="en-US" dirty="0"/>
              <a:t>(x, 0, 4).</a:t>
            </a:r>
            <a:r>
              <a:rPr lang="en-US" dirty="0" err="1"/>
              <a:t>removeO</a:t>
            </a:r>
            <a:r>
              <a:rPr lang="en-US" dirty="0"/>
              <a:t>()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── + x + 1</a:t>
            </a:r>
          </a:p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Integrals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Indefinite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Definite (pass variable and limits as a tuple. Infinite is </a:t>
            </a:r>
            <a:r>
              <a:rPr lang="en-US" dirty="0" err="1" smtClean="0"/>
              <a:t>oo</a:t>
            </a:r>
            <a:r>
              <a:rPr lang="en-US" dirty="0" smtClean="0"/>
              <a:t>; double ‘o’)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Multiple integrals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Leave unevaluated</a:t>
            </a:r>
          </a:p>
          <a:p>
            <a:r>
              <a:rPr lang="en-US" dirty="0"/>
              <a:t>Series </a:t>
            </a:r>
            <a:r>
              <a:rPr lang="en-US" dirty="0" smtClean="0"/>
              <a:t>expansions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series()</a:t>
            </a:r>
            <a:r>
              <a:rPr lang="en-US" dirty="0" smtClean="0">
                <a:cs typeface="Courier New" panose="02070309020205020404" pitchFamily="49" charset="0"/>
              </a:rPr>
              <a:t> as a method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74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Eq</a:t>
            </a:r>
            <a:r>
              <a:rPr lang="en-US" dirty="0"/>
              <a:t>(x, y)</a:t>
            </a:r>
          </a:p>
          <a:p>
            <a:r>
              <a:rPr lang="en-US" dirty="0"/>
              <a:t>x = </a:t>
            </a:r>
            <a:r>
              <a:rPr lang="en-US" dirty="0" smtClean="0"/>
              <a:t>y</a:t>
            </a:r>
          </a:p>
          <a:p>
            <a:endParaRPr lang="en-US" dirty="0" smtClean="0"/>
          </a:p>
          <a:p>
            <a:r>
              <a:rPr lang="en-US" dirty="0"/>
              <a:t>&gt;&gt;&gt; solve(</a:t>
            </a:r>
            <a:r>
              <a:rPr lang="en-US" dirty="0" err="1"/>
              <a:t>Eq</a:t>
            </a:r>
            <a:r>
              <a:rPr lang="en-US" dirty="0"/>
              <a:t>(x**2, 1), x)</a:t>
            </a:r>
          </a:p>
          <a:p>
            <a:r>
              <a:rPr lang="en-US" dirty="0"/>
              <a:t>[-1, 1]</a:t>
            </a:r>
          </a:p>
          <a:p>
            <a:r>
              <a:rPr lang="en-US" dirty="0"/>
              <a:t>&gt;&gt;&gt; solve(</a:t>
            </a:r>
            <a:r>
              <a:rPr lang="en-US" dirty="0" err="1"/>
              <a:t>Eq</a:t>
            </a:r>
            <a:r>
              <a:rPr lang="en-US" dirty="0"/>
              <a:t>(x**2 - 1, 0), x)</a:t>
            </a:r>
          </a:p>
          <a:p>
            <a:r>
              <a:rPr lang="en-US" dirty="0"/>
              <a:t>[-1, 1]</a:t>
            </a:r>
          </a:p>
          <a:p>
            <a:r>
              <a:rPr lang="en-US" dirty="0"/>
              <a:t>&gt;&gt;&gt; solve(x**2 - 1, x)</a:t>
            </a:r>
          </a:p>
          <a:p>
            <a:r>
              <a:rPr lang="en-US" dirty="0"/>
              <a:t>[-1, 1</a:t>
            </a:r>
            <a:r>
              <a:rPr lang="en-US" dirty="0" smtClean="0"/>
              <a:t>]</a:t>
            </a:r>
          </a:p>
          <a:p>
            <a:r>
              <a:rPr lang="en-US" b="0" dirty="0">
                <a:latin typeface="+mn-lt"/>
              </a:rPr>
              <a:t>If </a:t>
            </a:r>
            <a:r>
              <a:rPr lang="en-US" b="0" dirty="0" smtClean="0">
                <a:latin typeface="+mn-lt"/>
              </a:rPr>
              <a:t>you pass an equation argument that is not an </a:t>
            </a:r>
            <a:r>
              <a:rPr lang="en-US" b="0" dirty="0" err="1" smtClean="0"/>
              <a:t>Eq</a:t>
            </a:r>
            <a:r>
              <a:rPr lang="en-US" b="0" dirty="0">
                <a:latin typeface="+mn-lt"/>
              </a:rPr>
              <a:t> </a:t>
            </a:r>
            <a:r>
              <a:rPr lang="en-US" b="0" dirty="0" smtClean="0">
                <a:latin typeface="+mn-lt"/>
              </a:rPr>
              <a:t>object, </a:t>
            </a:r>
            <a:r>
              <a:rPr lang="en-US" b="0" dirty="0">
                <a:latin typeface="+mn-lt"/>
              </a:rPr>
              <a:t>it is supposed that the expression equals </a:t>
            </a:r>
            <a:r>
              <a:rPr lang="en-US" b="0" dirty="0" smtClean="0">
                <a:latin typeface="+mn-lt"/>
              </a:rPr>
              <a:t>0</a:t>
            </a:r>
          </a:p>
          <a:p>
            <a:endParaRPr lang="en-US" b="0" dirty="0" smtClean="0">
              <a:latin typeface="+mn-lt"/>
            </a:endParaRPr>
          </a:p>
          <a:p>
            <a:r>
              <a:rPr lang="en-US" dirty="0"/>
              <a:t>&gt;&gt;&gt; a = </a:t>
            </a:r>
            <a:r>
              <a:rPr lang="en-US" dirty="0" err="1"/>
              <a:t>Eq</a:t>
            </a:r>
            <a:r>
              <a:rPr lang="en-US" dirty="0"/>
              <a:t>(3*x + 4*y – 2)</a:t>
            </a:r>
          </a:p>
          <a:p>
            <a:r>
              <a:rPr lang="en-US" dirty="0"/>
              <a:t>&gt;&gt;&gt; </a:t>
            </a: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err="1" smtClean="0"/>
              <a:t>Eq</a:t>
            </a:r>
            <a:r>
              <a:rPr lang="en-US" dirty="0" smtClean="0"/>
              <a:t>(0.5*x </a:t>
            </a:r>
            <a:r>
              <a:rPr lang="en-US" dirty="0"/>
              <a:t>– 2*y - 6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&gt;&gt;&gt; solve([a, b</a:t>
            </a:r>
            <a:r>
              <a:rPr lang="en-US" dirty="0"/>
              <a:t>]</a:t>
            </a:r>
            <a:r>
              <a:rPr lang="en-US" dirty="0" smtClean="0"/>
              <a:t>, [x, y])</a:t>
            </a:r>
          </a:p>
          <a:p>
            <a:r>
              <a:rPr lang="en-US" dirty="0" smtClean="0"/>
              <a:t>{x: 3.5, y: -2.125}</a:t>
            </a:r>
          </a:p>
          <a:p>
            <a:endParaRPr lang="en-US" dirty="0"/>
          </a:p>
          <a:p>
            <a:r>
              <a:rPr lang="nl-NL" dirty="0"/>
              <a:t>&gt;&gt;&gt; roots(x**3 - 6*x**2 + 9*x, x)</a:t>
            </a:r>
          </a:p>
          <a:p>
            <a:r>
              <a:rPr lang="nl-NL" dirty="0"/>
              <a:t>{0: 1, 3: 2}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Equations in </a:t>
            </a:r>
            <a:r>
              <a:rPr lang="en-US" dirty="0" err="1" smtClean="0"/>
              <a:t>SymPy</a:t>
            </a:r>
            <a:r>
              <a:rPr lang="en-US" dirty="0" smtClean="0"/>
              <a:t> don’t use equal signs. It works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r>
              <a:rPr lang="en-US" dirty="0" smtClean="0">
                <a:cs typeface="Courier New" panose="02070309020205020404" pitchFamily="49" charset="0"/>
              </a:rPr>
              <a:t>where a is the first member and b the second.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Solving an equation: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solve()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Multiple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Polynomial </a:t>
            </a:r>
            <a:r>
              <a:rPr lang="en-US" dirty="0" smtClean="0">
                <a:cs typeface="Courier New" panose="02070309020205020404" pitchFamily="49" charset="0"/>
              </a:rPr>
              <a:t>roots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f, g = symbols('f g', </a:t>
            </a:r>
            <a:r>
              <a:rPr lang="en-US" dirty="0" err="1"/>
              <a:t>cls</a:t>
            </a:r>
            <a:r>
              <a:rPr lang="en-US" dirty="0"/>
              <a:t>=Function</a:t>
            </a:r>
            <a:r>
              <a:rPr lang="en-US" dirty="0" smtClean="0"/>
              <a:t>)</a:t>
            </a:r>
          </a:p>
          <a:p>
            <a:r>
              <a:rPr lang="en-US" dirty="0"/>
              <a:t>&gt;&gt;&gt; </a:t>
            </a:r>
            <a:r>
              <a:rPr lang="en-US" dirty="0" smtClean="0"/>
              <a:t>f(x)</a:t>
            </a:r>
            <a:endParaRPr lang="en-US" dirty="0"/>
          </a:p>
          <a:p>
            <a:r>
              <a:rPr lang="en-US" dirty="0" smtClean="0"/>
              <a:t>f(x)</a:t>
            </a:r>
            <a:endParaRPr lang="en-US" dirty="0"/>
          </a:p>
          <a:p>
            <a:r>
              <a:rPr lang="en-US" b="0" dirty="0" smtClean="0">
                <a:latin typeface="+mn-lt"/>
              </a:rPr>
              <a:t>If </a:t>
            </a:r>
            <a:r>
              <a:rPr lang="en-US" b="0" dirty="0">
                <a:latin typeface="+mn-lt"/>
              </a:rPr>
              <a:t>you use only </a:t>
            </a:r>
            <a:r>
              <a:rPr lang="en-US" b="0" dirty="0">
                <a:latin typeface="+mn-lt"/>
              </a:rPr>
              <a:t>f</a:t>
            </a:r>
            <a:r>
              <a:rPr lang="en-US" b="0" dirty="0">
                <a:latin typeface="+mn-lt"/>
              </a:rPr>
              <a:t>, it is undefined</a:t>
            </a:r>
            <a:r>
              <a:rPr lang="en-US" b="0" dirty="0" smtClean="0">
                <a:latin typeface="+mn-lt"/>
              </a:rPr>
              <a:t>. </a:t>
            </a:r>
            <a:r>
              <a:rPr lang="en-US" b="0" dirty="0">
                <a:latin typeface="+mn-lt"/>
              </a:rPr>
              <a:t>If you type </a:t>
            </a:r>
            <a:r>
              <a:rPr lang="en-US" b="0" dirty="0">
                <a:latin typeface="+mn-lt"/>
              </a:rPr>
              <a:t>f(x)</a:t>
            </a:r>
            <a:r>
              <a:rPr lang="en-US" b="0" dirty="0">
                <a:latin typeface="+mn-lt"/>
              </a:rPr>
              <a:t>, it’s now an unknown </a:t>
            </a:r>
            <a:r>
              <a:rPr lang="en-US" b="0" dirty="0" smtClean="0">
                <a:latin typeface="+mn-lt"/>
              </a:rPr>
              <a:t>function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&gt;&gt;&gt; f(x).diff(x)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──(f(x))</a:t>
            </a:r>
          </a:p>
          <a:p>
            <a:r>
              <a:rPr lang="en-US" dirty="0"/>
              <a:t>dx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Equations in </a:t>
            </a:r>
            <a:r>
              <a:rPr lang="en-US" dirty="0" err="1" smtClean="0"/>
              <a:t>SymPy</a:t>
            </a:r>
            <a:r>
              <a:rPr lang="en-US" dirty="0" smtClean="0"/>
              <a:t> don’t use equal signs. It works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r>
              <a:rPr lang="en-US" dirty="0" smtClean="0">
                <a:cs typeface="Courier New" panose="02070309020205020404" pitchFamily="49" charset="0"/>
              </a:rPr>
              <a:t>where a is the first member and b the second.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Solving an equation: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solve()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Multiple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Polynomial </a:t>
            </a:r>
            <a:r>
              <a:rPr lang="en-US" dirty="0" smtClean="0">
                <a:cs typeface="Courier New" panose="02070309020205020404" pitchFamily="49" charset="0"/>
              </a:rPr>
              <a:t>roots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Differential equations: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cs typeface="Courier New" panose="02070309020205020404" pitchFamily="49" charset="0"/>
              </a:rPr>
              <a:t>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Define it by applying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9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diffeq</a:t>
            </a:r>
            <a:r>
              <a:rPr lang="en-US" dirty="0"/>
              <a:t> = </a:t>
            </a:r>
            <a:r>
              <a:rPr lang="en-US" dirty="0" err="1"/>
              <a:t>Eq</a:t>
            </a:r>
            <a:r>
              <a:rPr lang="en-US" dirty="0"/>
              <a:t>(f(x).diff(x, </a:t>
            </a:r>
            <a:r>
              <a:rPr lang="en-US" dirty="0" smtClean="0"/>
              <a:t>2) </a:t>
            </a:r>
            <a:r>
              <a:rPr lang="en-US" dirty="0"/>
              <a:t>- 2*f(x).diff(x) + f(x), sin(x))</a:t>
            </a:r>
          </a:p>
          <a:p>
            <a:r>
              <a:rPr lang="en-US" dirty="0"/>
              <a:t>&gt;&gt;&gt; </a:t>
            </a:r>
            <a:r>
              <a:rPr lang="en-US" dirty="0" err="1"/>
              <a:t>diffeq</a:t>
            </a:r>
            <a:endParaRPr lang="en-US" dirty="0"/>
          </a:p>
          <a:p>
            <a:r>
              <a:rPr lang="en-US" dirty="0"/>
              <a:t>                      2</a:t>
            </a:r>
          </a:p>
          <a:p>
            <a:r>
              <a:rPr lang="en-US" dirty="0"/>
              <a:t>         d           </a:t>
            </a:r>
            <a:r>
              <a:rPr lang="en-US" dirty="0" err="1"/>
              <a:t>d</a:t>
            </a:r>
            <a:endParaRPr lang="en-US" dirty="0"/>
          </a:p>
          <a:p>
            <a:r>
              <a:rPr lang="en-US" dirty="0"/>
              <a:t>f(x) - 2⋅──(f(x)) + ───(f(x)) = sin(x)</a:t>
            </a:r>
          </a:p>
          <a:p>
            <a:r>
              <a:rPr lang="en-US" dirty="0"/>
              <a:t>         dx           2</a:t>
            </a:r>
          </a:p>
          <a:p>
            <a:r>
              <a:rPr lang="en-US" dirty="0"/>
              <a:t>                    </a:t>
            </a:r>
            <a:r>
              <a:rPr lang="en-US" dirty="0" smtClean="0"/>
              <a:t>dx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dsolve</a:t>
            </a:r>
            <a:r>
              <a:rPr lang="en-US" dirty="0"/>
              <a:t>(</a:t>
            </a:r>
            <a:r>
              <a:rPr lang="en-US" dirty="0" err="1"/>
              <a:t>diffeq</a:t>
            </a:r>
            <a:r>
              <a:rPr lang="en-US" dirty="0"/>
              <a:t>, f(x))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 </a:t>
            </a:r>
            <a:r>
              <a:rPr lang="en-US" dirty="0"/>
              <a:t>x   cos(x)</a:t>
            </a:r>
          </a:p>
          <a:p>
            <a:r>
              <a:rPr lang="en-US" dirty="0"/>
              <a:t>f(x) = (C₁ + C₂⋅x)⋅ℯ  + ──────</a:t>
            </a:r>
          </a:p>
          <a:p>
            <a:r>
              <a:rPr lang="en-US" dirty="0"/>
              <a:t>                        </a:t>
            </a:r>
            <a:r>
              <a:rPr lang="en-US" dirty="0" smtClean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Equations in </a:t>
            </a:r>
            <a:r>
              <a:rPr lang="en-US" dirty="0" err="1" smtClean="0"/>
              <a:t>SymPy</a:t>
            </a:r>
            <a:r>
              <a:rPr lang="en-US" dirty="0" smtClean="0"/>
              <a:t> don’t use equal signs. It works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r>
              <a:rPr lang="en-US" dirty="0" smtClean="0">
                <a:cs typeface="Courier New" panose="02070309020205020404" pitchFamily="49" charset="0"/>
              </a:rPr>
              <a:t>where a is the first member and b the second.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Solving an equation: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solve()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Multiple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Polynomial </a:t>
            </a:r>
            <a:r>
              <a:rPr lang="en-US" dirty="0" smtClean="0">
                <a:cs typeface="Courier New" panose="02070309020205020404" pitchFamily="49" charset="0"/>
              </a:rPr>
              <a:t>roots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Differential equations: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cs typeface="Courier New" panose="02070309020205020404" pitchFamily="49" charset="0"/>
              </a:rPr>
              <a:t>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Define it by applying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Solve 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dsolve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5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HANDS-ON!!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31170"/>
            <a:ext cx="7886700" cy="3910262"/>
          </a:xfrm>
        </p:spPr>
        <p:txBody>
          <a:bodyPr>
            <a:normAutofit/>
          </a:bodyPr>
          <a:lstStyle/>
          <a:p>
            <a:r>
              <a:rPr lang="en-US" dirty="0" smtClean="0"/>
              <a:t>Read from the file “eq_example.dat” both equations into an array specifying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 smtClean="0"/>
          </a:p>
          <a:p>
            <a:r>
              <a:rPr lang="en-US" dirty="0" smtClean="0"/>
              <a:t>Convert both to a </a:t>
            </a:r>
            <a:r>
              <a:rPr lang="en-US" dirty="0" err="1" smtClean="0"/>
              <a:t>SymPy</a:t>
            </a:r>
            <a:r>
              <a:rPr lang="en-US" dirty="0" smtClean="0"/>
              <a:t> equation</a:t>
            </a:r>
          </a:p>
          <a:p>
            <a:r>
              <a:rPr lang="en-US" dirty="0" smtClean="0"/>
              <a:t>expand them</a:t>
            </a:r>
          </a:p>
          <a:p>
            <a:r>
              <a:rPr lang="en-US" dirty="0" smtClean="0"/>
              <a:t>Integrate them</a:t>
            </a:r>
          </a:p>
          <a:p>
            <a:r>
              <a:rPr lang="en-US" dirty="0" smtClean="0"/>
              <a:t>Differentiate to check (maybe you’ll have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simplify</a:t>
            </a:r>
            <a:r>
              <a:rPr lang="en-US" dirty="0" smtClean="0">
                <a:cs typeface="Courier New" panose="02070309020205020404" pitchFamily="49" charset="0"/>
              </a:rPr>
              <a:t> them after that)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Do it in the printing mode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init_session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eqs</a:t>
            </a:r>
            <a:r>
              <a:rPr lang="en-US" dirty="0" smtClean="0"/>
              <a:t> = </a:t>
            </a:r>
            <a:r>
              <a:rPr lang="en-US" dirty="0" err="1" smtClean="0"/>
              <a:t>np.genfromtxt</a:t>
            </a:r>
            <a:r>
              <a:rPr lang="en-US" dirty="0" smtClean="0"/>
              <a:t>(‘eq.example.dat’, </a:t>
            </a:r>
            <a:r>
              <a:rPr lang="en-US" dirty="0" err="1" smtClean="0"/>
              <a:t>dtype</a:t>
            </a:r>
            <a:r>
              <a:rPr lang="en-US" dirty="0" smtClean="0"/>
              <a:t>=“</a:t>
            </a:r>
            <a:r>
              <a:rPr lang="en-US" dirty="0" err="1" smtClean="0"/>
              <a:t>str</a:t>
            </a:r>
            <a:r>
              <a:rPr lang="en-US" dirty="0" smtClean="0"/>
              <a:t>”)</a:t>
            </a:r>
          </a:p>
          <a:p>
            <a:endParaRPr lang="en-US" dirty="0" smtClean="0"/>
          </a:p>
          <a:p>
            <a:r>
              <a:rPr lang="en-US" dirty="0" smtClean="0"/>
              <a:t>&gt;&gt;&gt; e1 = simplify(</a:t>
            </a:r>
            <a:r>
              <a:rPr lang="en-US" dirty="0" err="1" smtClean="0"/>
              <a:t>eqs</a:t>
            </a:r>
            <a:r>
              <a:rPr lang="en-US" dirty="0" smtClean="0"/>
              <a:t>[0])</a:t>
            </a:r>
          </a:p>
          <a:p>
            <a:endParaRPr lang="en-US" dirty="0" smtClean="0"/>
          </a:p>
          <a:p>
            <a:r>
              <a:rPr lang="en-US" dirty="0" smtClean="0"/>
              <a:t>&gt;&gt;&gt; e2 = simplify(</a:t>
            </a:r>
            <a:r>
              <a:rPr lang="en-US" dirty="0" err="1" smtClean="0"/>
              <a:t>eqs</a:t>
            </a:r>
            <a:r>
              <a:rPr lang="en-US" dirty="0" smtClean="0"/>
              <a:t>[1])</a:t>
            </a:r>
          </a:p>
          <a:p>
            <a:endParaRPr lang="en-US" dirty="0" smtClean="0"/>
          </a:p>
          <a:p>
            <a:r>
              <a:rPr lang="en-US" dirty="0" smtClean="0"/>
              <a:t>&gt;&gt;&gt; e1x, e2x = expand(e1), expand(e2)</a:t>
            </a:r>
          </a:p>
          <a:p>
            <a:endParaRPr lang="en-US" dirty="0" smtClean="0"/>
          </a:p>
          <a:p>
            <a:r>
              <a:rPr lang="en-US" dirty="0" smtClean="0"/>
              <a:t>&gt;&gt;&gt; int_e1 = integrate(e1x, x)</a:t>
            </a:r>
          </a:p>
          <a:p>
            <a:endParaRPr lang="en-US" dirty="0" smtClean="0"/>
          </a:p>
          <a:p>
            <a:r>
              <a:rPr lang="en-US" dirty="0" smtClean="0"/>
              <a:t>&gt;&gt;&gt; e1_new = diff(int_e1, x)</a:t>
            </a:r>
          </a:p>
          <a:p>
            <a:endParaRPr lang="en-US" dirty="0" smtClean="0"/>
          </a:p>
          <a:p>
            <a:r>
              <a:rPr lang="en-US" dirty="0" smtClean="0"/>
              <a:t>&gt;&gt;&gt; simplify(e1_new)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 the printing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Reading the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Converting the strings into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Expanding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Integrating (just one here)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Differentiating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Simplifying</a:t>
            </a:r>
          </a:p>
        </p:txBody>
      </p:sp>
    </p:spTree>
    <p:extLst>
      <p:ext uri="{BB962C8B-B14F-4D97-AF65-F5344CB8AC3E}">
        <p14:creationId xmlns:p14="http://schemas.microsoft.com/office/powerpoint/2010/main" val="20965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does not add anything to Python</a:t>
            </a:r>
          </a:p>
          <a:p>
            <a:r>
              <a:rPr lang="en-US" dirty="0" smtClean="0"/>
              <a:t>You must declare the symbol objects</a:t>
            </a:r>
          </a:p>
          <a:p>
            <a:r>
              <a:rPr lang="en-US" dirty="0" smtClean="0"/>
              <a:t>Symbols and object names doesn’t need to be the same</a:t>
            </a:r>
          </a:p>
          <a:p>
            <a:r>
              <a:rPr lang="en-US" dirty="0" smtClean="0"/>
              <a:t>Like any object, symbols can be redefined into other objects</a:t>
            </a:r>
          </a:p>
          <a:p>
            <a:r>
              <a:rPr lang="en-US" dirty="0" err="1" smtClean="0"/>
              <a:t>Sympy</a:t>
            </a:r>
            <a:r>
              <a:rPr lang="en-US" dirty="0" smtClean="0"/>
              <a:t> automatically simplifies some expressions when typed, e.g.: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becomes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US" dirty="0" smtClean="0"/>
              <a:t>Let’s see some “gotchas”: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obvious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&gt;&gt;&gt; (x + 1)**2 == x**2 + 2*x + 1</a:t>
            </a:r>
          </a:p>
          <a:p>
            <a:r>
              <a:rPr lang="da-DK" dirty="0" smtClean="0"/>
              <a:t>False</a:t>
            </a:r>
          </a:p>
          <a:p>
            <a:endParaRPr lang="da-DK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Eq</a:t>
            </a:r>
            <a:r>
              <a:rPr lang="en-US" dirty="0" smtClean="0"/>
              <a:t>(x </a:t>
            </a:r>
            <a:r>
              <a:rPr lang="en-US" dirty="0"/>
              <a:t>+ 1, 4)</a:t>
            </a:r>
          </a:p>
          <a:p>
            <a:r>
              <a:rPr lang="en-US" dirty="0"/>
              <a:t>x + 1 == </a:t>
            </a:r>
            <a:r>
              <a:rPr lang="en-US" dirty="0" smtClean="0"/>
              <a:t>4</a:t>
            </a:r>
          </a:p>
          <a:p>
            <a:endParaRPr lang="en-US" dirty="0"/>
          </a:p>
          <a:p>
            <a:r>
              <a:rPr lang="en-US" dirty="0" smtClean="0"/>
              <a:t>&gt;&gt;&gt; x + </a:t>
            </a:r>
            <a:r>
              <a:rPr lang="en-US" dirty="0" err="1" smtClean="0"/>
              <a:t>sympy.Integer</a:t>
            </a:r>
            <a:r>
              <a:rPr lang="en-US" dirty="0" smtClean="0"/>
              <a:t>(1)/</a:t>
            </a:r>
            <a:r>
              <a:rPr lang="en-US" dirty="0" err="1" smtClean="0"/>
              <a:t>sympy.Integer</a:t>
            </a:r>
            <a:r>
              <a:rPr lang="en-US" dirty="0" smtClean="0"/>
              <a:t>(3</a:t>
            </a:r>
            <a:r>
              <a:rPr lang="en-US" dirty="0"/>
              <a:t>)</a:t>
            </a:r>
          </a:p>
          <a:p>
            <a:r>
              <a:rPr lang="en-US" dirty="0" smtClean="0"/>
              <a:t>X + 1/3</a:t>
            </a:r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/>
              <a:t>x </a:t>
            </a:r>
            <a:r>
              <a:rPr lang="en-US" dirty="0" smtClean="0"/>
              <a:t>+ 1./2</a:t>
            </a:r>
            <a:endParaRPr lang="en-US" dirty="0"/>
          </a:p>
          <a:p>
            <a:r>
              <a:rPr lang="en-US" dirty="0"/>
              <a:t>X + </a:t>
            </a:r>
            <a:r>
              <a:rPr lang="en-US" dirty="0" smtClean="0"/>
              <a:t>0.5</a:t>
            </a:r>
          </a:p>
          <a:p>
            <a:r>
              <a:rPr lang="en-US" dirty="0"/>
              <a:t>&gt;&gt;&gt; x + </a:t>
            </a:r>
            <a:r>
              <a:rPr lang="en-US" dirty="0" smtClean="0"/>
              <a:t>1/2</a:t>
            </a:r>
            <a:endParaRPr lang="en-US" dirty="0"/>
          </a:p>
          <a:p>
            <a:r>
              <a:rPr lang="en-US" dirty="0" smtClean="0"/>
              <a:t>X    </a:t>
            </a:r>
            <a:r>
              <a:rPr lang="en-US" b="0" dirty="0" smtClean="0">
                <a:latin typeface="+mn-lt"/>
              </a:rPr>
              <a:t>(integer division returns integers, 0 in the case)</a:t>
            </a:r>
          </a:p>
          <a:p>
            <a:endParaRPr lang="en-US" b="0" dirty="0">
              <a:latin typeface="+mn-lt"/>
            </a:endParaRPr>
          </a:p>
          <a:p>
            <a:r>
              <a:rPr lang="pt-BR" dirty="0"/>
              <a:t>&gt;&gt;&gt; </a:t>
            </a:r>
            <a:r>
              <a:rPr lang="pt-BR" dirty="0" err="1"/>
              <a:t>expr</a:t>
            </a:r>
            <a:r>
              <a:rPr lang="pt-BR" dirty="0"/>
              <a:t> = cos(x)</a:t>
            </a:r>
          </a:p>
          <a:p>
            <a:r>
              <a:rPr lang="pt-BR" dirty="0"/>
              <a:t>&gt;&gt;&gt; </a:t>
            </a:r>
            <a:r>
              <a:rPr lang="pt-BR" dirty="0" err="1"/>
              <a:t>expr.subs</a:t>
            </a:r>
            <a:r>
              <a:rPr lang="pt-BR" dirty="0"/>
              <a:t>(x, 0)</a:t>
            </a:r>
          </a:p>
          <a:p>
            <a:r>
              <a:rPr lang="pt-BR" dirty="0"/>
              <a:t>1</a:t>
            </a:r>
          </a:p>
          <a:p>
            <a:r>
              <a:rPr lang="pt-BR" dirty="0"/>
              <a:t>&gt;&gt;&gt; </a:t>
            </a:r>
            <a:r>
              <a:rPr lang="pt-BR" dirty="0" err="1"/>
              <a:t>expr</a:t>
            </a:r>
            <a:endParaRPr lang="pt-BR" dirty="0"/>
          </a:p>
          <a:p>
            <a:r>
              <a:rPr lang="pt-BR" dirty="0"/>
              <a:t>cos(x)</a:t>
            </a:r>
          </a:p>
          <a:p>
            <a:r>
              <a:rPr lang="pt-BR" dirty="0"/>
              <a:t>&gt;&gt;&gt; x</a:t>
            </a:r>
          </a:p>
          <a:p>
            <a:r>
              <a:rPr lang="pt-BR" dirty="0"/>
              <a:t>x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use implicit operations, like 3x. Use instead 3*x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Power is **, not </a:t>
            </a:r>
            <a:r>
              <a:rPr lang="en-US" dirty="0" smtClean="0">
                <a:cs typeface="Courier New" panose="02070309020205020404" pitchFamily="49" charset="0"/>
              </a:rPr>
              <a:t>^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Equal signs peculiarities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cs typeface="Courier New" panose="02070309020205020404" pitchFamily="49" charset="0"/>
              </a:rPr>
              <a:t>SymPy</a:t>
            </a:r>
            <a:r>
              <a:rPr lang="en-US" dirty="0" smtClean="0">
                <a:cs typeface="Courier New" panose="02070309020205020404" pitchFamily="49" charset="0"/>
              </a:rPr>
              <a:t> doesn’t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>
                <a:cs typeface="Courier New" panose="02070309020205020404" pitchFamily="49" charset="0"/>
              </a:rPr>
              <a:t> evaluates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only expressions that are </a:t>
            </a:r>
            <a:r>
              <a:rPr lang="en-US" dirty="0" err="1" smtClean="0">
                <a:cs typeface="Courier New" panose="02070309020205020404" pitchFamily="49" charset="0"/>
              </a:rPr>
              <a:t>exacly</a:t>
            </a:r>
            <a:r>
              <a:rPr lang="en-US" dirty="0" smtClean="0">
                <a:cs typeface="Courier New" panose="02070309020205020404" pitchFamily="49" charset="0"/>
              </a:rPr>
              <a:t> alike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In </a:t>
            </a:r>
            <a:r>
              <a:rPr lang="en-US" dirty="0" err="1" smtClean="0">
                <a:cs typeface="Courier New" panose="02070309020205020404" pitchFamily="49" charset="0"/>
              </a:rPr>
              <a:t>SymPy</a:t>
            </a:r>
            <a:r>
              <a:rPr lang="en-US" dirty="0" smtClean="0">
                <a:cs typeface="Courier New" panose="02070309020205020404" pitchFamily="49" charset="0"/>
              </a:rPr>
              <a:t> outputs, equality is represented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Fractions must be constructed explicitly, otherwise, it will use python comprehension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cs typeface="Courier New" panose="02070309020205020404" pitchFamily="49" charset="0"/>
              </a:rPr>
              <a:t>Sympy</a:t>
            </a:r>
            <a:r>
              <a:rPr lang="en-US" dirty="0" smtClean="0">
                <a:cs typeface="Courier New" panose="02070309020205020404" pitchFamily="49" charset="0"/>
              </a:rPr>
              <a:t> expressions are immutable.</a:t>
            </a:r>
          </a:p>
        </p:txBody>
      </p:sp>
    </p:spTree>
    <p:extLst>
      <p:ext uri="{BB962C8B-B14F-4D97-AF65-F5344CB8AC3E}">
        <p14:creationId xmlns:p14="http://schemas.microsoft.com/office/powerpoint/2010/main" val="111958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&gt;&gt;&gt; from sympy import *</a:t>
            </a:r>
          </a:p>
          <a:p>
            <a:r>
              <a:rPr lang="pl-PL" dirty="0"/>
              <a:t>&gt;&gt;&gt; x, y, </a:t>
            </a:r>
            <a:r>
              <a:rPr lang="pl-PL" dirty="0" smtClean="0"/>
              <a:t>z </a:t>
            </a:r>
            <a:r>
              <a:rPr lang="pl-PL" dirty="0"/>
              <a:t>= symbols("x y z</a:t>
            </a:r>
            <a:r>
              <a:rPr lang="pl-PL" dirty="0" smtClean="0"/>
              <a:t>")</a:t>
            </a:r>
            <a:endParaRPr lang="pt-BR" dirty="0" smtClean="0"/>
          </a:p>
          <a:p>
            <a:endParaRPr lang="pt-BR" dirty="0"/>
          </a:p>
          <a:p>
            <a:r>
              <a:rPr lang="es-ES" dirty="0"/>
              <a:t>&gt;&gt;&gt; </a:t>
            </a:r>
            <a:r>
              <a:rPr lang="es-ES" dirty="0" err="1"/>
              <a:t>expr</a:t>
            </a:r>
            <a:r>
              <a:rPr lang="es-ES" dirty="0"/>
              <a:t> = </a:t>
            </a:r>
            <a:r>
              <a:rPr lang="es-ES" dirty="0" err="1"/>
              <a:t>cos</a:t>
            </a:r>
            <a:r>
              <a:rPr lang="es-ES" dirty="0"/>
              <a:t>(x) + 1</a:t>
            </a:r>
          </a:p>
          <a:p>
            <a:r>
              <a:rPr lang="es-ES" dirty="0"/>
              <a:t>&gt;&gt;&gt; </a:t>
            </a:r>
            <a:r>
              <a:rPr lang="es-ES" dirty="0" err="1"/>
              <a:t>expr.subs</a:t>
            </a:r>
            <a:r>
              <a:rPr lang="es-ES" dirty="0"/>
              <a:t>(x, y)</a:t>
            </a:r>
          </a:p>
          <a:p>
            <a:r>
              <a:rPr lang="es-ES" dirty="0" err="1"/>
              <a:t>cos</a:t>
            </a:r>
            <a:r>
              <a:rPr lang="es-ES" dirty="0"/>
              <a:t>(y) + </a:t>
            </a:r>
            <a:r>
              <a:rPr lang="es-ES" dirty="0" smtClean="0"/>
              <a:t>1</a:t>
            </a:r>
            <a:endParaRPr lang="es-ES" dirty="0"/>
          </a:p>
          <a:p>
            <a:r>
              <a:rPr lang="en-US" dirty="0"/>
              <a:t>&gt;&gt;&gt; </a:t>
            </a:r>
            <a:r>
              <a:rPr lang="en-US" dirty="0" err="1"/>
              <a:t>expr.subs</a:t>
            </a:r>
            <a:r>
              <a:rPr lang="en-US" dirty="0"/>
              <a:t>(x, 0)</a:t>
            </a:r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s-ES" dirty="0"/>
              <a:t>&gt;&gt;&gt; </a:t>
            </a:r>
            <a:r>
              <a:rPr lang="es-ES" dirty="0" err="1"/>
              <a:t>expr</a:t>
            </a:r>
            <a:r>
              <a:rPr lang="es-ES" dirty="0"/>
              <a:t> = x**y</a:t>
            </a:r>
          </a:p>
          <a:p>
            <a:r>
              <a:rPr lang="es-ES" dirty="0"/>
              <a:t>&gt;&gt;&gt; </a:t>
            </a:r>
            <a:r>
              <a:rPr lang="es-ES" dirty="0" err="1"/>
              <a:t>expr</a:t>
            </a:r>
            <a:endParaRPr lang="es-ES" dirty="0"/>
          </a:p>
          <a:p>
            <a:r>
              <a:rPr lang="es-ES" dirty="0"/>
              <a:t>x**y</a:t>
            </a:r>
          </a:p>
          <a:p>
            <a:r>
              <a:rPr lang="es-ES" dirty="0"/>
              <a:t>&gt;&gt;&gt; </a:t>
            </a:r>
            <a:r>
              <a:rPr lang="es-ES" dirty="0" err="1"/>
              <a:t>expr</a:t>
            </a:r>
            <a:r>
              <a:rPr lang="es-ES" dirty="0"/>
              <a:t> = </a:t>
            </a:r>
            <a:r>
              <a:rPr lang="es-ES" dirty="0" err="1"/>
              <a:t>expr.subs</a:t>
            </a:r>
            <a:r>
              <a:rPr lang="es-ES" dirty="0"/>
              <a:t>(y, x**y)</a:t>
            </a:r>
          </a:p>
          <a:p>
            <a:r>
              <a:rPr lang="es-ES" dirty="0"/>
              <a:t>&gt;&gt;&gt; </a:t>
            </a:r>
            <a:r>
              <a:rPr lang="es-ES" dirty="0" err="1"/>
              <a:t>expr</a:t>
            </a:r>
            <a:endParaRPr lang="es-ES" dirty="0"/>
          </a:p>
          <a:p>
            <a:r>
              <a:rPr lang="es-ES" dirty="0"/>
              <a:t>x**(x**y)</a:t>
            </a:r>
          </a:p>
          <a:p>
            <a:r>
              <a:rPr lang="es-ES" dirty="0"/>
              <a:t>&gt;&gt;&gt; </a:t>
            </a:r>
            <a:r>
              <a:rPr lang="es-ES" dirty="0" err="1"/>
              <a:t>expr</a:t>
            </a:r>
            <a:r>
              <a:rPr lang="es-ES" dirty="0"/>
              <a:t> = </a:t>
            </a:r>
            <a:r>
              <a:rPr lang="es-ES" dirty="0" err="1"/>
              <a:t>expr.subs</a:t>
            </a:r>
            <a:r>
              <a:rPr lang="es-ES" dirty="0"/>
              <a:t>(y, x**x)</a:t>
            </a:r>
          </a:p>
          <a:p>
            <a:r>
              <a:rPr lang="es-ES" dirty="0"/>
              <a:t>&gt;&gt;&gt; </a:t>
            </a:r>
            <a:r>
              <a:rPr lang="es-ES" dirty="0" err="1"/>
              <a:t>expr</a:t>
            </a:r>
            <a:endParaRPr lang="es-ES" dirty="0"/>
          </a:p>
          <a:p>
            <a:r>
              <a:rPr lang="es-ES" dirty="0"/>
              <a:t>x**(x**(x**x))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Importing and conventions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Substitutions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Evaluate by replacing variable by a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Replace symbol for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4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&gt;&gt;&gt; </a:t>
            </a:r>
            <a:r>
              <a:rPr lang="es-ES" dirty="0" err="1"/>
              <a:t>expr</a:t>
            </a:r>
            <a:r>
              <a:rPr lang="es-ES" dirty="0"/>
              <a:t> = x**3 + 4*x*y - z</a:t>
            </a:r>
          </a:p>
          <a:p>
            <a:r>
              <a:rPr lang="es-ES" dirty="0"/>
              <a:t>&gt;&gt;&gt; </a:t>
            </a:r>
            <a:r>
              <a:rPr lang="es-ES" dirty="0" err="1"/>
              <a:t>expr.subs</a:t>
            </a:r>
            <a:r>
              <a:rPr lang="es-ES" dirty="0"/>
              <a:t>([(x, 2), (y, 4), (z, 0)])</a:t>
            </a:r>
          </a:p>
          <a:p>
            <a:r>
              <a:rPr lang="es-ES" dirty="0" smtClean="0"/>
              <a:t>40</a:t>
            </a:r>
          </a:p>
          <a:p>
            <a:endParaRPr lang="es-ES" dirty="0"/>
          </a:p>
          <a:p>
            <a:r>
              <a:rPr lang="es-ES" dirty="0"/>
              <a:t>&gt;&gt;&gt; </a:t>
            </a:r>
            <a:r>
              <a:rPr lang="es-ES" dirty="0" err="1"/>
              <a:t>str_expr</a:t>
            </a:r>
            <a:r>
              <a:rPr lang="es-ES" dirty="0"/>
              <a:t> = "x**2 + 3*x - 1/2"</a:t>
            </a:r>
          </a:p>
          <a:p>
            <a:r>
              <a:rPr lang="es-ES" dirty="0"/>
              <a:t>&gt;&gt;&gt; </a:t>
            </a:r>
            <a:r>
              <a:rPr lang="es-ES" dirty="0" err="1"/>
              <a:t>expr</a:t>
            </a:r>
            <a:r>
              <a:rPr lang="es-ES" dirty="0"/>
              <a:t> = </a:t>
            </a:r>
            <a:r>
              <a:rPr lang="es-ES" dirty="0" err="1"/>
              <a:t>sympify</a:t>
            </a:r>
            <a:r>
              <a:rPr lang="es-ES" dirty="0"/>
              <a:t>(</a:t>
            </a:r>
            <a:r>
              <a:rPr lang="es-ES" dirty="0" err="1"/>
              <a:t>str_expr</a:t>
            </a:r>
            <a:r>
              <a:rPr lang="es-ES" dirty="0"/>
              <a:t>)</a:t>
            </a:r>
          </a:p>
          <a:p>
            <a:r>
              <a:rPr lang="es-ES" dirty="0"/>
              <a:t>&gt;&gt;&gt; </a:t>
            </a:r>
            <a:r>
              <a:rPr lang="es-ES" dirty="0" err="1"/>
              <a:t>expr</a:t>
            </a:r>
            <a:endParaRPr lang="es-ES" dirty="0"/>
          </a:p>
          <a:p>
            <a:r>
              <a:rPr lang="es-ES" dirty="0"/>
              <a:t>x**2 + 3*x - 1/2</a:t>
            </a:r>
          </a:p>
          <a:p>
            <a:r>
              <a:rPr lang="es-ES" dirty="0"/>
              <a:t>&gt;&gt;&gt; </a:t>
            </a:r>
            <a:r>
              <a:rPr lang="es-ES" dirty="0" err="1"/>
              <a:t>expr.subs</a:t>
            </a:r>
            <a:r>
              <a:rPr lang="es-ES" dirty="0"/>
              <a:t>(x, 2)</a:t>
            </a:r>
          </a:p>
          <a:p>
            <a:r>
              <a:rPr lang="es-ES" dirty="0" smtClean="0"/>
              <a:t>19/2</a:t>
            </a:r>
          </a:p>
          <a:p>
            <a:endParaRPr lang="es-ES" dirty="0" smtClean="0"/>
          </a:p>
          <a:p>
            <a:r>
              <a:rPr lang="es-ES" dirty="0"/>
              <a:t>&gt;&gt;&gt; </a:t>
            </a:r>
            <a:r>
              <a:rPr lang="es-ES" dirty="0" err="1"/>
              <a:t>expr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(8</a:t>
            </a:r>
            <a:r>
              <a:rPr lang="es-ES" dirty="0" smtClean="0"/>
              <a:t>)</a:t>
            </a:r>
            <a:endParaRPr lang="es-ES" dirty="0"/>
          </a:p>
          <a:p>
            <a:r>
              <a:rPr lang="es-ES" dirty="0"/>
              <a:t>&gt;&gt;&gt; </a:t>
            </a:r>
            <a:r>
              <a:rPr lang="es-ES" dirty="0" err="1"/>
              <a:t>expr.evalf</a:t>
            </a:r>
            <a:r>
              <a:rPr lang="es-ES" dirty="0"/>
              <a:t>()</a:t>
            </a:r>
          </a:p>
          <a:p>
            <a:r>
              <a:rPr lang="es-ES" dirty="0" smtClean="0"/>
              <a:t>2.82842712474619</a:t>
            </a:r>
          </a:p>
          <a:p>
            <a:r>
              <a:rPr lang="es-ES" b="0" dirty="0" err="1">
                <a:latin typeface="+mn-lt"/>
              </a:rPr>
              <a:t>numerical</a:t>
            </a:r>
            <a:r>
              <a:rPr lang="es-ES" b="0" dirty="0">
                <a:latin typeface="+mn-lt"/>
              </a:rPr>
              <a:t> (</a:t>
            </a:r>
            <a:r>
              <a:rPr lang="es-ES" b="0" dirty="0" err="1">
                <a:latin typeface="+mn-lt"/>
              </a:rPr>
              <a:t>doesn’t</a:t>
            </a:r>
            <a:r>
              <a:rPr lang="es-ES" b="0" dirty="0">
                <a:latin typeface="+mn-lt"/>
              </a:rPr>
              <a:t> </a:t>
            </a:r>
            <a:r>
              <a:rPr lang="es-ES" b="0" dirty="0" err="1">
                <a:latin typeface="+mn-lt"/>
              </a:rPr>
              <a:t>need</a:t>
            </a:r>
            <a:r>
              <a:rPr lang="es-ES" b="0" dirty="0">
                <a:latin typeface="+mn-lt"/>
              </a:rPr>
              <a:t> </a:t>
            </a:r>
            <a:r>
              <a:rPr lang="es-ES" b="0" dirty="0" err="1">
                <a:latin typeface="+mn-lt"/>
              </a:rPr>
              <a:t>args</a:t>
            </a:r>
            <a:r>
              <a:rPr lang="es-ES" b="0" dirty="0">
                <a:latin typeface="+mn-lt"/>
              </a:rPr>
              <a:t>)</a:t>
            </a:r>
            <a:endParaRPr lang="es-ES" dirty="0" smtClean="0">
              <a:latin typeface="+mn-lt"/>
            </a:endParaRPr>
          </a:p>
          <a:p>
            <a:endParaRPr lang="es-ES" dirty="0"/>
          </a:p>
          <a:p>
            <a:r>
              <a:rPr lang="pt-BR" dirty="0" err="1"/>
              <a:t>expr</a:t>
            </a:r>
            <a:r>
              <a:rPr lang="pt-BR" dirty="0"/>
              <a:t> = cos(2*x)</a:t>
            </a:r>
          </a:p>
          <a:p>
            <a:r>
              <a:rPr lang="pt-BR" dirty="0"/>
              <a:t>&gt;&gt;&gt; </a:t>
            </a:r>
            <a:r>
              <a:rPr lang="pt-BR" dirty="0" err="1"/>
              <a:t>expr.evalf</a:t>
            </a:r>
            <a:r>
              <a:rPr lang="pt-BR" dirty="0"/>
              <a:t>(</a:t>
            </a:r>
            <a:r>
              <a:rPr lang="pt-BR" dirty="0" err="1"/>
              <a:t>subs</a:t>
            </a:r>
            <a:r>
              <a:rPr lang="pt-BR" dirty="0"/>
              <a:t>={x: 2.4})</a:t>
            </a:r>
          </a:p>
          <a:p>
            <a:r>
              <a:rPr lang="pt-BR" dirty="0" smtClean="0"/>
              <a:t>0.0874989834394464</a:t>
            </a:r>
          </a:p>
          <a:p>
            <a:r>
              <a:rPr lang="pt-BR" b="0" dirty="0" err="1" smtClean="0">
                <a:latin typeface="+mn-lt"/>
              </a:rPr>
              <a:t>Algebraic</a:t>
            </a:r>
            <a:r>
              <a:rPr lang="pt-BR" b="0" dirty="0" smtClean="0">
                <a:latin typeface="+mn-lt"/>
              </a:rPr>
              <a:t> </a:t>
            </a:r>
            <a:r>
              <a:rPr lang="en-US" b="0" dirty="0">
                <a:latin typeface="+mn-lt"/>
              </a:rPr>
              <a:t>(pass </a:t>
            </a:r>
            <a:r>
              <a:rPr lang="en-US" b="0" dirty="0" smtClean="0">
                <a:latin typeface="+mn-lt"/>
              </a:rPr>
              <a:t>variables argument </a:t>
            </a:r>
            <a:r>
              <a:rPr lang="en-US" b="0" dirty="0">
                <a:latin typeface="+mn-lt"/>
              </a:rPr>
              <a:t>via dictionary)</a:t>
            </a:r>
          </a:p>
          <a:p>
            <a:endParaRPr lang="es-ES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Importing and conventions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Substitutions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Evaluate by replacing variable by a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Replace symbol for expression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Multiple substitutions; list of tuples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Converting 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simpyfi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Evaluate at a point: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3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&gt;&gt;&gt; </a:t>
            </a:r>
            <a:r>
              <a:rPr lang="es-ES" dirty="0"/>
              <a:t>a = </a:t>
            </a:r>
            <a:r>
              <a:rPr lang="es-ES" dirty="0" err="1" smtClean="0"/>
              <a:t>np.arange</a:t>
            </a:r>
            <a:r>
              <a:rPr lang="es-ES" dirty="0" smtClean="0"/>
              <a:t>(10</a:t>
            </a:r>
            <a:r>
              <a:rPr lang="es-ES" dirty="0"/>
              <a:t>) </a:t>
            </a:r>
          </a:p>
          <a:p>
            <a:r>
              <a:rPr lang="es-ES" dirty="0"/>
              <a:t>&gt;&gt;&gt; </a:t>
            </a:r>
            <a:r>
              <a:rPr lang="es-ES" dirty="0" err="1"/>
              <a:t>expr</a:t>
            </a:r>
            <a:r>
              <a:rPr lang="es-ES" dirty="0"/>
              <a:t> = sin(x)</a:t>
            </a:r>
          </a:p>
          <a:p>
            <a:r>
              <a:rPr lang="es-ES" dirty="0"/>
              <a:t>&gt;&gt;&gt; f = </a:t>
            </a:r>
            <a:r>
              <a:rPr lang="es-ES" dirty="0" err="1"/>
              <a:t>lambdify</a:t>
            </a:r>
            <a:r>
              <a:rPr lang="es-ES" dirty="0"/>
              <a:t>(x, </a:t>
            </a:r>
            <a:r>
              <a:rPr lang="es-ES" dirty="0" err="1"/>
              <a:t>expr</a:t>
            </a:r>
            <a:r>
              <a:rPr lang="es-ES" dirty="0"/>
              <a:t>, "</a:t>
            </a:r>
            <a:r>
              <a:rPr lang="es-ES" dirty="0" err="1"/>
              <a:t>numpy</a:t>
            </a:r>
            <a:r>
              <a:rPr lang="es-ES" dirty="0"/>
              <a:t>") </a:t>
            </a:r>
          </a:p>
          <a:p>
            <a:r>
              <a:rPr lang="es-ES" dirty="0"/>
              <a:t>&gt;&gt;&gt; f(a) </a:t>
            </a:r>
          </a:p>
          <a:p>
            <a:r>
              <a:rPr lang="es-ES" dirty="0" err="1" smtClean="0"/>
              <a:t>array</a:t>
            </a:r>
            <a:r>
              <a:rPr lang="es-ES" dirty="0" smtClean="0"/>
              <a:t>([ 0., 0.8414, 0.9092, 0.1411, -0.7568,  </a:t>
            </a:r>
            <a:r>
              <a:rPr lang="es-ES" dirty="0"/>
              <a:t>-</a:t>
            </a:r>
            <a:r>
              <a:rPr lang="es-ES" dirty="0" smtClean="0"/>
              <a:t>0.9589, </a:t>
            </a:r>
            <a:r>
              <a:rPr lang="es-ES" dirty="0"/>
              <a:t>-</a:t>
            </a:r>
            <a:r>
              <a:rPr lang="es-ES" dirty="0" smtClean="0"/>
              <a:t>0.2794   0.6569,   0.9893  0.4121])</a:t>
            </a:r>
          </a:p>
          <a:p>
            <a:endParaRPr lang="es-ES" dirty="0"/>
          </a:p>
          <a:p>
            <a:r>
              <a:rPr lang="es-ES" dirty="0" smtClean="0"/>
              <a:t>&gt;&gt;&gt; a = </a:t>
            </a:r>
            <a:r>
              <a:rPr lang="es-ES" dirty="0" err="1" smtClean="0"/>
              <a:t>np.reshape</a:t>
            </a:r>
            <a:r>
              <a:rPr lang="es-ES" dirty="0" smtClean="0"/>
              <a:t>(</a:t>
            </a:r>
            <a:r>
              <a:rPr lang="es-ES" dirty="0" err="1" smtClean="0"/>
              <a:t>np.arange</a:t>
            </a:r>
            <a:r>
              <a:rPr lang="es-ES" dirty="0" smtClean="0"/>
              <a:t>(12), (3, 4))</a:t>
            </a:r>
          </a:p>
          <a:p>
            <a:r>
              <a:rPr lang="es-ES" dirty="0" smtClean="0"/>
              <a:t>&gt;&gt;&gt; a</a:t>
            </a:r>
          </a:p>
          <a:p>
            <a:r>
              <a:rPr lang="es-ES" dirty="0" err="1" smtClean="0"/>
              <a:t>array</a:t>
            </a:r>
            <a:r>
              <a:rPr lang="es-ES" dirty="0" smtClean="0"/>
              <a:t>([[  0,  1,  2,  3],</a:t>
            </a:r>
          </a:p>
          <a:p>
            <a:r>
              <a:rPr lang="es-ES" dirty="0" smtClean="0"/>
              <a:t>       [  4,  5,  6,  7],</a:t>
            </a:r>
          </a:p>
          <a:p>
            <a:r>
              <a:rPr lang="es-ES" dirty="0"/>
              <a:t> </a:t>
            </a:r>
            <a:r>
              <a:rPr lang="es-ES" dirty="0" smtClean="0"/>
              <a:t>      [  8,  9, 10, 11]])</a:t>
            </a:r>
          </a:p>
          <a:p>
            <a:r>
              <a:rPr lang="es-ES" dirty="0" smtClean="0"/>
              <a:t>&gt;&gt;&gt; </a:t>
            </a:r>
            <a:r>
              <a:rPr lang="es-ES" dirty="0" err="1" smtClean="0"/>
              <a:t>expr</a:t>
            </a:r>
            <a:r>
              <a:rPr lang="es-ES" dirty="0" smtClean="0"/>
              <a:t> = x + y + z</a:t>
            </a:r>
          </a:p>
          <a:p>
            <a:r>
              <a:rPr lang="es-ES" dirty="0" smtClean="0"/>
              <a:t>&gt;&gt;&gt; f = </a:t>
            </a:r>
            <a:r>
              <a:rPr lang="es-ES" dirty="0" err="1" smtClean="0"/>
              <a:t>lambdify</a:t>
            </a:r>
            <a:r>
              <a:rPr lang="es-ES" dirty="0" smtClean="0"/>
              <a:t>((x, y, z), </a:t>
            </a:r>
            <a:r>
              <a:rPr lang="es-ES" dirty="0" err="1" smtClean="0"/>
              <a:t>expr</a:t>
            </a:r>
            <a:r>
              <a:rPr lang="es-ES" dirty="0" smtClean="0"/>
              <a:t>, “</a:t>
            </a:r>
            <a:r>
              <a:rPr lang="es-ES" dirty="0" err="1" smtClean="0"/>
              <a:t>numpy</a:t>
            </a:r>
            <a:r>
              <a:rPr lang="es-ES" dirty="0" smtClean="0"/>
              <a:t>”)</a:t>
            </a:r>
          </a:p>
          <a:p>
            <a:r>
              <a:rPr lang="es-ES" dirty="0" smtClean="0"/>
              <a:t>&gt;&gt;&gt; f(a[0], a[1], a[2])</a:t>
            </a:r>
          </a:p>
          <a:p>
            <a:r>
              <a:rPr lang="es-ES" dirty="0" err="1" smtClean="0"/>
              <a:t>array</a:t>
            </a:r>
            <a:r>
              <a:rPr lang="es-ES" dirty="0" smtClean="0"/>
              <a:t>([12, 15, 18, 21])</a:t>
            </a:r>
          </a:p>
          <a:p>
            <a:r>
              <a:rPr lang="es-ES" b="0" dirty="0" smtClean="0">
                <a:latin typeface="+mn-lt"/>
              </a:rPr>
              <a:t>Note </a:t>
            </a:r>
            <a:r>
              <a:rPr lang="es-ES" b="0" dirty="0" err="1" smtClean="0">
                <a:latin typeface="+mn-lt"/>
              </a:rPr>
              <a:t>that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each</a:t>
            </a:r>
            <a:r>
              <a:rPr lang="es-ES" b="0" dirty="0" smtClean="0">
                <a:latin typeface="+mn-lt"/>
              </a:rPr>
              <a:t> “</a:t>
            </a:r>
            <a:r>
              <a:rPr lang="es-ES" b="0" dirty="0" err="1" smtClean="0">
                <a:latin typeface="+mn-lt"/>
              </a:rPr>
              <a:t>matrix</a:t>
            </a:r>
            <a:r>
              <a:rPr lang="es-ES" b="0" dirty="0" smtClean="0">
                <a:latin typeface="+mn-lt"/>
              </a:rPr>
              <a:t>” line </a:t>
            </a:r>
            <a:r>
              <a:rPr lang="es-ES" b="0" dirty="0" err="1" smtClean="0">
                <a:latin typeface="+mn-lt"/>
              </a:rPr>
              <a:t>correspond</a:t>
            </a:r>
            <a:r>
              <a:rPr lang="es-ES" b="0" dirty="0" smtClean="0">
                <a:latin typeface="+mn-lt"/>
              </a:rPr>
              <a:t> to </a:t>
            </a:r>
            <a:r>
              <a:rPr lang="es-ES" b="0" dirty="0" err="1" smtClean="0">
                <a:latin typeface="+mn-lt"/>
              </a:rPr>
              <a:t>the</a:t>
            </a:r>
            <a:r>
              <a:rPr lang="es-ES" b="0" dirty="0" smtClean="0">
                <a:latin typeface="+mn-lt"/>
              </a:rPr>
              <a:t> variable and </a:t>
            </a:r>
            <a:r>
              <a:rPr lang="es-ES" b="0" dirty="0" err="1" smtClean="0">
                <a:latin typeface="+mn-lt"/>
              </a:rPr>
              <a:t>each</a:t>
            </a:r>
            <a:r>
              <a:rPr lang="es-ES" b="0" dirty="0" smtClean="0">
                <a:latin typeface="+mn-lt"/>
              </a:rPr>
              <a:t> line </a:t>
            </a:r>
            <a:r>
              <a:rPr lang="es-ES" b="0" dirty="0" err="1" smtClean="0">
                <a:latin typeface="+mn-lt"/>
              </a:rPr>
              <a:t>element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corresponds</a:t>
            </a:r>
            <a:r>
              <a:rPr lang="es-ES" b="0" dirty="0" smtClean="0">
                <a:latin typeface="+mn-lt"/>
              </a:rPr>
              <a:t> to a </a:t>
            </a:r>
            <a:r>
              <a:rPr lang="es-ES" b="0" dirty="0" err="1" smtClean="0">
                <a:latin typeface="+mn-lt"/>
              </a:rPr>
              <a:t>evaluating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point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for</a:t>
            </a:r>
            <a:r>
              <a:rPr lang="es-ES" b="0" dirty="0" smtClean="0">
                <a:latin typeface="+mn-lt"/>
              </a:rPr>
              <a:t> </a:t>
            </a:r>
            <a:r>
              <a:rPr lang="es-ES" b="0" dirty="0" err="1" smtClean="0">
                <a:latin typeface="+mn-lt"/>
              </a:rPr>
              <a:t>that</a:t>
            </a:r>
            <a:r>
              <a:rPr lang="es-ES" b="0" dirty="0" smtClean="0">
                <a:latin typeface="+mn-lt"/>
              </a:rPr>
              <a:t> variable.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Importing and conventions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Substitutions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Evaluate at a point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Evaluate by replacing variable by a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Multiple substitutions; list of tuples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Converting 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simpyfi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Evaluate at a point: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Evaluate at multiple points: 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lambdify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168670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sympy</a:t>
            </a:r>
            <a:r>
              <a:rPr lang="en-US" dirty="0"/>
              <a:t> import </a:t>
            </a:r>
            <a:r>
              <a:rPr lang="en-US" dirty="0" err="1"/>
              <a:t>init_session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init_session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sz="1200" b="0" dirty="0"/>
              <a:t>Python console for </a:t>
            </a:r>
            <a:r>
              <a:rPr lang="en-US" sz="1200" b="0" dirty="0" err="1"/>
              <a:t>SymPy</a:t>
            </a:r>
            <a:r>
              <a:rPr lang="en-US" sz="1200" b="0" dirty="0"/>
              <a:t> 0.7.3 (Python 2.7.5-64-bit) (ground types: </a:t>
            </a:r>
            <a:r>
              <a:rPr lang="en-US" sz="1200" b="0" dirty="0" err="1"/>
              <a:t>gmpy</a:t>
            </a:r>
            <a:r>
              <a:rPr lang="en-US" sz="1200" b="0" dirty="0"/>
              <a:t>)</a:t>
            </a:r>
          </a:p>
          <a:p>
            <a:endParaRPr lang="en-US" sz="1200" b="0" dirty="0"/>
          </a:p>
          <a:p>
            <a:r>
              <a:rPr lang="en-US" sz="1200" b="0" dirty="0"/>
              <a:t>These commands were executed:</a:t>
            </a:r>
          </a:p>
          <a:p>
            <a:r>
              <a:rPr lang="en-US" sz="1200" b="0" dirty="0"/>
              <a:t>&gt;&gt;&gt; from __future__ import division</a:t>
            </a:r>
          </a:p>
          <a:p>
            <a:r>
              <a:rPr lang="en-US" sz="1200" b="0" dirty="0"/>
              <a:t>&gt;&gt;&gt; from </a:t>
            </a:r>
            <a:r>
              <a:rPr lang="en-US" sz="1200" b="0" dirty="0" err="1"/>
              <a:t>sympy</a:t>
            </a:r>
            <a:r>
              <a:rPr lang="en-US" sz="1200" b="0" dirty="0"/>
              <a:t> import *</a:t>
            </a:r>
          </a:p>
          <a:p>
            <a:r>
              <a:rPr lang="en-US" sz="1200" b="0" dirty="0"/>
              <a:t>&gt;&gt;&gt; x, y, z, t = symbols('x y z t')</a:t>
            </a:r>
          </a:p>
          <a:p>
            <a:r>
              <a:rPr lang="en-US" sz="1200" b="0" dirty="0"/>
              <a:t>&gt;&gt;&gt; k, m, n = symbols('k m n', integer=True)</a:t>
            </a:r>
          </a:p>
          <a:p>
            <a:r>
              <a:rPr lang="en-US" sz="1200" b="0" dirty="0"/>
              <a:t>&gt;&gt;&gt; f, g, h = symbols('f g h', </a:t>
            </a:r>
            <a:r>
              <a:rPr lang="en-US" sz="1200" b="0" dirty="0" err="1"/>
              <a:t>cls</a:t>
            </a:r>
            <a:r>
              <a:rPr lang="en-US" sz="1200" b="0" dirty="0"/>
              <a:t>=Function)</a:t>
            </a:r>
          </a:p>
          <a:p>
            <a:r>
              <a:rPr lang="en-US" sz="1200" b="0" dirty="0"/>
              <a:t>&gt;&gt;&gt; </a:t>
            </a:r>
            <a:r>
              <a:rPr lang="en-US" sz="1200" b="0" dirty="0" err="1"/>
              <a:t>init_printing</a:t>
            </a:r>
            <a:r>
              <a:rPr lang="en-US" sz="1200" b="0" dirty="0" smtClean="0"/>
              <a:t>()</a:t>
            </a:r>
            <a:endParaRPr lang="en-US" sz="1200" b="0" dirty="0"/>
          </a:p>
          <a:p>
            <a:endParaRPr lang="en-US" sz="1200" b="0" dirty="0"/>
          </a:p>
          <a:p>
            <a:r>
              <a:rPr lang="en-US" sz="1200" b="0" dirty="0"/>
              <a:t>Documentation can be found at http://</a:t>
            </a:r>
            <a:r>
              <a:rPr lang="en-US" sz="1200" b="0" dirty="0" smtClean="0"/>
              <a:t>www.sympy.org</a:t>
            </a:r>
          </a:p>
          <a:p>
            <a:endParaRPr lang="en-US" sz="2000" dirty="0"/>
          </a:p>
          <a:p>
            <a:r>
              <a:rPr lang="en-US" dirty="0"/>
              <a:t>&gt;&gt;&gt; x = Symbol("x")</a:t>
            </a:r>
          </a:p>
          <a:p>
            <a:r>
              <a:rPr lang="en-US" dirty="0"/>
              <a:t>&gt;&gt;&gt; a =  1/( (x+2)*(x+1) )</a:t>
            </a:r>
          </a:p>
          <a:p>
            <a:r>
              <a:rPr lang="en-US" dirty="0"/>
              <a:t>&gt;&gt;&gt; latex(a)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{1}{\left(x + 1\right) \left(x + 2\right)}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SymPy</a:t>
            </a:r>
            <a:r>
              <a:rPr lang="en-US" sz="1800" dirty="0"/>
              <a:t> has various printers, like ASCII, Unicode, </a:t>
            </a:r>
            <a:r>
              <a:rPr lang="en-US" sz="1800" dirty="0" err="1"/>
              <a:t>LaTeX</a:t>
            </a:r>
            <a:r>
              <a:rPr lang="en-US" sz="1800" dirty="0"/>
              <a:t>. Depends on your environment.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init_session</a:t>
            </a:r>
            <a:r>
              <a:rPr lang="en-US" sz="1800" dirty="0" smtClean="0">
                <a:cs typeface="Courier New" panose="02070309020205020404" pitchFamily="49" charset="0"/>
              </a:rPr>
              <a:t> automatically uses the best one and do various setups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You can also write your expression into </a:t>
            </a:r>
            <a:r>
              <a:rPr lang="en-US" sz="1800" dirty="0" err="1" smtClean="0">
                <a:cs typeface="Courier New" panose="02070309020205020404" pitchFamily="49" charset="0"/>
              </a:rPr>
              <a:t>LaTeX</a:t>
            </a:r>
            <a:r>
              <a:rPr lang="en-US" sz="1800" dirty="0" smtClean="0">
                <a:cs typeface="Courier New" panose="02070309020205020404" pitchFamily="49" charset="0"/>
              </a:rPr>
              <a:t> code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Printing clean, readable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4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788" y="2048722"/>
            <a:ext cx="5413375" cy="329078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SymPy</a:t>
            </a:r>
            <a:r>
              <a:rPr lang="en-US" sz="1800" dirty="0"/>
              <a:t> has various printers, like ASCII, Unicode, </a:t>
            </a:r>
            <a:r>
              <a:rPr lang="en-US" sz="1800" dirty="0" err="1"/>
              <a:t>LaTeX</a:t>
            </a:r>
            <a:r>
              <a:rPr lang="en-US" sz="1800" dirty="0"/>
              <a:t>. Depends on your environment.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init_session</a:t>
            </a:r>
            <a:r>
              <a:rPr lang="en-US" sz="1800" dirty="0" smtClean="0">
                <a:cs typeface="Courier New" panose="02070309020205020404" pitchFamily="49" charset="0"/>
              </a:rPr>
              <a:t> automatically uses the best one and do various setups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You can also write your expression into </a:t>
            </a:r>
            <a:r>
              <a:rPr lang="en-US" sz="1800" dirty="0" err="1" smtClean="0">
                <a:cs typeface="Courier New" panose="02070309020205020404" pitchFamily="49" charset="0"/>
              </a:rPr>
              <a:t>LaTeX</a:t>
            </a:r>
            <a:r>
              <a:rPr lang="en-US" sz="1800" dirty="0" smtClean="0">
                <a:cs typeface="Courier New" panose="02070309020205020404" pitchFamily="49" charset="0"/>
              </a:rPr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Courier New" panose="02070309020205020404" pitchFamily="49" charset="0"/>
              </a:rPr>
              <a:t>An Unicode example in a terminal that supports it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Printing clean, readable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8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FF00"/>
      </a:accent2>
      <a:accent3>
        <a:srgbClr val="A5A5A5"/>
      </a:accent3>
      <a:accent4>
        <a:srgbClr val="FF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4273</TotalTime>
  <Words>2374</Words>
  <Application>Microsoft Office PowerPoint</Application>
  <PresentationFormat>On-screen Show (4:3)</PresentationFormat>
  <Paragraphs>437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Office Theme</vt:lpstr>
      <vt:lpstr>IAG Python Boot Camp</vt:lpstr>
      <vt:lpstr>Ok, what’s symbolic computation?</vt:lpstr>
      <vt:lpstr>Keep in mind</vt:lpstr>
      <vt:lpstr>Not so obvious things</vt:lpstr>
      <vt:lpstr>The operations</vt:lpstr>
      <vt:lpstr>The operations</vt:lpstr>
      <vt:lpstr>The operations</vt:lpstr>
      <vt:lpstr>Printing clean, readable expressions</vt:lpstr>
      <vt:lpstr>Printing clean, readable expressions</vt:lpstr>
      <vt:lpstr>Printing clean, readable expressions</vt:lpstr>
      <vt:lpstr>Printing clean, readable expressions</vt:lpstr>
      <vt:lpstr>Simplification</vt:lpstr>
      <vt:lpstr>Simplification</vt:lpstr>
      <vt:lpstr>Simplification</vt:lpstr>
      <vt:lpstr>Simplification</vt:lpstr>
      <vt:lpstr>Calculus</vt:lpstr>
      <vt:lpstr>Calculus</vt:lpstr>
      <vt:lpstr>Calculus</vt:lpstr>
      <vt:lpstr>Calculus</vt:lpstr>
      <vt:lpstr>Calculus</vt:lpstr>
      <vt:lpstr>Solving equations</vt:lpstr>
      <vt:lpstr>Solving equations</vt:lpstr>
      <vt:lpstr>Solving equations</vt:lpstr>
      <vt:lpstr>HANDS-ON!!</vt:lpstr>
      <vt:lpstr>HANDS-ON!!</vt:lpstr>
    </vt:vector>
  </TitlesOfParts>
  <Company>IAG-USP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Elvis Cantelli</dc:creator>
  <cp:lastModifiedBy>Elvis Cantelli</cp:lastModifiedBy>
  <cp:revision>87</cp:revision>
  <dcterms:created xsi:type="dcterms:W3CDTF">2015-10-07T20:19:11Z</dcterms:created>
  <dcterms:modified xsi:type="dcterms:W3CDTF">2015-10-10T19:34:27Z</dcterms:modified>
</cp:coreProperties>
</file>