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5A8"/>
    <a:srgbClr val="FFD445"/>
    <a:srgbClr val="377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8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B980-B205-4923-A15E-F02E470EC83C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DB8E0-EFF9-4D72-8D8A-17E8F2921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28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4BD73-7414-41BA-A718-ABCCF6D5C25D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4459C-FE9D-469A-90D3-8575DF2C27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129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05" y="2165683"/>
            <a:ext cx="4355433" cy="435543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41421" y="721894"/>
            <a:ext cx="5414211" cy="778795"/>
          </a:xfrm>
        </p:spPr>
        <p:txBody>
          <a:bodyPr>
            <a:normAutofit/>
          </a:bodyPr>
          <a:lstStyle/>
          <a:p>
            <a:r>
              <a:rPr lang="pt-BR" dirty="0" smtClean="0"/>
              <a:t>IAG Python Boot </a:t>
            </a:r>
            <a:r>
              <a:rPr lang="pt-BR" dirty="0" err="1" smtClean="0"/>
              <a:t>Camp</a:t>
            </a:r>
            <a:endParaRPr lang="pt-BR" dirty="0"/>
          </a:p>
        </p:txBody>
      </p:sp>
      <p:sp>
        <p:nvSpPr>
          <p:cNvPr id="22" name="Subtitle 2"/>
          <p:cNvSpPr txBox="1">
            <a:spLocks/>
          </p:cNvSpPr>
          <p:nvPr userDrawn="1"/>
        </p:nvSpPr>
        <p:spPr>
          <a:xfrm>
            <a:off x="1034716" y="5631367"/>
            <a:ext cx="1528010" cy="492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Elvis Cantelli</a:t>
            </a:r>
            <a:endParaRPr lang="pt-BR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801519"/>
          </a:xfrm>
        </p:spPr>
        <p:txBody>
          <a:bodyPr>
            <a:normAutofit lnSpcReduction="10000"/>
          </a:bodyPr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03534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6343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280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021429"/>
          </a:xfrm>
        </p:spPr>
        <p:txBody>
          <a:bodyPr/>
          <a:lstStyle/>
          <a:p>
            <a:pPr algn="ctr"/>
            <a:r>
              <a:rPr lang="en-US" dirty="0" smtClean="0"/>
              <a:t>HANDS-ON!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47738"/>
            <a:ext cx="7886700" cy="31419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3687810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4080439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96739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51050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2961846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85012"/>
            <a:ext cx="5963465" cy="61361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2632" y="1179095"/>
            <a:ext cx="4235115" cy="502919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6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2" y="1179095"/>
            <a:ext cx="4547935" cy="5005138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131094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85012"/>
            <a:ext cx="5963465" cy="613610"/>
          </a:xfrm>
        </p:spPr>
        <p:txBody>
          <a:bodyPr anchor="b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537" y="1179095"/>
            <a:ext cx="5414210" cy="5029199"/>
          </a:xfrm>
        </p:spPr>
        <p:txBody>
          <a:bodyPr>
            <a:normAutofit/>
          </a:bodyPr>
          <a:lstStyle>
            <a:lvl1pPr marL="0" indent="0">
              <a:spcBef>
                <a:spcPts val="200"/>
              </a:spcBef>
              <a:buNone/>
              <a:defRPr sz="16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633" y="1179095"/>
            <a:ext cx="3344778" cy="50051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F184-3C7A-4738-8F21-11E032F81423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12032" y="132347"/>
            <a:ext cx="8241632" cy="0"/>
          </a:xfrm>
          <a:prstGeom prst="line">
            <a:avLst/>
          </a:prstGeom>
          <a:ln w="57150">
            <a:solidFill>
              <a:srgbClr val="377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-12032" y="264695"/>
            <a:ext cx="8241632" cy="0"/>
          </a:xfrm>
          <a:prstGeom prst="line">
            <a:avLst/>
          </a:prstGeom>
          <a:ln w="57150">
            <a:solidFill>
              <a:srgbClr val="FFD44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88" y="36096"/>
            <a:ext cx="806116" cy="80611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617368" y="276726"/>
            <a:ext cx="1696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 smtClean="0"/>
              <a:t>IAG Python Boot </a:t>
            </a:r>
            <a:r>
              <a:rPr lang="pt-BR" sz="1200" b="1" dirty="0" err="1" smtClean="0"/>
              <a:t>Camp</a:t>
            </a:r>
            <a:endParaRPr lang="pt-BR" sz="1200" b="1" dirty="0" smtClean="0"/>
          </a:p>
          <a:p>
            <a:pPr algn="r"/>
            <a:r>
              <a:rPr lang="pt-BR" sz="1200" b="1" dirty="0" err="1" smtClean="0"/>
              <a:t>Matplotlib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val="66352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775A8">
                <a:alpha val="20000"/>
              </a:srgbClr>
            </a:gs>
            <a:gs pos="100000">
              <a:srgbClr val="FFD445">
                <a:alpha val="20000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2F184-3C7A-4738-8F21-11E032F81423}" type="datetimeFigureOut">
              <a:rPr lang="pt-BR" smtClean="0"/>
              <a:t>12/10/2015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BF26-81DA-4EAD-BF0E-E68215C5AC0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2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matplotlib.org/users/mathtext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examples/lines_bars_and_markers/line_styles_reference.html" TargetMode="External"/><Relationship Id="rId2" Type="http://schemas.openxmlformats.org/officeDocument/2006/relationships/hyperlink" Target="http://matplotlib.org/api/markers_api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IAG Python Boot Camp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902380" y="2386851"/>
            <a:ext cx="4355431" cy="801519"/>
          </a:xfrm>
        </p:spPr>
        <p:txBody>
          <a:bodyPr>
            <a:normAutofit lnSpcReduction="10000"/>
          </a:bodyPr>
          <a:lstStyle>
            <a:lvl1pPr>
              <a:defRPr/>
            </a:lvl1pPr>
          </a:lstStyle>
          <a:p>
            <a:r>
              <a:rPr lang="en-US" dirty="0" err="1"/>
              <a:t>Matplotlib</a:t>
            </a:r>
            <a:r>
              <a:rPr lang="en-US" dirty="0"/>
              <a:t> – plotting and visualizing your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500" dirty="0" smtClean="0"/>
              <a:t>&gt;&gt;&gt; </a:t>
            </a:r>
            <a:r>
              <a:rPr lang="en-US" sz="1500" dirty="0" err="1" smtClean="0"/>
              <a:t>plt.show</a:t>
            </a:r>
            <a:r>
              <a:rPr lang="en-US" sz="1500" dirty="0" smtClean="0"/>
              <a:t>()</a:t>
            </a:r>
          </a:p>
          <a:p>
            <a:endParaRPr lang="en-US" sz="1500" dirty="0"/>
          </a:p>
          <a:p>
            <a:endParaRPr lang="en-US" sz="1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define a functions and some arrays</a:t>
            </a:r>
          </a:p>
          <a:p>
            <a:r>
              <a:rPr lang="en-US" dirty="0" smtClean="0"/>
              <a:t>To draw a figure with multiple subplots, you must first call a figure object</a:t>
            </a:r>
          </a:p>
          <a:p>
            <a:r>
              <a:rPr lang="en-US" dirty="0" smtClean="0"/>
              <a:t>Then add subplots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command </a:t>
            </a:r>
            <a:r>
              <a:rPr lang="en-US" dirty="0"/>
              <a:t>specifies </a:t>
            </a:r>
            <a:r>
              <a:rPr lang="en-US" dirty="0" smtClean="0"/>
              <a:t>(</a:t>
            </a:r>
            <a:r>
              <a:rPr lang="en-US" dirty="0" err="1" smtClean="0"/>
              <a:t>numrows</a:t>
            </a:r>
            <a:r>
              <a:rPr lang="en-US" dirty="0"/>
              <a:t>, </a:t>
            </a:r>
            <a:r>
              <a:rPr lang="en-US" dirty="0" err="1"/>
              <a:t>numcols</a:t>
            </a:r>
            <a:r>
              <a:rPr lang="en-US" dirty="0"/>
              <a:t>, </a:t>
            </a:r>
            <a:r>
              <a:rPr lang="en-US" dirty="0" err="1" smtClean="0"/>
              <a:t>fignum</a:t>
            </a:r>
            <a:r>
              <a:rPr lang="en-US" dirty="0" smtClean="0"/>
              <a:t>). </a:t>
            </a:r>
            <a:r>
              <a:rPr lang="en-US" dirty="0" err="1" smtClean="0"/>
              <a:t>Pyplot</a:t>
            </a:r>
            <a:r>
              <a:rPr lang="en-US" dirty="0" smtClean="0"/>
              <a:t> </a:t>
            </a:r>
            <a:r>
              <a:rPr lang="en-US" smtClean="0"/>
              <a:t>automatically arranges </a:t>
            </a:r>
            <a:r>
              <a:rPr lang="en-US" dirty="0" smtClean="0"/>
              <a:t>the space to fit it.</a:t>
            </a:r>
          </a:p>
          <a:p>
            <a:r>
              <a:rPr lang="en-US" dirty="0" smtClean="0"/>
              <a:t>Every command you call before other subplot will refer to the last.</a:t>
            </a:r>
          </a:p>
          <a:p>
            <a:r>
              <a:rPr lang="en-US" dirty="0" smtClean="0"/>
              <a:t>Calling the other plots</a:t>
            </a:r>
          </a:p>
          <a:p>
            <a:r>
              <a:rPr lang="en-US" dirty="0" smtClean="0"/>
              <a:t>There you 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46" y="2075447"/>
            <a:ext cx="5036553" cy="41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mu</a:t>
            </a:r>
            <a:r>
              <a:rPr lang="en-US" dirty="0"/>
              <a:t>, sigma = 100, 15</a:t>
            </a:r>
          </a:p>
          <a:p>
            <a:r>
              <a:rPr lang="en-US" dirty="0" smtClean="0"/>
              <a:t>&gt;&gt;&gt; x </a:t>
            </a:r>
            <a:r>
              <a:rPr lang="en-US" dirty="0"/>
              <a:t>= mu + sigma * </a:t>
            </a:r>
            <a:r>
              <a:rPr lang="en-US" dirty="0" err="1"/>
              <a:t>np.random.randn</a:t>
            </a:r>
            <a:r>
              <a:rPr lang="en-US" dirty="0"/>
              <a:t>(10000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&gt;&gt;&gt; n</a:t>
            </a:r>
            <a:r>
              <a:rPr lang="en-US" dirty="0"/>
              <a:t>, bins, patches = </a:t>
            </a:r>
            <a:r>
              <a:rPr lang="en-US" dirty="0" err="1"/>
              <a:t>plt.hist</a:t>
            </a:r>
            <a:r>
              <a:rPr lang="en-US" dirty="0"/>
              <a:t>(x, 50, normed=1, </a:t>
            </a:r>
            <a:r>
              <a:rPr lang="en-US" dirty="0" err="1" smtClean="0"/>
              <a:t>facecolor</a:t>
            </a:r>
            <a:r>
              <a:rPr lang="en-US" dirty="0"/>
              <a:t>='g', alpha=0.75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err="1" smtClean="0"/>
              <a:t>plt.xlabel</a:t>
            </a:r>
            <a:r>
              <a:rPr lang="en-US" dirty="0"/>
              <a:t>('Smarts')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plt.ylabel</a:t>
            </a:r>
            <a:r>
              <a:rPr lang="en-US" dirty="0"/>
              <a:t>('Probability')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plt.title</a:t>
            </a:r>
            <a:r>
              <a:rPr lang="en-US" dirty="0"/>
              <a:t>('Histogram of IQ')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plt.text</a:t>
            </a:r>
            <a:r>
              <a:rPr lang="en-US" dirty="0" smtClean="0"/>
              <a:t>(60</a:t>
            </a:r>
            <a:r>
              <a:rPr lang="en-US" dirty="0"/>
              <a:t>, .025, r'$\mu=100,\ \sigma=15$')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plt.axis</a:t>
            </a:r>
            <a:r>
              <a:rPr lang="en-US" dirty="0"/>
              <a:t>([40, 160, 0, 0.03])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plt.grid</a:t>
            </a:r>
            <a:r>
              <a:rPr lang="en-US" dirty="0" smtClean="0"/>
              <a:t>(True)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Let’s add annotations to the plot. For this, here’s an example of an histogram</a:t>
            </a:r>
          </a:p>
          <a:p>
            <a:r>
              <a:rPr lang="en-US" dirty="0" smtClean="0"/>
              <a:t>These commands plot the axis titles , the graph title and annotate text on a specific 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9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Let’s add annotations to the plot. For this, here’s an example of an histogram</a:t>
            </a:r>
          </a:p>
          <a:p>
            <a:r>
              <a:rPr lang="en-US" dirty="0" smtClean="0"/>
              <a:t>These commands plot the axis titles , the graph title and annotate text on a specific position</a:t>
            </a:r>
          </a:p>
          <a:p>
            <a:r>
              <a:rPr lang="en-US" dirty="0" smtClean="0"/>
              <a:t>And here’s the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86" y="2071793"/>
            <a:ext cx="5089365" cy="37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x = </a:t>
            </a:r>
            <a:r>
              <a:rPr lang="en-US" dirty="0" err="1" smtClean="0"/>
              <a:t>np.arange</a:t>
            </a:r>
            <a:r>
              <a:rPr lang="en-US" dirty="0" smtClean="0"/>
              <a:t>(100)</a:t>
            </a:r>
          </a:p>
          <a:p>
            <a:r>
              <a:rPr lang="en-US" dirty="0"/>
              <a:t>&gt;&gt;&gt; </a:t>
            </a:r>
            <a:r>
              <a:rPr lang="en-US" dirty="0" smtClean="0"/>
              <a:t>log_10 = </a:t>
            </a:r>
            <a:r>
              <a:rPr lang="en-US" dirty="0" err="1" smtClean="0"/>
              <a:t>plt.plot</a:t>
            </a:r>
            <a:r>
              <a:rPr lang="en-US" dirty="0" smtClean="0"/>
              <a:t>(x</a:t>
            </a:r>
            <a:r>
              <a:rPr lang="en-US" dirty="0"/>
              <a:t>, </a:t>
            </a:r>
            <a:r>
              <a:rPr lang="en-US" dirty="0" smtClean="0"/>
              <a:t>2000*np.log10(x), </a:t>
            </a:r>
            <a:r>
              <a:rPr lang="en-US" dirty="0"/>
              <a:t>'r.', label=r'$2000\</a:t>
            </a:r>
            <a:r>
              <a:rPr lang="en-US" dirty="0" err="1"/>
              <a:t>cdot</a:t>
            </a:r>
            <a:r>
              <a:rPr lang="en-US" dirty="0"/>
              <a:t>\log_{10</a:t>
            </a:r>
            <a:r>
              <a:rPr lang="en-US" dirty="0" smtClean="0"/>
              <a:t>}$')</a:t>
            </a:r>
          </a:p>
          <a:p>
            <a:r>
              <a:rPr lang="en-US" dirty="0"/>
              <a:t>&gt;&gt;&gt; x_2 = </a:t>
            </a:r>
            <a:r>
              <a:rPr lang="en-US" dirty="0" err="1"/>
              <a:t>plt.plot</a:t>
            </a:r>
            <a:r>
              <a:rPr lang="en-US" dirty="0"/>
              <a:t>(x, x**2, 'b.', label=r'$x^2</a:t>
            </a:r>
            <a:r>
              <a:rPr lang="en-US" dirty="0" smtClean="0"/>
              <a:t>$')</a:t>
            </a:r>
          </a:p>
          <a:p>
            <a:r>
              <a:rPr lang="en-US" dirty="0"/>
              <a:t>&gt;&gt;&gt; </a:t>
            </a:r>
            <a:r>
              <a:rPr lang="en-US" dirty="0" err="1"/>
              <a:t>plt.legend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Now, about legends to the plot. For each data series, we can add a separate legend entry. For this, we must specify a label to each plot and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legends()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command does the rest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Let’s see what we get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To take a look on the syntax of math text</a:t>
            </a:r>
            <a:r>
              <a:rPr lang="en-US" dirty="0">
                <a:cs typeface="Courier New" panose="02070309020205020404" pitchFamily="49" charset="0"/>
              </a:rPr>
              <a:t>, visit 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http://</a:t>
            </a:r>
            <a:r>
              <a:rPr lang="en-US" dirty="0" smtClean="0">
                <a:cs typeface="Courier New" panose="02070309020205020404" pitchFamily="49" charset="0"/>
                <a:hlinkClick r:id="rId2"/>
              </a:rPr>
              <a:t>matplotlib.org/users/mathtext.html</a:t>
            </a:r>
            <a:endParaRPr lang="en-US" dirty="0" smtClean="0"/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14" y="3031958"/>
            <a:ext cx="4641092" cy="34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5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-based interface</a:t>
            </a:r>
          </a:p>
          <a:p>
            <a:r>
              <a:rPr lang="en-US" dirty="0" smtClean="0"/>
              <a:t>Easy to implement simple plots and visual elements</a:t>
            </a:r>
          </a:p>
          <a:p>
            <a:r>
              <a:rPr lang="en-US" dirty="0" smtClean="0"/>
              <a:t>Tons of </a:t>
            </a:r>
            <a:r>
              <a:rPr lang="en-US" dirty="0" err="1" smtClean="0"/>
              <a:t>configs</a:t>
            </a:r>
            <a:r>
              <a:rPr lang="en-US" dirty="0" smtClean="0"/>
              <a:t> an styling options</a:t>
            </a:r>
          </a:p>
          <a:p>
            <a:r>
              <a:rPr lang="en-US" dirty="0" smtClean="0"/>
              <a:t>Highly versatile, can do almost everything you can imagine with interactive, dynamic data plotting</a:t>
            </a:r>
          </a:p>
          <a:p>
            <a:r>
              <a:rPr lang="en-US" dirty="0" smtClean="0"/>
              <a:t>You can real-time manipulate the plot show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this lecture, we’ll deal more with examples than explaining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basics: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&gt;&gt;&gt; </a:t>
            </a:r>
            <a:r>
              <a:rPr lang="en-US" dirty="0" err="1" smtClean="0"/>
              <a:t>plt.plot</a:t>
            </a:r>
            <a:r>
              <a:rPr lang="en-US" dirty="0"/>
              <a:t>([1,2,3,4])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plt.ylabel</a:t>
            </a:r>
            <a:r>
              <a:rPr lang="en-US" dirty="0"/>
              <a:t>('some numbers')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316" y="1179095"/>
            <a:ext cx="3465095" cy="5005138"/>
          </a:xfrm>
        </p:spPr>
        <p:txBody>
          <a:bodyPr/>
          <a:lstStyle/>
          <a:p>
            <a:r>
              <a:rPr lang="en-US" dirty="0" smtClean="0"/>
              <a:t>Let’s import it: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 deals with figure windows as objects. If you call any function 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dirty="0" smtClean="0">
                <a:cs typeface="Courier New" panose="02070309020205020404" pitchFamily="49" charset="0"/>
              </a:rPr>
              <a:t>, it will refer to the last plotting figure you made.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Let’s plot the simpler graphic we can and name the y axis.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What happened here?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If you pass only one argument (a list or an array), </a:t>
            </a:r>
            <a:r>
              <a:rPr lang="en-US" dirty="0" err="1">
                <a:cs typeface="Courier New" panose="02070309020205020404" pitchFamily="49" charset="0"/>
              </a:rPr>
              <a:t>pyplot</a:t>
            </a:r>
            <a:r>
              <a:rPr lang="en-US" dirty="0">
                <a:cs typeface="Courier New" panose="02070309020205020404" pitchFamily="49" charset="0"/>
              </a:rPr>
              <a:t> assumes that </a:t>
            </a:r>
            <a:r>
              <a:rPr lang="en-US" dirty="0" smtClean="0">
                <a:cs typeface="Courier New" panose="02070309020205020404" pitchFamily="49" charset="0"/>
              </a:rPr>
              <a:t>x values are integer indexes starting with 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953" y="2652963"/>
            <a:ext cx="419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basics: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 smtClean="0"/>
              <a:t>plt.plot</a:t>
            </a:r>
            <a:r>
              <a:rPr lang="en-US" dirty="0"/>
              <a:t>([1,2,3,4], [1,4,9,16], '</a:t>
            </a:r>
            <a:r>
              <a:rPr lang="en-US" dirty="0" err="1"/>
              <a:t>ro</a:t>
            </a:r>
            <a:r>
              <a:rPr lang="en-US" dirty="0"/>
              <a:t>')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plt.axis</a:t>
            </a:r>
            <a:r>
              <a:rPr lang="en-US" dirty="0"/>
              <a:t>([0, 6, 0, 20])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316" y="1179095"/>
            <a:ext cx="3465095" cy="50051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dirty="0"/>
              <a:t> is a versatile </a:t>
            </a:r>
            <a:r>
              <a:rPr lang="en-US" dirty="0" smtClean="0"/>
              <a:t>command; takes </a:t>
            </a:r>
            <a:r>
              <a:rPr lang="en-US" dirty="0"/>
              <a:t>an arbitrary number of arguments</a:t>
            </a:r>
            <a:r>
              <a:rPr lang="en-US" dirty="0" smtClean="0"/>
              <a:t>.</a:t>
            </a:r>
          </a:p>
          <a:p>
            <a:r>
              <a:rPr lang="en-US" dirty="0"/>
              <a:t>Okay, now a better example.</a:t>
            </a:r>
          </a:p>
          <a:p>
            <a:r>
              <a:rPr lang="en-US" dirty="0" smtClean="0"/>
              <a:t>For </a:t>
            </a:r>
            <a:r>
              <a:rPr lang="en-US" dirty="0"/>
              <a:t>every x, y pair of arguments, there is an optional third </a:t>
            </a:r>
            <a:r>
              <a:rPr lang="en-US" dirty="0" smtClean="0"/>
              <a:t>argument, a string that formats the style of the plot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The format string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 smtClean="0">
                <a:cs typeface="Courier New" panose="02070309020205020404" pitchFamily="49" charset="0"/>
              </a:rPr>
              <a:t> represents the color (first character) and the marker style (last character). When plotting lines, the style is the last 2 characters.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axis()</a:t>
            </a:r>
            <a:r>
              <a:rPr lang="en-US" dirty="0" smtClean="0">
                <a:cs typeface="Courier New" panose="02070309020205020404" pitchFamily="49" charset="0"/>
              </a:rPr>
              <a:t> can receive a list containing the axes limits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400" y="2653200"/>
            <a:ext cx="419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basics: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&gt;&gt;&gt; t </a:t>
            </a:r>
            <a:r>
              <a:rPr lang="en-US" dirty="0"/>
              <a:t>= </a:t>
            </a:r>
            <a:r>
              <a:rPr lang="en-US" dirty="0" err="1"/>
              <a:t>np.arange</a:t>
            </a:r>
            <a:r>
              <a:rPr lang="en-US" dirty="0"/>
              <a:t>(0., 5., 0.2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/>
              <a:t>&gt;&gt;&gt; </a:t>
            </a:r>
            <a:r>
              <a:rPr lang="en-US" dirty="0" err="1" smtClean="0"/>
              <a:t>plt.plot</a:t>
            </a:r>
            <a:r>
              <a:rPr lang="en-US" dirty="0" smtClean="0"/>
              <a:t>(t</a:t>
            </a:r>
            <a:r>
              <a:rPr lang="en-US" dirty="0"/>
              <a:t>, t, 'r--', t, t**2, '</a:t>
            </a:r>
            <a:r>
              <a:rPr lang="en-US" dirty="0" err="1"/>
              <a:t>bs</a:t>
            </a:r>
            <a:r>
              <a:rPr lang="en-US" dirty="0"/>
              <a:t>', t, t**3, 'g^')</a:t>
            </a:r>
          </a:p>
          <a:p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plt.plot</a:t>
            </a:r>
            <a:r>
              <a:rPr lang="en-US" dirty="0"/>
              <a:t>(t, t, </a:t>
            </a:r>
            <a:r>
              <a:rPr lang="en-US" dirty="0" smtClean="0"/>
              <a:t>'r-’)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plt.plot</a:t>
            </a:r>
            <a:r>
              <a:rPr lang="en-US" dirty="0" smtClean="0"/>
              <a:t>(t, t</a:t>
            </a:r>
            <a:r>
              <a:rPr lang="en-US" dirty="0"/>
              <a:t>**2, </a:t>
            </a:r>
            <a:r>
              <a:rPr lang="en-US" dirty="0" smtClean="0"/>
              <a:t>'</a:t>
            </a:r>
            <a:r>
              <a:rPr lang="en-US" dirty="0" err="1" smtClean="0"/>
              <a:t>bs</a:t>
            </a:r>
            <a:r>
              <a:rPr lang="en-US" dirty="0" smtClean="0"/>
              <a:t>‘)</a:t>
            </a:r>
          </a:p>
          <a:p>
            <a:r>
              <a:rPr lang="en-US" dirty="0"/>
              <a:t>&gt;&gt;&gt; </a:t>
            </a:r>
            <a:r>
              <a:rPr lang="en-US" dirty="0" err="1" smtClean="0"/>
              <a:t>plt.plot</a:t>
            </a:r>
            <a:r>
              <a:rPr lang="en-US" dirty="0" smtClean="0"/>
              <a:t>(t</a:t>
            </a:r>
            <a:r>
              <a:rPr lang="en-US" dirty="0"/>
              <a:t>, t**3, 'g</a:t>
            </a:r>
            <a:r>
              <a:rPr lang="en-US" dirty="0" smtClean="0"/>
              <a:t>^‘)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316" y="1179095"/>
            <a:ext cx="3465095" cy="5005138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What about </a:t>
            </a:r>
            <a:r>
              <a:rPr lang="en-US" dirty="0" err="1" smtClean="0">
                <a:cs typeface="Courier New" panose="02070309020205020404" pitchFamily="49" charset="0"/>
              </a:rPr>
              <a:t>overplots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2 options: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Pass all lists and styles as arguments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Pass each plot as a separate command</a:t>
            </a:r>
          </a:p>
        </p:txBody>
      </p:sp>
    </p:spTree>
    <p:extLst>
      <p:ext uri="{BB962C8B-B14F-4D97-AF65-F5344CB8AC3E}">
        <p14:creationId xmlns:p14="http://schemas.microsoft.com/office/powerpoint/2010/main" val="362450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basics: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plt.show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316" y="1179095"/>
            <a:ext cx="3465095" cy="5005138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What about </a:t>
            </a:r>
            <a:r>
              <a:rPr lang="en-US" dirty="0" err="1" smtClean="0">
                <a:cs typeface="Courier New" panose="02070309020205020404" pitchFamily="49" charset="0"/>
              </a:rPr>
              <a:t>overplots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2 options: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Pass all lists and styles as arguments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Pass each plot as a separate command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result is the same</a:t>
            </a:r>
          </a:p>
        </p:txBody>
      </p:sp>
      <p:pic>
        <p:nvPicPr>
          <p:cNvPr id="3074" name="Picture 2" descr="../_images/pyplot_th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059" y="2300120"/>
            <a:ext cx="4191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72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basics: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 smtClean="0"/>
              <a:t>plt.plot</a:t>
            </a:r>
            <a:r>
              <a:rPr lang="en-US" dirty="0" smtClean="0"/>
              <a:t>(t, t**3, ‘r-’, linewidth=1)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316" y="1179095"/>
            <a:ext cx="3465095" cy="5005138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What about </a:t>
            </a:r>
            <a:r>
              <a:rPr lang="en-US" dirty="0" err="1" smtClean="0">
                <a:cs typeface="Courier New" panose="02070309020205020404" pitchFamily="49" charset="0"/>
              </a:rPr>
              <a:t>overplots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2 options: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Pass all lists and styles as arguments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Pass each plot as a separate command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result is the same</a:t>
            </a:r>
          </a:p>
          <a:p>
            <a:r>
              <a:rPr lang="en-US" dirty="0">
                <a:cs typeface="Courier New" panose="02070309020205020404" pitchFamily="49" charset="0"/>
              </a:rPr>
              <a:t>You can also control the line width when plotting lines:</a:t>
            </a:r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16" y="2414588"/>
            <a:ext cx="4277558" cy="31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basics: </a:t>
            </a:r>
            <a:r>
              <a:rPr lang="en-US" sz="2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 smtClean="0"/>
              <a:t>plt.plot</a:t>
            </a:r>
            <a:r>
              <a:rPr lang="en-US" dirty="0" smtClean="0"/>
              <a:t>(t, t**3, ‘r-’, linewidth=3)</a:t>
            </a:r>
          </a:p>
          <a:p>
            <a:r>
              <a:rPr lang="en-US" dirty="0" smtClean="0"/>
              <a:t>&gt;&gt;&gt;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316" y="1179095"/>
            <a:ext cx="3465095" cy="5546558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What about </a:t>
            </a:r>
            <a:r>
              <a:rPr lang="en-US" dirty="0" err="1" smtClean="0">
                <a:cs typeface="Courier New" panose="02070309020205020404" pitchFamily="49" charset="0"/>
              </a:rPr>
              <a:t>overplots</a:t>
            </a:r>
            <a:r>
              <a:rPr lang="en-US" dirty="0" smtClean="0">
                <a:cs typeface="Courier New" panose="02070309020205020404" pitchFamily="49" charset="0"/>
              </a:rPr>
              <a:t>?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2 options: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Pass all lists and styles as arguments 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Pass each plot as a separate command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result is the same</a:t>
            </a:r>
          </a:p>
          <a:p>
            <a:r>
              <a:rPr lang="en-US" dirty="0">
                <a:cs typeface="Courier New" panose="02070309020205020404" pitchFamily="49" charset="0"/>
              </a:rPr>
              <a:t>You can also control the line width when plotting lines: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To see more about markers and line styles, take a look at:</a:t>
            </a:r>
          </a:p>
          <a:p>
            <a:r>
              <a:rPr lang="en-US" dirty="0">
                <a:cs typeface="Courier New" panose="02070309020205020404" pitchFamily="49" charset="0"/>
                <a:hlinkClick r:id="rId2"/>
              </a:rPr>
              <a:t>http://</a:t>
            </a:r>
            <a:r>
              <a:rPr lang="en-US" dirty="0" smtClean="0">
                <a:cs typeface="Courier New" panose="02070309020205020404" pitchFamily="49" charset="0"/>
                <a:hlinkClick r:id="rId2"/>
              </a:rPr>
              <a:t>matplotlib.org/api/markers_api.html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  <a:hlinkClick r:id="rId3"/>
              </a:rPr>
              <a:t>http://</a:t>
            </a:r>
            <a:r>
              <a:rPr lang="en-US" dirty="0" smtClean="0">
                <a:cs typeface="Courier New" panose="02070309020205020404" pitchFamily="49" charset="0"/>
                <a:hlinkClick r:id="rId3"/>
              </a:rPr>
              <a:t>matplotlib.org/examples/lines_bars_and_markers/line_styles_reference.html</a:t>
            </a:r>
            <a:endParaRPr lang="en-US" dirty="0" smtClean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16" y="2414588"/>
            <a:ext cx="4277557" cy="319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4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500" dirty="0" smtClean="0"/>
              <a:t>&gt;&gt;&gt; def </a:t>
            </a:r>
            <a:r>
              <a:rPr lang="de-DE" sz="1500" dirty="0"/>
              <a:t>f(t):</a:t>
            </a:r>
          </a:p>
          <a:p>
            <a:r>
              <a:rPr lang="de-DE" sz="1500" dirty="0"/>
              <a:t>    return np.exp(-t) * np.cos(2*np.pi*t)</a:t>
            </a:r>
            <a:endParaRPr lang="en-US" sz="1500" dirty="0" smtClean="0"/>
          </a:p>
          <a:p>
            <a:r>
              <a:rPr lang="en-US" sz="1500" dirty="0" smtClean="0"/>
              <a:t>&gt;&gt;&gt; t1 </a:t>
            </a:r>
            <a:r>
              <a:rPr lang="en-US" sz="1500" dirty="0"/>
              <a:t>= </a:t>
            </a:r>
            <a:r>
              <a:rPr lang="en-US" sz="1500" dirty="0" err="1"/>
              <a:t>np.arange</a:t>
            </a:r>
            <a:r>
              <a:rPr lang="en-US" sz="1500" dirty="0"/>
              <a:t>(0.0, 5.0, 0.1)</a:t>
            </a:r>
          </a:p>
          <a:p>
            <a:r>
              <a:rPr lang="en-US" sz="1500" dirty="0"/>
              <a:t>&gt;&gt;&gt; </a:t>
            </a:r>
            <a:r>
              <a:rPr lang="en-US" sz="1500" dirty="0" smtClean="0"/>
              <a:t>t2 </a:t>
            </a:r>
            <a:r>
              <a:rPr lang="en-US" sz="1500" dirty="0"/>
              <a:t>= </a:t>
            </a:r>
            <a:r>
              <a:rPr lang="en-US" sz="1500" dirty="0" err="1"/>
              <a:t>np.arange</a:t>
            </a:r>
            <a:r>
              <a:rPr lang="en-US" sz="1500" dirty="0"/>
              <a:t>(0.0, 5.0, 0.02</a:t>
            </a:r>
            <a:r>
              <a:rPr lang="en-US" sz="1500" dirty="0" smtClean="0"/>
              <a:t>)</a:t>
            </a:r>
          </a:p>
          <a:p>
            <a:endParaRPr lang="en-US" sz="1500" dirty="0" smtClean="0"/>
          </a:p>
          <a:p>
            <a:r>
              <a:rPr lang="en-US" sz="1500" dirty="0"/>
              <a:t>&gt;&gt;&gt; </a:t>
            </a:r>
            <a:r>
              <a:rPr lang="en-US" sz="1500" dirty="0" err="1"/>
              <a:t>plt.figure</a:t>
            </a:r>
            <a:r>
              <a:rPr lang="en-US" sz="1500" dirty="0" smtClean="0"/>
              <a:t>()</a:t>
            </a:r>
          </a:p>
          <a:p>
            <a:endParaRPr lang="en-US" sz="1500" dirty="0"/>
          </a:p>
          <a:p>
            <a:r>
              <a:rPr lang="en-US" sz="1500" dirty="0" smtClean="0"/>
              <a:t>&gt;&gt;&gt; </a:t>
            </a:r>
            <a:r>
              <a:rPr lang="en-US" sz="1500" dirty="0" err="1"/>
              <a:t>plt.subplot</a:t>
            </a:r>
            <a:r>
              <a:rPr lang="en-US" sz="1500" dirty="0"/>
              <a:t>(211</a:t>
            </a:r>
            <a:r>
              <a:rPr lang="en-US" sz="1500" dirty="0" smtClean="0"/>
              <a:t>)</a:t>
            </a:r>
          </a:p>
          <a:p>
            <a:r>
              <a:rPr lang="en-US" sz="1500" dirty="0"/>
              <a:t>&gt;&gt;&gt; </a:t>
            </a:r>
            <a:r>
              <a:rPr lang="en-US" sz="1500" dirty="0" err="1"/>
              <a:t>plt.plot</a:t>
            </a:r>
            <a:r>
              <a:rPr lang="en-US" sz="1500" dirty="0"/>
              <a:t>(t1, f(t1), '</a:t>
            </a:r>
            <a:r>
              <a:rPr lang="en-US" sz="1500" dirty="0" err="1"/>
              <a:t>bo</a:t>
            </a:r>
            <a:r>
              <a:rPr lang="en-US" sz="1500" dirty="0"/>
              <a:t>', t2, f(t2), 'k</a:t>
            </a:r>
            <a:r>
              <a:rPr lang="en-US" sz="1500" dirty="0" smtClean="0"/>
              <a:t>')</a:t>
            </a:r>
          </a:p>
          <a:p>
            <a:endParaRPr lang="en-US" sz="1500" dirty="0" smtClean="0"/>
          </a:p>
          <a:p>
            <a:r>
              <a:rPr lang="en-US" sz="1500" dirty="0" smtClean="0"/>
              <a:t>&gt;&gt;&gt; </a:t>
            </a:r>
            <a:r>
              <a:rPr lang="en-US" sz="1500" dirty="0" err="1"/>
              <a:t>plt.subplot</a:t>
            </a:r>
            <a:r>
              <a:rPr lang="en-US" sz="1500" dirty="0"/>
              <a:t>(212)</a:t>
            </a:r>
          </a:p>
          <a:p>
            <a:r>
              <a:rPr lang="en-US" sz="1500" dirty="0" smtClean="0"/>
              <a:t>&gt;&gt;&gt; </a:t>
            </a:r>
            <a:r>
              <a:rPr lang="en-US" sz="1500" dirty="0" err="1" smtClean="0"/>
              <a:t>plt.plot</a:t>
            </a:r>
            <a:r>
              <a:rPr lang="en-US" sz="1500" dirty="0" smtClean="0"/>
              <a:t>(t2</a:t>
            </a:r>
            <a:r>
              <a:rPr lang="en-US" sz="1500" dirty="0"/>
              <a:t>, </a:t>
            </a:r>
            <a:r>
              <a:rPr lang="en-US" sz="1500" dirty="0" err="1"/>
              <a:t>np.cos</a:t>
            </a:r>
            <a:r>
              <a:rPr lang="en-US" sz="1500" dirty="0"/>
              <a:t>(2*</a:t>
            </a:r>
            <a:r>
              <a:rPr lang="en-US" sz="1500" dirty="0" err="1"/>
              <a:t>np.pi</a:t>
            </a:r>
            <a:r>
              <a:rPr lang="en-US" sz="1500" dirty="0"/>
              <a:t>*t2), 'r--')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Let’s define a function and some arrays</a:t>
            </a:r>
          </a:p>
          <a:p>
            <a:r>
              <a:rPr lang="en-US" dirty="0" smtClean="0"/>
              <a:t>To draw a figure with multiple subplots, you must first call a figure object</a:t>
            </a:r>
          </a:p>
          <a:p>
            <a:r>
              <a:rPr lang="en-US" dirty="0" smtClean="0"/>
              <a:t>Then add subplots</a:t>
            </a:r>
          </a:p>
          <a:p>
            <a:r>
              <a:rPr lang="en-US" dirty="0" smtClean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command </a:t>
            </a:r>
            <a:r>
              <a:rPr lang="en-US" dirty="0"/>
              <a:t>specifies </a:t>
            </a:r>
            <a:r>
              <a:rPr lang="en-US" dirty="0" smtClean="0"/>
              <a:t>(</a:t>
            </a:r>
            <a:r>
              <a:rPr lang="en-US" dirty="0" err="1" smtClean="0"/>
              <a:t>numrows</a:t>
            </a:r>
            <a:r>
              <a:rPr lang="en-US" dirty="0"/>
              <a:t>, </a:t>
            </a:r>
            <a:r>
              <a:rPr lang="en-US" dirty="0" err="1"/>
              <a:t>numcols</a:t>
            </a:r>
            <a:r>
              <a:rPr lang="en-US" dirty="0"/>
              <a:t>, </a:t>
            </a:r>
            <a:r>
              <a:rPr lang="en-US" dirty="0" err="1" smtClean="0"/>
              <a:t>fignum</a:t>
            </a:r>
            <a:r>
              <a:rPr lang="en-US" dirty="0" smtClean="0"/>
              <a:t>). </a:t>
            </a:r>
            <a:r>
              <a:rPr lang="en-US" dirty="0" err="1" smtClean="0"/>
              <a:t>Pyplot</a:t>
            </a:r>
            <a:r>
              <a:rPr lang="en-US" dirty="0" smtClean="0"/>
              <a:t> automatically arranges the space to fit it.</a:t>
            </a:r>
          </a:p>
          <a:p>
            <a:r>
              <a:rPr lang="en-US" dirty="0" smtClean="0"/>
              <a:t>Every command you call before other subplot will refer to the last.</a:t>
            </a:r>
          </a:p>
          <a:p>
            <a:r>
              <a:rPr lang="en-US" dirty="0" smtClean="0"/>
              <a:t>Calling the other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0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FFFF00"/>
      </a:accent2>
      <a:accent3>
        <a:srgbClr val="A5A5A5"/>
      </a:accent3>
      <a:accent4>
        <a:srgbClr val="FF0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4646</TotalTime>
  <Words>987</Words>
  <Application>Microsoft Office PowerPoint</Application>
  <PresentationFormat>On-screen Show (4:3)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Office Theme</vt:lpstr>
      <vt:lpstr>IAG Python Boot Camp</vt:lpstr>
      <vt:lpstr>Features</vt:lpstr>
      <vt:lpstr>The basics: matplotlib.pyplot</vt:lpstr>
      <vt:lpstr>The basics: matplotlib.pyplot</vt:lpstr>
      <vt:lpstr>The basics: matplotlib.pyplot</vt:lpstr>
      <vt:lpstr>The basics: matplotlib.pyplot</vt:lpstr>
      <vt:lpstr>The basics: matplotlib.pyplot</vt:lpstr>
      <vt:lpstr>The basics: matplotlib.pyplot</vt:lpstr>
      <vt:lpstr>Multiple plots</vt:lpstr>
      <vt:lpstr>Multiple plots</vt:lpstr>
      <vt:lpstr>Adding text</vt:lpstr>
      <vt:lpstr>Adding text</vt:lpstr>
      <vt:lpstr>Legends</vt:lpstr>
    </vt:vector>
  </TitlesOfParts>
  <Company>IAG-USP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Elvis Cantelli</dc:creator>
  <cp:lastModifiedBy>Elvis Cantelli</cp:lastModifiedBy>
  <cp:revision>111</cp:revision>
  <dcterms:created xsi:type="dcterms:W3CDTF">2015-10-07T20:19:11Z</dcterms:created>
  <dcterms:modified xsi:type="dcterms:W3CDTF">2015-10-12T16:05:54Z</dcterms:modified>
</cp:coreProperties>
</file>