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73" r:id="rId11"/>
    <p:sldId id="279" r:id="rId12"/>
    <p:sldId id="266" r:id="rId13"/>
    <p:sldId id="267" r:id="rId14"/>
    <p:sldId id="280" r:id="rId15"/>
    <p:sldId id="281" r:id="rId16"/>
    <p:sldId id="282" r:id="rId17"/>
    <p:sldId id="283" r:id="rId18"/>
    <p:sldId id="285" r:id="rId19"/>
    <p:sldId id="288" r:id="rId20"/>
    <p:sldId id="287" r:id="rId21"/>
    <p:sldId id="289" r:id="rId22"/>
    <p:sldId id="272" r:id="rId23"/>
    <p:sldId id="276" r:id="rId24"/>
    <p:sldId id="277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32BE-9D85-4520-B540-851D0991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07EE-8CA9-4A39-9D26-287057D4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3F-3AD7-4745-9081-84D73AC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235A-8F60-4108-9020-E110EEE0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95A1-243E-4848-BA45-8D927CF3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0D48-60A2-44C8-B555-EE3408B9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C1C3-927A-461E-A045-4D5A111CA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AE90-7E52-4808-AB68-76B1B602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2844-AB0B-4798-8299-BEA309D5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C6A7-D30E-4CAB-BC14-D5376AAF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080EB-2F11-480B-AF8B-F123D7543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D978-8AF2-4984-A318-0A607F3F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EDF5-A2C0-4C6F-B5EB-C06FC316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50B9-AFBD-4DAF-8BA5-6A6DA021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678B-799C-45DE-AA6C-9E4D971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7067-388B-49DA-ADA0-76FDED86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F9F5-7888-4962-A415-E25E3F57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8865-3A94-491B-AAE3-6026A50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A407C-FEDC-4F08-A7CF-AD48855C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1BB3-82AC-438F-A4F2-B25A68F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B20A-84DA-4C28-9272-964387E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F7E7-181B-47B8-85A3-56353482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B79B-7F66-4A6C-99EC-4C85A636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2C4D2-785B-4C2C-A5BD-101B8592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5D07-6427-4ED0-906D-715571CE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4859-03D3-4363-A552-61DA5618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C799-E73E-454A-B78E-3ACEB90C5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8F60-1F53-467D-8BC1-60C873CF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8063-FA88-4991-8B85-6EBF561E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CD00-2246-4E6B-B03D-BF77CC75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A546-8FC8-4FB5-AA5C-0B003A3A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0839-E9E7-4E28-AB42-C793039F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0438-8C60-471D-81B0-CC42D473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ED0A-42F2-482E-BA9A-7F599FB0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880D0-C14A-410A-A82D-014A6EBF0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45E53-1049-49D8-B848-3749A3AA0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0A325-5261-42DC-9E8C-5F650F43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B2537-D5C1-497D-9C76-38337100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0C15E-FF4D-44B0-987B-66A0FCED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2580-6397-4CCB-A400-5681EEA2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2E24C-5929-4EA2-9D0C-00A4AA61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EBF38-EF6F-4933-9EBC-2CF4C87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0AC4C-9F23-42A6-AAB6-049953BA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957D1-3225-4B1D-9DE6-2C2F65E1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4123B-346B-417C-B039-0EA9E1E8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6136-A1E5-4B70-BD9E-F09AAEE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4FAA-2F33-40EA-94F5-453CD5C2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BF5-F194-46A0-9041-DCC16791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C8A0-A239-42DF-B3B9-B1371BE4B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E38FF-C9F8-4B82-8F2C-EA48004C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2C949-568D-4EE8-870D-D0C469F3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033A3-900D-44DF-9A83-6F153EF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5E7F-D3A7-440B-8D8C-ACAF343E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B6503-FAE3-4908-8143-F31C133CE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446E-E343-47C3-9992-C9FCAFD1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68048-DAED-4710-8299-307A95DC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0C29-85AC-4098-B928-03BD5FB4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761B8-7DC6-4BB0-BBF6-BF60A9D0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85DBF-1F79-4737-A8E6-E900437B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3D47F-C337-42F0-A7DE-433CA85C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54DD-1D96-41D6-BA3C-2E7ED138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584E-5292-41BE-B3D3-75DB75BF6B7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E96C-767D-41B1-AA01-AF8D72C9B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D7C5-6477-4B31-8CE7-BDE35D679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5A78-43DA-4350-B9E2-AFF87C4E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C1B6-8F0A-4303-8FB2-836207CEE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3"/>
            <a:ext cx="9144000" cy="2387600"/>
          </a:xfrm>
        </p:spPr>
        <p:txBody>
          <a:bodyPr/>
          <a:lstStyle/>
          <a:p>
            <a:r>
              <a:rPr lang="en-US" dirty="0"/>
              <a:t>Threading and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C47E-31B9-4524-B344-BEDE1CEAB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5185"/>
            <a:ext cx="9144000" cy="1655762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Tim Young</a:t>
            </a:r>
          </a:p>
          <a:p>
            <a:r>
              <a:rPr lang="en-US" dirty="0"/>
              <a:t>Elevate Software, Inc.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5FC47-263B-4CF1-99E0-91FD6687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9" y="4945612"/>
            <a:ext cx="2381582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9EFB9-0BE8-41B1-A582-F2FE77B7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52" y="2900130"/>
            <a:ext cx="3131533" cy="105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38A70-0584-4F53-8237-47373D6AE99B}"/>
              </a:ext>
            </a:extLst>
          </p:cNvPr>
          <p:cNvSpPr txBox="1"/>
          <p:nvPr/>
        </p:nvSpPr>
        <p:spPr>
          <a:xfrm>
            <a:off x="8322906" y="3165640"/>
            <a:ext cx="6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136817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EC5D-6D3E-46F5-A3AF-E36E5576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vs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B3CC-38FB-4672-8B2B-2CA29D13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Concurrency</a:t>
            </a:r>
            <a:r>
              <a:rPr lang="en-US" dirty="0"/>
              <a:t> is the organization of </a:t>
            </a:r>
            <a:r>
              <a:rPr lang="en-US" b="1" dirty="0"/>
              <a:t>multiple</a:t>
            </a:r>
            <a:r>
              <a:rPr lang="en-US" dirty="0"/>
              <a:t> tasks that are being worked on at the </a:t>
            </a:r>
            <a:r>
              <a:rPr lang="en-US" b="1" dirty="0"/>
              <a:t>same time</a:t>
            </a:r>
          </a:p>
          <a:p>
            <a:r>
              <a:rPr lang="en-US" b="1" dirty="0"/>
              <a:t>Parallelism</a:t>
            </a:r>
            <a:r>
              <a:rPr lang="en-US" dirty="0"/>
              <a:t> is executing </a:t>
            </a:r>
            <a:r>
              <a:rPr lang="en-US" b="1" dirty="0"/>
              <a:t>different portions</a:t>
            </a:r>
            <a:r>
              <a:rPr lang="en-US" dirty="0"/>
              <a:t> of a </a:t>
            </a:r>
            <a:r>
              <a:rPr lang="en-US" b="1" dirty="0"/>
              <a:t>single</a:t>
            </a:r>
            <a:r>
              <a:rPr lang="en-US" dirty="0"/>
              <a:t> task simultaneously</a:t>
            </a:r>
          </a:p>
          <a:p>
            <a:r>
              <a:rPr lang="en-US" b="1" dirty="0"/>
              <a:t>Threads and processes</a:t>
            </a:r>
            <a:r>
              <a:rPr lang="en-US" dirty="0"/>
              <a:t> can provide </a:t>
            </a:r>
            <a:r>
              <a:rPr lang="en-US" b="1" dirty="0"/>
              <a:t>both</a:t>
            </a:r>
            <a:r>
              <a:rPr lang="en-US" dirty="0"/>
              <a:t> concurrency and parallelism</a:t>
            </a:r>
          </a:p>
          <a:p>
            <a:r>
              <a:rPr lang="en-US" dirty="0"/>
              <a:t>You can have </a:t>
            </a:r>
            <a:r>
              <a:rPr lang="en-US" b="1" dirty="0"/>
              <a:t>concurrency without parallelism</a:t>
            </a:r>
            <a:r>
              <a:rPr lang="en-US" dirty="0"/>
              <a:t>, and </a:t>
            </a:r>
            <a:r>
              <a:rPr lang="en-US" b="1" dirty="0"/>
              <a:t>parallelism without concurrency</a:t>
            </a:r>
          </a:p>
          <a:p>
            <a:r>
              <a:rPr lang="en-US" b="1" dirty="0"/>
              <a:t>Amdahl’s Law</a:t>
            </a:r>
            <a:r>
              <a:rPr lang="en-US" dirty="0"/>
              <a:t> states that any task’s performance is limited to the portion of the task that cannot be executed in parallel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84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6119" cy="1325563"/>
          </a:xfrm>
        </p:spPr>
        <p:txBody>
          <a:bodyPr/>
          <a:lstStyle/>
          <a:p>
            <a:r>
              <a:rPr lang="en-US" b="1" dirty="0"/>
              <a:t>Threads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threads are class wrappers around </a:t>
            </a:r>
            <a:r>
              <a:rPr lang="en-US" b="1" dirty="0"/>
              <a:t>kernel threads</a:t>
            </a:r>
          </a:p>
          <a:p>
            <a:r>
              <a:rPr lang="en-US" dirty="0"/>
              <a:t>The </a:t>
            </a:r>
            <a:r>
              <a:rPr lang="en-US" b="1" dirty="0"/>
              <a:t>threading</a:t>
            </a:r>
            <a:r>
              <a:rPr lang="en-US" dirty="0"/>
              <a:t> module contains high-level interfaces for all threading functionality in Python, including the </a:t>
            </a:r>
            <a:r>
              <a:rPr lang="en-US" b="1" dirty="0"/>
              <a:t>Thread</a:t>
            </a:r>
            <a:r>
              <a:rPr lang="en-US" dirty="0"/>
              <a:t>, </a:t>
            </a:r>
            <a:r>
              <a:rPr lang="en-US" b="1" dirty="0"/>
              <a:t>Semaphore</a:t>
            </a:r>
            <a:r>
              <a:rPr lang="en-US" dirty="0"/>
              <a:t>, </a:t>
            </a:r>
            <a:r>
              <a:rPr lang="en-US" b="1" dirty="0"/>
              <a:t>Lock</a:t>
            </a:r>
            <a:r>
              <a:rPr lang="en-US" dirty="0"/>
              <a:t>, </a:t>
            </a:r>
            <a:r>
              <a:rPr lang="en-US" b="1" dirty="0" err="1"/>
              <a:t>Rlock</a:t>
            </a:r>
            <a:r>
              <a:rPr lang="en-US" dirty="0"/>
              <a:t>, </a:t>
            </a:r>
            <a:r>
              <a:rPr lang="en-US" b="1" dirty="0"/>
              <a:t>Event</a:t>
            </a:r>
            <a:r>
              <a:rPr lang="en-US" dirty="0"/>
              <a:t>, and </a:t>
            </a:r>
            <a:r>
              <a:rPr lang="en-US" b="1" dirty="0"/>
              <a:t>Timer</a:t>
            </a:r>
            <a:r>
              <a:rPr lang="en-US" dirty="0"/>
              <a:t> classes</a:t>
            </a:r>
          </a:p>
          <a:p>
            <a:r>
              <a:rPr lang="en-US" dirty="0"/>
              <a:t>On platforms where threads are not available, one can alternatively use the </a:t>
            </a:r>
            <a:r>
              <a:rPr lang="en-US" b="1" dirty="0" err="1"/>
              <a:t>dummy_threading</a:t>
            </a:r>
            <a:r>
              <a:rPr lang="en-US" dirty="0"/>
              <a:t> module</a:t>
            </a:r>
            <a:endParaRPr lang="en-US" b="1" dirty="0"/>
          </a:p>
          <a:p>
            <a:r>
              <a:rPr lang="en-US" dirty="0"/>
              <a:t>Python thread objects can be instantiated in two different ways: by passing a callable object in the </a:t>
            </a:r>
            <a:r>
              <a:rPr lang="en-US" b="1" dirty="0"/>
              <a:t>Thread</a:t>
            </a:r>
            <a:r>
              <a:rPr lang="en-US" dirty="0"/>
              <a:t> class </a:t>
            </a:r>
            <a:r>
              <a:rPr lang="en-US" b="1" dirty="0"/>
              <a:t>target</a:t>
            </a:r>
            <a:r>
              <a:rPr lang="en-US" dirty="0"/>
              <a:t> argument, or by creating a class that derives from the </a:t>
            </a:r>
            <a:r>
              <a:rPr lang="en-US" b="1" dirty="0"/>
              <a:t>Thread</a:t>
            </a:r>
            <a:r>
              <a:rPr lang="en-US" dirty="0"/>
              <a:t> class and overrides the </a:t>
            </a:r>
            <a:r>
              <a:rPr lang="en-US" b="1" dirty="0"/>
              <a:t>run</a:t>
            </a:r>
            <a:r>
              <a:rPr lang="en-US" dirty="0"/>
              <a:t> method</a:t>
            </a:r>
          </a:p>
          <a:p>
            <a:r>
              <a:rPr lang="en-US" dirty="0"/>
              <a:t>Python threads are executed using the </a:t>
            </a:r>
            <a:r>
              <a:rPr lang="en-US" b="1" dirty="0"/>
              <a:t>start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6198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0D2B-82BF-49BE-B257-7F913DA5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118-3BEE-4E19-878F-9D7658BD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objects are used to protect a </a:t>
            </a:r>
            <a:r>
              <a:rPr lang="en-US" b="1" dirty="0"/>
              <a:t>critical section</a:t>
            </a:r>
            <a:r>
              <a:rPr lang="en-US" dirty="0"/>
              <a:t> of code by </a:t>
            </a:r>
            <a:r>
              <a:rPr lang="en-US" b="1" dirty="0"/>
              <a:t>serializing</a:t>
            </a:r>
            <a:r>
              <a:rPr lang="en-US" dirty="0"/>
              <a:t> execution of the code by multiple threads</a:t>
            </a:r>
          </a:p>
          <a:p>
            <a:r>
              <a:rPr lang="en-US" b="1" dirty="0"/>
              <a:t>Critical sections</a:t>
            </a:r>
            <a:r>
              <a:rPr lang="en-US" dirty="0"/>
              <a:t> are typically code where a shared resource is being accessed</a:t>
            </a:r>
          </a:p>
          <a:p>
            <a:r>
              <a:rPr lang="en-US" dirty="0"/>
              <a:t>Failure to serialize access to the critical section will result in a </a:t>
            </a:r>
            <a:r>
              <a:rPr lang="en-US" b="1" dirty="0"/>
              <a:t>race condition</a:t>
            </a:r>
            <a:r>
              <a:rPr lang="en-US" dirty="0"/>
              <a:t> and can result in corruption of the shared resource and unpredictable results (access violations and segmentation faults)</a:t>
            </a:r>
          </a:p>
          <a:p>
            <a:r>
              <a:rPr lang="en-US" dirty="0"/>
              <a:t>Synchronization of kernel threads can be expensive because they require a transition from </a:t>
            </a:r>
            <a:r>
              <a:rPr lang="en-US" b="1" dirty="0"/>
              <a:t>user mode</a:t>
            </a:r>
            <a:r>
              <a:rPr lang="en-US" dirty="0"/>
              <a:t> to </a:t>
            </a:r>
            <a:r>
              <a:rPr lang="en-US" b="1" dirty="0"/>
              <a:t>kernel mode</a:t>
            </a:r>
            <a:r>
              <a:rPr lang="en-US" dirty="0"/>
              <a:t> and, possibly, a thread context switch if the threads needs to wait on other threads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20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Objects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694"/>
            <a:ext cx="10515600" cy="3701269"/>
          </a:xfrm>
        </p:spPr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b="1" dirty="0"/>
              <a:t>reference-counted</a:t>
            </a:r>
            <a:r>
              <a:rPr lang="en-US" dirty="0"/>
              <a:t> access to a critical section</a:t>
            </a:r>
          </a:p>
          <a:p>
            <a:r>
              <a:rPr lang="en-US" dirty="0"/>
              <a:t>When the semaphore is created, an </a:t>
            </a:r>
            <a:r>
              <a:rPr lang="en-US" b="1" dirty="0"/>
              <a:t>initial count</a:t>
            </a:r>
            <a:r>
              <a:rPr lang="en-US" dirty="0"/>
              <a:t> is specified</a:t>
            </a:r>
          </a:p>
          <a:p>
            <a:r>
              <a:rPr lang="en-US" dirty="0"/>
              <a:t>When the semaphore is acquired, the reference count is </a:t>
            </a:r>
            <a:r>
              <a:rPr lang="en-US" b="1" dirty="0"/>
              <a:t>decremented</a:t>
            </a:r>
            <a:r>
              <a:rPr lang="en-US" dirty="0"/>
              <a:t>, and </a:t>
            </a:r>
            <a:r>
              <a:rPr lang="en-US" b="1" dirty="0"/>
              <a:t>incremented</a:t>
            </a:r>
            <a:r>
              <a:rPr lang="en-US" dirty="0"/>
              <a:t> when the semaphore is released</a:t>
            </a:r>
          </a:p>
          <a:p>
            <a:r>
              <a:rPr lang="en-US" dirty="0"/>
              <a:t>When the reference count reaches </a:t>
            </a:r>
            <a:r>
              <a:rPr lang="en-US" b="1" dirty="0"/>
              <a:t>zero</a:t>
            </a:r>
            <a:r>
              <a:rPr lang="en-US" dirty="0"/>
              <a:t>, any threads attempting to acquire the semaphore will block until the reference count is again greater than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0E1E-74F2-4CC2-A309-1C461362095B}"/>
              </a:ext>
            </a:extLst>
          </p:cNvPr>
          <p:cNvSpPr txBox="1"/>
          <p:nvPr/>
        </p:nvSpPr>
        <p:spPr>
          <a:xfrm>
            <a:off x="838200" y="1499710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Semaphores </a:t>
            </a:r>
            <a:r>
              <a:rPr lang="en-US" sz="2600" b="1" dirty="0"/>
              <a:t>(</a:t>
            </a:r>
            <a:r>
              <a:rPr lang="en-US" sz="2600" b="1" dirty="0" err="1"/>
              <a:t>threading.Semaphore</a:t>
            </a:r>
            <a:r>
              <a:rPr lang="en-US" sz="2600" b="1" dirty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7239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20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Objects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694"/>
            <a:ext cx="10515600" cy="3701269"/>
          </a:xfrm>
        </p:spPr>
        <p:txBody>
          <a:bodyPr>
            <a:normAutofit/>
          </a:bodyPr>
          <a:lstStyle/>
          <a:p>
            <a:r>
              <a:rPr lang="en-US" b="1" dirty="0"/>
              <a:t>Locks</a:t>
            </a:r>
            <a:r>
              <a:rPr lang="en-US" dirty="0"/>
              <a:t> and </a:t>
            </a:r>
            <a:r>
              <a:rPr lang="en-US" b="1" dirty="0" err="1"/>
              <a:t>Rlocks</a:t>
            </a:r>
            <a:r>
              <a:rPr lang="en-US" dirty="0"/>
              <a:t> provide exclusive access to a critical section</a:t>
            </a:r>
          </a:p>
          <a:p>
            <a:r>
              <a:rPr lang="en-US" dirty="0"/>
              <a:t>Both are implemented internally using </a:t>
            </a:r>
            <a:r>
              <a:rPr lang="en-US" b="1" dirty="0"/>
              <a:t>binary semaphores</a:t>
            </a:r>
          </a:p>
          <a:p>
            <a:r>
              <a:rPr lang="en-US" b="1" dirty="0"/>
              <a:t>Locks are not re-entrant</a:t>
            </a:r>
            <a:r>
              <a:rPr lang="en-US" dirty="0"/>
              <a:t> while </a:t>
            </a:r>
            <a:r>
              <a:rPr lang="en-US" b="1" dirty="0" err="1"/>
              <a:t>Rlocks</a:t>
            </a:r>
            <a:r>
              <a:rPr lang="en-US" b="1" dirty="0"/>
              <a:t> are re-entrant</a:t>
            </a:r>
          </a:p>
          <a:p>
            <a:r>
              <a:rPr lang="en-US" dirty="0"/>
              <a:t>Trying to acquire the same </a:t>
            </a:r>
            <a:r>
              <a:rPr lang="en-US" b="1" dirty="0"/>
              <a:t>Lock</a:t>
            </a:r>
            <a:r>
              <a:rPr lang="en-US" dirty="0"/>
              <a:t> twice will cause a deadlock, while trying to acquire the same </a:t>
            </a:r>
            <a:r>
              <a:rPr lang="en-US" b="1" dirty="0" err="1"/>
              <a:t>Rlock</a:t>
            </a:r>
            <a:r>
              <a:rPr lang="en-US" dirty="0"/>
              <a:t> two or more times will succeed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0E1E-74F2-4CC2-A309-1C461362095B}"/>
              </a:ext>
            </a:extLst>
          </p:cNvPr>
          <p:cNvSpPr txBox="1"/>
          <p:nvPr/>
        </p:nvSpPr>
        <p:spPr>
          <a:xfrm>
            <a:off x="838200" y="1499710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Locks and </a:t>
            </a:r>
            <a:r>
              <a:rPr lang="en-US" sz="3600" b="1" dirty="0" err="1"/>
              <a:t>Rlocks</a:t>
            </a:r>
            <a:r>
              <a:rPr lang="en-US" sz="3600" b="1" dirty="0"/>
              <a:t> </a:t>
            </a:r>
            <a:r>
              <a:rPr lang="en-US" sz="2600" b="1" dirty="0"/>
              <a:t>(</a:t>
            </a:r>
            <a:r>
              <a:rPr lang="en-US" sz="2600" b="1" dirty="0" err="1"/>
              <a:t>threading.Lock</a:t>
            </a:r>
            <a:r>
              <a:rPr lang="en-US" sz="2600" b="1" dirty="0"/>
              <a:t> and </a:t>
            </a:r>
            <a:r>
              <a:rPr lang="en-US" sz="2600" b="1" dirty="0" err="1"/>
              <a:t>threading.RLock</a:t>
            </a:r>
            <a:r>
              <a:rPr lang="en-US" sz="2600" b="1" dirty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435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20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Objects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694"/>
            <a:ext cx="10515600" cy="3701269"/>
          </a:xfrm>
        </p:spPr>
        <p:txBody>
          <a:bodyPr>
            <a:normAutofit fontScale="92500"/>
          </a:bodyPr>
          <a:lstStyle/>
          <a:p>
            <a:r>
              <a:rPr lang="en-US" dirty="0"/>
              <a:t>Used for acquiring a </a:t>
            </a:r>
            <a:r>
              <a:rPr lang="en-US" b="1" dirty="0"/>
              <a:t>lock</a:t>
            </a:r>
            <a:r>
              <a:rPr lang="en-US" dirty="0"/>
              <a:t>, testing a </a:t>
            </a:r>
            <a:r>
              <a:rPr lang="en-US" b="1" dirty="0"/>
              <a:t>predicate</a:t>
            </a:r>
            <a:r>
              <a:rPr lang="en-US" dirty="0"/>
              <a:t>, and then </a:t>
            </a:r>
            <a:r>
              <a:rPr lang="en-US" b="1" dirty="0"/>
              <a:t>atomically</a:t>
            </a:r>
            <a:r>
              <a:rPr lang="en-US" dirty="0"/>
              <a:t> releasing the already-acquired lock and </a:t>
            </a:r>
            <a:r>
              <a:rPr lang="en-US" b="1" dirty="0"/>
              <a:t>waiting</a:t>
            </a:r>
            <a:r>
              <a:rPr lang="en-US" dirty="0"/>
              <a:t> until </a:t>
            </a:r>
            <a:r>
              <a:rPr lang="en-US" b="1" dirty="0"/>
              <a:t>notified</a:t>
            </a:r>
            <a:r>
              <a:rPr lang="en-US" dirty="0"/>
              <a:t> of changes to the predicate by other threads</a:t>
            </a:r>
          </a:p>
          <a:p>
            <a:r>
              <a:rPr lang="en-US" dirty="0"/>
              <a:t>After the wait returns, the lock will automatically be </a:t>
            </a:r>
            <a:r>
              <a:rPr lang="en-US" b="1" dirty="0"/>
              <a:t>re-acquired</a:t>
            </a:r>
            <a:r>
              <a:rPr lang="en-US" dirty="0"/>
              <a:t>, and you must re-test any </a:t>
            </a:r>
            <a:r>
              <a:rPr lang="en-US" b="1" dirty="0"/>
              <a:t>predicates</a:t>
            </a:r>
            <a:r>
              <a:rPr lang="en-US" dirty="0"/>
              <a:t> that were used to determine that the wait needed to occur</a:t>
            </a:r>
          </a:p>
          <a:p>
            <a:r>
              <a:rPr lang="en-US" dirty="0"/>
              <a:t>Always associated with a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 err="1"/>
              <a:t>Rlock</a:t>
            </a:r>
            <a:r>
              <a:rPr lang="en-US" dirty="0"/>
              <a:t> object during instantiation</a:t>
            </a:r>
          </a:p>
          <a:p>
            <a:r>
              <a:rPr lang="en-US" dirty="0"/>
              <a:t>If a Lock or </a:t>
            </a:r>
            <a:r>
              <a:rPr lang="en-US" dirty="0" err="1"/>
              <a:t>Rlock</a:t>
            </a:r>
            <a:r>
              <a:rPr lang="en-US" dirty="0"/>
              <a:t> argument is not specified during </a:t>
            </a:r>
            <a:r>
              <a:rPr lang="en-US" b="1" dirty="0"/>
              <a:t>Condition instantiation</a:t>
            </a:r>
            <a:r>
              <a:rPr lang="en-US" dirty="0"/>
              <a:t>, Python will create an </a:t>
            </a:r>
            <a:r>
              <a:rPr lang="en-US" b="1" dirty="0" err="1"/>
              <a:t>Rlock</a:t>
            </a:r>
            <a:r>
              <a:rPr lang="en-US" dirty="0"/>
              <a:t> to use with the condition variable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0E1E-74F2-4CC2-A309-1C461362095B}"/>
              </a:ext>
            </a:extLst>
          </p:cNvPr>
          <p:cNvSpPr txBox="1"/>
          <p:nvPr/>
        </p:nvSpPr>
        <p:spPr>
          <a:xfrm>
            <a:off x="838200" y="1499710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Condition Variables </a:t>
            </a:r>
            <a:r>
              <a:rPr lang="en-US" sz="2600" b="1" dirty="0"/>
              <a:t>(</a:t>
            </a:r>
            <a:r>
              <a:rPr lang="en-US" sz="2600" b="1" dirty="0" err="1"/>
              <a:t>threading.Condition</a:t>
            </a:r>
            <a:r>
              <a:rPr lang="en-US" sz="2600" b="1" dirty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126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20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Objects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694"/>
            <a:ext cx="10515600" cy="3701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as a simple </a:t>
            </a:r>
            <a:r>
              <a:rPr lang="en-US" b="1" dirty="0"/>
              <a:t>signaling mechanism</a:t>
            </a:r>
            <a:r>
              <a:rPr lang="en-US" dirty="0"/>
              <a:t> where one or more threads wait for the event to be set (signaled) </a:t>
            </a:r>
          </a:p>
          <a:p>
            <a:r>
              <a:rPr lang="en-US" dirty="0"/>
              <a:t>Once the event is </a:t>
            </a:r>
            <a:r>
              <a:rPr lang="en-US" b="1" dirty="0"/>
              <a:t>set</a:t>
            </a:r>
            <a:r>
              <a:rPr lang="en-US" dirty="0"/>
              <a:t>, all threads that are waiting on the event will be </a:t>
            </a:r>
            <a:r>
              <a:rPr lang="en-US" b="1" dirty="0"/>
              <a:t>released</a:t>
            </a:r>
          </a:p>
          <a:p>
            <a:r>
              <a:rPr lang="en-US" dirty="0"/>
              <a:t>If a thread attempts to wait on the event and it is already signaled, then the thread </a:t>
            </a:r>
            <a:r>
              <a:rPr lang="en-US" b="1" dirty="0"/>
              <a:t>will keep executing </a:t>
            </a:r>
            <a:r>
              <a:rPr lang="en-US" dirty="0"/>
              <a:t>and not wait</a:t>
            </a:r>
          </a:p>
          <a:p>
            <a:r>
              <a:rPr lang="en-US" dirty="0"/>
              <a:t>An event must be </a:t>
            </a:r>
            <a:r>
              <a:rPr lang="en-US" b="1" dirty="0"/>
              <a:t>manually reset</a:t>
            </a:r>
            <a:r>
              <a:rPr lang="en-US" dirty="0"/>
              <a:t>, so you must be careful when using events among multiple threads because you could have a race condition between the event being set and being reset (cleared)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0E1E-74F2-4CC2-A309-1C461362095B}"/>
              </a:ext>
            </a:extLst>
          </p:cNvPr>
          <p:cNvSpPr txBox="1"/>
          <p:nvPr/>
        </p:nvSpPr>
        <p:spPr>
          <a:xfrm>
            <a:off x="838200" y="1499710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Event Objects </a:t>
            </a:r>
            <a:r>
              <a:rPr lang="en-US" sz="2600" b="1" dirty="0"/>
              <a:t>(</a:t>
            </a:r>
            <a:r>
              <a:rPr lang="en-US" sz="2600" b="1" dirty="0" err="1"/>
              <a:t>threading.Event</a:t>
            </a:r>
            <a:r>
              <a:rPr lang="en-US" sz="2600" b="1" dirty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47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417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are Threads Appropriate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640"/>
            <a:ext cx="10515600" cy="3920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GIL</a:t>
            </a:r>
            <a:r>
              <a:rPr lang="en-US" dirty="0"/>
              <a:t> is a </a:t>
            </a:r>
            <a:r>
              <a:rPr lang="en-US" b="1" dirty="0"/>
              <a:t>global mutex</a:t>
            </a:r>
            <a:r>
              <a:rPr lang="en-US" dirty="0"/>
              <a:t> that is used to protect the execution of the </a:t>
            </a:r>
            <a:r>
              <a:rPr lang="en-US" b="1" dirty="0"/>
              <a:t>Python bytecode instructions</a:t>
            </a:r>
          </a:p>
          <a:p>
            <a:r>
              <a:rPr lang="en-US" dirty="0"/>
              <a:t>With the GIL, only </a:t>
            </a:r>
            <a:r>
              <a:rPr lang="en-US" b="1" dirty="0"/>
              <a:t>one thread at a time</a:t>
            </a:r>
            <a:r>
              <a:rPr lang="en-US" dirty="0"/>
              <a:t> can execute Python code</a:t>
            </a:r>
          </a:p>
          <a:p>
            <a:r>
              <a:rPr lang="en-US" dirty="0"/>
              <a:t>The GIL is </a:t>
            </a:r>
            <a:r>
              <a:rPr lang="en-US" b="1" dirty="0"/>
              <a:t>only</a:t>
            </a:r>
            <a:r>
              <a:rPr lang="en-US" dirty="0"/>
              <a:t> acquired when Python code needs to be executed, and is released whenever </a:t>
            </a:r>
            <a:r>
              <a:rPr lang="en-US" b="1" dirty="0"/>
              <a:t>I/O occurs</a:t>
            </a:r>
            <a:r>
              <a:rPr lang="en-US" dirty="0"/>
              <a:t> or any other long-running operation that doesn’t need to interact with Python code (</a:t>
            </a:r>
            <a:r>
              <a:rPr lang="en-US" b="1" dirty="0"/>
              <a:t>NumPy</a:t>
            </a:r>
            <a:r>
              <a:rPr lang="en-US" dirty="0"/>
              <a:t>, etc.)</a:t>
            </a:r>
          </a:p>
          <a:p>
            <a:r>
              <a:rPr lang="en-US" dirty="0"/>
              <a:t>With </a:t>
            </a:r>
            <a:r>
              <a:rPr lang="en-US" b="1" dirty="0"/>
              <a:t>Python 2</a:t>
            </a:r>
            <a:r>
              <a:rPr lang="en-US" dirty="0"/>
              <a:t>, the GIL is released every </a:t>
            </a:r>
            <a:r>
              <a:rPr lang="en-US" b="1" dirty="0"/>
              <a:t>1000 instructions</a:t>
            </a:r>
            <a:r>
              <a:rPr lang="en-US" dirty="0"/>
              <a:t>, and with </a:t>
            </a:r>
            <a:r>
              <a:rPr lang="en-US" b="1" dirty="0"/>
              <a:t>Python 3</a:t>
            </a:r>
            <a:r>
              <a:rPr lang="en-US" dirty="0"/>
              <a:t> and higher, the GIL is released every </a:t>
            </a:r>
            <a:r>
              <a:rPr lang="en-US" b="1" dirty="0"/>
              <a:t>15 milliseconds</a:t>
            </a:r>
          </a:p>
          <a:p>
            <a:r>
              <a:rPr lang="en-US" dirty="0"/>
              <a:t>The GIL makes Python code </a:t>
            </a:r>
            <a:r>
              <a:rPr lang="en-US" b="1" dirty="0"/>
              <a:t>less useful</a:t>
            </a:r>
            <a:r>
              <a:rPr lang="en-US" dirty="0"/>
              <a:t> for executing </a:t>
            </a:r>
            <a:r>
              <a:rPr lang="en-US" b="1" dirty="0"/>
              <a:t>CPU-intensive</a:t>
            </a:r>
            <a:r>
              <a:rPr lang="en-US" dirty="0"/>
              <a:t> operations in threads, but…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0E1E-74F2-4CC2-A309-1C461362095B}"/>
              </a:ext>
            </a:extLst>
          </p:cNvPr>
          <p:cNvSpPr txBox="1"/>
          <p:nvPr/>
        </p:nvSpPr>
        <p:spPr>
          <a:xfrm>
            <a:off x="838200" y="1367522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(or “What is the Global Interpreter Lock”)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2291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27" y="575040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Processes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739"/>
            <a:ext cx="10515600" cy="4547224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dirty="0"/>
              <a:t>multiple processes</a:t>
            </a:r>
            <a:r>
              <a:rPr lang="en-US" dirty="0"/>
              <a:t> instead of multiple threads avoids the problems with the </a:t>
            </a:r>
            <a:r>
              <a:rPr lang="en-US" b="1" dirty="0"/>
              <a:t>GIL</a:t>
            </a:r>
          </a:p>
          <a:p>
            <a:r>
              <a:rPr lang="en-US" b="1" dirty="0"/>
              <a:t>Synchronization objects</a:t>
            </a:r>
            <a:r>
              <a:rPr lang="en-US" dirty="0"/>
              <a:t> are typically not as necessary with multiple processes</a:t>
            </a:r>
          </a:p>
          <a:p>
            <a:r>
              <a:rPr lang="en-US" dirty="0"/>
              <a:t>The </a:t>
            </a:r>
            <a:r>
              <a:rPr lang="en-US" b="1" dirty="0"/>
              <a:t>multiprocessing</a:t>
            </a:r>
            <a:r>
              <a:rPr lang="en-US" dirty="0"/>
              <a:t> module mirrors most of the </a:t>
            </a:r>
            <a:r>
              <a:rPr lang="en-US" b="1" dirty="0"/>
              <a:t>threading</a:t>
            </a:r>
            <a:r>
              <a:rPr lang="en-US" dirty="0"/>
              <a:t> module interfaces, but also includes very useful interfaces for process pools and exchanging data between processes</a:t>
            </a:r>
          </a:p>
          <a:p>
            <a:r>
              <a:rPr lang="en-US" b="1" dirty="0"/>
              <a:t>Sharing data</a:t>
            </a:r>
            <a:r>
              <a:rPr lang="en-US" dirty="0"/>
              <a:t> is slower and more cumbersome with multiple processes vs. multiple threads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47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49" y="575040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 Processes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739"/>
            <a:ext cx="10515600" cy="4547224"/>
          </a:xfrm>
        </p:spPr>
        <p:txBody>
          <a:bodyPr>
            <a:normAutofit/>
          </a:bodyPr>
          <a:lstStyle/>
          <a:p>
            <a:r>
              <a:rPr lang="en-US" dirty="0"/>
              <a:t>Processes can be started in 3 different ways: as a </a:t>
            </a:r>
            <a:r>
              <a:rPr lang="en-US" b="1" dirty="0"/>
              <a:t>spawned process</a:t>
            </a:r>
            <a:r>
              <a:rPr lang="en-US" dirty="0"/>
              <a:t>, as a </a:t>
            </a:r>
            <a:r>
              <a:rPr lang="en-US" b="1" dirty="0"/>
              <a:t>forked process</a:t>
            </a:r>
            <a:r>
              <a:rPr lang="en-US" dirty="0"/>
              <a:t>, and as a </a:t>
            </a:r>
            <a:r>
              <a:rPr lang="en-US" b="1" dirty="0"/>
              <a:t>forked server process</a:t>
            </a:r>
          </a:p>
          <a:p>
            <a:r>
              <a:rPr lang="en-US" b="1" dirty="0"/>
              <a:t>Spawned processes</a:t>
            </a:r>
            <a:r>
              <a:rPr lang="en-US" dirty="0"/>
              <a:t> are the default on </a:t>
            </a:r>
            <a:r>
              <a:rPr lang="en-US" b="1" dirty="0"/>
              <a:t>Windows</a:t>
            </a:r>
          </a:p>
          <a:p>
            <a:r>
              <a:rPr lang="en-US" b="1" dirty="0"/>
              <a:t>Forked processes</a:t>
            </a:r>
            <a:r>
              <a:rPr lang="en-US" dirty="0"/>
              <a:t> are the default on </a:t>
            </a:r>
            <a:r>
              <a:rPr lang="en-US" b="1" dirty="0"/>
              <a:t>Unix/Linux</a:t>
            </a:r>
            <a:r>
              <a:rPr lang="en-US" dirty="0"/>
              <a:t> platforms</a:t>
            </a:r>
          </a:p>
          <a:p>
            <a:r>
              <a:rPr lang="en-US" dirty="0"/>
              <a:t>The multiprocessing </a:t>
            </a:r>
            <a:r>
              <a:rPr lang="en-US" b="1" dirty="0" err="1"/>
              <a:t>set_start_method</a:t>
            </a:r>
            <a:r>
              <a:rPr lang="en-US" dirty="0"/>
              <a:t> function controls how processes are started, and should only be used once in your script</a:t>
            </a:r>
          </a:p>
          <a:p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include an </a:t>
            </a:r>
            <a:r>
              <a:rPr lang="en-US" b="1" dirty="0"/>
              <a:t>if __name__ == '__main__'</a:t>
            </a:r>
            <a:r>
              <a:rPr lang="en-US" dirty="0"/>
              <a:t> check in any script that will be run from a child process on </a:t>
            </a:r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6545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8D78-BB81-40E1-9384-E502366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Little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353C-8FF3-4A34-851E-270CEACD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first appeared in the </a:t>
            </a:r>
            <a:r>
              <a:rPr lang="en-US" b="1" dirty="0"/>
              <a:t>IBM OS/360 </a:t>
            </a:r>
            <a:r>
              <a:rPr lang="en-US" dirty="0"/>
              <a:t>operating system in 1967 under the name </a:t>
            </a:r>
            <a:r>
              <a:rPr lang="en-US" b="1" dirty="0"/>
              <a:t>“tasks”</a:t>
            </a:r>
            <a:r>
              <a:rPr lang="en-US" dirty="0"/>
              <a:t> </a:t>
            </a:r>
          </a:p>
          <a:p>
            <a:r>
              <a:rPr lang="en-US" b="1" dirty="0"/>
              <a:t>Victor A. </a:t>
            </a:r>
            <a:r>
              <a:rPr lang="en-US" b="1" dirty="0" err="1"/>
              <a:t>Vyssotsky</a:t>
            </a:r>
            <a:r>
              <a:rPr lang="en-US" dirty="0"/>
              <a:t>, technical head of the </a:t>
            </a:r>
            <a:r>
              <a:rPr lang="en-US" b="1" dirty="0"/>
              <a:t>Multics</a:t>
            </a:r>
            <a:r>
              <a:rPr lang="en-US" dirty="0"/>
              <a:t> team at </a:t>
            </a:r>
            <a:r>
              <a:rPr lang="en-US" b="1" dirty="0"/>
              <a:t>Bell Labs</a:t>
            </a:r>
            <a:r>
              <a:rPr lang="en-US" dirty="0"/>
              <a:t>, is credited with first using the term </a:t>
            </a:r>
            <a:r>
              <a:rPr lang="en-US" b="1" dirty="0"/>
              <a:t>“threads”</a:t>
            </a:r>
          </a:p>
          <a:p>
            <a:r>
              <a:rPr lang="en-US" dirty="0"/>
              <a:t>Multics was the inspiration for </a:t>
            </a:r>
            <a:r>
              <a:rPr lang="en-US" b="1" dirty="0"/>
              <a:t>UNIX</a:t>
            </a:r>
          </a:p>
          <a:p>
            <a:r>
              <a:rPr lang="en-US" dirty="0"/>
              <a:t>UNIX was original a single-process, single-task operating system, but later gained multi-tasking and multi-user capabilities</a:t>
            </a:r>
          </a:p>
          <a:p>
            <a:r>
              <a:rPr lang="en-US" b="1" dirty="0"/>
              <a:t>MS-DOS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 other variations, were always a single-process, single-task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5129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86" y="575040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Management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305"/>
            <a:ext cx="10515600" cy="3819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queue</a:t>
            </a:r>
            <a:r>
              <a:rPr lang="en-US" dirty="0"/>
              <a:t> module implements queues for use with </a:t>
            </a:r>
            <a:r>
              <a:rPr lang="en-US" b="1" dirty="0"/>
              <a:t>threads</a:t>
            </a:r>
            <a:r>
              <a:rPr lang="en-US" dirty="0"/>
              <a:t>, while the </a:t>
            </a:r>
            <a:r>
              <a:rPr lang="en-US" b="1" dirty="0"/>
              <a:t>multiprocessing</a:t>
            </a:r>
            <a:r>
              <a:rPr lang="en-US" dirty="0"/>
              <a:t> module implements queues for use with </a:t>
            </a:r>
            <a:r>
              <a:rPr lang="en-US" b="1" dirty="0"/>
              <a:t>processes</a:t>
            </a:r>
          </a:p>
          <a:p>
            <a:r>
              <a:rPr lang="en-US" dirty="0"/>
              <a:t>There are actually 4 kinds of queues that can be created: a </a:t>
            </a:r>
            <a:r>
              <a:rPr lang="en-US" b="1" dirty="0"/>
              <a:t>FIFO</a:t>
            </a:r>
            <a:r>
              <a:rPr lang="en-US" dirty="0"/>
              <a:t> queue (the default </a:t>
            </a:r>
            <a:r>
              <a:rPr lang="en-US" b="1" dirty="0"/>
              <a:t>Queue</a:t>
            </a:r>
            <a:r>
              <a:rPr lang="en-US" dirty="0"/>
              <a:t> class), a </a:t>
            </a:r>
            <a:r>
              <a:rPr lang="en-US" b="1" dirty="0"/>
              <a:t>LIFO</a:t>
            </a:r>
            <a:r>
              <a:rPr lang="en-US" dirty="0"/>
              <a:t> queue (the </a:t>
            </a:r>
            <a:r>
              <a:rPr lang="en-US" b="1" dirty="0" err="1"/>
              <a:t>LifoQueue</a:t>
            </a:r>
            <a:r>
              <a:rPr lang="en-US" dirty="0"/>
              <a:t> class), a priority queue (the </a:t>
            </a:r>
            <a:r>
              <a:rPr lang="en-US" b="1" dirty="0" err="1"/>
              <a:t>PriorityQueue</a:t>
            </a:r>
            <a:r>
              <a:rPr lang="en-US" dirty="0"/>
              <a:t> class), and a simple, unbounded queue (the </a:t>
            </a:r>
            <a:r>
              <a:rPr lang="en-US" b="1" dirty="0" err="1"/>
              <a:t>SimpleQueue</a:t>
            </a:r>
            <a:r>
              <a:rPr lang="en-US" dirty="0"/>
              <a:t> class)</a:t>
            </a:r>
          </a:p>
          <a:p>
            <a:r>
              <a:rPr lang="en-US" dirty="0"/>
              <a:t>Items are placed in the queue using the </a:t>
            </a:r>
            <a:r>
              <a:rPr lang="en-US" b="1" dirty="0"/>
              <a:t>put</a:t>
            </a:r>
            <a:r>
              <a:rPr lang="en-US" dirty="0"/>
              <a:t> method, removed from the queue using the </a:t>
            </a:r>
            <a:r>
              <a:rPr lang="en-US" b="1" dirty="0"/>
              <a:t>get</a:t>
            </a:r>
            <a:r>
              <a:rPr lang="en-US" dirty="0"/>
              <a:t> method, and returned to the queue using the </a:t>
            </a:r>
            <a:r>
              <a:rPr lang="en-US" b="1" dirty="0" err="1"/>
              <a:t>task_done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982B5-FDBC-443B-B688-E30C87755C8C}"/>
              </a:ext>
            </a:extLst>
          </p:cNvPr>
          <p:cNvSpPr txBox="1"/>
          <p:nvPr/>
        </p:nvSpPr>
        <p:spPr>
          <a:xfrm>
            <a:off x="838200" y="1516488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Queue Objects </a:t>
            </a:r>
            <a:r>
              <a:rPr lang="en-US" sz="2600" b="1" dirty="0"/>
              <a:t>(</a:t>
            </a:r>
            <a:r>
              <a:rPr lang="en-US" sz="2600" b="1" dirty="0" err="1"/>
              <a:t>queue.Queue</a:t>
            </a:r>
            <a:r>
              <a:rPr lang="en-US" sz="2600" b="1" dirty="0"/>
              <a:t> and </a:t>
            </a:r>
            <a:r>
              <a:rPr lang="en-US" sz="2600" b="1" dirty="0" err="1"/>
              <a:t>multiprocessing.Queue</a:t>
            </a:r>
            <a:r>
              <a:rPr lang="en-US" sz="2600" b="1" dirty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633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68590-C2D5-41A6-A4E1-1AFA063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30" y="566651"/>
            <a:ext cx="3133616" cy="105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F64EB-4AE7-444D-9EAF-EB7F66C9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Management 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FF9-AC0F-4B6F-AF2A-C337AFC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305"/>
            <a:ext cx="10515600" cy="3819657"/>
          </a:xfrm>
        </p:spPr>
        <p:txBody>
          <a:bodyPr>
            <a:normAutofit/>
          </a:bodyPr>
          <a:lstStyle/>
          <a:p>
            <a:r>
              <a:rPr lang="en-US" b="1" dirty="0"/>
              <a:t>Pool</a:t>
            </a:r>
            <a:r>
              <a:rPr lang="en-US" dirty="0"/>
              <a:t> objects are a </a:t>
            </a:r>
            <a:r>
              <a:rPr lang="en-US" b="1" dirty="0"/>
              <a:t>high-level class</a:t>
            </a:r>
            <a:r>
              <a:rPr lang="en-US" dirty="0"/>
              <a:t> that take care of most of the low-level work of managing work queues and synchronization</a:t>
            </a:r>
          </a:p>
          <a:p>
            <a:r>
              <a:rPr lang="en-US" b="1" dirty="0"/>
              <a:t>Thread pools</a:t>
            </a:r>
            <a:r>
              <a:rPr lang="en-US" dirty="0"/>
              <a:t> can created by using the </a:t>
            </a:r>
            <a:r>
              <a:rPr lang="en-US" b="1" dirty="0" err="1"/>
              <a:t>multiprocessing.dummy</a:t>
            </a:r>
            <a:r>
              <a:rPr lang="en-US" dirty="0"/>
              <a:t> module</a:t>
            </a:r>
          </a:p>
          <a:p>
            <a:r>
              <a:rPr lang="en-US" dirty="0"/>
              <a:t>The most interesting methods are the </a:t>
            </a:r>
            <a:r>
              <a:rPr lang="en-US" b="1" dirty="0"/>
              <a:t>apply</a:t>
            </a:r>
            <a:r>
              <a:rPr lang="en-US" dirty="0"/>
              <a:t>, </a:t>
            </a:r>
            <a:r>
              <a:rPr lang="en-US" b="1" dirty="0" err="1"/>
              <a:t>apply_async</a:t>
            </a:r>
            <a:r>
              <a:rPr lang="en-US" dirty="0"/>
              <a:t>, </a:t>
            </a:r>
            <a:r>
              <a:rPr lang="en-US" b="1" dirty="0"/>
              <a:t>map</a:t>
            </a:r>
            <a:r>
              <a:rPr lang="en-US" dirty="0"/>
              <a:t>, and </a:t>
            </a:r>
            <a:r>
              <a:rPr lang="en-US" b="1" dirty="0" err="1"/>
              <a:t>map_async</a:t>
            </a:r>
            <a:r>
              <a:rPr lang="en-US" dirty="0"/>
              <a:t> methods</a:t>
            </a:r>
          </a:p>
          <a:p>
            <a:r>
              <a:rPr lang="en-US" dirty="0"/>
              <a:t>The </a:t>
            </a:r>
            <a:r>
              <a:rPr lang="en-US" b="1" dirty="0"/>
              <a:t>async*</a:t>
            </a:r>
            <a:r>
              <a:rPr lang="en-US" dirty="0"/>
              <a:t> versions of the methods allow for </a:t>
            </a:r>
            <a:r>
              <a:rPr lang="en-US" b="1" dirty="0"/>
              <a:t>completion</a:t>
            </a:r>
            <a:r>
              <a:rPr lang="en-US" dirty="0"/>
              <a:t> and </a:t>
            </a:r>
            <a:r>
              <a:rPr lang="en-US" b="1" dirty="0"/>
              <a:t>error</a:t>
            </a:r>
            <a:r>
              <a:rPr lang="en-US" dirty="0"/>
              <a:t> callbacks, which must return immediately (</a:t>
            </a:r>
            <a:r>
              <a:rPr lang="en-US" b="1" dirty="0"/>
              <a:t>don't let them block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982B5-FDBC-443B-B688-E30C87755C8C}"/>
              </a:ext>
            </a:extLst>
          </p:cNvPr>
          <p:cNvSpPr txBox="1"/>
          <p:nvPr/>
        </p:nvSpPr>
        <p:spPr>
          <a:xfrm>
            <a:off x="838200" y="1516488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Pool Objects </a:t>
            </a:r>
            <a:r>
              <a:rPr lang="en-US" sz="2600" b="1" dirty="0"/>
              <a:t>(</a:t>
            </a:r>
            <a:r>
              <a:rPr lang="en-US" sz="2600" b="1" dirty="0" err="1"/>
              <a:t>multiprocessing.Pool</a:t>
            </a:r>
            <a:r>
              <a:rPr lang="en-US" sz="2600" b="1" dirty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3079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EC5D-6D3E-46F5-A3AF-E36E5576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B3CC-38FB-4672-8B2B-2CA29D13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Do not assume</a:t>
            </a:r>
            <a:r>
              <a:rPr lang="en-US" dirty="0"/>
              <a:t> that threads acquire synchronization objects in </a:t>
            </a:r>
            <a:r>
              <a:rPr lang="en-US" b="1" dirty="0"/>
              <a:t>FIFO (First-In, First-Out)</a:t>
            </a:r>
            <a:r>
              <a:rPr lang="en-US" dirty="0"/>
              <a:t> order after waiting</a:t>
            </a:r>
          </a:p>
          <a:p>
            <a:r>
              <a:rPr lang="en-US" dirty="0"/>
              <a:t>Remember that your code can be </a:t>
            </a:r>
            <a:r>
              <a:rPr lang="en-US" b="1" dirty="0"/>
              <a:t>pre-empted</a:t>
            </a:r>
            <a:r>
              <a:rPr lang="en-US" dirty="0"/>
              <a:t> at any point</a:t>
            </a:r>
          </a:p>
          <a:p>
            <a:r>
              <a:rPr lang="en-US" dirty="0"/>
              <a:t>Always keep critical sections of code as </a:t>
            </a:r>
            <a:r>
              <a:rPr lang="en-US" b="1" dirty="0"/>
              <a:t>short as possible</a:t>
            </a:r>
          </a:p>
          <a:p>
            <a:r>
              <a:rPr lang="en-US" dirty="0"/>
              <a:t>Try to perform calculations </a:t>
            </a:r>
            <a:r>
              <a:rPr lang="en-US" b="1" dirty="0"/>
              <a:t>outside</a:t>
            </a:r>
            <a:r>
              <a:rPr lang="en-US" dirty="0"/>
              <a:t> of critical sections, and only use critical sections for reading/writing shared variables or memory</a:t>
            </a:r>
          </a:p>
          <a:p>
            <a:r>
              <a:rPr lang="en-US" dirty="0"/>
              <a:t>Use appropriate language mechanisms for ensuring that any </a:t>
            </a:r>
            <a:r>
              <a:rPr lang="en-US" b="1" dirty="0"/>
              <a:t>acquired</a:t>
            </a:r>
            <a:r>
              <a:rPr lang="en-US" dirty="0"/>
              <a:t> objects are properly </a:t>
            </a:r>
            <a:r>
              <a:rPr lang="en-US" b="1" dirty="0"/>
              <a:t>released</a:t>
            </a:r>
            <a:r>
              <a:rPr lang="en-US" dirty="0"/>
              <a:t> (</a:t>
            </a:r>
            <a:r>
              <a:rPr lang="en-US" b="1" dirty="0"/>
              <a:t>with or </a:t>
            </a:r>
            <a:r>
              <a:rPr lang="en-US" b="1" dirty="0" err="1"/>
              <a:t>try..finally</a:t>
            </a:r>
            <a:r>
              <a:rPr lang="en-US" dirty="0"/>
              <a:t>)</a:t>
            </a:r>
          </a:p>
          <a:p>
            <a:r>
              <a:rPr lang="en-US" dirty="0"/>
              <a:t>Do not assume </a:t>
            </a:r>
            <a:r>
              <a:rPr lang="en-US" b="1" dirty="0"/>
              <a:t>anything</a:t>
            </a:r>
            <a:r>
              <a:rPr lang="en-US" dirty="0"/>
              <a:t> about the performance of a multi-threaded application without profiling the code with a profiler (or in some fashion)</a:t>
            </a:r>
          </a:p>
        </p:txBody>
      </p:sp>
    </p:spTree>
    <p:extLst>
      <p:ext uri="{BB962C8B-B14F-4D97-AF65-F5344CB8AC3E}">
        <p14:creationId xmlns:p14="http://schemas.microsoft.com/office/powerpoint/2010/main" val="389774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5C-F796-4103-8F63-798BD8D4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6D1-9B86-4F27-8308-07DDCC16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Understanding User and Kernel Mode:  </a:t>
            </a:r>
            <a:r>
              <a:rPr lang="en-US" dirty="0"/>
              <a:t>https://blog.codinghorror.com/understanding-user-and-kernel-mode/</a:t>
            </a:r>
          </a:p>
          <a:p>
            <a:endParaRPr lang="en-US" dirty="0"/>
          </a:p>
          <a:p>
            <a:r>
              <a:rPr lang="en-US" b="1" dirty="0"/>
              <a:t>CPU Rings, Privilege, and Protection: </a:t>
            </a:r>
            <a:r>
              <a:rPr lang="en-US" dirty="0"/>
              <a:t>https://manybutfinite.com/post/cpu-rings-privilege-and-protection/</a:t>
            </a:r>
          </a:p>
          <a:p>
            <a:endParaRPr lang="en-US" dirty="0"/>
          </a:p>
          <a:p>
            <a:r>
              <a:rPr lang="en-US" b="1" dirty="0"/>
              <a:t>How long does it take to make a context switch?: </a:t>
            </a:r>
            <a:r>
              <a:rPr lang="en-US" dirty="0"/>
              <a:t>https://blog.tsunanet.net/2010/11/how-long-does-it-take-to-make-context.html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1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5C-F796-4103-8F63-798BD8D4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6D1-9B86-4F27-8308-07DDCC16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Stacks are Handled in Go: </a:t>
            </a:r>
            <a:r>
              <a:rPr lang="en-US" dirty="0"/>
              <a:t>https://blog.cloudflare.com/how-stacks-are-handled-in-go/</a:t>
            </a:r>
          </a:p>
          <a:p>
            <a:endParaRPr lang="en-US" dirty="0"/>
          </a:p>
          <a:p>
            <a:r>
              <a:rPr lang="en-US" b="1" dirty="0"/>
              <a:t>What Color is Your Function?: </a:t>
            </a:r>
            <a:r>
              <a:rPr lang="en-US" dirty="0"/>
              <a:t>http://journal.stuffwithstuff.com/2015/02/01/what-color-is-your-function/</a:t>
            </a:r>
          </a:p>
          <a:p>
            <a:endParaRPr lang="en-US" dirty="0"/>
          </a:p>
          <a:p>
            <a:r>
              <a:rPr lang="en-US" b="1" dirty="0"/>
              <a:t>The Linux Scheduler: a Decade of Wasted Cores:</a:t>
            </a:r>
            <a:r>
              <a:rPr lang="en-US" dirty="0"/>
              <a:t> https://blog.acolyer.org/2016/04/26/the-linux-scheduler-a-decade-of-wasted-cores/</a:t>
            </a:r>
          </a:p>
        </p:txBody>
      </p:sp>
    </p:spTree>
    <p:extLst>
      <p:ext uri="{BB962C8B-B14F-4D97-AF65-F5344CB8AC3E}">
        <p14:creationId xmlns:p14="http://schemas.microsoft.com/office/powerpoint/2010/main" val="356258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5C-F796-4103-8F63-798BD8D4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6D1-9B86-4F27-8308-07DDCC16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Grok the GIL, How to write fast and thread-safe Python : </a:t>
            </a:r>
            <a:r>
              <a:rPr lang="en-US" dirty="0"/>
              <a:t>https://opensource.com/article/17/4/grok-gil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9EF9-CAB3-46E9-B423-A4738D3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Processes vs.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0D31-E833-4327-8B3F-261716FA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Processes are the highest level of execution for a binary</a:t>
            </a:r>
          </a:p>
          <a:p>
            <a:r>
              <a:rPr lang="en-US" dirty="0"/>
              <a:t>Processes have their own address space that is isolated from other processes</a:t>
            </a:r>
          </a:p>
          <a:p>
            <a:r>
              <a:rPr lang="en-US" dirty="0"/>
              <a:t>Threads are individual execution paths within a process</a:t>
            </a:r>
          </a:p>
          <a:p>
            <a:r>
              <a:rPr lang="en-US" dirty="0"/>
              <a:t>Models: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One process, one thread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One process, multiple threads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Multiple processes, one thread per process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Multiple processes, multiple threads per process</a:t>
            </a:r>
          </a:p>
          <a:p>
            <a:r>
              <a:rPr lang="en-US" dirty="0"/>
              <a:t>All modern operating systems, such as </a:t>
            </a:r>
            <a:r>
              <a:rPr lang="en-US" b="1" dirty="0"/>
              <a:t>Linux</a:t>
            </a:r>
            <a:r>
              <a:rPr lang="en-US" dirty="0"/>
              <a:t>, </a:t>
            </a:r>
            <a:r>
              <a:rPr lang="en-US" b="1" dirty="0"/>
              <a:t>UNIX</a:t>
            </a:r>
            <a:r>
              <a:rPr lang="en-US" dirty="0"/>
              <a:t>, and </a:t>
            </a:r>
            <a:r>
              <a:rPr lang="en-US" b="1" dirty="0"/>
              <a:t>Windows</a:t>
            </a:r>
            <a:r>
              <a:rPr lang="en-US" dirty="0"/>
              <a:t>, are d)</a:t>
            </a:r>
          </a:p>
        </p:txBody>
      </p:sp>
    </p:spTree>
    <p:extLst>
      <p:ext uri="{BB962C8B-B14F-4D97-AF65-F5344CB8AC3E}">
        <p14:creationId xmlns:p14="http://schemas.microsoft.com/office/powerpoint/2010/main" val="87501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D80-E0F5-4D86-AF20-02A6003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Processes vs. Threads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2400-114F-49B2-91F4-9CBABD20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can only communicate using </a:t>
            </a:r>
            <a:r>
              <a:rPr lang="en-US" b="1" dirty="0"/>
              <a:t>IPC (Inter-Process Communication)</a:t>
            </a:r>
            <a:r>
              <a:rPr lang="en-US" dirty="0"/>
              <a:t>, whereas threads share the process address space</a:t>
            </a:r>
          </a:p>
          <a:p>
            <a:r>
              <a:rPr lang="en-US" dirty="0"/>
              <a:t>Both processes and threads encounter overhead when the operating system has to switch between them (</a:t>
            </a:r>
            <a:r>
              <a:rPr lang="en-US" b="1" dirty="0"/>
              <a:t>Context Switches</a:t>
            </a:r>
            <a:r>
              <a:rPr lang="en-US" dirty="0"/>
              <a:t>), or between </a:t>
            </a:r>
            <a:r>
              <a:rPr lang="en-US" b="1" dirty="0"/>
              <a:t>User Mode</a:t>
            </a:r>
            <a:r>
              <a:rPr lang="en-US" dirty="0"/>
              <a:t> and </a:t>
            </a:r>
            <a:r>
              <a:rPr lang="en-US" b="1" dirty="0"/>
              <a:t>Kernel Mode</a:t>
            </a:r>
          </a:p>
          <a:p>
            <a:r>
              <a:rPr lang="en-US" dirty="0"/>
              <a:t>Switching between processes is typically slower than switching between threads, due to the necessity of modifying the </a:t>
            </a:r>
            <a:r>
              <a:rPr lang="en-US" b="1" dirty="0"/>
              <a:t>TLB (Translation Lookaside Buffer)</a:t>
            </a:r>
            <a:r>
              <a:rPr lang="en-US" dirty="0"/>
              <a:t> that translates virtual memory addresses into physical memory addresses and other types of overhead that aren’t incurred for thread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428641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E1C9-0EFA-4A10-81C5-69159154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Mode vs. Kernel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5FBEC-4E2F-4C3E-B8DF-CF6D86C41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576" y="1825625"/>
            <a:ext cx="6031115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D52611-0838-4D64-BE99-E5471AC8F6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60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X86 CPUs have 4 different </a:t>
            </a:r>
            <a:r>
              <a:rPr lang="en-US" b="1" dirty="0"/>
              <a:t>Protection Rings</a:t>
            </a:r>
            <a:r>
              <a:rPr lang="en-US" dirty="0"/>
              <a:t> that limit the CPU instructions that can be used as well as access to memory and other hardware</a:t>
            </a:r>
          </a:p>
          <a:p>
            <a:r>
              <a:rPr lang="en-US" dirty="0"/>
              <a:t>Modern X86 operating systems typically only use </a:t>
            </a:r>
            <a:r>
              <a:rPr lang="en-US" b="1" dirty="0"/>
              <a:t>Ring 0</a:t>
            </a:r>
            <a:r>
              <a:rPr lang="en-US" dirty="0"/>
              <a:t> and </a:t>
            </a:r>
            <a:r>
              <a:rPr lang="en-US" b="1" dirty="0"/>
              <a:t>Ring 3</a:t>
            </a:r>
            <a:r>
              <a:rPr lang="en-US" dirty="0"/>
              <a:t>, and these correspond to</a:t>
            </a:r>
            <a:r>
              <a:rPr lang="en-US" b="1" dirty="0"/>
              <a:t> Kernel Mode</a:t>
            </a:r>
            <a:r>
              <a:rPr lang="en-US" dirty="0"/>
              <a:t> and </a:t>
            </a:r>
            <a:r>
              <a:rPr lang="en-US" b="1" dirty="0"/>
              <a:t>User Mode</a:t>
            </a:r>
            <a:r>
              <a:rPr lang="en-US" dirty="0"/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00373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85D8-9CBB-45CF-A762-11F7924D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of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6DC6-69EA-472D-837B-4F270799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types of threads: </a:t>
            </a:r>
            <a:r>
              <a:rPr lang="en-US" b="1" dirty="0"/>
              <a:t>Kernel</a:t>
            </a:r>
            <a:r>
              <a:rPr lang="en-US" dirty="0"/>
              <a:t> threads and </a:t>
            </a:r>
            <a:r>
              <a:rPr lang="en-US" b="1" dirty="0"/>
              <a:t>User</a:t>
            </a:r>
            <a:r>
              <a:rPr lang="en-US" dirty="0"/>
              <a:t> threads</a:t>
            </a:r>
          </a:p>
          <a:p>
            <a:r>
              <a:rPr lang="en-US" dirty="0"/>
              <a:t>Kernel threads contain the following state: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(pointer)</a:t>
            </a:r>
            <a:endParaRPr lang="en-US" b="1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copy of all CPU </a:t>
            </a:r>
            <a:r>
              <a:rPr lang="en-US" b="1" dirty="0"/>
              <a:t>registers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Thread-local storage (limited, thread-isolated memory)</a:t>
            </a:r>
          </a:p>
          <a:p>
            <a:r>
              <a:rPr lang="en-US" dirty="0"/>
              <a:t>Kernel threads are scheduled by the operating system, which typically uses a </a:t>
            </a:r>
            <a:r>
              <a:rPr lang="en-US" b="1" dirty="0"/>
              <a:t>preemptive</a:t>
            </a:r>
            <a:r>
              <a:rPr lang="en-US" dirty="0"/>
              <a:t> scheduler</a:t>
            </a:r>
          </a:p>
          <a:p>
            <a:r>
              <a:rPr lang="en-US" dirty="0"/>
              <a:t>Whenever a kernel thread is pre-empted or enters a wait state, a context switch will be incurred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0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32B0-1CEC-4361-B9AF-BC09D2D2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of a Thread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38F3-932C-4975-874D-E74A8AF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threads contain the following state: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 (pointer)</a:t>
            </a:r>
            <a:endParaRPr lang="en-US" b="1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copy of a sub-set of CPU </a:t>
            </a:r>
            <a:r>
              <a:rPr lang="en-US" b="1" dirty="0"/>
              <a:t>registers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Possible additional data</a:t>
            </a:r>
          </a:p>
          <a:p>
            <a:r>
              <a:rPr lang="en-US" dirty="0"/>
              <a:t>User threads are </a:t>
            </a:r>
            <a:r>
              <a:rPr lang="en-US" b="1" dirty="0"/>
              <a:t>cooperatively</a:t>
            </a:r>
            <a:r>
              <a:rPr lang="en-US" dirty="0"/>
              <a:t> scheduled by the application via </a:t>
            </a:r>
            <a:r>
              <a:rPr lang="en-US" b="1" dirty="0"/>
              <a:t>yielding</a:t>
            </a:r>
            <a:r>
              <a:rPr lang="en-US" dirty="0"/>
              <a:t> mechanisms</a:t>
            </a:r>
          </a:p>
          <a:p>
            <a:r>
              <a:rPr lang="en-US" dirty="0"/>
              <a:t>When user threads are implemented by the operating system, they are typically called </a:t>
            </a:r>
            <a:r>
              <a:rPr lang="en-US" b="1" dirty="0"/>
              <a:t>“fibers”</a:t>
            </a:r>
            <a:r>
              <a:rPr lang="en-US" dirty="0"/>
              <a:t>, and when implemented by the application/runtime, they are typically called </a:t>
            </a:r>
            <a:r>
              <a:rPr lang="en-US" b="1" dirty="0"/>
              <a:t>“coroutines”</a:t>
            </a:r>
          </a:p>
          <a:p>
            <a:r>
              <a:rPr lang="en-US" dirty="0"/>
              <a:t>Context switches with user threads are typically as expensive as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58092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D4AA-6D0E-4662-8BFF-44B2DD44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Kernel Thread States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E154C8-F399-4AC3-A321-CD761562F90D}"/>
              </a:ext>
            </a:extLst>
          </p:cNvPr>
          <p:cNvGrpSpPr/>
          <p:nvPr/>
        </p:nvGrpSpPr>
        <p:grpSpPr>
          <a:xfrm>
            <a:off x="459729" y="1379399"/>
            <a:ext cx="10983029" cy="3324531"/>
            <a:chOff x="677843" y="683112"/>
            <a:chExt cx="10983029" cy="33245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66BB4F-4568-4582-B41C-4CC2A8824850}"/>
                </a:ext>
              </a:extLst>
            </p:cNvPr>
            <p:cNvSpPr/>
            <p:nvPr/>
          </p:nvSpPr>
          <p:spPr>
            <a:xfrm>
              <a:off x="3708502" y="3172880"/>
              <a:ext cx="1725665" cy="828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Ready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78D5DB-4DB6-4095-9EFE-EAAE54339279}"/>
                </a:ext>
              </a:extLst>
            </p:cNvPr>
            <p:cNvSpPr/>
            <p:nvPr/>
          </p:nvSpPr>
          <p:spPr>
            <a:xfrm>
              <a:off x="5878584" y="1505175"/>
              <a:ext cx="1870745" cy="828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Running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3BA951-9742-4B67-9E35-CC0F267E9E4B}"/>
                </a:ext>
              </a:extLst>
            </p:cNvPr>
            <p:cNvSpPr/>
            <p:nvPr/>
          </p:nvSpPr>
          <p:spPr>
            <a:xfrm>
              <a:off x="8004042" y="3172880"/>
              <a:ext cx="1870745" cy="828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Blocked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2F82BCB-7579-4FAC-9367-6076064E999B}"/>
                </a:ext>
              </a:extLst>
            </p:cNvPr>
            <p:cNvSpPr/>
            <p:nvPr/>
          </p:nvSpPr>
          <p:spPr>
            <a:xfrm>
              <a:off x="9598752" y="683112"/>
              <a:ext cx="2062120" cy="828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Terminated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7D49BB7-5825-4D7A-99C3-B1258D1739F0}"/>
                </a:ext>
              </a:extLst>
            </p:cNvPr>
            <p:cNvCxnSpPr>
              <a:cxnSpLocks/>
              <a:stCxn id="6" idx="0"/>
              <a:endCxn id="7" idx="1"/>
            </p:cNvCxnSpPr>
            <p:nvPr/>
          </p:nvCxnSpPr>
          <p:spPr>
            <a:xfrm rot="5400000" flipH="1" flipV="1">
              <a:off x="4598210" y="1892507"/>
              <a:ext cx="1253498" cy="1307249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5733580-F99F-4BBD-9660-86E89DC69568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>
              <a:off x="7749329" y="1919382"/>
              <a:ext cx="1190086" cy="125349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7E2E7FD-0394-49C4-94BE-DFFAF3B8FBB2}"/>
                </a:ext>
              </a:extLst>
            </p:cNvPr>
            <p:cNvCxnSpPr>
              <a:cxnSpLocks/>
              <a:stCxn id="8" idx="2"/>
              <a:endCxn id="6" idx="2"/>
            </p:cNvCxnSpPr>
            <p:nvPr/>
          </p:nvCxnSpPr>
          <p:spPr>
            <a:xfrm rot="5400000">
              <a:off x="6755375" y="1817253"/>
              <a:ext cx="12700" cy="4368080"/>
            </a:xfrm>
            <a:prstGeom prst="bentConnector3">
              <a:avLst>
                <a:gd name="adj1" fmla="val 1137798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B1C7C941-A366-4DA9-A0A5-6CDEB6C1C13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7985281" y="-108295"/>
              <a:ext cx="442146" cy="2784795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5746147-679D-4BD3-96D0-FBF4E1A1AD35}"/>
                </a:ext>
              </a:extLst>
            </p:cNvPr>
            <p:cNvSpPr/>
            <p:nvPr/>
          </p:nvSpPr>
          <p:spPr>
            <a:xfrm>
              <a:off x="677843" y="3172881"/>
              <a:ext cx="1870745" cy="828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Created</a:t>
              </a:r>
            </a:p>
          </p:txBody>
        </p:sp>
        <p:cxnSp>
          <p:nvCxnSpPr>
            <p:cNvPr id="45" name="Connector: Elbow 26">
              <a:extLst>
                <a:ext uri="{FF2B5EF4-FFF2-40B4-BE49-F238E27FC236}">
                  <a16:creationId xmlns:a16="http://schemas.microsoft.com/office/drawing/2014/main" id="{4D96C994-B31E-456B-BD49-F03769A4ACA1}"/>
                </a:ext>
              </a:extLst>
            </p:cNvPr>
            <p:cNvCxnSpPr>
              <a:cxnSpLocks/>
              <a:stCxn id="44" idx="3"/>
              <a:endCxn id="6" idx="1"/>
            </p:cNvCxnSpPr>
            <p:nvPr/>
          </p:nvCxnSpPr>
          <p:spPr>
            <a:xfrm flipV="1">
              <a:off x="2548588" y="3587087"/>
              <a:ext cx="1159914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54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EA7-3A79-47BE-A1CE-039DFCB4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Kernel Thread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9799-2593-49B9-9449-093438F3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Linux and Windows use thread </a:t>
            </a:r>
            <a:r>
              <a:rPr lang="en-US" b="1" dirty="0"/>
              <a:t>priorities</a:t>
            </a:r>
            <a:r>
              <a:rPr lang="en-US" dirty="0"/>
              <a:t> to indicate thread scheduling priorities</a:t>
            </a:r>
          </a:p>
          <a:p>
            <a:r>
              <a:rPr lang="en-US" dirty="0"/>
              <a:t>Linux uses a </a:t>
            </a:r>
            <a:r>
              <a:rPr lang="en-US" b="1" dirty="0"/>
              <a:t>completely fair scheduling </a:t>
            </a:r>
            <a:r>
              <a:rPr lang="en-US" dirty="0"/>
              <a:t>algorithm, which is effectively a red-black tree that uses execution time and weights to determine when a thread is run and how long it runs</a:t>
            </a:r>
          </a:p>
          <a:p>
            <a:r>
              <a:rPr lang="en-US" dirty="0"/>
              <a:t>Windows uses a </a:t>
            </a:r>
            <a:r>
              <a:rPr lang="en-US" b="1" dirty="0"/>
              <a:t>two-tier priority</a:t>
            </a:r>
            <a:r>
              <a:rPr lang="en-US" dirty="0"/>
              <a:t> system (process/thread) to determine when a thread is run, and a </a:t>
            </a:r>
            <a:r>
              <a:rPr lang="en-US" b="1" dirty="0"/>
              <a:t>quantum</a:t>
            </a:r>
            <a:r>
              <a:rPr lang="en-US" dirty="0"/>
              <a:t> (</a:t>
            </a:r>
            <a:r>
              <a:rPr lang="en-US" dirty="0" err="1"/>
              <a:t>timeslice</a:t>
            </a:r>
            <a:r>
              <a:rPr lang="en-US" dirty="0"/>
              <a:t>) to determine how long it runs</a:t>
            </a:r>
          </a:p>
          <a:p>
            <a:r>
              <a:rPr lang="en-US" dirty="0"/>
              <a:t>Both Linux and Windows allow you to assign a </a:t>
            </a:r>
            <a:r>
              <a:rPr lang="en-US" b="1" dirty="0"/>
              <a:t>processor affinity</a:t>
            </a:r>
            <a:r>
              <a:rPr lang="en-US" dirty="0"/>
              <a:t> for processes and threads so that the scheduler preferences a specific CPU for those processes and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Threading and Parallelism</vt:lpstr>
      <vt:lpstr>A Little History</vt:lpstr>
      <vt:lpstr>Processes vs. Threads</vt:lpstr>
      <vt:lpstr>Processes vs. Threads (continued)</vt:lpstr>
      <vt:lpstr>User Mode vs. Kernel Mode</vt:lpstr>
      <vt:lpstr>Anatomy of a Thread</vt:lpstr>
      <vt:lpstr>Anatomy of a Thread (continued)</vt:lpstr>
      <vt:lpstr>Kernel Thread States</vt:lpstr>
      <vt:lpstr>Kernel Thread Scheduling</vt:lpstr>
      <vt:lpstr>Concurrency vs Parallelism</vt:lpstr>
      <vt:lpstr>Threads in </vt:lpstr>
      <vt:lpstr>Synchronization Objects</vt:lpstr>
      <vt:lpstr>Synchronization Objects in </vt:lpstr>
      <vt:lpstr>Synchronization Objects in </vt:lpstr>
      <vt:lpstr>Synchronization Objects in </vt:lpstr>
      <vt:lpstr>Synchronization Objects in </vt:lpstr>
      <vt:lpstr>When are Threads Appropriate in </vt:lpstr>
      <vt:lpstr>Processes in </vt:lpstr>
      <vt:lpstr>Starting Processes in </vt:lpstr>
      <vt:lpstr>Work Management in </vt:lpstr>
      <vt:lpstr>Work Management in </vt:lpstr>
      <vt:lpstr>Practical Advice</vt:lpstr>
      <vt:lpstr>Further Reading</vt:lpstr>
      <vt:lpstr>Further Reading (continued)</vt:lpstr>
      <vt:lpstr>Further Reading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2018-07-12T15:21:36Z</dcterms:created>
  <dcterms:modified xsi:type="dcterms:W3CDTF">2019-02-28T18:03:14Z</dcterms:modified>
</cp:coreProperties>
</file>