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6" r:id="rId7"/>
    <p:sldId id="262" r:id="rId8"/>
    <p:sldId id="265" r:id="rId9"/>
    <p:sldId id="269" r:id="rId10"/>
    <p:sldId id="263" r:id="rId11"/>
    <p:sldId id="266" r:id="rId12"/>
    <p:sldId id="267" r:id="rId13"/>
    <p:sldId id="268" r:id="rId14"/>
    <p:sldId id="270" r:id="rId15"/>
    <p:sldId id="275" r:id="rId16"/>
    <p:sldId id="271" r:id="rId17"/>
    <p:sldId id="272" r:id="rId18"/>
    <p:sldId id="273" r:id="rId19"/>
    <p:sldId id="274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1D2072-533D-1D46-B962-F32FD4E0DB8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701739-13DC-E548-AE02-4EEFDA0483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Profile Dis PDB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 smtClean="0"/>
              <a:t>A brief look at profiling, disassembling and debugging your Python code.</a:t>
            </a:r>
          </a:p>
        </p:txBody>
      </p:sp>
    </p:spTree>
    <p:extLst>
      <p:ext uri="{BB962C8B-B14F-4D97-AF65-F5344CB8AC3E}">
        <p14:creationId xmlns:p14="http://schemas.microsoft.com/office/powerpoint/2010/main" val="199618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Profiling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61" y="2280166"/>
            <a:ext cx="90648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python -m </a:t>
            </a:r>
            <a:r>
              <a:rPr lang="en-US" sz="1600" dirty="0" err="1"/>
              <a:t>cProfile</a:t>
            </a:r>
            <a:r>
              <a:rPr lang="en-US" sz="1600" dirty="0"/>
              <a:t> </a:t>
            </a:r>
            <a:r>
              <a:rPr lang="en-US" sz="1600" dirty="0" err="1" smtClean="0"/>
              <a:t>sample.py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         153 function calls in 5.055 seconds</a:t>
            </a:r>
          </a:p>
          <a:p>
            <a:endParaRPr lang="en-US" sz="1600" dirty="0"/>
          </a:p>
          <a:p>
            <a:r>
              <a:rPr lang="en-US" sz="1600" dirty="0"/>
              <a:t>   Ordered by: standard name</a:t>
            </a:r>
          </a:p>
          <a:p>
            <a:endParaRPr lang="en-US" dirty="0"/>
          </a:p>
          <a:p>
            <a:r>
              <a:rPr lang="en-US" sz="1600" dirty="0" err="1" smtClean="0">
                <a:solidFill>
                  <a:srgbClr val="800000"/>
                </a:solidFill>
              </a:rPr>
              <a:t>ncalls</a:t>
            </a:r>
            <a:r>
              <a:rPr lang="en-US" sz="1600" dirty="0" smtClean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tottime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cumtime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</a:t>
            </a:r>
            <a:r>
              <a:rPr lang="en-US" sz="1600" dirty="0" err="1">
                <a:solidFill>
                  <a:srgbClr val="800000"/>
                </a:solidFill>
              </a:rPr>
              <a:t>filename:lineno</a:t>
            </a:r>
            <a:r>
              <a:rPr lang="en-US" sz="1600" dirty="0">
                <a:solidFill>
                  <a:srgbClr val="800000"/>
                </a:solidFill>
              </a:rPr>
              <a:t>(function)</a:t>
            </a:r>
          </a:p>
          <a:p>
            <a:r>
              <a:rPr lang="en-US" sz="1600" dirty="0" smtClean="0"/>
              <a:t>        1     0.002      0.002        5.055     5.055  sample.py</a:t>
            </a:r>
            <a:r>
              <a:rPr lang="en-US" sz="1600" dirty="0"/>
              <a:t>:1(&lt;module&gt;)</a:t>
            </a:r>
          </a:p>
          <a:p>
            <a:r>
              <a:rPr lang="en-US" sz="1600" dirty="0" smtClean="0"/>
              <a:t>        1     0.001      0.001        5.053     5.053  sample.py</a:t>
            </a:r>
            <a:r>
              <a:rPr lang="en-US" sz="1600" dirty="0"/>
              <a:t>:13(parent)</a:t>
            </a:r>
          </a:p>
          <a:p>
            <a:r>
              <a:rPr lang="en-US" sz="1600" dirty="0" smtClean="0"/>
              <a:t>      50     0.001      0.000        5.052     0.101  sample.py</a:t>
            </a:r>
            <a:r>
              <a:rPr lang="en-US" sz="1600" dirty="0"/>
              <a:t>:4(</a:t>
            </a:r>
            <a:r>
              <a:rPr lang="en-US" sz="1600" dirty="0" err="1"/>
              <a:t>i_am_slow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      50     0.000      0.000        0.000     0.000  sample.py</a:t>
            </a:r>
            <a:r>
              <a:rPr lang="en-US" sz="1600" dirty="0"/>
              <a:t>:9(</a:t>
            </a:r>
            <a:r>
              <a:rPr lang="en-US" sz="1600" dirty="0" err="1"/>
              <a:t>i_am_fast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        1     0.000      0.000        0.000     0.000  {</a:t>
            </a:r>
            <a:r>
              <a:rPr lang="en-US" sz="1600" dirty="0"/>
              <a:t>method 'disable' of '_</a:t>
            </a:r>
            <a:r>
              <a:rPr lang="en-US" sz="1600" dirty="0" err="1"/>
              <a:t>lsprof.Profiler</a:t>
            </a:r>
            <a:r>
              <a:rPr lang="en-US" sz="1600" dirty="0"/>
              <a:t>' objects}</a:t>
            </a:r>
          </a:p>
          <a:p>
            <a:r>
              <a:rPr lang="en-US" sz="1600" dirty="0" smtClean="0"/>
              <a:t>      50     5.051      0.101        5.051     0.101  {</a:t>
            </a:r>
            <a:r>
              <a:rPr lang="en-US" sz="1600" dirty="0" err="1"/>
              <a:t>time.sleep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16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used to make sense of profiling output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cProfile</a:t>
            </a:r>
            <a:r>
              <a:rPr lang="en-US" dirty="0" smtClean="0"/>
              <a:t>/profile output results to file rather than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pstats</a:t>
            </a:r>
            <a:r>
              <a:rPr lang="en-US" dirty="0" smtClean="0"/>
              <a:t> to read in results file and manipulate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9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pstats</a:t>
            </a:r>
            <a:r>
              <a:rPr lang="en-US" dirty="0" smtClean="0"/>
              <a:t> Sorting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025" y="2290167"/>
            <a:ext cx="5801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</a:t>
            </a:r>
            <a:r>
              <a:rPr lang="en-US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sort_stats.py</a:t>
            </a:r>
            <a:endParaRPr lang="en-US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sv-SE" b="1" dirty="0"/>
              <a:t>import</a:t>
            </a:r>
            <a:r>
              <a:rPr lang="sv-SE" dirty="0"/>
              <a:t> pstats</a:t>
            </a:r>
          </a:p>
          <a:p>
            <a:endParaRPr lang="sv-SE" dirty="0"/>
          </a:p>
          <a:p>
            <a:r>
              <a:rPr lang="sv-SE" dirty="0"/>
              <a:t>stats = pstats.Stats(</a:t>
            </a:r>
            <a:r>
              <a:rPr lang="sv-SE" dirty="0">
                <a:solidFill>
                  <a:srgbClr val="FF6600"/>
                </a:solidFill>
              </a:rPr>
              <a:t>"stats.out"</a:t>
            </a:r>
            <a:r>
              <a:rPr lang="sv-SE" dirty="0"/>
              <a:t>)</a:t>
            </a:r>
          </a:p>
          <a:p>
            <a:r>
              <a:rPr lang="sv-SE" dirty="0"/>
              <a:t>stats.strip_dirs().sort_stats(</a:t>
            </a:r>
            <a:r>
              <a:rPr lang="sv-SE" dirty="0">
                <a:solidFill>
                  <a:srgbClr val="FF6600"/>
                </a:solidFill>
              </a:rPr>
              <a:t>"cumulative"</a:t>
            </a:r>
            <a:r>
              <a:rPr lang="sv-SE" dirty="0"/>
              <a:t>).print_stats(</a:t>
            </a:r>
            <a:r>
              <a:rPr lang="sv-S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5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2114"/>
            <a:ext cx="914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python –m </a:t>
            </a:r>
            <a:r>
              <a:rPr lang="en-US" sz="1600" dirty="0" err="1" smtClean="0"/>
              <a:t>cProfile</a:t>
            </a:r>
            <a:r>
              <a:rPr lang="en-US" sz="1600" dirty="0" smtClean="0"/>
              <a:t> –o </a:t>
            </a:r>
            <a:r>
              <a:rPr lang="en-US" sz="1600" dirty="0" err="1" smtClean="0"/>
              <a:t>stats.out</a:t>
            </a:r>
            <a:r>
              <a:rPr lang="en-US" sz="1600" dirty="0" smtClean="0"/>
              <a:t> </a:t>
            </a:r>
            <a:r>
              <a:rPr lang="en-US" sz="1600" dirty="0" err="1" smtClean="0"/>
              <a:t>sample.py</a:t>
            </a:r>
            <a:endParaRPr lang="en-US" sz="1600" dirty="0" smtClean="0"/>
          </a:p>
          <a:p>
            <a:r>
              <a:rPr lang="en-US" sz="1600" dirty="0" smtClean="0"/>
              <a:t>python </a:t>
            </a:r>
            <a:r>
              <a:rPr lang="en-US" sz="1600" dirty="0" err="1" smtClean="0"/>
              <a:t>sort_stats.py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Thu Oct  3 16:47:08 2013    </a:t>
            </a:r>
            <a:r>
              <a:rPr lang="en-US" sz="1600" dirty="0" err="1"/>
              <a:t>stats.out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153 function calls in 5.051 seconds</a:t>
            </a:r>
          </a:p>
          <a:p>
            <a:endParaRPr lang="en-US" sz="1600" dirty="0"/>
          </a:p>
          <a:p>
            <a:r>
              <a:rPr lang="en-US" sz="1600" dirty="0"/>
              <a:t>   Ordered by: cumulative time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>
                <a:solidFill>
                  <a:srgbClr val="800000"/>
                </a:solidFill>
              </a:rPr>
              <a:t>ncalls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tottime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cumtime</a:t>
            </a:r>
            <a:r>
              <a:rPr lang="en-US" sz="1600" dirty="0">
                <a:solidFill>
                  <a:srgbClr val="800000"/>
                </a:solidFill>
              </a:rPr>
              <a:t>  </a:t>
            </a:r>
            <a:r>
              <a:rPr lang="en-US" sz="1600" dirty="0" err="1">
                <a:solidFill>
                  <a:srgbClr val="800000"/>
                </a:solidFill>
              </a:rPr>
              <a:t>percall</a:t>
            </a:r>
            <a:r>
              <a:rPr lang="en-US" sz="1600" dirty="0">
                <a:solidFill>
                  <a:srgbClr val="800000"/>
                </a:solidFill>
              </a:rPr>
              <a:t> </a:t>
            </a:r>
            <a:r>
              <a:rPr lang="en-US" sz="1600" dirty="0" err="1">
                <a:solidFill>
                  <a:srgbClr val="800000"/>
                </a:solidFill>
              </a:rPr>
              <a:t>filename:lineno</a:t>
            </a:r>
            <a:r>
              <a:rPr lang="en-US" sz="1600" dirty="0">
                <a:solidFill>
                  <a:srgbClr val="800000"/>
                </a:solidFill>
              </a:rPr>
              <a:t>(function)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 1     0.001      0.001        5.051      5.051   sample.py</a:t>
            </a:r>
            <a:r>
              <a:rPr lang="en-US" sz="1600" dirty="0"/>
              <a:t>:1(&lt;module&gt;)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 1     0.001      0.001        5.050      5.050   sample.py</a:t>
            </a:r>
            <a:r>
              <a:rPr lang="en-US" sz="1600" dirty="0"/>
              <a:t>:13(parent)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  50     0.001      0.000        5.049      0.101   sample.py</a:t>
            </a:r>
            <a:r>
              <a:rPr lang="en-US" sz="1600" dirty="0"/>
              <a:t>:4(</a:t>
            </a:r>
            <a:r>
              <a:rPr lang="en-US" sz="1600" dirty="0" err="1"/>
              <a:t>i_am_slow</a:t>
            </a:r>
            <a:r>
              <a:rPr lang="en-US" sz="1600" dirty="0"/>
              <a:t>)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  50     5.048      0.101        5.048      0.101   {</a:t>
            </a:r>
            <a:r>
              <a:rPr lang="en-US" sz="1600" dirty="0" err="1" smtClean="0"/>
              <a:t>time.sleep</a:t>
            </a:r>
            <a:r>
              <a:rPr lang="en-US" sz="1600" dirty="0"/>
              <a:t>}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  50     0.000      0.000        0.000      0.000   sample.py</a:t>
            </a:r>
            <a:r>
              <a:rPr lang="en-US" sz="1600" dirty="0"/>
              <a:t>:9(</a:t>
            </a:r>
            <a:r>
              <a:rPr lang="en-US" sz="1600" dirty="0" err="1"/>
              <a:t>i_am_fast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 1     0.000      0.000        0.000      0.000   {</a:t>
            </a:r>
            <a:r>
              <a:rPr lang="en-US" sz="1600" dirty="0"/>
              <a:t>method 'disable' of '_</a:t>
            </a:r>
            <a:r>
              <a:rPr lang="en-US" sz="1600" dirty="0" err="1"/>
              <a:t>lsprof.Profiler</a:t>
            </a:r>
            <a:r>
              <a:rPr lang="en-US" sz="1600" dirty="0"/>
              <a:t>' objects}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059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executions paths of your scripts</a:t>
            </a:r>
          </a:p>
          <a:p>
            <a:r>
              <a:rPr lang="en-US" dirty="0" smtClean="0"/>
              <a:t>Helps to find bugs in execution of your scripts</a:t>
            </a:r>
          </a:p>
        </p:txBody>
      </p:sp>
    </p:spTree>
    <p:extLst>
      <p:ext uri="{BB962C8B-B14F-4D97-AF65-F5344CB8AC3E}">
        <p14:creationId xmlns:p14="http://schemas.microsoft.com/office/powerpoint/2010/main" val="221332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2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Debugger</a:t>
            </a:r>
          </a:p>
          <a:p>
            <a:r>
              <a:rPr lang="en-US" dirty="0" smtClean="0"/>
              <a:t>Debugger built into Python standard library</a:t>
            </a:r>
          </a:p>
          <a:p>
            <a:r>
              <a:rPr lang="en-US" dirty="0" smtClean="0"/>
              <a:t>Has the same/similar commands and usage as GDB</a:t>
            </a:r>
          </a:p>
          <a:p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r>
              <a:rPr lang="en-US" dirty="0" smtClean="0"/>
              <a:t> is also just a Python </a:t>
            </a:r>
            <a:r>
              <a:rPr lang="en-US" dirty="0" err="1" smtClean="0"/>
              <a:t>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1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021" y="2340171"/>
            <a:ext cx="489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from cli</a:t>
            </a:r>
          </a:p>
          <a:p>
            <a:r>
              <a:rPr lang="en-US" dirty="0" smtClean="0"/>
              <a:t>python –m 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simple_code.py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021" y="3130220"/>
            <a:ext cx="4894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manually set breakpoint in code</a:t>
            </a:r>
          </a:p>
          <a:p>
            <a:r>
              <a:rPr lang="en-US" b="1" dirty="0"/>
              <a:t>p</a:t>
            </a:r>
            <a:r>
              <a:rPr lang="en-US" b="1" dirty="0" smtClean="0"/>
              <a:t>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“before breakpoint”</a:t>
            </a:r>
          </a:p>
          <a:p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 </a:t>
            </a:r>
            <a:r>
              <a:rPr lang="en-US" dirty="0" err="1" smtClean="0"/>
              <a:t>pdb</a:t>
            </a:r>
            <a:endParaRPr lang="en-US" dirty="0"/>
          </a:p>
          <a:p>
            <a:r>
              <a:rPr lang="en-US" dirty="0" err="1" smtClean="0"/>
              <a:t>pdb.set_trace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print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“after breakpoint”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020" y="4809755"/>
            <a:ext cx="4894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</a:t>
            </a:r>
            <a:r>
              <a:rPr lang="en-US" dirty="0" err="1"/>
              <a:t>test.py</a:t>
            </a:r>
            <a:endParaRPr lang="en-US" dirty="0"/>
          </a:p>
          <a:p>
            <a:r>
              <a:rPr lang="en-US" dirty="0"/>
              <a:t>before breakpoint</a:t>
            </a:r>
          </a:p>
          <a:p>
            <a:r>
              <a:rPr lang="en-US" dirty="0"/>
              <a:t>&gt; </a:t>
            </a:r>
            <a:r>
              <a:rPr lang="en-US" dirty="0" err="1" smtClean="0"/>
              <a:t>simple_example.py</a:t>
            </a:r>
            <a:r>
              <a:rPr lang="en-US" dirty="0"/>
              <a:t>(4)&lt;module&gt;()</a:t>
            </a:r>
          </a:p>
          <a:p>
            <a:r>
              <a:rPr lang="en-US" dirty="0"/>
              <a:t>-&gt; print "after breakpoint"</a:t>
            </a:r>
          </a:p>
          <a:p>
            <a:r>
              <a:rPr lang="en-US" dirty="0"/>
              <a:t>(</a:t>
            </a:r>
            <a:r>
              <a:rPr lang="en-US" dirty="0" err="1"/>
              <a:t>Pdb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74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Pdb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(</a:t>
            </a:r>
            <a:r>
              <a:rPr lang="en-US" dirty="0" err="1" smtClean="0"/>
              <a:t>ist</a:t>
            </a:r>
            <a:r>
              <a:rPr lang="en-US" dirty="0" smtClean="0"/>
              <a:t>) – show source code for where </a:t>
            </a:r>
            <a:r>
              <a:rPr lang="en-US" dirty="0" err="1" smtClean="0"/>
              <a:t>pdb</a:t>
            </a:r>
            <a:r>
              <a:rPr lang="en-US" dirty="0" smtClean="0"/>
              <a:t> currently is</a:t>
            </a:r>
          </a:p>
          <a:p>
            <a:r>
              <a:rPr lang="en-US" dirty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tep</a:t>
            </a:r>
            <a:r>
              <a:rPr lang="en-US" dirty="0" smtClean="0"/>
              <a:t>) – step into the current function call</a:t>
            </a:r>
          </a:p>
          <a:p>
            <a:r>
              <a:rPr lang="en-US" dirty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ext</a:t>
            </a:r>
            <a:r>
              <a:rPr lang="en-US" dirty="0" smtClean="0"/>
              <a:t>) – move to the next line of execution</a:t>
            </a:r>
          </a:p>
          <a:p>
            <a:r>
              <a:rPr lang="en-US" dirty="0" smtClean="0"/>
              <a:t>b(</a:t>
            </a:r>
            <a:r>
              <a:rPr lang="en-US" dirty="0" err="1" smtClean="0"/>
              <a:t>reak</a:t>
            </a:r>
            <a:r>
              <a:rPr lang="en-US" dirty="0" smtClean="0"/>
              <a:t>) &lt;</a:t>
            </a:r>
            <a:r>
              <a:rPr lang="en-US" dirty="0" err="1" smtClean="0"/>
              <a:t>args</a:t>
            </a:r>
            <a:r>
              <a:rPr lang="en-US" dirty="0" smtClean="0"/>
              <a:t>&gt; - set a breakpoint in the code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ontinue</a:t>
            </a:r>
            <a:r>
              <a:rPr lang="en-US" dirty="0" smtClean="0"/>
              <a:t>) – continue to next breakpoint or end of script</a:t>
            </a:r>
          </a:p>
          <a:p>
            <a:r>
              <a:rPr lang="en-US" dirty="0" smtClean="0"/>
              <a:t>h(</a:t>
            </a:r>
            <a:r>
              <a:rPr lang="en-US" dirty="0" err="1" smtClean="0"/>
              <a:t>elp</a:t>
            </a:r>
            <a:r>
              <a:rPr lang="en-US" dirty="0" smtClean="0"/>
              <a:t>) – show help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1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1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Brett Langdon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http://brett.is/</a:t>
            </a:r>
            <a:endParaRPr lang="en-US" dirty="0"/>
          </a:p>
          <a:p>
            <a:r>
              <a:rPr lang="en-US" dirty="0" smtClean="0"/>
              <a:t>brett@blangdon.com</a:t>
            </a:r>
          </a:p>
          <a:p>
            <a:r>
              <a:rPr lang="en-US" dirty="0" smtClean="0"/>
              <a:t>Software Engineer – Magnetic Media Online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brettlangdon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brett_langdon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8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8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5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http://github.com/PythonBuffalo/Profile-Dis-PDB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5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generating Python Byte Code for your scripts</a:t>
            </a:r>
          </a:p>
          <a:p>
            <a:r>
              <a:rPr lang="en-US" dirty="0" smtClean="0"/>
              <a:t>Python is a virtual machine</a:t>
            </a:r>
          </a:p>
          <a:p>
            <a:r>
              <a:rPr lang="en-US" dirty="0" smtClean="0"/>
              <a:t>Byte Code is the Assembly code</a:t>
            </a:r>
          </a:p>
          <a:p>
            <a:r>
              <a:rPr lang="en-US" dirty="0" smtClean="0"/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350354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Byte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043" y="3320217"/>
            <a:ext cx="7186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2400" dirty="0" smtClean="0">
                <a:solidFill>
                  <a:srgbClr val="800000"/>
                </a:solidFill>
              </a:rPr>
              <a:t>0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LOAD_CONST               </a:t>
            </a:r>
            <a:r>
              <a:rPr lang="en-US" sz="2400" dirty="0" smtClean="0">
                <a:solidFill>
                  <a:schemeClr val="accent5"/>
                </a:solidFill>
              </a:rPr>
              <a:t>0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6600"/>
                </a:solidFill>
              </a:rPr>
              <a:t>'hello world'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3</a:t>
            </a:r>
            <a:r>
              <a:rPr lang="en-US" sz="2400" dirty="0" smtClean="0">
                <a:solidFill>
                  <a:srgbClr val="A85902"/>
                </a:solidFill>
              </a:rPr>
              <a:t> PRINT_ITEM</a:t>
            </a:r>
          </a:p>
          <a:p>
            <a:r>
              <a:rPr lang="en-US" sz="2400" dirty="0" smtClean="0">
                <a:solidFill>
                  <a:srgbClr val="A85902"/>
                </a:solidFill>
              </a:rPr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4</a:t>
            </a:r>
            <a:r>
              <a:rPr lang="en-US" sz="2400" dirty="0" smtClean="0">
                <a:solidFill>
                  <a:srgbClr val="A85902"/>
                </a:solidFill>
              </a:rPr>
              <a:t> PRINT_NEWLINE</a:t>
            </a:r>
          </a:p>
          <a:p>
            <a:r>
              <a:rPr lang="en-US" sz="2400" dirty="0" smtClean="0">
                <a:solidFill>
                  <a:srgbClr val="A85902"/>
                </a:solidFill>
              </a:rPr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5</a:t>
            </a:r>
            <a:r>
              <a:rPr lang="en-US" sz="2400" dirty="0" smtClean="0">
                <a:solidFill>
                  <a:srgbClr val="A85902"/>
                </a:solidFill>
              </a:rPr>
              <a:t> LOAD_CONST               </a:t>
            </a:r>
            <a:r>
              <a:rPr lang="en-US" sz="2400" dirty="0" smtClean="0">
                <a:solidFill>
                  <a:srgbClr val="21449B"/>
                </a:solidFill>
              </a:rPr>
              <a:t>1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6600"/>
                </a:solidFill>
              </a:rPr>
              <a:t>None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rgbClr val="800000"/>
                </a:solidFill>
              </a:rPr>
              <a:t>8</a:t>
            </a:r>
            <a:r>
              <a:rPr lang="en-US" sz="2400" dirty="0" smtClean="0">
                <a:solidFill>
                  <a:srgbClr val="A85902"/>
                </a:solidFill>
              </a:rPr>
              <a:t> RETURN_VALUE</a:t>
            </a:r>
            <a:endParaRPr lang="en-US" sz="2400" dirty="0">
              <a:solidFill>
                <a:srgbClr val="A8590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043" y="2690199"/>
            <a:ext cx="71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p</a:t>
            </a:r>
            <a:r>
              <a:rPr lang="en-US" sz="2400" dirty="0" smtClean="0">
                <a:solidFill>
                  <a:schemeClr val="accent5"/>
                </a:solidFill>
              </a:rPr>
              <a:t>rint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“hello world”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8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0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 the runtime of your scripts</a:t>
            </a:r>
          </a:p>
          <a:p>
            <a:r>
              <a:rPr lang="en-US" dirty="0" smtClean="0"/>
              <a:t>Determine where time is most spent</a:t>
            </a:r>
          </a:p>
          <a:p>
            <a:r>
              <a:rPr lang="en-US" dirty="0" smtClean="0"/>
              <a:t>Helps to identify bottlenecks in your code</a:t>
            </a:r>
          </a:p>
          <a:p>
            <a:r>
              <a:rPr lang="en-US" dirty="0" smtClean="0"/>
              <a:t>Helps identify areas of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0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cProfile</a:t>
            </a:r>
            <a:r>
              <a:rPr lang="en-US" dirty="0" smtClean="0"/>
              <a:t> and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profilers built into standard library</a:t>
            </a:r>
          </a:p>
          <a:p>
            <a:r>
              <a:rPr lang="en-US" dirty="0" err="1" smtClean="0"/>
              <a:t>cProfile</a:t>
            </a:r>
            <a:r>
              <a:rPr lang="en-US" dirty="0" smtClean="0"/>
              <a:t> is a C extension</a:t>
            </a:r>
          </a:p>
          <a:p>
            <a:r>
              <a:rPr lang="en-US" dirty="0" smtClean="0"/>
              <a:t>profile is pure Python</a:t>
            </a:r>
          </a:p>
          <a:p>
            <a:r>
              <a:rPr lang="en-US" dirty="0" err="1" smtClean="0"/>
              <a:t>cProfile</a:t>
            </a:r>
            <a:r>
              <a:rPr lang="en-US" dirty="0" smtClean="0"/>
              <a:t> generally produces less overhead in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2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025" y="320023"/>
            <a:ext cx="5080139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# </a:t>
            </a:r>
            <a:r>
              <a:rPr lang="en-US" i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sample.py</a:t>
            </a:r>
            <a:endParaRPr lang="en-US" i="1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/>
              <a:t>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800000"/>
                </a:solidFill>
              </a:rPr>
              <a:t>i_am_slow</a:t>
            </a:r>
            <a:r>
              <a:rPr lang="en-US" dirty="0"/>
              <a:t>(n):</a:t>
            </a:r>
          </a:p>
          <a:p>
            <a:r>
              <a:rPr lang="en-US" dirty="0"/>
              <a:t>    </a:t>
            </a:r>
            <a:r>
              <a:rPr lang="en-US" dirty="0" err="1"/>
              <a:t>time.sleep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0.1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n -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800000"/>
                </a:solidFill>
              </a:rPr>
              <a:t>i_am_fast</a:t>
            </a:r>
            <a:r>
              <a:rPr lang="en-US" dirty="0"/>
              <a:t>(n):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n -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00000"/>
                </a:solidFill>
              </a:rPr>
              <a:t>parent</a:t>
            </a:r>
            <a:r>
              <a:rPr lang="en-US" dirty="0"/>
              <a:t>(total):</a:t>
            </a:r>
          </a:p>
          <a:p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n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rgbClr val="3366FF"/>
                </a:solidFill>
              </a:rPr>
              <a:t>xrange</a:t>
            </a:r>
            <a:r>
              <a:rPr lang="en-US" dirty="0"/>
              <a:t>(total):</a:t>
            </a:r>
          </a:p>
          <a:p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n % 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/>
              <a:t> == 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i_am_slow</a:t>
            </a:r>
            <a:r>
              <a:rPr lang="en-US" dirty="0"/>
              <a:t>(n)</a:t>
            </a:r>
          </a:p>
          <a:p>
            <a:r>
              <a:rPr lang="en-US" dirty="0"/>
              <a:t>        </a:t>
            </a: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i_am_fast</a:t>
            </a:r>
            <a:r>
              <a:rPr lang="en-US" dirty="0"/>
              <a:t>(n)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parent(</a:t>
            </a:r>
            <a:r>
              <a:rPr lang="en-US" dirty="0">
                <a:solidFill>
                  <a:srgbClr val="008000"/>
                </a:solidFill>
              </a:rPr>
              <a:t>100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70967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96</TotalTime>
  <Words>702</Words>
  <Application>Microsoft Macintosh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Perception</vt:lpstr>
      <vt:lpstr>Profile Dis PDB</vt:lpstr>
      <vt:lpstr>Brett Langdon</vt:lpstr>
      <vt:lpstr>Companion Code</vt:lpstr>
      <vt:lpstr>Disassembly</vt:lpstr>
      <vt:lpstr>Hello World Byte Code</vt:lpstr>
      <vt:lpstr>Live Demo</vt:lpstr>
      <vt:lpstr>Profiling</vt:lpstr>
      <vt:lpstr>cProfile and profile</vt:lpstr>
      <vt:lpstr>PowerPoint Presentation</vt:lpstr>
      <vt:lpstr>Sample Profiling</vt:lpstr>
      <vt:lpstr>pstats</vt:lpstr>
      <vt:lpstr>pstats Sorting Example</vt:lpstr>
      <vt:lpstr>PowerPoint Presentation</vt:lpstr>
      <vt:lpstr>Debugging</vt:lpstr>
      <vt:lpstr>Live Demo</vt:lpstr>
      <vt:lpstr>Pdb</vt:lpstr>
      <vt:lpstr>Running the debugger</vt:lpstr>
      <vt:lpstr>Pdb Commands</vt:lpstr>
      <vt:lpstr>Live Demo</vt:lpstr>
      <vt:lpstr>Questions?</vt:lpstr>
      <vt:lpstr>Thanks!</vt:lpstr>
    </vt:vector>
  </TitlesOfParts>
  <Company>Magnetic Media Online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Dis PDB</dc:title>
  <dc:creator>Brett Langdon</dc:creator>
  <cp:lastModifiedBy>Brett Langdon</cp:lastModifiedBy>
  <cp:revision>8</cp:revision>
  <dcterms:created xsi:type="dcterms:W3CDTF">2013-10-03T17:44:47Z</dcterms:created>
  <dcterms:modified xsi:type="dcterms:W3CDTF">2013-10-03T21:17:42Z</dcterms:modified>
</cp:coreProperties>
</file>