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22"/>
  </p:notesMasterIdLst>
  <p:handoutMasterIdLst>
    <p:handoutMasterId r:id="rId23"/>
  </p:handoutMasterIdLst>
  <p:sldIdLst>
    <p:sldId id="274" r:id="rId4"/>
    <p:sldId id="276" r:id="rId5"/>
    <p:sldId id="353" r:id="rId6"/>
    <p:sldId id="389" r:id="rId7"/>
    <p:sldId id="395" r:id="rId8"/>
    <p:sldId id="394" r:id="rId9"/>
    <p:sldId id="397" r:id="rId10"/>
    <p:sldId id="396" r:id="rId11"/>
    <p:sldId id="398" r:id="rId12"/>
    <p:sldId id="399" r:id="rId13"/>
    <p:sldId id="403" r:id="rId14"/>
    <p:sldId id="400" r:id="rId15"/>
    <p:sldId id="411" r:id="rId16"/>
    <p:sldId id="426" r:id="rId17"/>
    <p:sldId id="349" r:id="rId18"/>
    <p:sldId id="432" r:id="rId19"/>
    <p:sldId id="413" r:id="rId20"/>
    <p:sldId id="414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82" autoAdjust="0"/>
    <p:restoredTop sz="94533" autoAdjust="0"/>
  </p:normalViewPr>
  <p:slideViewPr>
    <p:cSldViewPr>
      <p:cViewPr varScale="1">
        <p:scale>
          <a:sx n="73" d="100"/>
          <a:sy n="73" d="100"/>
        </p:scale>
        <p:origin x="37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4/12/2017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2266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8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4/12/2017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038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55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533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4/12/2017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493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judge.softuni.bg/Contests/Practice/Index/486#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8.png"/><Relationship Id="rId10" Type="http://schemas.openxmlformats.org/officeDocument/2006/relationships/image" Target="../media/image35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ycharm/downloa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Първи стъпки в кодирането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Да напишем първата си програма с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6" name="Picture 2" descr="http://www.bravr.com/wp-content/uploads/178974500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075" y="4114800"/>
            <a:ext cx="413246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9"/>
              </a:rPr>
              <a:t>http://</a:t>
            </a:r>
            <a:r>
              <a:rPr lang="en-US" sz="1800" dirty="0" smtClean="0">
                <a:hlinkClick r:id="rId9"/>
              </a:rPr>
              <a:t>softuni.bg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 rot="576164">
            <a:off x="4765524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2743200"/>
            <a:ext cx="3998999" cy="1752600"/>
          </a:xfrm>
        </p:spPr>
        <p:txBody>
          <a:bodyPr>
            <a:normAutofit/>
          </a:bodyPr>
          <a:lstStyle/>
          <a:p>
            <a:r>
              <a:rPr lang="bg-BG" sz="3200" dirty="0" smtClean="0"/>
              <a:t>Сорс кодът на програмата се пише в този файл</a:t>
            </a:r>
          </a:p>
          <a:p>
            <a:pPr marL="0" lvl="1" indent="0">
              <a:buClr>
                <a:srgbClr val="F2B254"/>
              </a:buClr>
              <a:buSzPct val="100000"/>
              <a:buNone/>
            </a:pP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Писане на програмен код</a:t>
            </a:r>
            <a:endParaRPr lang="en-US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852" y="1891115"/>
            <a:ext cx="7675056" cy="409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следния код: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Писане на програмен код (2)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875213" y="1182497"/>
            <a:ext cx="44957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print('Hello')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1895433"/>
            <a:ext cx="8686799" cy="462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 стартиране на програмата натиснете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[Alt + Shift + F10]</a:t>
            </a:r>
          </a:p>
          <a:p>
            <a:pPr marL="0" indent="0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3200" dirty="0" smtClean="0"/>
              <a:t>Резултатът ще се изпише на конзолата (</a:t>
            </a:r>
            <a:r>
              <a:rPr lang="bg-BG" sz="3200" dirty="0" err="1" smtClean="0"/>
              <a:t>подпрозореца</a:t>
            </a:r>
            <a:r>
              <a:rPr lang="bg-BG" sz="3200" dirty="0" smtClean="0"/>
              <a:t> отдолу):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Стартиране на програмата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378" y="2085862"/>
            <a:ext cx="1386891" cy="809738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4306659"/>
            <a:ext cx="7543801" cy="149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Тествайте кода си в онлайн </a:t>
            </a:r>
            <a:r>
              <a:rPr lang="en-US" dirty="0" smtClean="0"/>
              <a:t>judge </a:t>
            </a:r>
            <a:r>
              <a:rPr lang="bg-BG" dirty="0" smtClean="0"/>
              <a:t>системата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judge.softuni.bg/Contests/Practice/Index/486#0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Тестване на програмата в </a:t>
            </a:r>
            <a:r>
              <a:rPr lang="en-US" dirty="0" smtClean="0"/>
              <a:t>Judge</a:t>
            </a:r>
            <a:endParaRPr lang="en-US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512" y="2514600"/>
            <a:ext cx="65055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Конзолни програмки със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Упражнения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75844"/>
            <a:ext cx="7086600" cy="3776753"/>
          </a:xfrm>
          <a:prstGeom prst="rect">
            <a:avLst/>
          </a:prstGeom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982864"/>
            <a:ext cx="2514600" cy="497569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379" y="1652226"/>
            <a:ext cx="5527805" cy="310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6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  <a:r>
              <a:rPr lang="bg-BG" sz="3200" dirty="0" smtClean="0"/>
              <a:t> означава да пишеш</a:t>
            </a:r>
            <a:r>
              <a:rPr lang="en-US" sz="3200" dirty="0" smtClean="0"/>
              <a:t> </a:t>
            </a:r>
            <a:r>
              <a:rPr lang="bg-BG" sz="3200" dirty="0" smtClean="0"/>
              <a:t>команди за компютъра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Компютърна програма 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поредица команди</a:t>
            </a:r>
            <a:endParaRPr lang="en-US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Използва се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език за програмиране </a:t>
            </a:r>
            <a:r>
              <a:rPr lang="bg-BG" sz="3000" dirty="0" smtClean="0"/>
              <a:t>(например </a:t>
            </a:r>
            <a:r>
              <a:rPr lang="en-US" sz="3000" dirty="0" smtClean="0"/>
              <a:t>Python</a:t>
            </a:r>
            <a:r>
              <a:rPr lang="bg-BG" sz="3000" dirty="0" smtClean="0"/>
              <a:t>)</a:t>
            </a:r>
            <a:r>
              <a:rPr lang="en-US" sz="3000" dirty="0" smtClean="0"/>
              <a:t> +</a:t>
            </a:r>
            <a:r>
              <a:rPr lang="bg-BG" sz="3000" dirty="0" smtClean="0"/>
              <a:t/>
            </a:r>
            <a:br>
              <a:rPr lang="bg-BG" sz="3000" dirty="0" smtClean="0"/>
            </a:b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среда за разработка </a:t>
            </a:r>
            <a:r>
              <a:rPr lang="bg-BG" sz="3000" dirty="0" smtClean="0"/>
              <a:t>(например </a:t>
            </a:r>
            <a:r>
              <a:rPr lang="en-US" sz="3000" dirty="0" err="1" smtClean="0"/>
              <a:t>PyCharm</a:t>
            </a:r>
            <a:r>
              <a:rPr lang="en-US" sz="30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bg-BG" sz="3200" dirty="0" smtClean="0"/>
              <a:t>На </a:t>
            </a:r>
            <a:r>
              <a:rPr lang="en-US" sz="3200" dirty="0" smtClean="0"/>
              <a:t>Python </a:t>
            </a:r>
            <a:r>
              <a:rPr lang="bg-BG" sz="3200" dirty="0" smtClean="0"/>
              <a:t>командите се</a:t>
            </a:r>
            <a:r>
              <a:rPr lang="en-US" sz="3200" dirty="0" smtClean="0"/>
              <a:t> </a:t>
            </a:r>
            <a:r>
              <a:rPr lang="bg-BG" sz="3200" dirty="0" smtClean="0"/>
              <a:t>пишат във файла</a:t>
            </a:r>
            <a:endParaRPr lang="en-US" sz="3200" dirty="0" smtClean="0"/>
          </a:p>
          <a:p>
            <a:pPr marL="377887" lvl="1" indent="0">
              <a:lnSpc>
                <a:spcPct val="100000"/>
              </a:lnSpc>
              <a:buNone/>
            </a:pPr>
            <a:endParaRPr lang="en-US" dirty="0" smtClean="0"/>
          </a:p>
          <a:p>
            <a:pPr marL="377887" lvl="1" indent="0">
              <a:lnSpc>
                <a:spcPct val="100000"/>
              </a:lnSpc>
              <a:buNone/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000" dirty="0" smtClean="0"/>
              <a:t>Печатаме с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print(…)</a:t>
            </a:r>
            <a:r>
              <a:rPr lang="en-US" sz="3000" dirty="0" smtClean="0"/>
              <a:t>, </a:t>
            </a:r>
            <a:r>
              <a:rPr lang="bg-BG" sz="3000" dirty="0" smtClean="0"/>
              <a:t>стартираме с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[Alt + Shift + F10]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124" y="3495297"/>
            <a:ext cx="2786628" cy="206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33989" y="4258235"/>
            <a:ext cx="721782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'Hello')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</a:t>
            </a:r>
            <a:r>
              <a:rPr lang="bg-BG"/>
              <a:t>в </a:t>
            </a:r>
            <a:r>
              <a:rPr lang="bg-BG" smtClean="0"/>
              <a:t>програмирането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64403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'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'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pPr marL="0" indent="0">
              <a:buNone/>
            </a:pPr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'Софтуерен университет'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7227" y="1752600"/>
            <a:ext cx="8570998" cy="4218733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Какво означава да програмираме?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Първа </a:t>
            </a:r>
            <a:r>
              <a:rPr lang="bg-BG" smtClean="0"/>
              <a:t>програмка с </a:t>
            </a:r>
            <a:r>
              <a:rPr lang="en-US" dirty="0" smtClean="0"/>
              <a:t>Python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Да направим конзолна програма</a:t>
            </a:r>
          </a:p>
          <a:p>
            <a:pPr marL="712788" lvl="1" indent="-409575"/>
            <a:r>
              <a:rPr lang="bg-BG" dirty="0" smtClean="0"/>
              <a:t>Създаване на конзолна </a:t>
            </a:r>
            <a:r>
              <a:rPr lang="en-US" dirty="0" smtClean="0"/>
              <a:t>Python </a:t>
            </a:r>
            <a:r>
              <a:rPr lang="bg-BG" dirty="0" smtClean="0"/>
              <a:t>програма</a:t>
            </a:r>
          </a:p>
          <a:p>
            <a:pPr marL="712788" lvl="1" indent="-409575"/>
            <a:r>
              <a:rPr lang="bg-BG" dirty="0" smtClean="0"/>
              <a:t>Стартиране на програмата</a:t>
            </a:r>
          </a:p>
          <a:p>
            <a:pPr marL="712788" lvl="1" indent="-409575"/>
            <a:r>
              <a:rPr lang="bg-BG" dirty="0" smtClean="0"/>
              <a:t>Тестване в </a:t>
            </a:r>
            <a:r>
              <a:rPr lang="en-US" dirty="0" smtClean="0"/>
              <a:t>judge </a:t>
            </a:r>
            <a:r>
              <a:rPr lang="bg-BG" dirty="0" smtClean="0"/>
              <a:t>системата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905000"/>
            <a:ext cx="3292917" cy="42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84114"/>
            <a:ext cx="8938472" cy="146738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 smtClean="0"/>
              <a:t>Какво означава</a:t>
            </a:r>
            <a:br>
              <a:rPr lang="bg-BG" dirty="0" smtClean="0"/>
            </a:br>
            <a:r>
              <a:rPr lang="bg-BG" dirty="0" smtClean="0"/>
              <a:t>'да програмираме'?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88" y="921714"/>
            <a:ext cx="3524026" cy="3637568"/>
          </a:xfrm>
          <a:prstGeom prst="rect">
            <a:avLst/>
          </a:prstGeom>
        </p:spPr>
      </p:pic>
      <p:pic>
        <p:nvPicPr>
          <p:cNvPr id="2050" name="Picture 2" descr="http://leusd.scoa.schoolfusion.us/modules/groups/homepagefiles/cms/568543/Image/codingBlu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5" y="1150314"/>
            <a:ext cx="3577914" cy="3180368"/>
          </a:xfrm>
          <a:prstGeom prst="ellipse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902" y="2044682"/>
            <a:ext cx="3790950" cy="213273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</a:t>
            </a:r>
            <a:r>
              <a:rPr lang="bg-BG" dirty="0" smtClean="0"/>
              <a:t>'програмиране'?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Да '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програмираме</a:t>
            </a:r>
            <a:r>
              <a:rPr lang="bg-BG" dirty="0" smtClean="0"/>
              <a:t>' означава да даваме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команди</a:t>
            </a:r>
            <a:r>
              <a:rPr lang="bg-BG" dirty="0" smtClean="0"/>
              <a:t> на компютъра какво да прави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Командите се подреждат една след друга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Така те образуват '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компютърна програма</a:t>
            </a:r>
            <a:r>
              <a:rPr lang="bg-BG" dirty="0" smtClean="0"/>
              <a:t>'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Компютърната програма е поредица от команди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 smtClean="0"/>
              <a:t>Програмите се пишат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език за програмиране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Например </a:t>
            </a:r>
            <a:r>
              <a:rPr lang="en-US" dirty="0" smtClean="0"/>
              <a:t>Python, C#, Java, JavaScript, PHP</a:t>
            </a:r>
            <a:r>
              <a:rPr lang="bg-BG" dirty="0" smtClean="0"/>
              <a:t>, </a:t>
            </a:r>
            <a:r>
              <a:rPr lang="en-US" dirty="0" smtClean="0"/>
              <a:t>C</a:t>
            </a:r>
            <a:r>
              <a:rPr lang="bg-BG" dirty="0" smtClean="0"/>
              <a:t>, </a:t>
            </a:r>
            <a:r>
              <a:rPr lang="en-US" dirty="0" smtClean="0"/>
              <a:t>C++, </a:t>
            </a:r>
            <a:r>
              <a:rPr lang="bg-BG" dirty="0" smtClean="0"/>
              <a:t>…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Използва се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среда за програмиране </a:t>
            </a:r>
            <a:r>
              <a:rPr lang="bg-BG" dirty="0" smtClean="0"/>
              <a:t>(например </a:t>
            </a:r>
            <a:r>
              <a:rPr lang="en-US" dirty="0" err="1" smtClean="0"/>
              <a:t>PyCharm</a:t>
            </a:r>
            <a:r>
              <a:rPr lang="en-US" dirty="0" smtClean="0"/>
              <a:t>)</a:t>
            </a:r>
            <a:endParaRPr lang="bg-BG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Програма, която </a:t>
            </a:r>
            <a:r>
              <a:rPr lang="bg-BG" sz="3200" dirty="0" smtClean="0"/>
              <a:t>печата текст </a:t>
            </a:r>
            <a:endParaRPr lang="bg-BG" sz="3200" dirty="0"/>
          </a:p>
          <a:p>
            <a:endParaRPr lang="bg-BG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Програма, която </a:t>
            </a:r>
            <a:r>
              <a:rPr lang="bg-BG" sz="3200" dirty="0" smtClean="0"/>
              <a:t>печата латинската азбука:</a:t>
            </a:r>
            <a:endParaRPr lang="bg-BG" sz="3200" dirty="0"/>
          </a:p>
          <a:p>
            <a:pPr>
              <a:spcBef>
                <a:spcPts val="0"/>
              </a:spcBef>
            </a:pPr>
            <a:endParaRPr lang="bg-BG" sz="3200" dirty="0"/>
          </a:p>
          <a:p>
            <a:pPr>
              <a:spcBef>
                <a:spcPts val="0"/>
              </a:spcBef>
            </a:pPr>
            <a:endParaRPr lang="bg-BG" sz="3200" dirty="0"/>
          </a:p>
          <a:p>
            <a:pPr>
              <a:spcBef>
                <a:spcPts val="0"/>
              </a:spcBef>
            </a:pPr>
            <a:r>
              <a:rPr lang="bg-BG" sz="3200" dirty="0"/>
              <a:t>Програма, която </a:t>
            </a:r>
            <a:r>
              <a:rPr lang="bg-BG" sz="3200" dirty="0" smtClean="0"/>
              <a:t>конвертира от </a:t>
            </a:r>
            <a:r>
              <a:rPr lang="bg-BG" sz="3200" dirty="0"/>
              <a:t>левове в евро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Компютърна програма – примери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2624" y="3271152"/>
            <a:ext cx="10823576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map(chr, range(97, 123)):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print(i)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2624" y="1869757"/>
            <a:ext cx="1082357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sv-SE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sv-SE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 </a:t>
            </a: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sv-SE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1036" y="5080842"/>
            <a:ext cx="10823576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leva 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euro 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leva /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1.95583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print(euro)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 == 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команди, </a:t>
            </a:r>
            <a:r>
              <a:rPr lang="bg-BG" dirty="0" smtClean="0"/>
              <a:t>пресмятания, проверки</a:t>
            </a:r>
            <a:r>
              <a:rPr lang="bg-BG" dirty="0"/>
              <a:t>, </a:t>
            </a:r>
            <a:r>
              <a:rPr lang="bg-BG" dirty="0" smtClean="0"/>
              <a:t>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 smtClean="0"/>
              <a:t>Програмите </a:t>
            </a:r>
            <a:r>
              <a:rPr lang="bg-BG" dirty="0"/>
              <a:t>се пишат </a:t>
            </a:r>
            <a:r>
              <a:rPr lang="bg-BG" dirty="0" smtClean="0"/>
              <a:t>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 smtClean="0"/>
              <a:t>Текстът на програмата се нарича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сорс код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Сорс кодът се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интерпретира</a:t>
            </a:r>
            <a:r>
              <a:rPr lang="bg-BG" dirty="0" smtClean="0"/>
              <a:t> (изпълнява се директно)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Например </a:t>
            </a:r>
            <a:r>
              <a:rPr lang="sv-SE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python program.py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bg-BG" noProof="1" smtClean="0">
                <a:latin typeface="Consolas" panose="020B0609020204030204" pitchFamily="49" charset="0"/>
              </a:rPr>
              <a:t>изпълнява програмата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Или се компилира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Например в </a:t>
            </a:r>
            <a:r>
              <a:rPr lang="sv-SE" dirty="0" smtClean="0"/>
              <a:t>C# </a:t>
            </a:r>
            <a:r>
              <a:rPr lang="en-US" dirty="0" err="1" smtClean="0"/>
              <a:t>Program.cs</a:t>
            </a:r>
            <a:r>
              <a:rPr lang="en-US" dirty="0" smtClean="0"/>
              <a:t> </a:t>
            </a:r>
            <a:r>
              <a:rPr lang="bg-BG" dirty="0" smtClean="0"/>
              <a:t>се компилира до </a:t>
            </a:r>
            <a:r>
              <a:rPr lang="sv-SE" dirty="0" smtClean="0"/>
              <a:t>Program.exe</a:t>
            </a:r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Компютърни програми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8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114800"/>
            <a:ext cx="10363200" cy="820600"/>
          </a:xfrm>
        </p:spPr>
        <p:txBody>
          <a:bodyPr/>
          <a:lstStyle/>
          <a:p>
            <a:r>
              <a:rPr lang="bg-BG" dirty="0" smtClean="0"/>
              <a:t>Да направим конзолна програмка</a:t>
            </a:r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583" y="2399876"/>
            <a:ext cx="5959659" cy="117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0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 да програмирате, ви трябва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Integrated Development Environment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 smtClean="0"/>
              <a:t>)</a:t>
            </a:r>
          </a:p>
          <a:p>
            <a:pPr lvl="1"/>
            <a:r>
              <a:rPr lang="bg-BG" dirty="0" smtClean="0"/>
              <a:t>За </a:t>
            </a:r>
            <a:r>
              <a:rPr lang="en-US" dirty="0" smtClean="0"/>
              <a:t>Python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PyCharm</a:t>
            </a:r>
            <a:r>
              <a:rPr lang="en-US" dirty="0" smtClean="0">
                <a:sym typeface="Wingdings" panose="05000000000000000000" pitchFamily="2" charset="2"/>
              </a:rPr>
              <a:t>;</a:t>
            </a:r>
            <a:r>
              <a:rPr lang="en-US" dirty="0" smtClean="0"/>
              <a:t> C# </a:t>
            </a:r>
            <a:r>
              <a:rPr lang="en-US" dirty="0">
                <a:sym typeface="Wingdings" panose="05000000000000000000" pitchFamily="2" charset="2"/>
              </a:rPr>
              <a:t> Visual </a:t>
            </a:r>
            <a:r>
              <a:rPr lang="en-US" dirty="0" smtClean="0">
                <a:sym typeface="Wingdings" panose="05000000000000000000" pitchFamily="2" charset="2"/>
              </a:rPr>
              <a:t>Studio; </a:t>
            </a:r>
            <a:r>
              <a:rPr lang="bg-BG" dirty="0" smtClean="0">
                <a:sym typeface="Wingdings" panose="05000000000000000000" pitchFamily="2" charset="2"/>
              </a:rPr>
              <a:t>за </a:t>
            </a:r>
            <a:r>
              <a:rPr lang="en-US" dirty="0" smtClean="0">
                <a:sym typeface="Wingdings" panose="05000000000000000000" pitchFamily="2" charset="2"/>
              </a:rPr>
              <a:t>Java  </a:t>
            </a:r>
            <a:r>
              <a:rPr lang="en-US" dirty="0" err="1" smtClean="0">
                <a:sym typeface="Wingdings" panose="05000000000000000000" pitchFamily="2" charset="2"/>
              </a:rPr>
              <a:t>IntellyJ</a:t>
            </a:r>
            <a:r>
              <a:rPr lang="en-US" dirty="0" smtClean="0">
                <a:sym typeface="Wingdings" panose="05000000000000000000" pitchFamily="2" charset="2"/>
              </a:rPr>
              <a:t> Idea; </a:t>
            </a:r>
            <a:r>
              <a:rPr lang="bg-BG" dirty="0" smtClean="0">
                <a:sym typeface="Wingdings" panose="05000000000000000000" pitchFamily="2" charset="2"/>
              </a:rPr>
              <a:t>за </a:t>
            </a:r>
            <a:r>
              <a:rPr lang="en-US" dirty="0" smtClean="0">
                <a:sym typeface="Wingdings" panose="05000000000000000000" pitchFamily="2" charset="2"/>
              </a:rPr>
              <a:t>PHP  PHP Storm</a:t>
            </a:r>
            <a:endParaRPr lang="bg-BG" dirty="0" smtClean="0"/>
          </a:p>
          <a:p>
            <a:r>
              <a:rPr lang="bg-BG" dirty="0" smtClean="0"/>
              <a:t>Инсталирайте си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PyCharm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Community</a:t>
            </a:r>
            <a:endParaRPr lang="sv-SE" dirty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www.jetbrains.com/pycharm/download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Среда за разработка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5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5446799" cy="557035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bg-BG" dirty="0" smtClean="0"/>
              <a:t>Стартирайте </a:t>
            </a:r>
            <a:r>
              <a:rPr lang="en-US" dirty="0" err="1" smtClean="0"/>
              <a:t>PyCharm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bg-BG" dirty="0" smtClean="0"/>
              <a:t>Нов проект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[Create New Project]</a:t>
            </a:r>
            <a:r>
              <a:rPr lang="en-US" dirty="0" smtClean="0">
                <a:sym typeface="Wingdings" panose="05000000000000000000" pitchFamily="2" charset="2"/>
              </a:rPr>
              <a:t> [</a:t>
            </a:r>
            <a:r>
              <a:rPr lang="bg-BG" dirty="0" smtClean="0">
                <a:sym typeface="Wingdings" panose="05000000000000000000" pitchFamily="2" charset="2"/>
              </a:rPr>
              <a:t>Въведете име и място</a:t>
            </a:r>
            <a:r>
              <a:rPr lang="en-US" dirty="0" smtClean="0">
                <a:sym typeface="Wingdings" panose="05000000000000000000" pitchFamily="2" charset="2"/>
              </a:rPr>
              <a:t>]  [Create] 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ym typeface="Wingdings" panose="05000000000000000000" pitchFamily="2" charset="2"/>
              </a:rPr>
              <a:t>…</a:t>
            </a:r>
            <a:r>
              <a:rPr lang="bg-BG" dirty="0" smtClean="0">
                <a:sym typeface="Wingdings" panose="05000000000000000000" pitchFamily="2" charset="2"/>
              </a:rPr>
              <a:t>Чакане…</a:t>
            </a:r>
            <a:endParaRPr lang="bg-BG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en-US" dirty="0" smtClean="0">
                <a:sym typeface="Wingdings" panose="05000000000000000000" pitchFamily="2" charset="2"/>
              </a:rPr>
              <a:t>[</a:t>
            </a:r>
            <a:r>
              <a:rPr lang="bg-BG" dirty="0" smtClean="0">
                <a:sym typeface="Wingdings" panose="05000000000000000000" pitchFamily="2" charset="2"/>
              </a:rPr>
              <a:t>Дясно копче върху името</a:t>
            </a:r>
            <a:r>
              <a:rPr lang="en-US" dirty="0" smtClean="0">
                <a:sym typeface="Wingdings" panose="05000000000000000000" pitchFamily="2" charset="2"/>
              </a:rPr>
              <a:t>]  [New</a:t>
            </a:r>
            <a:r>
              <a:rPr lang="en-US" dirty="0">
                <a:sym typeface="Wingdings" panose="05000000000000000000" pitchFamily="2" charset="2"/>
              </a:rPr>
              <a:t>] </a:t>
            </a:r>
            <a:r>
              <a:rPr lang="en-US" dirty="0" smtClean="0">
                <a:sym typeface="Wingdings" panose="05000000000000000000" pitchFamily="2" charset="2"/>
              </a:rPr>
              <a:t> [Python File]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[</a:t>
            </a:r>
            <a:r>
              <a:rPr lang="bg-BG" dirty="0" smtClean="0"/>
              <a:t>Въведете името на файла</a:t>
            </a:r>
            <a:r>
              <a:rPr lang="sv-SE" dirty="0"/>
              <a:t>]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конзолна програма</a:t>
            </a:r>
            <a:endParaRPr lang="en-US" dirty="0"/>
          </a:p>
        </p:txBody>
      </p:sp>
      <p:pic>
        <p:nvPicPr>
          <p:cNvPr id="12" name="Картина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845" y="1618702"/>
            <a:ext cx="6182786" cy="1145257"/>
          </a:xfrm>
          <a:prstGeom prst="rect">
            <a:avLst/>
          </a:prstGeom>
        </p:spPr>
      </p:pic>
      <p:pic>
        <p:nvPicPr>
          <p:cNvPr id="16" name="Картина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37" y="3062608"/>
            <a:ext cx="4903111" cy="1950508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161" y="5337891"/>
            <a:ext cx="3004141" cy="129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4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694</Words>
  <Application>Microsoft Office PowerPoint</Application>
  <PresentationFormat>По избор</PresentationFormat>
  <Paragraphs>138</Paragraphs>
  <Slides>18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Първи стъпки в кодирането</vt:lpstr>
      <vt:lpstr>Съдържание</vt:lpstr>
      <vt:lpstr>Какво означава 'да програмираме'?</vt:lpstr>
      <vt:lpstr>Какво означава 'програмиране'?</vt:lpstr>
      <vt:lpstr>Компютърна програма – примери</vt:lpstr>
      <vt:lpstr>Компютърни програми</vt:lpstr>
      <vt:lpstr>Да направим конзолна програмка</vt:lpstr>
      <vt:lpstr>Среда за разработка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Конзолни програмки със Python</vt:lpstr>
      <vt:lpstr>Какво научихме днес?</vt:lpstr>
      <vt:lpstr>Първи стъпки в програмирането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2017-04-12T14:33:25Z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