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27"/>
  </p:notesMasterIdLst>
  <p:handoutMasterIdLst>
    <p:handoutMasterId r:id="rId28"/>
  </p:handoutMasterIdLst>
  <p:sldIdLst>
    <p:sldId id="274" r:id="rId4"/>
    <p:sldId id="276" r:id="rId5"/>
    <p:sldId id="449" r:id="rId6"/>
    <p:sldId id="451" r:id="rId7"/>
    <p:sldId id="395" r:id="rId8"/>
    <p:sldId id="452" r:id="rId9"/>
    <p:sldId id="472" r:id="rId10"/>
    <p:sldId id="461" r:id="rId11"/>
    <p:sldId id="447" r:id="rId12"/>
    <p:sldId id="445" r:id="rId13"/>
    <p:sldId id="454" r:id="rId14"/>
    <p:sldId id="460" r:id="rId15"/>
    <p:sldId id="446" r:id="rId16"/>
    <p:sldId id="456" r:id="rId17"/>
    <p:sldId id="458" r:id="rId18"/>
    <p:sldId id="457" r:id="rId19"/>
    <p:sldId id="448" r:id="rId20"/>
    <p:sldId id="455" r:id="rId21"/>
    <p:sldId id="459" r:id="rId22"/>
    <p:sldId id="349" r:id="rId23"/>
    <p:sldId id="471" r:id="rId24"/>
    <p:sldId id="413" r:id="rId25"/>
    <p:sldId id="41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88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Логически изрази и проверки Условна конструкция </a:t>
            </a: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16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58532" y="3810000"/>
            <a:ext cx="4231578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чете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две цели числа </a:t>
            </a:r>
            <a:r>
              <a:rPr lang="bg-BG" dirty="0" smtClean="0"/>
              <a:t>и извежда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по-голямото </a:t>
            </a:r>
            <a:r>
              <a:rPr lang="bg-BG" dirty="0" smtClean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По-голямото число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2541896"/>
            <a:ext cx="10363202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two integers:')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num1 &gt; num2: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print('Greater number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print('Greater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:'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judge.softuni.bg/Contests/Practice/Index/488#4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Прости </a:t>
            </a:r>
            <a:r>
              <a:rPr lang="en-US" dirty="0" smtClean="0"/>
              <a:t>if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2725960"/>
            <a:ext cx="5588246" cy="1528409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56" y="1652029"/>
            <a:ext cx="6005016" cy="15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7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3200" b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-else </a:t>
            </a:r>
            <a:r>
              <a:rPr lang="bg-BG" sz="3200" smtClean="0"/>
              <a:t>може </a:t>
            </a:r>
            <a:r>
              <a:rPr lang="bg-BG" sz="3200" dirty="0" smtClean="0"/>
              <a:t>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да се изпише с английски текст дадено число </a:t>
            </a:r>
            <a:r>
              <a:rPr lang="bg-BG" sz="3000" dirty="0" smtClean="0"/>
              <a:t>(от 0 до 10)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383808"/>
            <a:ext cx="112776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print('one')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endParaRPr lang="it-IT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print('two')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</a:t>
            </a: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print('three')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print('number too big')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judge.softuni.bg/Contests/Practice/Index/488#5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('Enter score: '))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 *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0.10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bonusScore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 logic here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print('Bonus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print('Total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:',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+ bonusScore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judge.softuni.bg/Contests/Practice/Index/488#6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 smtClean="0"/>
              <a:t>'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'02', 7  '07', 35  '35').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sec1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TODO: Repeat this 2 times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mins += 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secs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print(str(mins)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str(secs))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print(str(mins)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':'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str(secs))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judge.softuni.bg/Contests/Practice/Index/488#7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input().lower()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'km':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/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destMetric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'ft':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size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 *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3.2808399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other metrics: mm, cm, ft, 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...</a:t>
            </a:r>
            <a:endParaRPr lang="it-IT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print(str(size) + ' ' + destMetric)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562600" cy="36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548233"/>
            <a:ext cx="8097481" cy="4828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</a:t>
            </a:r>
            <a:r>
              <a:rPr lang="bg-BG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dirty="0" smtClean="0"/>
          </a:p>
          <a:p>
            <a:pPr lvl="1"/>
            <a:r>
              <a:rPr lang="bg-BG" dirty="0" smtClean="0"/>
              <a:t>Единична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 </a:t>
            </a:r>
            <a:r>
              <a:rPr lang="bg-BG" dirty="0" smtClean="0"/>
              <a:t>проверка</a:t>
            </a:r>
            <a:endParaRPr lang="en-US" dirty="0" smtClean="0"/>
          </a:p>
          <a:p>
            <a:pPr lvl="1"/>
            <a:r>
              <a:rPr lang="bg-BG" dirty="0" smtClean="0"/>
              <a:t>Проверка с обратен случай: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en-US" dirty="0"/>
          </a:p>
          <a:p>
            <a:pPr lvl="1"/>
            <a:r>
              <a:rPr lang="bg-BG" dirty="0" smtClean="0"/>
              <a:t>Серия от проверки: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5" y="1774208"/>
            <a:ext cx="720850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</a:t>
            </a:r>
            <a:endParaRPr lang="en-US" sz="28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 # 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по-малко ли е от</a:t>
            </a:r>
            <a:r>
              <a:rPr lang="sv-SE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100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по-голямо ли е от 100?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по-малко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&gt;= 5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 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по-голямо ли е или е равно на 5?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равно ли е на -10?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-10 различно ли е от 10?</a:t>
            </a:r>
            <a:endParaRPr lang="en-US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'Да'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резултатът от проверката 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Ако отговорът на въпроса е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'Не'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резултатът от 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проверката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ще е </a:t>
            </a:r>
            <a:r>
              <a:rPr lang="sv-SE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26510"/>
              </p:ext>
            </p:extLst>
          </p:nvPr>
        </p:nvGraphicFramePr>
        <p:xfrm>
          <a:off x="1000238" y="1143000"/>
          <a:ext cx="10351974" cy="3701288"/>
        </p:xfrm>
        <a:graphic>
          <a:graphicData uri="http://schemas.openxmlformats.org/drawingml/2006/table">
            <a:tbl>
              <a:tblPr/>
              <a:tblGrid>
                <a:gridCol w="6638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print(result)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извършваме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(</a:t>
            </a:r>
            <a:r>
              <a:rPr lang="en-US" sz="3000" smtClean="0"/>
              <a:t>≥ </a:t>
            </a:r>
            <a:r>
              <a:rPr lang="en-US" sz="3000" dirty="0" smtClean="0"/>
              <a:t>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 е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-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23760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print('Not excellent.')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Въвеждаме оценка и </a:t>
            </a:r>
            <a:r>
              <a:rPr lang="bg-BG" dirty="0" smtClean="0"/>
              <a:t>проверяваме </a:t>
            </a:r>
            <a:r>
              <a:rPr lang="bg-BG" dirty="0" smtClean="0"/>
              <a:t>дали е отлична, лоша или друга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sv-SE" dirty="0" smtClean="0"/>
              <a:t>if</a:t>
            </a:r>
            <a:r>
              <a:rPr lang="en-US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146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5.50: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print('Excellent!')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grade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3: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print('Very bad!')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('Not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</a:t>
            </a:r>
            <a:endParaRPr lang="it-IT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758824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judge.softuni.bg/Contests/Practice/Index/488#2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Табовете въвеждат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група команди</a:t>
            </a:r>
            <a:r>
              <a:rPr lang="en-US" sz="3200" dirty="0" smtClean="0"/>
              <a:t>)</a:t>
            </a:r>
          </a:p>
          <a:p>
            <a:pPr lvl="1"/>
            <a:r>
              <a:rPr lang="bg-BG" sz="3000" dirty="0" smtClean="0"/>
              <a:t>Ако се влезе в </a:t>
            </a:r>
            <a:r>
              <a:rPr lang="sv-SE" sz="3000" dirty="0" smtClean="0"/>
              <a:t>if</a:t>
            </a:r>
            <a:r>
              <a:rPr lang="en-US" sz="3000" dirty="0" smtClean="0"/>
              <a:t>-a</a:t>
            </a:r>
            <a:r>
              <a:rPr lang="bg-BG" sz="3000" dirty="0" smtClean="0"/>
              <a:t>/</a:t>
            </a:r>
            <a:r>
              <a:rPr lang="en-US" sz="3000" dirty="0" err="1" smtClean="0"/>
              <a:t>elif</a:t>
            </a:r>
            <a:r>
              <a:rPr lang="en-US" sz="3000" dirty="0" smtClean="0"/>
              <a:t>-</a:t>
            </a:r>
            <a:r>
              <a:rPr lang="bg-BG" sz="3000" dirty="0" smtClean="0"/>
              <a:t>а</a:t>
            </a:r>
            <a:r>
              <a:rPr lang="en-US" sz="3000" dirty="0" smtClean="0"/>
              <a:t>/</a:t>
            </a:r>
            <a:r>
              <a:rPr lang="sv-SE" sz="3000" dirty="0" smtClean="0"/>
              <a:t>else</a:t>
            </a:r>
            <a:r>
              <a:rPr lang="en-US" sz="3000" dirty="0"/>
              <a:t>-</a:t>
            </a:r>
            <a:r>
              <a:rPr lang="bg-BG" sz="3000" dirty="0"/>
              <a:t>то </a:t>
            </a:r>
            <a:r>
              <a:rPr lang="bg-BG" sz="3000" dirty="0" smtClean="0"/>
              <a:t>се изпълнява кода по-навътре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табулациите в  </a:t>
            </a:r>
            <a:r>
              <a:rPr lang="en-US" dirty="0" smtClean="0"/>
              <a:t>if</a:t>
            </a:r>
            <a:r>
              <a:rPr lang="bg-BG" dirty="0" smtClean="0"/>
              <a:t> /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</a:t>
            </a:r>
            <a:r>
              <a:rPr lang="de-DE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'red'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'yellow'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sv-SE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color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'red':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('tomato')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elif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'yellow':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print('banana')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print('bye')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5002" y="5572254"/>
            <a:ext cx="1585800" cy="904746"/>
          </a:xfrm>
          <a:prstGeom prst="wedgeRoundRectCallout">
            <a:avLst>
              <a:gd name="adj1" fmla="val 51697"/>
              <a:gd name="adj2" fmla="val -87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5012" y="5572254"/>
            <a:ext cx="1466823" cy="547482"/>
          </a:xfrm>
          <a:prstGeom prst="wedgeRoundRectCallout">
            <a:avLst>
              <a:gd name="adj1" fmla="val 58662"/>
              <a:gd name="adj2" fmla="val -139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Проверка дали цяло число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even) </a:t>
            </a:r>
            <a:r>
              <a:rPr lang="bg-BG" dirty="0" smtClean="0"/>
              <a:t>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нечетно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odd)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0:</a:t>
            </a: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print('even')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lse: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print('odd')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judge.softuni.bg/Contests/Practice/Index/488#3</a:t>
            </a:r>
            <a:r>
              <a:rPr lang="bg-B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1496</Words>
  <Application>Microsoft Office PowerPoint</Application>
  <PresentationFormat>По избор</PresentationFormat>
  <Paragraphs>282</Paragraphs>
  <Slides>23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Прости проверки</vt:lpstr>
      <vt:lpstr>Съдържание</vt:lpstr>
      <vt:lpstr>Сравняване на числа</vt:lpstr>
      <vt:lpstr>Оператори за сравнение</vt:lpstr>
      <vt:lpstr>Прости проверки</vt:lpstr>
      <vt:lpstr>Проверки с if-else конструкция</vt:lpstr>
      <vt:lpstr>Проверки с if-elif-else конструкция</vt:lpstr>
      <vt:lpstr>За табулациите в  if / else</vt:lpstr>
      <vt:lpstr>Четно или нечетно – пример</vt:lpstr>
      <vt:lpstr>По-голямото число – пример</vt:lpstr>
      <vt:lpstr>Прости if конструкции</vt:lpstr>
      <vt:lpstr>Серии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2017-04-18T14:51:57Z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