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32"/>
  </p:notesMasterIdLst>
  <p:handoutMasterIdLst>
    <p:handoutMasterId r:id="rId33"/>
  </p:handoutMasterIdLst>
  <p:sldIdLst>
    <p:sldId id="274" r:id="rId3"/>
    <p:sldId id="276" r:id="rId4"/>
    <p:sldId id="420" r:id="rId5"/>
    <p:sldId id="415" r:id="rId6"/>
    <p:sldId id="418" r:id="rId7"/>
    <p:sldId id="426" r:id="rId8"/>
    <p:sldId id="436" r:id="rId9"/>
    <p:sldId id="434" r:id="rId10"/>
    <p:sldId id="421" r:id="rId11"/>
    <p:sldId id="431" r:id="rId12"/>
    <p:sldId id="438" r:id="rId13"/>
    <p:sldId id="432" r:id="rId14"/>
    <p:sldId id="439" r:id="rId15"/>
    <p:sldId id="459" r:id="rId16"/>
    <p:sldId id="433" r:id="rId17"/>
    <p:sldId id="453" r:id="rId18"/>
    <p:sldId id="454" r:id="rId19"/>
    <p:sldId id="451" r:id="rId20"/>
    <p:sldId id="452" r:id="rId21"/>
    <p:sldId id="441" r:id="rId22"/>
    <p:sldId id="427" r:id="rId23"/>
    <p:sldId id="428" r:id="rId24"/>
    <p:sldId id="429" r:id="rId25"/>
    <p:sldId id="417" r:id="rId26"/>
    <p:sldId id="442" r:id="rId27"/>
    <p:sldId id="349" r:id="rId28"/>
    <p:sldId id="458" r:id="rId29"/>
    <p:sldId id="413" r:id="rId30"/>
    <p:sldId id="414" r:id="rId31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7CC"/>
    <a:srgbClr val="FFF0D9"/>
    <a:srgbClr val="FFA72A"/>
    <a:srgbClr val="F0F5FA"/>
    <a:srgbClr val="1A8AFA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74" autoAdjust="0"/>
    <p:restoredTop sz="94533" autoAdjust="0"/>
  </p:normalViewPr>
  <p:slideViewPr>
    <p:cSldViewPr>
      <p:cViewPr varScale="1">
        <p:scale>
          <a:sx n="73" d="100"/>
          <a:sy n="73" d="100"/>
        </p:scale>
        <p:origin x="414" y="7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56" d="100"/>
          <a:sy n="56" d="100"/>
        </p:scale>
        <p:origin x="2856" y="6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4/19/2017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4/19/2017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3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3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3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9617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 smtClean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 smtClean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 smtClean="0">
              <a:solidFill>
                <a:prstClr val="black"/>
              </a:solidFill>
            </a:endParaRPr>
          </a:p>
          <a:p>
            <a:r>
              <a:rPr lang="en-US" sz="1000" dirty="0" smtClean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 smtClean="0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 smtClean="0">
                <a:solidFill>
                  <a:prstClr val="black"/>
                </a:solidFill>
              </a:rPr>
              <a:t> </a:t>
            </a:r>
            <a:r>
              <a:rPr lang="en-US" sz="1000" dirty="0" smtClean="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39581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3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9402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3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160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4/19/2017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bg-BG" sz="66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Въпроси</a:t>
            </a:r>
            <a:r>
              <a:rPr lang="en-US" sz="66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?</a:t>
            </a:r>
            <a:endParaRPr lang="en-US" sz="6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88799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4/19/2017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2" r:id="rId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softuni.bg/" TargetMode="External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oftuni.org/" TargetMode="External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judge.softuni.bg/Contests/Practice/Index/489#2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489#3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489#4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489#5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489#6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489#7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489#8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http://komfo.com/" TargetMode="External"/><Relationship Id="rId13" Type="http://schemas.openxmlformats.org/officeDocument/2006/relationships/image" Target="../media/image29.png"/><Relationship Id="rId18" Type="http://schemas.openxmlformats.org/officeDocument/2006/relationships/hyperlink" Target="http://netpeak.bg/" TargetMode="External"/><Relationship Id="rId3" Type="http://schemas.openxmlformats.org/officeDocument/2006/relationships/hyperlink" Target="https://softuni.bg/courses/programming-basics/" TargetMode="External"/><Relationship Id="rId21" Type="http://schemas.openxmlformats.org/officeDocument/2006/relationships/image" Target="../media/image33.png"/><Relationship Id="rId7" Type="http://schemas.openxmlformats.org/officeDocument/2006/relationships/image" Target="../media/image26.png"/><Relationship Id="rId12" Type="http://schemas.openxmlformats.org/officeDocument/2006/relationships/hyperlink" Target="http://www.softwaregroup-bg.com/" TargetMode="External"/><Relationship Id="rId17" Type="http://schemas.openxmlformats.org/officeDocument/2006/relationships/image" Target="../media/image31.png"/><Relationship Id="rId2" Type="http://schemas.openxmlformats.org/officeDocument/2006/relationships/notesSlide" Target="../notesSlides/notesSlide4.xml"/><Relationship Id="rId16" Type="http://schemas.openxmlformats.org/officeDocument/2006/relationships/hyperlink" Target="http://www.infragistics.com/" TargetMode="External"/><Relationship Id="rId20" Type="http://schemas.openxmlformats.org/officeDocument/2006/relationships/hyperlink" Target="http://www.superhosting.bg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28.png"/><Relationship Id="rId5" Type="http://schemas.openxmlformats.org/officeDocument/2006/relationships/image" Target="../media/image25.png"/><Relationship Id="rId15" Type="http://schemas.openxmlformats.org/officeDocument/2006/relationships/image" Target="../media/image30.png"/><Relationship Id="rId23" Type="http://schemas.openxmlformats.org/officeDocument/2006/relationships/image" Target="../media/image34.png"/><Relationship Id="rId10" Type="http://schemas.openxmlformats.org/officeDocument/2006/relationships/hyperlink" Target="http://smartit.bg/" TargetMode="External"/><Relationship Id="rId19" Type="http://schemas.openxmlformats.org/officeDocument/2006/relationships/image" Target="../media/image32.png"/><Relationship Id="rId4" Type="http://schemas.openxmlformats.org/officeDocument/2006/relationships/hyperlink" Target="http://www.luxoft.com/" TargetMode="External"/><Relationship Id="rId9" Type="http://schemas.openxmlformats.org/officeDocument/2006/relationships/image" Target="../media/image27.png"/><Relationship Id="rId14" Type="http://schemas.openxmlformats.org/officeDocument/2006/relationships/hyperlink" Target="http://www.indeavr.com/" TargetMode="External"/><Relationship Id="rId22" Type="http://schemas.openxmlformats.org/officeDocument/2006/relationships/hyperlink" Target="http://www.telenor.bg/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://www.introprogramming.info/intro-csharp-book/" TargetMode="Externa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38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s://softuni.bg/forum" TargetMode="External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40.png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37.png"/><Relationship Id="rId5" Type="http://schemas.openxmlformats.org/officeDocument/2006/relationships/hyperlink" Target="https://www.facebook.com/SoftwareUniversity" TargetMode="External"/><Relationship Id="rId15" Type="http://schemas.openxmlformats.org/officeDocument/2006/relationships/image" Target="../media/image39.png"/><Relationship Id="rId10" Type="http://schemas.openxmlformats.org/officeDocument/2006/relationships/image" Target="../media/image36.png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://www.facebook.com/SoftwareUniversity" TargetMode="External"/><Relationship Id="rId1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489#0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489#1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762000"/>
            <a:ext cx="7910299" cy="1095352"/>
          </a:xfrm>
        </p:spPr>
        <p:txBody>
          <a:bodyPr>
            <a:normAutofit/>
          </a:bodyPr>
          <a:lstStyle/>
          <a:p>
            <a:r>
              <a:rPr lang="bg-BG" dirty="0" smtClean="0"/>
              <a:t>По-сложни проверки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937601"/>
            <a:ext cx="7910299" cy="1311301"/>
          </a:xfrm>
        </p:spPr>
        <p:txBody>
          <a:bodyPr>
            <a:normAutofit/>
          </a:bodyPr>
          <a:lstStyle/>
          <a:p>
            <a:r>
              <a:rPr lang="bg-BG" dirty="0" smtClean="0"/>
              <a:t>Вложени </a:t>
            </a:r>
            <a:r>
              <a:rPr lang="en-US" dirty="0" smtClean="0"/>
              <a:t>if </a:t>
            </a:r>
            <a:r>
              <a:rPr lang="bg-BG" dirty="0" smtClean="0"/>
              <a:t>конструкции и</a:t>
            </a:r>
            <a:br>
              <a:rPr lang="bg-BG" dirty="0" smtClean="0"/>
            </a:br>
            <a:r>
              <a:rPr lang="bg-BG" dirty="0" smtClean="0"/>
              <a:t>по-сложни логически условия</a:t>
            </a:r>
            <a:endParaRPr lang="en-US" dirty="0"/>
          </a:p>
        </p:txBody>
      </p:sp>
      <p:pic>
        <p:nvPicPr>
          <p:cNvPr id="102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12" descr="http://softuni.bg" title="SoftUni Code Wizard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310236" y="3906914"/>
            <a:ext cx="2133598" cy="234148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 rot="576164">
            <a:off x="5762218" y="3962196"/>
            <a:ext cx="1527983" cy="4090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bg-BG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проверки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17" name="Picture 16" descr="http://softuni.org" title="Software University Foundation">
            <a:hlinkClick r:id="rId6" tooltip="Software University Foundation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745783" y="2057400"/>
            <a:ext cx="2175525" cy="83855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sp>
        <p:nvSpPr>
          <p:cNvPr id="23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604899"/>
            <a:ext cx="3187613" cy="525135"/>
          </a:xfrm>
        </p:spPr>
        <p:txBody>
          <a:bodyPr/>
          <a:lstStyle/>
          <a:p>
            <a:r>
              <a:rPr lang="bg-BG" noProof="1" smtClean="0"/>
              <a:t>СофтУни</a:t>
            </a:r>
            <a:endParaRPr lang="en-US" noProof="1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5074798"/>
            <a:ext cx="3187614" cy="444343"/>
          </a:xfrm>
        </p:spPr>
        <p:txBody>
          <a:bodyPr/>
          <a:lstStyle/>
          <a:p>
            <a:r>
              <a:rPr lang="bg-BG" noProof="1" smtClean="0"/>
              <a:t>трейнърски</a:t>
            </a:r>
            <a:r>
              <a:rPr lang="bg-BG" dirty="0" smtClean="0"/>
              <a:t> екип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84212" y="5479925"/>
            <a:ext cx="3187613" cy="382788"/>
          </a:xfrm>
        </p:spPr>
        <p:txBody>
          <a:bodyPr/>
          <a:lstStyle/>
          <a:p>
            <a:r>
              <a:rPr lang="bg-BG" sz="2000" dirty="0" smtClean="0"/>
              <a:t>Софтуерен университет</a:t>
            </a:r>
            <a:endParaRPr lang="en-US" sz="2000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684212" y="5814547"/>
            <a:ext cx="3187613" cy="363552"/>
          </a:xfrm>
        </p:spPr>
        <p:txBody>
          <a:bodyPr/>
          <a:lstStyle/>
          <a:p>
            <a:r>
              <a:rPr lang="en-US" sz="1800" dirty="0" smtClean="0">
                <a:hlinkClick r:id="rId8"/>
              </a:rPr>
              <a:t>http://softuni.bg</a:t>
            </a:r>
            <a:endParaRPr lang="en-US" sz="1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19715" y="3691987"/>
            <a:ext cx="3618765" cy="2479312"/>
          </a:xfrm>
          <a:prstGeom prst="roundRect">
            <a:avLst>
              <a:gd name="adj" fmla="val 704"/>
            </a:avLst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97333"/>
            <a:ext cx="11804821" cy="5570355"/>
          </a:xfrm>
        </p:spPr>
        <p:txBody>
          <a:bodyPr>
            <a:normAutofit lnSpcReduction="10000"/>
          </a:bodyPr>
          <a:lstStyle/>
          <a:p>
            <a:pPr>
              <a:lnSpc>
                <a:spcPct val="115000"/>
              </a:lnSpc>
            </a:pPr>
            <a:r>
              <a:rPr lang="bg-BG" dirty="0" smtClean="0"/>
              <a:t>Логическо '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</a:rPr>
              <a:t>И</a:t>
            </a:r>
            <a:r>
              <a:rPr lang="bg-BG" dirty="0" smtClean="0"/>
              <a:t>' (оператор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and</a:t>
            </a:r>
            <a:r>
              <a:rPr lang="bg-BG" dirty="0" smtClean="0"/>
              <a:t>) означава няколко условия да са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изпълнени едновременно</a:t>
            </a:r>
          </a:p>
          <a:p>
            <a:pPr>
              <a:lnSpc>
                <a:spcPct val="115000"/>
              </a:lnSpc>
            </a:pPr>
            <a:endParaRPr lang="bg-BG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15000"/>
              </a:lnSpc>
            </a:pPr>
            <a:r>
              <a:rPr lang="bg-BG" dirty="0" smtClean="0"/>
              <a:t>Пример: проверка дали точка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{x, y}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bg-BG" b="1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bg-BG" dirty="0" smtClean="0"/>
              <a:t>се намира вътре в правоъгълника</a:t>
            </a:r>
            <a:br>
              <a:rPr lang="bg-BG" dirty="0" smtClean="0"/>
            </a:b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{x1, y1} – {x2, y2}</a:t>
            </a:r>
            <a:endParaRPr lang="bg-BG" dirty="0"/>
          </a:p>
          <a:p>
            <a:pPr>
              <a:lnSpc>
                <a:spcPct val="115000"/>
              </a:lnSpc>
            </a:pPr>
            <a:r>
              <a:rPr lang="bg-BG" dirty="0" smtClean="0"/>
              <a:t>Необходимо е точката</a:t>
            </a:r>
            <a:r>
              <a:rPr lang="en-US" dirty="0" smtClean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{x, y}</a:t>
            </a:r>
            <a:r>
              <a:rPr lang="bg-BG" dirty="0" smtClean="0"/>
              <a:t> да е:</a:t>
            </a:r>
          </a:p>
          <a:p>
            <a:pPr lvl="1">
              <a:lnSpc>
                <a:spcPct val="115000"/>
              </a:lnSpc>
            </a:pPr>
            <a:r>
              <a:rPr lang="bg-BG" dirty="0" smtClean="0"/>
              <a:t>надясно от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x1</a:t>
            </a:r>
            <a:r>
              <a:rPr lang="bg-BG" dirty="0" smtClean="0"/>
              <a:t> и</a:t>
            </a:r>
            <a:r>
              <a:rPr lang="en-US" dirty="0" smtClean="0"/>
              <a:t> </a:t>
            </a:r>
            <a:r>
              <a:rPr lang="bg-BG" dirty="0" smtClean="0"/>
              <a:t>наляво от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x2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 smtClean="0"/>
              <a:t>и</a:t>
            </a:r>
            <a:br>
              <a:rPr lang="bg-BG" dirty="0" smtClean="0"/>
            </a:br>
            <a:r>
              <a:rPr lang="bg-BG" dirty="0" smtClean="0"/>
              <a:t>надолу от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y1</a:t>
            </a:r>
            <a:r>
              <a:rPr lang="bg-BG" dirty="0" smtClean="0"/>
              <a:t> и</a:t>
            </a:r>
            <a:r>
              <a:rPr lang="en-US" dirty="0" smtClean="0"/>
              <a:t> </a:t>
            </a:r>
            <a:r>
              <a:rPr lang="bg-BG" dirty="0" smtClean="0"/>
              <a:t>нагоре от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y2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Логическо 'И'</a:t>
            </a:r>
            <a:endParaRPr lang="en-US" dirty="0"/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4612" y="3263270"/>
            <a:ext cx="3844906" cy="3007140"/>
          </a:xfrm>
          <a:prstGeom prst="roundRect">
            <a:avLst>
              <a:gd name="adj" fmla="val 1444"/>
            </a:avLst>
          </a:prstGeom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49308" y="2348753"/>
            <a:ext cx="1088219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&gt;= x1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and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 &lt;= x2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and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 &gt;=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y1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and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 &lt;=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y2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…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1059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 smtClean="0"/>
              <a:t>Точка е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вътрешна</a:t>
            </a:r>
            <a:r>
              <a:rPr lang="bg-BG" dirty="0" smtClean="0"/>
              <a:t> за даден правоъгълник, ако е:</a:t>
            </a:r>
          </a:p>
          <a:p>
            <a:pPr lvl="1">
              <a:lnSpc>
                <a:spcPct val="100000"/>
              </a:lnSpc>
            </a:pPr>
            <a:r>
              <a:rPr lang="bg-BG" dirty="0" smtClean="0"/>
              <a:t>надясно от лявата му страна, </a:t>
            </a:r>
            <a:r>
              <a:rPr lang="bg-BG" smtClean="0"/>
              <a:t>наляво от </a:t>
            </a:r>
            <a:r>
              <a:rPr lang="bg-BG" dirty="0" smtClean="0"/>
              <a:t>дясната му страна, надолу от горната му страна и нагоре от долната му страна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Пример: Точка в правоъгълник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05820" y="3056563"/>
            <a:ext cx="10777184" cy="2754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x, y = 8, -1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1, y1 = 2, -3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2, y2 = 12, 3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x &gt;= x1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and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x &lt;= x2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and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 &gt;=</a:t>
            </a:r>
            <a:r>
              <a:rPr lang="bg-BG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y1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and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y &lt;= y2: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print('Inside')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print('Outside')</a:t>
            </a:r>
          </a:p>
        </p:txBody>
      </p:sp>
      <p:sp>
        <p:nvSpPr>
          <p:cNvPr id="7" name="Rectangle 6"/>
          <p:cNvSpPr/>
          <p:nvPr/>
        </p:nvSpPr>
        <p:spPr>
          <a:xfrm>
            <a:off x="815004" y="6195031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judge.softuni.bg/Contests/Practice/Index/489#2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7079" y="3712022"/>
            <a:ext cx="2121346" cy="1659126"/>
          </a:xfrm>
          <a:prstGeom prst="roundRect">
            <a:avLst>
              <a:gd name="adj" fmla="val 1444"/>
            </a:avLst>
          </a:prstGeom>
        </p:spPr>
      </p:pic>
    </p:spTree>
    <p:extLst>
      <p:ext uri="{BB962C8B-B14F-4D97-AF65-F5344CB8AC3E}">
        <p14:creationId xmlns:p14="http://schemas.microsoft.com/office/powerpoint/2010/main" val="3252380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Логическо </a:t>
            </a:r>
            <a:r>
              <a:rPr lang="bg-BG" dirty="0" smtClean="0"/>
              <a:t>'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</a:rPr>
              <a:t>ИЛИ</a:t>
            </a:r>
            <a:r>
              <a:rPr lang="bg-BG" dirty="0" smtClean="0"/>
              <a:t>' </a:t>
            </a:r>
            <a:r>
              <a:rPr lang="bg-BG" dirty="0"/>
              <a:t>(оператор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or</a:t>
            </a:r>
            <a:r>
              <a:rPr lang="bg-BG" dirty="0" smtClean="0"/>
              <a:t>) </a:t>
            </a:r>
            <a:r>
              <a:rPr lang="bg-BG" dirty="0"/>
              <a:t>означава </a:t>
            </a:r>
            <a:r>
              <a:rPr lang="bg-BG" dirty="0" smtClean="0"/>
              <a:t>да е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изпълнено поне едно </a:t>
            </a:r>
            <a:r>
              <a:rPr lang="bg-BG" dirty="0" smtClean="0"/>
              <a:t>измежду няколко условия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bg-BG" dirty="0" smtClean="0"/>
              <a:t>Задача: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плод</a:t>
            </a:r>
            <a:r>
              <a:rPr lang="bg-BG" dirty="0" smtClean="0"/>
              <a:t> или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зеленчук</a:t>
            </a:r>
            <a:r>
              <a:rPr lang="en-US" dirty="0" smtClean="0"/>
              <a:t>?</a:t>
            </a:r>
            <a:endParaRPr lang="bg-BG" dirty="0" smtClean="0"/>
          </a:p>
          <a:p>
            <a:pPr lvl="1"/>
            <a:r>
              <a:rPr lang="bg-BG" dirty="0" smtClean="0"/>
              <a:t>Плодовете </a:t>
            </a:r>
            <a:r>
              <a:rPr lang="en-US" dirty="0" smtClean="0"/>
              <a:t>'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fruit</a:t>
            </a:r>
            <a:r>
              <a:rPr lang="en-US" dirty="0" smtClean="0"/>
              <a:t>'</a:t>
            </a:r>
            <a:r>
              <a:rPr lang="bg-BG" dirty="0" smtClean="0"/>
              <a:t> са: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banana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apple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kiwi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cherry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lemon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grapes</a:t>
            </a:r>
            <a:endParaRPr lang="bg-BG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 smtClean="0"/>
              <a:t>Зеленчуците</a:t>
            </a:r>
            <a:r>
              <a:rPr lang="en-US" dirty="0" smtClean="0"/>
              <a:t> '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vegetable</a:t>
            </a:r>
            <a:r>
              <a:rPr lang="en-US" dirty="0" smtClean="0"/>
              <a:t>'</a:t>
            </a:r>
            <a:r>
              <a:rPr lang="bg-BG" dirty="0" smtClean="0"/>
              <a:t> са: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tomato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cucumber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pepper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carrot</a:t>
            </a:r>
            <a:endParaRPr lang="bg-BG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 smtClean="0"/>
              <a:t>Всички останали са</a:t>
            </a:r>
            <a:r>
              <a:rPr lang="en-US" dirty="0" smtClean="0"/>
              <a:t> '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unknown</a:t>
            </a:r>
            <a:r>
              <a:rPr lang="en-US" dirty="0" smtClean="0"/>
              <a:t>'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Логическо 'ИЛИ'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49308" y="2535300"/>
            <a:ext cx="10882198" cy="9971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s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'banana'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 ==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'apple'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 ==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'kiwi':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print('fruit')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932612" y="3827148"/>
            <a:ext cx="1301691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lemon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8807233" y="3827148"/>
            <a:ext cx="1554379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fruit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8373137" y="3950258"/>
            <a:ext cx="304800" cy="2462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932612" y="5908357"/>
            <a:ext cx="1301691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java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8807233" y="5908357"/>
            <a:ext cx="1554379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unknown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8373137" y="6031467"/>
            <a:ext cx="304800" cy="2462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590788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r>
              <a:rPr lang="bg-BG" dirty="0" smtClean="0"/>
              <a:t>Решение на задачата 'плод или зеленчук':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Пример: Плод или зеленчук?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2" y="1850408"/>
            <a:ext cx="10363200" cy="416421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 = input()</a:t>
            </a:r>
            <a:endParaRPr lang="bg-BG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'banana'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 ==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'apple'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 ==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'kiwi'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'cherry'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'lemon'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 ==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'grapes'):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print('fruit')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elif (s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'tomato'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 ==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'cucumber'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</a:t>
            </a:r>
            <a:b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'pepper'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 ==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'carrot'):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print('vegetable')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else: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print('unknown')</a:t>
            </a:r>
          </a:p>
        </p:txBody>
      </p:sp>
      <p:sp>
        <p:nvSpPr>
          <p:cNvPr id="7" name="Rectangle 6"/>
          <p:cNvSpPr/>
          <p:nvPr/>
        </p:nvSpPr>
        <p:spPr>
          <a:xfrm>
            <a:off x="815004" y="616773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judge.softuni.bg/Contests/Practice/Index/489#3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741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Логическо </a:t>
            </a:r>
            <a:r>
              <a:rPr lang="bg-BG" dirty="0" smtClean="0"/>
              <a:t>'</a:t>
            </a:r>
            <a:r>
              <a:rPr lang="bg-BG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bg-BG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ИЗКЛЮЧВАЩО ИЛИ </a:t>
            </a:r>
            <a:r>
              <a:rPr lang="bg-BG" dirty="0" smtClean="0"/>
              <a:t>' </a:t>
            </a:r>
            <a:r>
              <a:rPr lang="bg-BG" dirty="0"/>
              <a:t>(оператор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^</a:t>
            </a:r>
            <a:r>
              <a:rPr lang="bg-BG" dirty="0" smtClean="0"/>
              <a:t>) </a:t>
            </a:r>
            <a:r>
              <a:rPr lang="bg-BG" dirty="0"/>
              <a:t>означава да 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изпълнено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точно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едно </a:t>
            </a:r>
            <a:r>
              <a:rPr lang="bg-BG" dirty="0"/>
              <a:t>измежду няколко условия</a:t>
            </a:r>
            <a:endParaRPr lang="en-US" dirty="0"/>
          </a:p>
          <a:p>
            <a:endParaRPr lang="en-US" dirty="0"/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Логическо </a:t>
            </a:r>
            <a:r>
              <a:rPr lang="en-US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'</a:t>
            </a:r>
            <a:r>
              <a:rPr lang="bg-BG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ИЗКЛЮЧВАЩО ИЛИ</a:t>
            </a:r>
            <a:r>
              <a:rPr lang="en-US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'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49308" y="2535300"/>
            <a:ext cx="10882198" cy="28069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friend1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input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().lower()</a:t>
            </a:r>
            <a:endParaRPr lang="en-US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friend2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input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().lower()</a:t>
            </a:r>
            <a:endParaRPr lang="en-US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(friend1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'out')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^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friend2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'out'):</a:t>
            </a:r>
            <a:endParaRPr lang="en-US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print('Go out!')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else: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print('Stay at home!')</a:t>
            </a:r>
          </a:p>
        </p:txBody>
      </p:sp>
      <p:sp>
        <p:nvSpPr>
          <p:cNvPr id="7" name="Rectangle 6"/>
          <p:cNvSpPr/>
          <p:nvPr/>
        </p:nvSpPr>
        <p:spPr>
          <a:xfrm>
            <a:off x="815004" y="616773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judge.softuni.bg/Contests/Practice/Index/489#4</a:t>
            </a:r>
            <a:r>
              <a:rPr lang="en-US" dirty="0" smtClean="0"/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441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Логическо отрицание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dirty="0"/>
              <a:t>Логическо 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</a:rPr>
              <a:t>отрицание</a:t>
            </a:r>
            <a:r>
              <a:rPr lang="bg-BG" dirty="0" smtClean="0"/>
              <a:t> (оператор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not</a:t>
            </a:r>
            <a:r>
              <a:rPr lang="en-US" dirty="0" smtClean="0"/>
              <a:t>) </a:t>
            </a:r>
            <a:r>
              <a:rPr lang="bg-BG" dirty="0" smtClean="0"/>
              <a:t>означава да 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</a:rPr>
              <a:t>не е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 изпълнено </a:t>
            </a:r>
            <a:r>
              <a:rPr lang="bg-BG" dirty="0" smtClean="0"/>
              <a:t>дадено услови</a:t>
            </a:r>
            <a:r>
              <a:rPr lang="en-US" dirty="0" smtClean="0"/>
              <a:t>e</a:t>
            </a:r>
          </a:p>
          <a:p>
            <a:pPr>
              <a:lnSpc>
                <a:spcPct val="100000"/>
              </a:lnSpc>
            </a:pPr>
            <a:r>
              <a:rPr lang="bg-BG" dirty="0" smtClean="0"/>
              <a:t>Пример:</a:t>
            </a:r>
          </a:p>
          <a:p>
            <a:pPr lvl="1">
              <a:lnSpc>
                <a:spcPct val="100000"/>
              </a:lnSpc>
            </a:pPr>
            <a:r>
              <a:rPr lang="bg-BG" dirty="0" smtClean="0"/>
              <a:t>Дадено число е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валидно</a:t>
            </a:r>
            <a:r>
              <a:rPr lang="bg-BG" dirty="0" smtClean="0"/>
              <a:t>, ако</a:t>
            </a:r>
            <a:r>
              <a:rPr lang="bg-BG" dirty="0"/>
              <a:t> </a:t>
            </a:r>
            <a:r>
              <a:rPr lang="bg-BG" dirty="0" smtClean="0"/>
              <a:t>е в диапазона </a:t>
            </a:r>
            <a:r>
              <a:rPr lang="en-US" dirty="0" smtClean="0"/>
              <a:t>[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100</a:t>
            </a:r>
            <a:r>
              <a:rPr lang="en-US" dirty="0" smtClean="0"/>
              <a:t>…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200</a:t>
            </a:r>
            <a:r>
              <a:rPr lang="en-US" dirty="0" smtClean="0"/>
              <a:t>]</a:t>
            </a:r>
            <a:r>
              <a:rPr lang="bg-BG" dirty="0" smtClean="0"/>
              <a:t> или е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0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bg-BG" dirty="0" smtClean="0"/>
              <a:t>Да се направи проверка за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невалидно число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52402" y="4419600"/>
            <a:ext cx="10654402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inRange = 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&gt;= 100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and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 &lt;=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200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or num == 0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not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inRange: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print('invalid')</a:t>
            </a:r>
          </a:p>
        </p:txBody>
      </p:sp>
      <p:sp>
        <p:nvSpPr>
          <p:cNvPr id="7" name="Rectangle 6"/>
          <p:cNvSpPr/>
          <p:nvPr/>
        </p:nvSpPr>
        <p:spPr>
          <a:xfrm>
            <a:off x="815004" y="6096000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judge.softuni.bg/Contests/Practice/Index/489#5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544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4" y="4756721"/>
            <a:ext cx="9296398" cy="820600"/>
          </a:xfrm>
        </p:spPr>
        <p:txBody>
          <a:bodyPr/>
          <a:lstStyle/>
          <a:p>
            <a:r>
              <a:rPr lang="bg-BG" dirty="0" smtClean="0"/>
              <a:t>По-сложни проверки</a:t>
            </a:r>
            <a:endParaRPr lang="bg-B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446214" y="5658621"/>
            <a:ext cx="9296398" cy="692873"/>
          </a:xfrm>
        </p:spPr>
        <p:txBody>
          <a:bodyPr/>
          <a:lstStyle/>
          <a:p>
            <a:r>
              <a:rPr lang="bg-BG" dirty="0"/>
              <a:t>Работа на живо в клас (</a:t>
            </a:r>
            <a:r>
              <a:rPr lang="bg-BG" noProof="1"/>
              <a:t>лаб</a:t>
            </a:r>
            <a:r>
              <a:rPr lang="bg-BG" dirty="0"/>
              <a:t>)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2375" y="1143000"/>
            <a:ext cx="2859272" cy="333480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48107">
            <a:off x="1202168" y="1893655"/>
            <a:ext cx="4772025" cy="1857375"/>
          </a:xfrm>
          <a:prstGeom prst="rect">
            <a:avLst/>
          </a:prstGeom>
          <a:scene3d>
            <a:camera prst="perspectiveHeroicExtremeRightFacing"/>
            <a:lightRig rig="threePt" dir="t"/>
          </a:scene3d>
        </p:spPr>
      </p:pic>
      <p:pic>
        <p:nvPicPr>
          <p:cNvPr id="16" name="Picture 4" descr="http://findicons.com/files/icons/1671/simplicio/128/notification_don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2758" y="1724020"/>
            <a:ext cx="1517464" cy="1517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https://en.opensuse.org/images/thumb/3/3b/Icon-warning.png/120px-Icon-warning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9280" y="1866376"/>
            <a:ext cx="1911932" cy="1911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0961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 smtClean="0"/>
              <a:t>Да се напише програма, която чете 6 десетични числа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x1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y1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x2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y2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</a:t>
            </a:r>
            <a:r>
              <a:rPr lang="en-US" sz="3200" dirty="0"/>
              <a:t> </a:t>
            </a:r>
            <a:r>
              <a:rPr lang="bg-BG" sz="3200" dirty="0"/>
              <a:t>и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</a:t>
            </a:r>
            <a:endParaRPr lang="bg-BG" sz="3200" dirty="0"/>
          </a:p>
          <a:p>
            <a:pPr lvl="1"/>
            <a:r>
              <a:rPr lang="bg-BG" sz="3000" dirty="0" smtClean="0"/>
              <a:t>Печата дали точката е </a:t>
            </a:r>
            <a:r>
              <a:rPr lang="bg-BG" sz="3000" dirty="0" smtClean="0">
                <a:solidFill>
                  <a:schemeClr val="tx2">
                    <a:lumMod val="75000"/>
                  </a:schemeClr>
                </a:solidFill>
              </a:rPr>
              <a:t>върху страна от правоъгълника </a:t>
            </a:r>
            <a:r>
              <a:rPr lang="bg-BG" sz="3000" dirty="0" smtClean="0"/>
              <a:t>или не</a:t>
            </a:r>
          </a:p>
          <a:p>
            <a:pPr lvl="1"/>
            <a:r>
              <a:rPr lang="bg-BG" sz="3000" dirty="0" smtClean="0"/>
              <a:t>Ограничения: 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x1</a:t>
            </a:r>
            <a:r>
              <a:rPr lang="en-US" sz="3000" b="1" dirty="0" smtClean="0"/>
              <a:t> </a:t>
            </a:r>
            <a:r>
              <a:rPr lang="en-US" sz="3000" dirty="0"/>
              <a:t>&lt;</a:t>
            </a:r>
            <a:r>
              <a:rPr lang="en-US" sz="3000" b="1" dirty="0"/>
              <a:t>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x2</a:t>
            </a:r>
            <a:r>
              <a:rPr lang="en-US" sz="3000" dirty="0"/>
              <a:t> </a:t>
            </a:r>
            <a:r>
              <a:rPr lang="bg-BG" sz="3000" dirty="0"/>
              <a:t>и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y1</a:t>
            </a:r>
            <a:r>
              <a:rPr lang="en-US" sz="3000" b="1" dirty="0"/>
              <a:t> </a:t>
            </a:r>
            <a:r>
              <a:rPr lang="en-US" sz="3000" dirty="0"/>
              <a:t>&lt;</a:t>
            </a:r>
            <a:r>
              <a:rPr lang="en-US" sz="3000" b="1" dirty="0"/>
              <a:t> 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y2</a:t>
            </a: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 smtClean="0"/>
              <a:t>Пример: Точка върху страна на правоъгълник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6612" y="3733800"/>
            <a:ext cx="786988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bg-BG" sz="2800" dirty="0"/>
              <a:t>2</a:t>
            </a:r>
            <a:endParaRPr lang="en-US" sz="2800" dirty="0"/>
          </a:p>
          <a:p>
            <a:r>
              <a:rPr lang="bg-BG" sz="2800" dirty="0"/>
              <a:t>-3</a:t>
            </a:r>
            <a:endParaRPr lang="en-US" sz="2800" dirty="0"/>
          </a:p>
          <a:p>
            <a:r>
              <a:rPr lang="bg-BG" sz="2800" dirty="0"/>
              <a:t>12</a:t>
            </a:r>
            <a:endParaRPr lang="en-US" sz="2800" dirty="0"/>
          </a:p>
          <a:p>
            <a:r>
              <a:rPr lang="bg-BG" sz="2800" dirty="0"/>
              <a:t>3</a:t>
            </a:r>
            <a:endParaRPr lang="en-US" sz="2800" dirty="0"/>
          </a:p>
          <a:p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8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-</a:t>
            </a:r>
            <a:r>
              <a:rPr lang="bg-BG" sz="2800" dirty="0" smtClean="0">
                <a:solidFill>
                  <a:schemeClr val="tx2">
                    <a:lumMod val="75000"/>
                  </a:schemeClr>
                </a:solidFill>
              </a:rPr>
              <a:t>1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208212" y="3733800"/>
            <a:ext cx="1676400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Inside / Outside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1763506" y="4949517"/>
            <a:ext cx="304800" cy="2462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1712" y="3733800"/>
            <a:ext cx="3447842" cy="2677656"/>
          </a:xfrm>
          <a:prstGeom prst="roundRect">
            <a:avLst>
              <a:gd name="adj" fmla="val 1866"/>
            </a:avLst>
          </a:prstGeom>
        </p:spPr>
      </p:pic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8304212" y="3733800"/>
            <a:ext cx="786988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bg-BG" sz="2800" dirty="0"/>
              <a:t>2</a:t>
            </a:r>
            <a:endParaRPr lang="en-US" sz="2800" dirty="0"/>
          </a:p>
          <a:p>
            <a:r>
              <a:rPr lang="bg-BG" sz="2800" dirty="0"/>
              <a:t>-3</a:t>
            </a:r>
            <a:endParaRPr lang="en-US" sz="2800" dirty="0"/>
          </a:p>
          <a:p>
            <a:r>
              <a:rPr lang="bg-BG" sz="2800" dirty="0"/>
              <a:t>12</a:t>
            </a:r>
            <a:endParaRPr lang="en-US" sz="2800" dirty="0"/>
          </a:p>
          <a:p>
            <a:r>
              <a:rPr lang="bg-BG" sz="2800" dirty="0"/>
              <a:t>3</a:t>
            </a:r>
            <a:endParaRPr lang="en-US" sz="2800" dirty="0"/>
          </a:p>
          <a:p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12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-1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9675812" y="3733800"/>
            <a:ext cx="1676400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Border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9231106" y="4949517"/>
            <a:ext cx="304800" cy="2462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726825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97333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dirty="0" smtClean="0"/>
              <a:t>Точка лежи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върху някоя от страните </a:t>
            </a:r>
            <a:r>
              <a:rPr lang="bg-BG" dirty="0" smtClean="0"/>
              <a:t>на правоъгълник, ако:</a:t>
            </a:r>
          </a:p>
          <a:p>
            <a:pPr lvl="1">
              <a:lnSpc>
                <a:spcPct val="100000"/>
              </a:lnSpc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</a:t>
            </a:r>
            <a:r>
              <a:rPr lang="en-US" dirty="0" smtClean="0"/>
              <a:t> </a:t>
            </a:r>
            <a:r>
              <a:rPr lang="bg-BG" dirty="0" smtClean="0"/>
              <a:t>съвпада с</a:t>
            </a:r>
            <a:r>
              <a:rPr lang="en-US" dirty="0" smtClean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x1</a:t>
            </a:r>
            <a:r>
              <a:rPr lang="en-US" dirty="0" smtClean="0"/>
              <a:t> </a:t>
            </a:r>
            <a:r>
              <a:rPr lang="bg-BG" dirty="0" smtClean="0"/>
              <a:t>или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x2</a:t>
            </a:r>
            <a:r>
              <a:rPr lang="en-US" dirty="0" smtClean="0"/>
              <a:t> </a:t>
            </a:r>
            <a:r>
              <a:rPr lang="bg-BG" dirty="0" smtClean="0"/>
              <a:t>и същевременно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</a:t>
            </a:r>
            <a:r>
              <a:rPr lang="en-US" dirty="0" smtClean="0"/>
              <a:t> </a:t>
            </a:r>
            <a:r>
              <a:rPr lang="bg-BG" dirty="0" smtClean="0"/>
              <a:t>е между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y1</a:t>
            </a:r>
            <a:r>
              <a:rPr lang="en-US" dirty="0" smtClean="0"/>
              <a:t> </a:t>
            </a:r>
            <a:r>
              <a:rPr lang="bg-BG" dirty="0" smtClean="0"/>
              <a:t>и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y2</a:t>
            </a:r>
            <a:r>
              <a:rPr lang="bg-BG" dirty="0" smtClean="0"/>
              <a:t> или</a:t>
            </a:r>
            <a:endParaRPr lang="bg-BG" b="1" dirty="0" smtClean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</a:t>
            </a:r>
            <a:r>
              <a:rPr lang="en-US" dirty="0" smtClean="0"/>
              <a:t> </a:t>
            </a:r>
            <a:r>
              <a:rPr lang="bg-BG" dirty="0"/>
              <a:t>съвпада с</a:t>
            </a:r>
            <a:r>
              <a:rPr lang="en-US" dirty="0"/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y1</a:t>
            </a:r>
            <a:r>
              <a:rPr lang="en-US" dirty="0" smtClean="0"/>
              <a:t> </a:t>
            </a:r>
            <a:r>
              <a:rPr lang="bg-BG" dirty="0"/>
              <a:t>или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y2</a:t>
            </a:r>
            <a:r>
              <a:rPr lang="en-US" dirty="0" smtClean="0"/>
              <a:t> </a:t>
            </a:r>
            <a:r>
              <a:rPr lang="bg-BG" dirty="0"/>
              <a:t>и същевременно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</a:t>
            </a:r>
            <a:r>
              <a:rPr lang="en-US" dirty="0" smtClean="0"/>
              <a:t> </a:t>
            </a:r>
            <a:r>
              <a:rPr lang="bg-BG" dirty="0"/>
              <a:t>е между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x1</a:t>
            </a:r>
            <a:r>
              <a:rPr lang="en-US" dirty="0" smtClean="0"/>
              <a:t> </a:t>
            </a:r>
            <a:r>
              <a:rPr lang="bg-BG" dirty="0"/>
              <a:t>и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x2</a:t>
            </a:r>
            <a:endParaRPr lang="bg-BG" b="1" dirty="0" smtClean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По-сложни </a:t>
            </a:r>
            <a:r>
              <a:rPr lang="bg-BG" dirty="0"/>
              <a:t>логически </a:t>
            </a:r>
            <a:r>
              <a:rPr lang="bg-BG" dirty="0" smtClean="0"/>
              <a:t>условия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836614" y="3146612"/>
            <a:ext cx="10515598" cy="24622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 == x1 or x == x2) and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 &gt;= y1) and (y &lt;= y2)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or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(y ==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y1 or y == y2) and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(x &gt;= x1) and (x &lt;= x2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))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  <a:endParaRPr lang="en-US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print('Border')</a:t>
            </a:r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6675" y="3464859"/>
            <a:ext cx="3587291" cy="2796988"/>
          </a:xfrm>
          <a:prstGeom prst="roundRect">
            <a:avLst>
              <a:gd name="adj" fmla="val 1444"/>
            </a:avLst>
          </a:prstGeom>
        </p:spPr>
      </p:pic>
    </p:spTree>
    <p:extLst>
      <p:ext uri="{BB962C8B-B14F-4D97-AF65-F5344CB8AC3E}">
        <p14:creationId xmlns:p14="http://schemas.microsoft.com/office/powerpoint/2010/main" val="373669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97333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dirty="0" smtClean="0"/>
              <a:t>Предходното условие може да се опрости</a:t>
            </a:r>
            <a:r>
              <a:rPr lang="en-US" dirty="0" smtClean="0"/>
              <a:t> </a:t>
            </a:r>
            <a:r>
              <a:rPr lang="bg-BG" dirty="0" smtClean="0"/>
              <a:t>ето така:</a:t>
            </a:r>
            <a:endParaRPr lang="bg-BG" b="1" dirty="0" smtClean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Опростяване на логически условия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36649" y="1905000"/>
            <a:ext cx="10715528" cy="318702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onLeftSide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(x == x1)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and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(y &gt;= y1)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and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(y &lt;= y2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onRightSide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(x == x2)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and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(y &gt;= y1)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and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(y &lt;= y2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onUpSide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(y == y1)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and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(x &gt;= x1)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and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(x &lt;= x2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onDownSide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(y == y2)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and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(x &gt;= x1)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and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(x &lt;= x2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onLeftSide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onRightSide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/>
            </a:r>
            <a:b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onUpSide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onDownSide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):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print('Border')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5212" y="3745350"/>
            <a:ext cx="2668353" cy="2080497"/>
          </a:xfrm>
          <a:prstGeom prst="roundRect">
            <a:avLst>
              <a:gd name="adj" fmla="val 1444"/>
            </a:avLst>
          </a:prstGeom>
        </p:spPr>
      </p:pic>
      <p:sp>
        <p:nvSpPr>
          <p:cNvPr id="8" name="Rectangle 7"/>
          <p:cNvSpPr/>
          <p:nvPr/>
        </p:nvSpPr>
        <p:spPr>
          <a:xfrm>
            <a:off x="661800" y="6096000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judge.softuni.bg/Contests/Practice/Index/489#6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062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Съдържание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8113" y="1498116"/>
            <a:ext cx="6742197" cy="444733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bg-BG" dirty="0" smtClean="0"/>
              <a:t>Вложени проверки</a:t>
            </a:r>
            <a:endParaRPr lang="en-US" dirty="0" smtClean="0"/>
          </a:p>
          <a:p>
            <a:pPr marL="723900" lvl="1" indent="-420688"/>
            <a:r>
              <a:rPr lang="bg-BG" dirty="0"/>
              <a:t>Задачи </a:t>
            </a:r>
            <a:r>
              <a:rPr lang="bg-BG" dirty="0" smtClean="0"/>
              <a:t>с вложени проверки</a:t>
            </a:r>
          </a:p>
          <a:p>
            <a:pPr marL="514350" indent="-514350">
              <a:buFont typeface="+mj-lt"/>
              <a:buAutoNum type="arabicPeriod"/>
            </a:pPr>
            <a:r>
              <a:rPr lang="bg-BG" dirty="0" smtClean="0"/>
              <a:t>По-сложни проверки</a:t>
            </a:r>
          </a:p>
          <a:p>
            <a:pPr marL="723900" lvl="1" indent="-420688"/>
            <a:r>
              <a:rPr lang="bg-BG" dirty="0" smtClean="0"/>
              <a:t>Логическо '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</a:rPr>
              <a:t>и</a:t>
            </a:r>
            <a:r>
              <a:rPr lang="bg-BG" dirty="0" smtClean="0"/>
              <a:t>', логическо '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</a:rPr>
              <a:t>или</a:t>
            </a:r>
            <a:r>
              <a:rPr lang="bg-BG" dirty="0" smtClean="0"/>
              <a:t>', логическо '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</a:rPr>
              <a:t>изключващо</a:t>
            </a:r>
            <a:r>
              <a:rPr lang="bg-BG" dirty="0" smtClean="0"/>
              <a:t> 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</a:rPr>
              <a:t>или</a:t>
            </a:r>
            <a:r>
              <a:rPr lang="bg-BG" dirty="0" smtClean="0"/>
              <a:t>', логическо 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</a:rPr>
              <a:t>отрицание</a:t>
            </a:r>
            <a:r>
              <a:rPr lang="bg-BG" dirty="0" smtClean="0"/>
              <a:t> и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скоби</a:t>
            </a:r>
          </a:p>
          <a:p>
            <a:pPr marL="723900" lvl="1" indent="-420688"/>
            <a:r>
              <a:rPr lang="bg-BG" dirty="0" smtClean="0"/>
              <a:t>Задачи със сложни проверки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0030" y="1271366"/>
            <a:ext cx="3800782" cy="4900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4" y="5351600"/>
            <a:ext cx="9296398" cy="820600"/>
          </a:xfrm>
        </p:spPr>
        <p:txBody>
          <a:bodyPr/>
          <a:lstStyle/>
          <a:p>
            <a:r>
              <a:rPr lang="bg-BG" dirty="0" smtClean="0"/>
              <a:t>Задачи с по-сложни </a:t>
            </a:r>
            <a:r>
              <a:rPr lang="bg-BG" dirty="0" smtClean="0"/>
              <a:t>проверки</a:t>
            </a:r>
            <a:endParaRPr lang="bg-BG" dirty="0"/>
          </a:p>
        </p:txBody>
      </p:sp>
      <p:pic>
        <p:nvPicPr>
          <p:cNvPr id="5126" name="Picture 6" descr="https://www.uwcne.org/sites/uwnlive.dlcdev.com/files/users/9/Dollarphotoclub-logi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6234" y="1313000"/>
            <a:ext cx="4076358" cy="3619806"/>
          </a:xfrm>
          <a:prstGeom prst="roundRect">
            <a:avLst>
              <a:gd name="adj" fmla="val 2044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www.learningshopbluewater.co.uk/wp-content/uploads/problem-solving-ic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24137">
            <a:off x="875102" y="2014400"/>
            <a:ext cx="2557006" cy="2557006"/>
          </a:xfrm>
          <a:prstGeom prst="roundRect">
            <a:avLst>
              <a:gd name="adj" fmla="val 2044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coherencelabs.com/img/TypeMetal-app-icon-256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5252" y="1822675"/>
            <a:ext cx="2940456" cy="2940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3789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r>
              <a:rPr lang="bg-BG" sz="3200" dirty="0" smtClean="0"/>
              <a:t>Магазин за плодове в </a:t>
            </a:r>
            <a:r>
              <a:rPr lang="bg-BG" sz="3200" b="1" dirty="0" smtClean="0">
                <a:solidFill>
                  <a:schemeClr val="tx2">
                    <a:lumMod val="75000"/>
                  </a:schemeClr>
                </a:solidFill>
              </a:rPr>
              <a:t>работни дни </a:t>
            </a:r>
            <a:r>
              <a:rPr lang="bg-BG" sz="3200" dirty="0" smtClean="0"/>
              <a:t>продава на следните </a:t>
            </a:r>
            <a:r>
              <a:rPr lang="bg-BG" sz="3200" b="1" dirty="0" smtClean="0">
                <a:solidFill>
                  <a:schemeClr val="tx2">
                    <a:lumMod val="75000"/>
                  </a:schemeClr>
                </a:solidFill>
              </a:rPr>
              <a:t>цени</a:t>
            </a:r>
            <a:r>
              <a:rPr lang="bg-BG" sz="3200" dirty="0" smtClean="0"/>
              <a:t>:</a:t>
            </a:r>
          </a:p>
          <a:p>
            <a:endParaRPr lang="bg-BG" sz="3200" dirty="0"/>
          </a:p>
          <a:p>
            <a:endParaRPr lang="bg-BG" sz="3200" dirty="0" smtClean="0"/>
          </a:p>
          <a:p>
            <a:r>
              <a:rPr lang="bg-BG" sz="3200" dirty="0" smtClean="0"/>
              <a:t>В </a:t>
            </a:r>
            <a:r>
              <a:rPr lang="bg-BG" sz="3200" b="1" dirty="0" smtClean="0">
                <a:solidFill>
                  <a:schemeClr val="tx2">
                    <a:lumMod val="75000"/>
                  </a:schemeClr>
                </a:solidFill>
              </a:rPr>
              <a:t>почивни дни </a:t>
            </a:r>
            <a:r>
              <a:rPr lang="bg-BG" sz="3200" dirty="0" smtClean="0"/>
              <a:t>цените са по-високи:</a:t>
            </a:r>
          </a:p>
          <a:p>
            <a:endParaRPr lang="bg-BG" sz="3200" dirty="0"/>
          </a:p>
          <a:p>
            <a:endParaRPr lang="bg-BG" sz="3200" dirty="0" smtClean="0"/>
          </a:p>
          <a:p>
            <a:pPr>
              <a:spcBef>
                <a:spcPts val="1800"/>
              </a:spcBef>
            </a:pPr>
            <a:r>
              <a:rPr lang="bg-BG" sz="3200" dirty="0" smtClean="0"/>
              <a:t>Примерен</a:t>
            </a:r>
            <a:br>
              <a:rPr lang="bg-BG" sz="3200" dirty="0" smtClean="0"/>
            </a:br>
            <a:r>
              <a:rPr lang="bg-BG" sz="3200" dirty="0" smtClean="0"/>
              <a:t>вход и изход: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Пример: Магазин за плодове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089151" y="1771775"/>
          <a:ext cx="10007346" cy="115914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839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82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20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83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904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15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8973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929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плод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banana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apple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orange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grapefruit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kiwi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pineapple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grapes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95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цена</a:t>
                      </a:r>
                      <a:endParaRPr lang="en-US" sz="26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</a:rPr>
                        <a:t>2.50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</a:rPr>
                        <a:t>1.20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</a:rPr>
                        <a:t>0.85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</a:rPr>
                        <a:t>1.45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</a:rPr>
                        <a:t>2.70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</a:rPr>
                        <a:t>5.50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</a:rPr>
                        <a:t>3.85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093250" y="3753029"/>
          <a:ext cx="10007346" cy="110908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839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82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20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83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904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15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8973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929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7656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плод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banana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apple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orange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grapefruit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kiwi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pineapple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grapes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252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цена</a:t>
                      </a:r>
                      <a:endParaRPr lang="en-US" sz="26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b="1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2.70</a:t>
                      </a:r>
                    </a:p>
                  </a:txBody>
                  <a:tcPr marL="68580" marR="6858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b="1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1.25</a:t>
                      </a:r>
                    </a:p>
                  </a:txBody>
                  <a:tcPr marL="68580" marR="6858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b="1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0.90</a:t>
                      </a:r>
                    </a:p>
                  </a:txBody>
                  <a:tcPr marL="68580" marR="6858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b="1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1.60</a:t>
                      </a:r>
                    </a:p>
                  </a:txBody>
                  <a:tcPr marL="68580" marR="6858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b="1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3.00</a:t>
                      </a:r>
                    </a:p>
                  </a:txBody>
                  <a:tcPr marL="68580" marR="6858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b="1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5.60</a:t>
                      </a:r>
                    </a:p>
                  </a:txBody>
                  <a:tcPr marL="68580" marR="6858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b="1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4.20</a:t>
                      </a:r>
                    </a:p>
                  </a:txBody>
                  <a:tcPr marL="68580" marR="6858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381591" y="5183050"/>
            <a:ext cx="1661258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apple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Tuesday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5346060" y="5181600"/>
            <a:ext cx="1066800" cy="129411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2.40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7376164" y="5203519"/>
            <a:ext cx="1661258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orange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Sunday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9340633" y="5202069"/>
            <a:ext cx="1066800" cy="129411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2.70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8172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Решение: </a:t>
            </a:r>
            <a:r>
              <a:rPr lang="ru-RU" dirty="0" smtClean="0"/>
              <a:t>Магазин за плодове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60412" y="1163993"/>
            <a:ext cx="10668000" cy="449353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day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'saturday' or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day ==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'sunday':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fruit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'banana':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price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2.70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elif fruit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'apple':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price =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1.25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 TODO: more fruits come here …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elif (day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'monday' or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day ==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'tuesday' or day ==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'wednesday' or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day ==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'thursday' or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day ==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'friday'):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fruit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'banana':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price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2.50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# </a:t>
            </a:r>
            <a:r>
              <a:rPr lang="en-US" sz="26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TODO: more fruits come here </a:t>
            </a:r>
            <a:r>
              <a:rPr lang="en-US" sz="26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</a:p>
        </p:txBody>
      </p:sp>
      <p:sp>
        <p:nvSpPr>
          <p:cNvPr id="6" name="Rectangle 5"/>
          <p:cNvSpPr/>
          <p:nvPr/>
        </p:nvSpPr>
        <p:spPr>
          <a:xfrm>
            <a:off x="815004" y="616773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judge.softuni.bg/Contests/Practice/Index/489#7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11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Autofit/>
          </a:bodyPr>
          <a:lstStyle/>
          <a:p>
            <a:r>
              <a:rPr lang="bg-BG" sz="3200" dirty="0"/>
              <a:t>Фирма дава следните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комисионни</a:t>
            </a:r>
            <a:r>
              <a:rPr lang="bg-BG" sz="3200" dirty="0"/>
              <a:t> на търговците си според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града</a:t>
            </a:r>
            <a:r>
              <a:rPr lang="bg-BG" sz="3200" dirty="0"/>
              <a:t>, в който работят и обема на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продажбите</a:t>
            </a:r>
            <a:r>
              <a:rPr lang="bg-BG" sz="3200" dirty="0"/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</a:t>
            </a:r>
            <a:r>
              <a:rPr lang="bg-BG" sz="3200" dirty="0" smtClean="0"/>
              <a:t>:</a:t>
            </a:r>
            <a:endParaRPr lang="en-US" sz="3200" dirty="0" smtClean="0"/>
          </a:p>
          <a:p>
            <a:endParaRPr lang="en-US" sz="3200" dirty="0"/>
          </a:p>
          <a:p>
            <a:endParaRPr lang="en-US" sz="3200" dirty="0" smtClean="0"/>
          </a:p>
          <a:p>
            <a:endParaRPr lang="en-US" sz="3200" dirty="0"/>
          </a:p>
          <a:p>
            <a:endParaRPr lang="en-US" sz="3200" dirty="0" smtClean="0"/>
          </a:p>
          <a:p>
            <a:r>
              <a:rPr lang="bg-BG" sz="3200" dirty="0" smtClean="0"/>
              <a:t>Напишете програма, която по град и обем</a:t>
            </a:r>
            <a:br>
              <a:rPr lang="bg-BG" sz="3200" dirty="0" smtClean="0"/>
            </a:br>
            <a:r>
              <a:rPr lang="bg-BG" sz="3200" dirty="0" smtClean="0"/>
              <a:t>на продажбите изчислява комисионната</a:t>
            </a:r>
          </a:p>
          <a:p>
            <a:pPr lvl="1"/>
            <a:r>
              <a:rPr lang="bg-BG" sz="3000" dirty="0" smtClean="0"/>
              <a:t>Резултатът да се изведе закръглен с 2 десетични цифри</a:t>
            </a: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Пример: Търговски комисионни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4262106"/>
              </p:ext>
            </p:extLst>
          </p:nvPr>
        </p:nvGraphicFramePr>
        <p:xfrm>
          <a:off x="760411" y="2389094"/>
          <a:ext cx="10668000" cy="22098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983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72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869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268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885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1168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Град / цена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 ≤ </a:t>
                      </a:r>
                      <a:r>
                        <a:rPr lang="en-US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 </a:t>
                      </a:r>
                      <a:r>
                        <a:rPr lang="bg-BG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≤ 500</a:t>
                      </a:r>
                      <a:endParaRPr lang="en-US" sz="26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500 &lt; </a:t>
                      </a:r>
                      <a:r>
                        <a:rPr lang="en-US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 </a:t>
                      </a:r>
                      <a:r>
                        <a:rPr lang="bg-BG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≤ 1 000</a:t>
                      </a:r>
                      <a:endParaRPr lang="en-US" sz="26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1 000 &lt; </a:t>
                      </a:r>
                      <a:r>
                        <a:rPr lang="en-US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 </a:t>
                      </a:r>
                      <a:r>
                        <a:rPr lang="bg-BG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≤ 1</a:t>
                      </a:r>
                      <a:r>
                        <a:rPr lang="en-US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 </a:t>
                      </a:r>
                      <a:r>
                        <a:rPr lang="bg-BG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000</a:t>
                      </a:r>
                      <a:endParaRPr lang="en-US" sz="26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 &gt;</a:t>
                      </a:r>
                      <a:r>
                        <a:rPr lang="bg-BG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1</a:t>
                      </a:r>
                      <a:r>
                        <a:rPr lang="en-US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 </a:t>
                      </a:r>
                      <a:r>
                        <a:rPr lang="bg-BG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000</a:t>
                      </a:r>
                      <a:endParaRPr lang="en-US" sz="26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270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Sofia</a:t>
                      </a:r>
                      <a:endParaRPr lang="en-US" sz="26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600" dirty="0">
                          <a:effectLst/>
                        </a:rPr>
                        <a:t>5%</a:t>
                      </a:r>
                      <a:endParaRPr lang="en-US" sz="2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600">
                          <a:effectLst/>
                        </a:rPr>
                        <a:t>7%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>
                          <a:effectLst/>
                        </a:rPr>
                        <a:t>8%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>
                          <a:effectLst/>
                        </a:rPr>
                        <a:t>12%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270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Varna</a:t>
                      </a:r>
                      <a:endParaRPr lang="en-US" sz="26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dirty="0">
                          <a:effectLst/>
                        </a:rPr>
                        <a:t>4.5%</a:t>
                      </a:r>
                      <a:endParaRPr lang="en-US" sz="2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dirty="0">
                          <a:effectLst/>
                        </a:rPr>
                        <a:t>7.5%</a:t>
                      </a:r>
                      <a:endParaRPr lang="en-US" sz="2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>
                          <a:effectLst/>
                        </a:rPr>
                        <a:t>10%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>
                          <a:effectLst/>
                        </a:rPr>
                        <a:t>13%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270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Plovdiv</a:t>
                      </a:r>
                      <a:endParaRPr lang="en-US" sz="26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dirty="0">
                          <a:effectLst/>
                        </a:rPr>
                        <a:t>5.5%</a:t>
                      </a:r>
                      <a:endParaRPr lang="en-US" sz="2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dirty="0">
                          <a:effectLst/>
                        </a:rPr>
                        <a:t>8%</a:t>
                      </a:r>
                      <a:endParaRPr lang="en-US" sz="2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dirty="0">
                          <a:effectLst/>
                        </a:rPr>
                        <a:t>12%</a:t>
                      </a:r>
                      <a:endParaRPr lang="en-US" sz="2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dirty="0">
                          <a:effectLst/>
                        </a:rPr>
                        <a:t>14.5%</a:t>
                      </a:r>
                      <a:endParaRPr lang="en-US" sz="2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0376012" y="4996753"/>
            <a:ext cx="1052400" cy="88248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b="1" dirty="0" smtClean="0">
                <a:latin typeface="Consolas" panose="020B0609020204030204" pitchFamily="49" charset="0"/>
              </a:rPr>
              <a:t>27.50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277318" y="4993341"/>
            <a:ext cx="1447800" cy="9082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</a:pPr>
            <a:r>
              <a:rPr lang="en-US" b="1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Plovdiv</a:t>
            </a:r>
          </a:p>
          <a:p>
            <a:r>
              <a:rPr lang="bg-BG" b="1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499.99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9881494" y="5312082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97756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Решение: </a:t>
            </a:r>
            <a:r>
              <a:rPr lang="bg-BG" dirty="0"/>
              <a:t>Търговски комисионни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22412" y="1143000"/>
            <a:ext cx="10944000" cy="509370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commission </a:t>
            </a: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-</a:t>
            </a: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1.0</a:t>
            </a:r>
            <a:endParaRPr lang="en-US" sz="21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t</a:t>
            </a: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own </a:t>
            </a: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 </a:t>
            </a: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'sofia':</a:t>
            </a:r>
            <a:endParaRPr lang="en-US" sz="21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0 </a:t>
            </a: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&lt;= sales </a:t>
            </a: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and </a:t>
            </a: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sales &lt;= </a:t>
            </a: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500: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commission </a:t>
            </a: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0.05</a:t>
            </a:r>
            <a:endParaRPr lang="en-US" sz="21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elif 500 </a:t>
            </a: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 sales </a:t>
            </a: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and </a:t>
            </a: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sales &lt;= </a:t>
            </a: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1000: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commission </a:t>
            </a: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0.07</a:t>
            </a:r>
            <a:endParaRPr lang="en-US" sz="21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# </a:t>
            </a: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TODO: check the other price ranges </a:t>
            </a: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endParaRPr lang="en-US" sz="21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elif </a:t>
            </a: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(town == </a:t>
            </a: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'varna'):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# </a:t>
            </a: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TODO: check the price ranges </a:t>
            </a: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endParaRPr lang="en-US" sz="21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elif </a:t>
            </a: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(town == </a:t>
            </a: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'plovdiv'):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# </a:t>
            </a: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TODO: check the price ranges </a:t>
            </a: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endParaRPr lang="en-US" sz="21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commission </a:t>
            </a: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&gt;= </a:t>
            </a: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print</a:t>
            </a: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("{0:.2f}".format(sales </a:t>
            </a: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</a:t>
            </a: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commission))</a:t>
            </a:r>
            <a:endParaRPr lang="en-US" sz="21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print('error')</a:t>
            </a:r>
            <a:endParaRPr lang="en-US" sz="21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58706" y="6140841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judge.softuni.bg/Contests/Practice/Index/489#8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504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23012"/>
            <a:ext cx="10363200" cy="820600"/>
          </a:xfrm>
        </p:spPr>
        <p:txBody>
          <a:bodyPr/>
          <a:lstStyle/>
          <a:p>
            <a:r>
              <a:rPr lang="bg-BG" dirty="0" smtClean="0"/>
              <a:t>Задачи с по-сложни проверки</a:t>
            </a:r>
            <a:endParaRPr lang="bg-B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912813" y="5678768"/>
            <a:ext cx="10363200" cy="692873"/>
          </a:xfrm>
        </p:spPr>
        <p:txBody>
          <a:bodyPr/>
          <a:lstStyle/>
          <a:p>
            <a:r>
              <a:rPr lang="bg-BG" dirty="0"/>
              <a:t>Работа на живо в клас (</a:t>
            </a:r>
            <a:r>
              <a:rPr lang="bg-BG" noProof="1"/>
              <a:t>лаб</a:t>
            </a:r>
            <a:r>
              <a:rPr lang="bg-BG" dirty="0" smtClean="0"/>
              <a:t>)</a:t>
            </a:r>
            <a:endParaRPr lang="en-US" dirty="0"/>
          </a:p>
        </p:txBody>
      </p:sp>
      <p:pic>
        <p:nvPicPr>
          <p:cNvPr id="5126" name="Picture 6" descr="https://www.uwcne.org/sites/uwnlive.dlcdev.com/files/users/9/Dollarphotoclub-logi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5345" y="1066800"/>
            <a:ext cx="3578136" cy="3177384"/>
          </a:xfrm>
          <a:prstGeom prst="roundRect">
            <a:avLst>
              <a:gd name="adj" fmla="val 2044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www.learningshopbluewater.co.uk/wp-content/uploads/problem-solving-ic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24137">
            <a:off x="1085001" y="1943323"/>
            <a:ext cx="2358194" cy="2358194"/>
          </a:xfrm>
          <a:prstGeom prst="roundRect">
            <a:avLst>
              <a:gd name="adj" fmla="val 2044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coherencelabs.com/img/TypeMetal-app-icon-256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2812" y="1837550"/>
            <a:ext cx="2743201" cy="2559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4728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012208"/>
            <a:ext cx="11804822" cy="5570355"/>
          </a:xfrm>
        </p:spPr>
        <p:txBody>
          <a:bodyPr>
            <a:normAutofit/>
          </a:bodyPr>
          <a:lstStyle/>
          <a:p>
            <a:r>
              <a:rPr lang="bg-BG" sz="3200" dirty="0" smtClean="0"/>
              <a:t>Вложени проверки:</a:t>
            </a:r>
          </a:p>
          <a:p>
            <a:endParaRPr lang="bg-BG" sz="3200" dirty="0"/>
          </a:p>
          <a:p>
            <a:endParaRPr lang="bg-BG" sz="3200" dirty="0" smtClean="0"/>
          </a:p>
          <a:p>
            <a:endParaRPr lang="bg-BG" sz="3200" dirty="0"/>
          </a:p>
          <a:p>
            <a:endParaRPr lang="bg-BG" sz="3200" dirty="0" smtClean="0"/>
          </a:p>
          <a:p>
            <a:pPr>
              <a:spcBef>
                <a:spcPts val="1200"/>
              </a:spcBef>
            </a:pPr>
            <a:r>
              <a:rPr lang="bg-BG" sz="3200" dirty="0" smtClean="0"/>
              <a:t>По-сложни проверки с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and</a:t>
            </a:r>
            <a:r>
              <a:rPr lang="en-US" sz="3200" dirty="0" smtClean="0"/>
              <a:t>,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or</a:t>
            </a:r>
            <a:r>
              <a:rPr lang="en-US" sz="3200" dirty="0"/>
              <a:t> </a:t>
            </a:r>
            <a:r>
              <a:rPr lang="en-US" sz="3200" dirty="0" smtClean="0"/>
              <a:t>,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^</a:t>
            </a:r>
            <a:r>
              <a:rPr lang="en-US" sz="3200" dirty="0" smtClean="0"/>
              <a:t>,</a:t>
            </a:r>
            <a:r>
              <a:rPr lang="bg-BG" sz="3200" dirty="0" smtClean="0"/>
              <a:t>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!</a:t>
            </a:r>
            <a:r>
              <a:rPr lang="bg-BG" sz="3200" dirty="0"/>
              <a:t> </a:t>
            </a:r>
            <a:r>
              <a:rPr lang="bg-BG" sz="3200" dirty="0" smtClean="0"/>
              <a:t>и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  <a:endParaRPr lang="en-US" sz="32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Какво научихме днес?</a:t>
            </a:r>
            <a:endParaRPr lang="en-US" dirty="0"/>
          </a:p>
        </p:txBody>
      </p:sp>
      <p:pic>
        <p:nvPicPr>
          <p:cNvPr id="7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1812" y="1752600"/>
            <a:ext cx="3314194" cy="2458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688196" y="1752600"/>
            <a:ext cx="6701616" cy="249299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condition1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condition2: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bg-BG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else: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…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684211" y="5195804"/>
            <a:ext cx="10880335" cy="10525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 == left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x == right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and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y &gt;= top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and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y &lt;= bottom)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print('Point on the left or right side.')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По-сложни проверки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63552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https://softuni.bg/courses/programming-basics/</a:t>
            </a:r>
            <a:endParaRPr lang="en-US" dirty="0"/>
          </a:p>
        </p:txBody>
      </p:sp>
      <p:pic>
        <p:nvPicPr>
          <p:cNvPr id="14" name="Picture 13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0612" y="2729472"/>
            <a:ext cx="1726158" cy="932887"/>
          </a:xfrm>
          <a:prstGeom prst="roundRect">
            <a:avLst>
              <a:gd name="adj" fmla="val 2953"/>
            </a:avLst>
          </a:prstGeom>
        </p:spPr>
      </p:pic>
      <p:pic>
        <p:nvPicPr>
          <p:cNvPr id="15" name="Picture 14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98812" y="1305705"/>
            <a:ext cx="1752600" cy="804224"/>
          </a:xfrm>
          <a:prstGeom prst="roundRect">
            <a:avLst>
              <a:gd name="adj" fmla="val 3159"/>
            </a:avLst>
          </a:prstGeom>
        </p:spPr>
      </p:pic>
      <p:pic>
        <p:nvPicPr>
          <p:cNvPr id="17" name="Picture 16">
            <a:hlinkClick r:id="rId8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68146" y="1295400"/>
            <a:ext cx="2040956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19" name="Picture 18">
            <a:hlinkClick r:id="rId10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84212" y="1316222"/>
            <a:ext cx="2093874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20" name="Picture 19">
            <a:hlinkClick r:id="rId12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12764" y="5373443"/>
            <a:ext cx="3352800" cy="849557"/>
          </a:xfrm>
          <a:prstGeom prst="roundRect">
            <a:avLst>
              <a:gd name="adj" fmla="val 3159"/>
            </a:avLst>
          </a:prstGeom>
        </p:spPr>
      </p:pic>
      <p:pic>
        <p:nvPicPr>
          <p:cNvPr id="22" name="Picture 21">
            <a:hlinkClick r:id="rId14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358563" y="5373443"/>
            <a:ext cx="2753589" cy="849556"/>
          </a:xfrm>
          <a:prstGeom prst="roundRect">
            <a:avLst>
              <a:gd name="adj" fmla="val 2953"/>
            </a:avLst>
          </a:prstGeom>
        </p:spPr>
      </p:pic>
      <p:pic>
        <p:nvPicPr>
          <p:cNvPr id="23" name="Picture 22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633728" y="5373443"/>
            <a:ext cx="4073042" cy="84955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075612" y="1316222"/>
            <a:ext cx="3631158" cy="783191"/>
          </a:xfrm>
          <a:prstGeom prst="roundRect">
            <a:avLst>
              <a:gd name="adj" fmla="val 3159"/>
            </a:avLst>
          </a:prstGeom>
        </p:spPr>
      </p:pic>
      <p:pic>
        <p:nvPicPr>
          <p:cNvPr id="25" name="Picture 24">
            <a:hlinkClick r:id="rId20"/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713413" y="4251041"/>
            <a:ext cx="5993358" cy="550371"/>
          </a:xfrm>
          <a:prstGeom prst="roundRect">
            <a:avLst>
              <a:gd name="adj" fmla="val 3159"/>
            </a:avLst>
          </a:prstGeom>
        </p:spPr>
      </p:pic>
      <p:pic>
        <p:nvPicPr>
          <p:cNvPr id="13" name="Picture 12">
            <a:hlinkClick r:id="rId22"/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7684119" y="2709374"/>
            <a:ext cx="2097840" cy="932890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4128022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 smtClean="0"/>
              <a:t>Настоящият курс </a:t>
            </a:r>
            <a:r>
              <a:rPr lang="en-US" dirty="0" smtClean="0"/>
              <a:t>(</a:t>
            </a:r>
            <a:r>
              <a:rPr lang="bg-BG" dirty="0" smtClean="0"/>
              <a:t>слайдове</a:t>
            </a:r>
            <a:r>
              <a:rPr lang="en-US" dirty="0" smtClean="0"/>
              <a:t>, </a:t>
            </a:r>
            <a:r>
              <a:rPr lang="bg-BG" dirty="0" smtClean="0"/>
              <a:t>примери</a:t>
            </a:r>
            <a:r>
              <a:rPr lang="en-US" dirty="0" smtClean="0"/>
              <a:t>, </a:t>
            </a:r>
            <a:r>
              <a:rPr lang="bg-BG" dirty="0" smtClean="0"/>
              <a:t>видео</a:t>
            </a:r>
            <a:r>
              <a:rPr lang="en-US" dirty="0" smtClean="0"/>
              <a:t>, </a:t>
            </a:r>
            <a:r>
              <a:rPr lang="bg-BG" dirty="0" smtClean="0"/>
              <a:t>задачи и др.</a:t>
            </a:r>
            <a:r>
              <a:rPr lang="en-US" dirty="0" smtClean="0"/>
              <a:t>)</a:t>
            </a:r>
            <a:r>
              <a:rPr lang="bg-BG" dirty="0" smtClean="0"/>
              <a:t> се разпространяват под свободен лиценз </a:t>
            </a:r>
            <a:r>
              <a:rPr lang="en-US" dirty="0" smtClean="0"/>
              <a:t>'</a:t>
            </a:r>
            <a:r>
              <a:rPr lang="en-US" dirty="0" smtClean="0">
                <a:hlinkClick r:id="rId3"/>
              </a:rPr>
              <a:t>Creative </a:t>
            </a:r>
            <a:r>
              <a:rPr lang="en-US" dirty="0">
                <a:hlinkClick r:id="rId3"/>
              </a:rPr>
              <a:t>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</a:t>
            </a:r>
            <a:r>
              <a:rPr lang="en-US" dirty="0" smtClean="0">
                <a:hlinkClick r:id="rId3"/>
              </a:rPr>
              <a:t>International</a:t>
            </a:r>
            <a:r>
              <a:rPr lang="en-US" dirty="0" smtClean="0"/>
              <a:t>'</a:t>
            </a:r>
            <a:endParaRPr lang="bg-BG" dirty="0" smtClean="0"/>
          </a:p>
          <a:p>
            <a:endParaRPr lang="bg-BG" sz="2400" dirty="0"/>
          </a:p>
          <a:p>
            <a:endParaRPr lang="bg-BG" sz="2400" dirty="0" smtClean="0"/>
          </a:p>
          <a:p>
            <a:endParaRPr lang="bg-BG" sz="2400" dirty="0" smtClean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bg-BG" sz="2400" dirty="0" smtClean="0"/>
              <a:t>Благодарности</a:t>
            </a:r>
            <a:r>
              <a:rPr lang="en-US" sz="2400" dirty="0" smtClean="0"/>
              <a:t>: </a:t>
            </a:r>
            <a:r>
              <a:rPr lang="bg-BG" sz="2400" dirty="0" smtClean="0"/>
              <a:t>настоящият материал може да съдържа части от следните източници</a:t>
            </a:r>
            <a:endParaRPr lang="en-US" sz="2400" dirty="0" smtClean="0"/>
          </a:p>
          <a:p>
            <a:pPr lvl="1"/>
            <a:r>
              <a:rPr lang="bg-BG" sz="2000" dirty="0" smtClean="0"/>
              <a:t>Книга </a:t>
            </a:r>
            <a:r>
              <a:rPr lang="en-US" sz="2000" dirty="0" smtClean="0"/>
              <a:t>'</a:t>
            </a:r>
            <a:r>
              <a:rPr lang="bg-BG" sz="2000" dirty="0" smtClean="0">
                <a:hlinkClick r:id="rId4"/>
              </a:rPr>
              <a:t>Основи на програмирането със </a:t>
            </a:r>
            <a:r>
              <a:rPr lang="en-US" sz="2000" dirty="0" smtClean="0">
                <a:hlinkClick r:id="rId4"/>
              </a:rPr>
              <a:t>C#'</a:t>
            </a:r>
            <a:r>
              <a:rPr lang="bg-BG" sz="2000" dirty="0" smtClean="0"/>
              <a:t> от Светлин Наков и колектив с лиценз</a:t>
            </a:r>
            <a:r>
              <a:rPr lang="en-US" sz="2000" dirty="0" smtClean="0"/>
              <a:t> </a:t>
            </a:r>
            <a:r>
              <a:rPr lang="en-US" sz="2000" dirty="0" smtClean="0">
                <a:hlinkClick r:id="rId5"/>
              </a:rPr>
              <a:t>CC-BY-SA</a:t>
            </a:r>
            <a:endParaRPr lang="bg-BG" sz="20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Лиценз</a:t>
            </a:r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7637" y="351721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5485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04426" y="103188"/>
            <a:ext cx="8869723" cy="936625"/>
          </a:xfrm>
        </p:spPr>
        <p:txBody>
          <a:bodyPr>
            <a:normAutofit/>
          </a:bodyPr>
          <a:lstStyle/>
          <a:p>
            <a:r>
              <a:rPr lang="bg-BG" dirty="0" smtClean="0"/>
              <a:t>Безплатни обучения в </a:t>
            </a:r>
            <a:r>
              <a:rPr lang="bg-BG" noProof="1" smtClean="0"/>
              <a:t>СофтУни</a:t>
            </a:r>
            <a:endParaRPr lang="bg-BG" noProof="1"/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27012" y="1039813"/>
            <a:ext cx="9429532" cy="56388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bg-BG" sz="3200" dirty="0" smtClean="0"/>
              <a:t>Фондация 'Софтуерен университет' </a:t>
            </a:r>
            <a:r>
              <a:rPr lang="en-US" sz="3200" dirty="0" smtClean="0"/>
              <a:t>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bg-BG" sz="3200" dirty="0" smtClean="0"/>
              <a:t>Софтуерен университет </a:t>
            </a:r>
            <a:r>
              <a:rPr lang="en-US" sz="3200" dirty="0" smtClean="0"/>
              <a:t>– </a:t>
            </a:r>
            <a:r>
              <a:rPr lang="bg-BG" sz="3200" dirty="0" smtClean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 smtClean="0"/>
              <a:t>СофтУни</a:t>
            </a:r>
            <a:r>
              <a:rPr lang="bg-BG" dirty="0" smtClean="0"/>
              <a:t> </a:t>
            </a:r>
            <a:r>
              <a:rPr lang="en-US" dirty="0" smtClean="0"/>
              <a:t>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 smtClean="0"/>
              <a:t>СофтУни</a:t>
            </a:r>
            <a:r>
              <a:rPr lang="en-US" dirty="0" smtClean="0"/>
              <a:t> </a:t>
            </a:r>
            <a:r>
              <a:rPr lang="en-US" dirty="0"/>
              <a:t>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 smtClean="0"/>
              <a:t>СофтУни форуми</a:t>
            </a:r>
            <a:r>
              <a:rPr lang="en-US" noProof="1" smtClean="0"/>
              <a:t>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9510966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129404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/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0412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12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3202" y="5540172"/>
            <a:ext cx="970156" cy="965726"/>
          </a:xfrm>
          <a:prstGeom prst="rect">
            <a:avLst/>
          </a:prstGeom>
        </p:spPr>
      </p:pic>
      <p:pic>
        <p:nvPicPr>
          <p:cNvPr id="14" name="Picture 13" descr="http://softuni.bg" title="Software University">
            <a:hlinkClick r:id="rId14" tooltip="Software University"/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0268" y="1566110"/>
            <a:ext cx="1701050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9" name="Picture 8">
            <a:hlinkClick r:id="rId4"/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932612" y="3213098"/>
            <a:ext cx="2286198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276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00600"/>
            <a:ext cx="10363200" cy="820600"/>
          </a:xfrm>
        </p:spPr>
        <p:txBody>
          <a:bodyPr/>
          <a:lstStyle/>
          <a:p>
            <a:r>
              <a:rPr lang="bg-BG" dirty="0" smtClean="0"/>
              <a:t>Вложени проверки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651472"/>
            <a:ext cx="10363200" cy="719034"/>
          </a:xfrm>
        </p:spPr>
        <p:txBody>
          <a:bodyPr/>
          <a:lstStyle/>
          <a:p>
            <a:r>
              <a:rPr lang="en-US" dirty="0" smtClean="0"/>
              <a:t>If-</a:t>
            </a:r>
            <a:r>
              <a:rPr lang="bg-BG" dirty="0" smtClean="0"/>
              <a:t>конструкции, вложени една в друга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4777" y="1219200"/>
            <a:ext cx="2859272" cy="3334801"/>
          </a:xfrm>
          <a:prstGeom prst="rect">
            <a:avLst/>
          </a:prstGeom>
        </p:spPr>
      </p:pic>
      <p:pic>
        <p:nvPicPr>
          <p:cNvPr id="3076" name="Picture 4" descr="http://findicons.com/files/icons/1671/simplicio/128/notification_don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3412" y="1896000"/>
            <a:ext cx="1981200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s://en.opensuse.org/images/thumb/3/3b/Icon-warning.png/120px-Icon-warnin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5130" y="1872116"/>
            <a:ext cx="2242682" cy="2242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496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Конструкциите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dirty="0" smtClean="0"/>
              <a:t>-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else</a:t>
            </a:r>
            <a:r>
              <a:rPr lang="bg-BG" dirty="0" smtClean="0"/>
              <a:t> могат да се влагат една в друга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Вложени проверки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911224" y="2133600"/>
            <a:ext cx="10363200" cy="4459682"/>
            <a:chOff x="989012" y="1813980"/>
            <a:chExt cx="10363200" cy="4459682"/>
          </a:xfrm>
        </p:grpSpPr>
        <p:sp>
          <p:nvSpPr>
            <p:cNvPr id="10" name="Rectangle 9"/>
            <p:cNvSpPr/>
            <p:nvPr/>
          </p:nvSpPr>
          <p:spPr>
            <a:xfrm>
              <a:off x="1751012" y="2371851"/>
              <a:ext cx="9144000" cy="2200149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28575">
              <a:solidFill>
                <a:schemeClr val="tx2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accent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989012" y="1813980"/>
              <a:ext cx="10363200" cy="445968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 smtClean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if</a:t>
              </a:r>
              <a:r>
                <a:rPr lang="en-US" sz="2800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condition1:</a:t>
              </a:r>
              <a:endPara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2800" b="1" noProof="1" smtClean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if</a:t>
              </a:r>
              <a:r>
                <a:rPr lang="en-US" sz="2800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condition2:</a:t>
              </a:r>
            </a:p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2800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    print('condition2 valid')</a:t>
              </a:r>
              <a:endPara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</a:t>
              </a:r>
              <a:r>
                <a:rPr lang="bg-BG" sz="2800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2800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2800" b="1" noProof="1" smtClean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else:</a:t>
              </a:r>
            </a:p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</a:t>
              </a:r>
              <a:r>
                <a:rPr lang="bg-BG" sz="2800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</a:t>
              </a:r>
              <a:r>
                <a:rPr lang="en-US" sz="2800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  print('condition2 not valid')</a:t>
              </a:r>
            </a:p>
            <a:p>
              <a:pPr eaLnBrk="0" hangingPunct="0">
                <a:lnSpc>
                  <a:spcPct val="120000"/>
                </a:lnSpc>
                <a:spcBef>
                  <a:spcPts val="60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2800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print('condition1 valid')</a:t>
              </a:r>
            </a:p>
            <a:p>
              <a:pPr eaLnBrk="0" hangingPunct="0">
                <a:lnSpc>
                  <a:spcPct val="120000"/>
                </a:lnSpc>
                <a:spcBef>
                  <a:spcPts val="60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 smtClean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else</a:t>
              </a:r>
              <a:r>
                <a:rPr lang="en-US" sz="2800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:</a:t>
              </a:r>
            </a:p>
            <a:p>
              <a:pPr eaLnBrk="0" hangingPunct="0">
                <a:lnSpc>
                  <a:spcPct val="120000"/>
                </a:lnSpc>
                <a:spcBef>
                  <a:spcPts val="60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 print</a:t>
              </a:r>
              <a:r>
                <a:rPr lang="en-US" sz="2800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('condition1 not va</a:t>
              </a:r>
              <a:r>
                <a:rPr lang="sv-SE" sz="2800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lid</a:t>
              </a:r>
              <a:r>
                <a:rPr lang="en-US" sz="2800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')</a:t>
              </a:r>
              <a:endPara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5484812" y="2070309"/>
            <a:ext cx="2576400" cy="1057146"/>
          </a:xfrm>
          <a:prstGeom prst="wedgeRoundRectCallout">
            <a:avLst>
              <a:gd name="adj1" fmla="val -73956"/>
              <a:gd name="adj2" fmla="val 4019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Вложена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if</a:t>
            </a:r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конструкция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32771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613" y="1066800"/>
            <a:ext cx="5903999" cy="557035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bg-BG" sz="3500" dirty="0" smtClean="0"/>
              <a:t>Според въведени </a:t>
            </a:r>
            <a:r>
              <a:rPr lang="bg-BG" sz="3500" b="1" dirty="0" smtClean="0">
                <a:solidFill>
                  <a:schemeClr val="tx2">
                    <a:lumMod val="75000"/>
                  </a:schemeClr>
                </a:solidFill>
              </a:rPr>
              <a:t>възраст</a:t>
            </a:r>
            <a:r>
              <a:rPr lang="bg-BG" sz="3500" dirty="0" smtClean="0"/>
              <a:t> и </a:t>
            </a:r>
            <a:r>
              <a:rPr lang="bg-BG" sz="3500" b="1" dirty="0" smtClean="0">
                <a:solidFill>
                  <a:schemeClr val="tx2">
                    <a:lumMod val="75000"/>
                  </a:schemeClr>
                </a:solidFill>
              </a:rPr>
              <a:t>пол</a:t>
            </a:r>
            <a:r>
              <a:rPr lang="bg-BG" sz="3500" dirty="0" smtClean="0"/>
              <a:t> (</a:t>
            </a:r>
            <a:r>
              <a:rPr lang="en-US" sz="35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</a:t>
            </a:r>
            <a:r>
              <a:rPr lang="en-US" sz="3500" dirty="0" smtClean="0"/>
              <a:t> / </a:t>
            </a:r>
            <a:r>
              <a:rPr lang="en-US" sz="35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</a:t>
            </a:r>
            <a:r>
              <a:rPr lang="en-US" sz="3500" dirty="0" smtClean="0"/>
              <a:t>)</a:t>
            </a:r>
            <a:r>
              <a:rPr lang="bg-BG" sz="3500" dirty="0" smtClean="0"/>
              <a:t> да се отпечата обръщение:</a:t>
            </a:r>
          </a:p>
          <a:p>
            <a:pPr lvl="1">
              <a:lnSpc>
                <a:spcPct val="110000"/>
              </a:lnSpc>
            </a:pPr>
            <a:r>
              <a:rPr lang="en-US" sz="3000" dirty="0" smtClean="0"/>
              <a:t>'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Mr.</a:t>
            </a:r>
            <a:r>
              <a:rPr lang="en-US" sz="3000" dirty="0" smtClean="0"/>
              <a:t>' </a:t>
            </a:r>
            <a:r>
              <a:rPr lang="en-US" sz="3000" dirty="0"/>
              <a:t>– </a:t>
            </a:r>
            <a:r>
              <a:rPr lang="bg-BG" sz="3000" dirty="0"/>
              <a:t>мъж (пол </a:t>
            </a:r>
            <a:r>
              <a:rPr lang="en-US" sz="3000" dirty="0" smtClean="0"/>
              <a:t>'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</a:t>
            </a:r>
            <a:r>
              <a:rPr lang="en-US" sz="3000" dirty="0" smtClean="0"/>
              <a:t>') </a:t>
            </a:r>
            <a:r>
              <a:rPr lang="bg-BG" sz="3000" dirty="0"/>
              <a:t>на 16 или повече години</a:t>
            </a:r>
            <a:endParaRPr lang="en-US" sz="3000" dirty="0"/>
          </a:p>
          <a:p>
            <a:pPr lvl="1">
              <a:lnSpc>
                <a:spcPct val="110000"/>
              </a:lnSpc>
            </a:pPr>
            <a:r>
              <a:rPr lang="en-US" sz="3000" dirty="0" smtClean="0"/>
              <a:t>'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Master</a:t>
            </a:r>
            <a:r>
              <a:rPr lang="en-US" sz="3000" dirty="0" smtClean="0"/>
              <a:t>' </a:t>
            </a:r>
            <a:r>
              <a:rPr lang="bg-BG" sz="3000" dirty="0"/>
              <a:t>– момче (пол </a:t>
            </a:r>
            <a:r>
              <a:rPr lang="en-US" sz="3000" dirty="0" smtClean="0"/>
              <a:t>'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</a:t>
            </a:r>
            <a:r>
              <a:rPr lang="en-US" sz="3000" dirty="0" smtClean="0"/>
              <a:t>') </a:t>
            </a:r>
            <a:r>
              <a:rPr lang="bg-BG" sz="3000" dirty="0"/>
              <a:t>под 16 години</a:t>
            </a:r>
            <a:endParaRPr lang="en-US" sz="3000" dirty="0"/>
          </a:p>
          <a:p>
            <a:pPr lvl="1">
              <a:lnSpc>
                <a:spcPct val="110000"/>
              </a:lnSpc>
            </a:pPr>
            <a:r>
              <a:rPr lang="en-US" sz="3000" dirty="0" smtClean="0"/>
              <a:t>'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Ms.</a:t>
            </a:r>
            <a:r>
              <a:rPr lang="en-US" sz="3000" dirty="0" smtClean="0"/>
              <a:t>' </a:t>
            </a:r>
            <a:r>
              <a:rPr lang="bg-BG" sz="3000" dirty="0"/>
              <a:t>– жена (пол </a:t>
            </a:r>
            <a:r>
              <a:rPr lang="en-US" sz="3000" dirty="0" smtClean="0"/>
              <a:t>'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</a:t>
            </a:r>
            <a:r>
              <a:rPr lang="en-US" sz="3000" dirty="0" smtClean="0"/>
              <a:t>') </a:t>
            </a:r>
            <a:r>
              <a:rPr lang="bg-BG" sz="3000" dirty="0"/>
              <a:t>на 16 или повече години</a:t>
            </a:r>
            <a:endParaRPr lang="en-US" sz="3000" dirty="0"/>
          </a:p>
          <a:p>
            <a:pPr lvl="1">
              <a:lnSpc>
                <a:spcPct val="110000"/>
              </a:lnSpc>
            </a:pPr>
            <a:r>
              <a:rPr lang="en-US" sz="3000" dirty="0" smtClean="0"/>
              <a:t>'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Miss</a:t>
            </a:r>
            <a:r>
              <a:rPr lang="en-US" sz="3000" dirty="0" smtClean="0"/>
              <a:t>' </a:t>
            </a:r>
            <a:r>
              <a:rPr lang="bg-BG" sz="3000" dirty="0"/>
              <a:t>– момиче (пол </a:t>
            </a:r>
            <a:r>
              <a:rPr lang="en-US" sz="3000" dirty="0" smtClean="0"/>
              <a:t>'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</a:t>
            </a:r>
            <a:r>
              <a:rPr lang="en-US" sz="3000" dirty="0" smtClean="0"/>
              <a:t>')</a:t>
            </a:r>
            <a:r>
              <a:rPr lang="bg-BG" sz="3000" dirty="0" smtClean="0"/>
              <a:t> </a:t>
            </a:r>
            <a:r>
              <a:rPr lang="bg-BG" sz="3000" dirty="0"/>
              <a:t>под 16 </a:t>
            </a:r>
            <a:r>
              <a:rPr lang="bg-BG" sz="3000" dirty="0" smtClean="0"/>
              <a:t>години</a:t>
            </a:r>
            <a:endParaRPr lang="en-US" sz="3200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800" dirty="0"/>
              <a:t>Пример: </a:t>
            </a:r>
            <a:r>
              <a:rPr lang="ru-RU" sz="3800" dirty="0"/>
              <a:t>Обръщение според възраст и пол</a:t>
            </a:r>
            <a:endParaRPr lang="en-US" sz="3800" dirty="0"/>
          </a:p>
        </p:txBody>
      </p:sp>
      <p:pic>
        <p:nvPicPr>
          <p:cNvPr id="1026" name="Picture 2" descr="http://www.vbbootcamp.co.uk/wp-content/uploads/2013/06/nested-if-statement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09" t="-3216" r="-1509" b="-3216"/>
          <a:stretch/>
        </p:blipFill>
        <p:spPr bwMode="auto">
          <a:xfrm>
            <a:off x="6248410" y="2364399"/>
            <a:ext cx="5309990" cy="3975796"/>
          </a:xfrm>
          <a:prstGeom prst="roundRect">
            <a:avLst>
              <a:gd name="adj" fmla="val 621"/>
            </a:avLst>
          </a:prstGeom>
          <a:solidFill>
            <a:schemeClr val="tx1"/>
          </a:solidFill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675195" y="1152571"/>
            <a:ext cx="629117" cy="8925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12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618412" y="1151121"/>
            <a:ext cx="990600" cy="89400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Miss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9218612" y="1152571"/>
            <a:ext cx="629117" cy="8925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16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0152431" y="1151121"/>
            <a:ext cx="990600" cy="89400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Mr.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6467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800" dirty="0" smtClean="0"/>
              <a:t>Решение: </a:t>
            </a:r>
            <a:r>
              <a:rPr lang="ru-RU" sz="3800" dirty="0"/>
              <a:t>Обръщение според възраст и пол</a:t>
            </a:r>
            <a:endParaRPr lang="en-US" sz="3800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60412" y="1112706"/>
            <a:ext cx="10668000" cy="489364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age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float(input())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gender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input()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age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16: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gender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'm':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print('Master')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elif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gender == 'f':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print('Miss')</a:t>
            </a:r>
            <a:endParaRPr lang="bg-BG" sz="26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else: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gender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'm':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print('Mr.')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elif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gender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'f':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print('Ms.')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0412" y="6185647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judge.softuni.bg/Contests/Practice/Index/489#0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919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r>
              <a:rPr lang="bg-BG" sz="3000" dirty="0" smtClean="0"/>
              <a:t>Предприемчив българин отваря по едно квартално магазинче в няколко </a:t>
            </a:r>
            <a:r>
              <a:rPr lang="bg-BG" sz="3000" b="1" dirty="0" smtClean="0">
                <a:solidFill>
                  <a:schemeClr val="tx2">
                    <a:lumMod val="75000"/>
                  </a:schemeClr>
                </a:solidFill>
              </a:rPr>
              <a:t>града</a:t>
            </a:r>
            <a:r>
              <a:rPr lang="bg-BG" sz="3000" dirty="0" smtClean="0"/>
              <a:t> с различни </a:t>
            </a:r>
            <a:r>
              <a:rPr lang="bg-BG" sz="3000" b="1" dirty="0" smtClean="0">
                <a:solidFill>
                  <a:schemeClr val="tx2">
                    <a:lumMod val="75000"/>
                  </a:schemeClr>
                </a:solidFill>
              </a:rPr>
              <a:t>цени</a:t>
            </a:r>
            <a:r>
              <a:rPr lang="bg-BG" sz="3000" dirty="0" smtClean="0"/>
              <a:t> за следните </a:t>
            </a:r>
            <a:r>
              <a:rPr lang="bg-BG" sz="3000" b="1" dirty="0" smtClean="0">
                <a:solidFill>
                  <a:schemeClr val="tx2">
                    <a:lumMod val="75000"/>
                  </a:schemeClr>
                </a:solidFill>
              </a:rPr>
              <a:t>продукти</a:t>
            </a:r>
            <a:r>
              <a:rPr lang="bg-BG" sz="3000" dirty="0" smtClean="0"/>
              <a:t>:</a:t>
            </a:r>
          </a:p>
          <a:p>
            <a:endParaRPr lang="bg-BG" sz="3000" dirty="0"/>
          </a:p>
          <a:p>
            <a:endParaRPr lang="bg-BG" sz="3000" dirty="0" smtClean="0"/>
          </a:p>
          <a:p>
            <a:endParaRPr lang="bg-BG" sz="3000" dirty="0"/>
          </a:p>
          <a:p>
            <a:pPr>
              <a:spcBef>
                <a:spcPts val="3000"/>
              </a:spcBef>
            </a:pPr>
            <a:r>
              <a:rPr lang="bg-BG" sz="3000" dirty="0" smtClean="0"/>
              <a:t>По даден град, продукт и количество да се пресметне цената. Примери:</a:t>
            </a: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Пример: Квартално магазинче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2473221"/>
              </p:ext>
            </p:extLst>
          </p:nvPr>
        </p:nvGraphicFramePr>
        <p:xfrm>
          <a:off x="1649658" y="2286000"/>
          <a:ext cx="8940554" cy="1981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133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62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53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9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666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397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953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2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град / продукт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coffee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water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beer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sweets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peanuts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Sofia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 smtClean="0">
                          <a:effectLst/>
                        </a:rPr>
                        <a:t>0.50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 smtClean="0">
                          <a:effectLst/>
                        </a:rPr>
                        <a:t>0.80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 smtClean="0">
                          <a:effectLst/>
                        </a:rPr>
                        <a:t>1.20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</a:rPr>
                        <a:t>1.45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 smtClean="0">
                          <a:effectLst/>
                        </a:rPr>
                        <a:t>1.60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Plovdiv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0.40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0.70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1.15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1.30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1.50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Varna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0.45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0.70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1.10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1.35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1.55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741612" y="5087669"/>
            <a:ext cx="1341221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coffee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Varna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311433" y="5086219"/>
            <a:ext cx="792379" cy="129411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0.9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5911633" y="5108138"/>
            <a:ext cx="1524000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peanuts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Plovdiv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7664233" y="5106688"/>
            <a:ext cx="792379" cy="129411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1.5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9220862" y="5086754"/>
            <a:ext cx="1140750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beer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Sofia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0590212" y="5085304"/>
            <a:ext cx="762000" cy="129411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7.2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1681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Решение: квартално магазинче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2" y="829539"/>
            <a:ext cx="10363200" cy="529375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product = input().lower()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town = input().lower()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quantity = float(input())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price = -1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town == 'sofia':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product == 'coffee':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price = 0.50 * quantity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 TODO: finish </a:t>
            </a:r>
            <a:r>
              <a:rPr lang="en-US" sz="26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 </a:t>
            </a:r>
            <a:r>
              <a:rPr lang="en-US" sz="26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town == 'varna':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 TODO: </a:t>
            </a:r>
            <a:r>
              <a:rPr lang="en-US" sz="26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finish </a:t>
            </a:r>
            <a:r>
              <a:rPr lang="en-US" sz="26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town == 'plovdiv':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26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 TODO: finish </a:t>
            </a:r>
            <a:r>
              <a:rPr lang="en-US" sz="26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 </a:t>
            </a:r>
            <a:endParaRPr lang="en-US" sz="2600" b="1" i="1" noProof="1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("{0:.2f}".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format(price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))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0412" y="61232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judge.softuni.bg/Contests/Practice/Index/489#1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693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4" y="4312096"/>
            <a:ext cx="9296398" cy="820600"/>
          </a:xfrm>
        </p:spPr>
        <p:txBody>
          <a:bodyPr/>
          <a:lstStyle/>
          <a:p>
            <a:r>
              <a:rPr lang="bg-BG" dirty="0" smtClean="0"/>
              <a:t>По-сложни проверки</a:t>
            </a:r>
            <a:endParaRPr lang="bg-B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379411" y="5213996"/>
            <a:ext cx="11809413" cy="1236099"/>
          </a:xfrm>
        </p:spPr>
        <p:txBody>
          <a:bodyPr/>
          <a:lstStyle/>
          <a:p>
            <a:r>
              <a:rPr lang="bg-BG" sz="3600" dirty="0"/>
              <a:t>Логическо </a:t>
            </a:r>
            <a:r>
              <a:rPr lang="bg-BG" sz="3600" dirty="0" smtClean="0"/>
              <a:t>'</a:t>
            </a:r>
            <a:r>
              <a:rPr lang="bg-BG" sz="3600" dirty="0" smtClean="0">
                <a:solidFill>
                  <a:schemeClr val="tx2">
                    <a:lumMod val="75000"/>
                  </a:schemeClr>
                </a:solidFill>
              </a:rPr>
              <a:t>и</a:t>
            </a:r>
            <a:r>
              <a:rPr lang="bg-BG" sz="3600" dirty="0" smtClean="0"/>
              <a:t>', </a:t>
            </a:r>
            <a:r>
              <a:rPr lang="bg-BG" sz="3600" dirty="0"/>
              <a:t>логическо </a:t>
            </a:r>
            <a:r>
              <a:rPr lang="bg-BG" sz="3600" dirty="0" smtClean="0"/>
              <a:t>'</a:t>
            </a:r>
            <a:r>
              <a:rPr lang="bg-BG" sz="3600" dirty="0" smtClean="0">
                <a:solidFill>
                  <a:schemeClr val="tx2">
                    <a:lumMod val="75000"/>
                  </a:schemeClr>
                </a:solidFill>
              </a:rPr>
              <a:t>или</a:t>
            </a:r>
            <a:r>
              <a:rPr lang="bg-BG" sz="3600" dirty="0" smtClean="0"/>
              <a:t>', </a:t>
            </a:r>
            <a:r>
              <a:rPr lang="bg-BG" sz="3600" dirty="0"/>
              <a:t>логическо </a:t>
            </a:r>
            <a:r>
              <a:rPr lang="bg-BG" sz="3600" dirty="0" smtClean="0"/>
              <a:t>'</a:t>
            </a:r>
            <a:r>
              <a:rPr lang="bg-BG" sz="3600" dirty="0" smtClean="0">
                <a:solidFill>
                  <a:schemeClr val="tx2">
                    <a:lumMod val="75000"/>
                  </a:schemeClr>
                </a:solidFill>
              </a:rPr>
              <a:t>изключващо</a:t>
            </a:r>
            <a:r>
              <a:rPr lang="bg-BG" sz="3600" dirty="0" smtClean="0"/>
              <a:t> </a:t>
            </a:r>
            <a:r>
              <a:rPr lang="bg-BG" sz="3600" dirty="0" smtClean="0">
                <a:solidFill>
                  <a:schemeClr val="tx2">
                    <a:lumMod val="75000"/>
                  </a:schemeClr>
                </a:solidFill>
              </a:rPr>
              <a:t>или</a:t>
            </a:r>
            <a:r>
              <a:rPr lang="bg-BG" sz="3600" dirty="0" smtClean="0"/>
              <a:t>', </a:t>
            </a:r>
            <a:r>
              <a:rPr lang="bg-BG" sz="3600" dirty="0"/>
              <a:t>логическо </a:t>
            </a:r>
            <a:r>
              <a:rPr lang="bg-BG" sz="3600" dirty="0">
                <a:solidFill>
                  <a:schemeClr val="tx2">
                    <a:lumMod val="75000"/>
                  </a:schemeClr>
                </a:solidFill>
              </a:rPr>
              <a:t>отрицание</a:t>
            </a:r>
            <a:r>
              <a:rPr lang="bg-BG" sz="3600" dirty="0"/>
              <a:t> и </a:t>
            </a:r>
            <a:r>
              <a:rPr lang="bg-BG" sz="3600" dirty="0">
                <a:solidFill>
                  <a:schemeClr val="tx2">
                    <a:lumMod val="75000"/>
                  </a:schemeClr>
                </a:solidFill>
              </a:rPr>
              <a:t>скоби</a:t>
            </a:r>
            <a:endParaRPr lang="en-US" sz="3600" dirty="0"/>
          </a:p>
        </p:txBody>
      </p:sp>
      <p:pic>
        <p:nvPicPr>
          <p:cNvPr id="5126" name="Picture 6" descr="https://www.uwcne.org/sites/uwnlive.dlcdev.com/files/users/9/Dollarphotoclub-logi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1510" y="1291034"/>
            <a:ext cx="3047998" cy="2706622"/>
          </a:xfrm>
          <a:prstGeom prst="roundRect">
            <a:avLst>
              <a:gd name="adj" fmla="val 2044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http://www.library.ohiou.edu/wp-content/uploads/2013/11/booleanOperator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508" y="1265300"/>
            <a:ext cx="7177134" cy="2773300"/>
          </a:xfrm>
          <a:prstGeom prst="roundRect">
            <a:avLst>
              <a:gd name="adj" fmla="val 5899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0002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1813</Words>
  <Application>Microsoft Office PowerPoint</Application>
  <PresentationFormat>По избор</PresentationFormat>
  <Paragraphs>394</Paragraphs>
  <Slides>29</Slides>
  <Notes>6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29</vt:i4>
      </vt:variant>
    </vt:vector>
  </HeadingPairs>
  <TitlesOfParts>
    <vt:vector size="35" baseType="lpstr">
      <vt:lpstr>Arial</vt:lpstr>
      <vt:lpstr>Calibri</vt:lpstr>
      <vt:lpstr>Consolas</vt:lpstr>
      <vt:lpstr>Wingdings</vt:lpstr>
      <vt:lpstr>Wingdings 2</vt:lpstr>
      <vt:lpstr>SoftUni 16x9</vt:lpstr>
      <vt:lpstr>По-сложни проверки</vt:lpstr>
      <vt:lpstr>Съдържание</vt:lpstr>
      <vt:lpstr>Вложени проверки</vt:lpstr>
      <vt:lpstr>Вложени проверки</vt:lpstr>
      <vt:lpstr>Пример: Обръщение според възраст и пол</vt:lpstr>
      <vt:lpstr>Решение: Обръщение според възраст и пол</vt:lpstr>
      <vt:lpstr>Пример: Квартално магазинче</vt:lpstr>
      <vt:lpstr>Решение: квартално магазинче</vt:lpstr>
      <vt:lpstr>По-сложни проверки</vt:lpstr>
      <vt:lpstr>Логическо 'И'</vt:lpstr>
      <vt:lpstr>Пример: Точка в правоъгълник</vt:lpstr>
      <vt:lpstr>Логическо 'ИЛИ'</vt:lpstr>
      <vt:lpstr>Пример: Плод или зеленчук?</vt:lpstr>
      <vt:lpstr>Логическо 'ИЗКЛЮЧВАЩО ИЛИ' </vt:lpstr>
      <vt:lpstr>Логическо отрицание</vt:lpstr>
      <vt:lpstr>По-сложни проверки</vt:lpstr>
      <vt:lpstr>Пример: Точка върху страна на правоъгълник</vt:lpstr>
      <vt:lpstr>По-сложни логически условия</vt:lpstr>
      <vt:lpstr>Опростяване на логически условия</vt:lpstr>
      <vt:lpstr>Задачи с по-сложни проверки</vt:lpstr>
      <vt:lpstr>Пример: Магазин за плодове</vt:lpstr>
      <vt:lpstr>Решение: Магазин за плодове</vt:lpstr>
      <vt:lpstr>Пример: Търговски комисионни</vt:lpstr>
      <vt:lpstr>Решение: Търговски комисионни</vt:lpstr>
      <vt:lpstr>Задачи с по-сложни проверки</vt:lpstr>
      <vt:lpstr>Какво научихме днес?</vt:lpstr>
      <vt:lpstr>По-сложни проверки</vt:lpstr>
      <vt:lpstr>Лиценз</vt:lpstr>
      <vt:lpstr>Безплатни обучения в СофтУни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По-сложни проверки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2017-04-19T16:34:49Z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