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84" r:id="rId4"/>
    <p:sldId id="286" r:id="rId5"/>
    <p:sldId id="289" r:id="rId6"/>
    <p:sldId id="292" r:id="rId7"/>
    <p:sldId id="290" r:id="rId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F53"/>
    <a:srgbClr val="000057"/>
    <a:srgbClr val="290078"/>
    <a:srgbClr val="555EFF"/>
    <a:srgbClr val="FF9AF1"/>
    <a:srgbClr val="FF3399"/>
    <a:srgbClr val="FF00FF"/>
    <a:srgbClr val="DBDCE3"/>
    <a:srgbClr val="B9CAE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34" autoAdjust="0"/>
    <p:restoredTop sz="64769" autoAdjust="0"/>
  </p:normalViewPr>
  <p:slideViewPr>
    <p:cSldViewPr>
      <p:cViewPr varScale="1">
        <p:scale>
          <a:sx n="70" d="100"/>
          <a:sy n="70" d="100"/>
        </p:scale>
        <p:origin x="13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 smtClean="0"/>
            </a:lvl1pPr>
          </a:lstStyle>
          <a:p>
            <a:pPr>
              <a:defRPr/>
            </a:pPr>
            <a:fld id="{9CE82346-4345-415D-900F-6E111CB53D07}" type="datetimeFigureOut">
              <a:rPr lang="en-US"/>
              <a:pPr>
                <a:defRPr/>
              </a:pPr>
              <a:t>1/25/17</a:t>
            </a:fld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 smtClean="0"/>
            </a:lvl1pPr>
          </a:lstStyle>
          <a:p>
            <a:pPr>
              <a:defRPr/>
            </a:pPr>
            <a:fld id="{D6FFF317-0470-41B5-B998-12F5853E6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1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D0A35-52DA-714B-9364-7F35C8ADFE9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800F1-8222-DF4B-A13F-4C9AB0CF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3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800F1-8222-DF4B-A13F-4C9AB0CF5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800F1-8222-DF4B-A13F-4C9AB0CF5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6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800F1-8222-DF4B-A13F-4C9AB0CF5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2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Patriarchal is male based, father lineage  </a:t>
            </a:r>
          </a:p>
          <a:p>
            <a:endParaRPr lang="en-US" dirty="0" smtClean="0"/>
          </a:p>
          <a:p>
            <a:r>
              <a:rPr lang="en-US" dirty="0" smtClean="0"/>
              <a:t>p.174 </a:t>
            </a:r>
            <a:r>
              <a:rPr lang="mr-IN" dirty="0" smtClean="0"/>
              <a:t>–</a:t>
            </a:r>
            <a:r>
              <a:rPr lang="en-US" dirty="0" smtClean="0"/>
              <a:t> bottom of the page,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Kottak</a:t>
            </a:r>
            <a:r>
              <a:rPr lang="en-US" baseline="0" dirty="0" smtClean="0"/>
              <a:t> and gender in historical context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Gender stereotypes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Learning cultural patterns when models no or different models regarding gender</a:t>
            </a:r>
          </a:p>
          <a:p>
            <a:r>
              <a:rPr lang="en-US" baseline="0" dirty="0" smtClean="0"/>
              <a:t>Cultural genders beyond binary were all over the world yet has been subjected to the binary norms</a:t>
            </a:r>
          </a:p>
          <a:p>
            <a:r>
              <a:rPr lang="en-US" baseline="0" dirty="0" smtClean="0"/>
              <a:t>But in societies that support beyond the binary have been supported and have had status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Changes to economic systems also change gender roles as well, what are the factors contribute to one gender role</a:t>
            </a:r>
          </a:p>
          <a:p>
            <a:endParaRPr lang="en-US" baseline="0" dirty="0" smtClean="0"/>
          </a:p>
          <a:p>
            <a:r>
              <a:rPr lang="en-US" baseline="0" smtClean="0"/>
              <a:t>Gender &lt;&lt;&gt;&gt; Culture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800F1-8222-DF4B-A13F-4C9AB0CF5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1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61A28-6148-4853-9AAB-EC956B7B50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63999-7FD9-4F4D-85DB-20020A1B3B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5A64C-152C-402D-908F-E612892D8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D764F-656A-4F81-8DAC-A454A58FF3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7E441-5A25-4D43-BA0C-8277B2E901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4E789-A287-4A2A-8F45-7071DC217E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4A294-DD55-4654-B91A-B154067FAE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89ABE-A481-4F0D-89C1-2ECD568859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A1F74-44E8-4090-AF1A-AA84C5C4FD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259E6-E967-4DC5-947F-3BF6247EB4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94B4D-4D69-4CC7-B6F0-D9A189B484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811281-CC34-41C4-88D2-97B3533F5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NULL" TargetMode="Externa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7544" y="548681"/>
            <a:ext cx="8208912" cy="5832648"/>
          </a:xfrm>
        </p:spPr>
        <p:txBody>
          <a:bodyPr/>
          <a:lstStyle/>
          <a:p>
            <a:pPr marL="609600" indent="-609600" eaLnBrk="1" hangingPunct="1"/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n-US" sz="4000" dirty="0" smtClean="0">
                <a:solidFill>
                  <a:srgbClr val="FF9AF1"/>
                </a:solidFill>
              </a:rPr>
              <a:t>Gender </a:t>
            </a:r>
          </a:p>
          <a:p>
            <a:pPr marL="609600" indent="-609600" algn="l" eaLnBrk="1" hangingPunct="1"/>
            <a:endParaRPr lang="en-US" sz="4000" dirty="0" smtClean="0">
              <a:solidFill>
                <a:srgbClr val="FF9AF1"/>
              </a:solidFill>
            </a:endParaRPr>
          </a:p>
          <a:p>
            <a:pPr marL="609600" indent="-609600" algn="l" eaLnBrk="1" hangingPunct="1"/>
            <a:r>
              <a:rPr lang="en-US" dirty="0" smtClean="0">
                <a:solidFill>
                  <a:srgbClr val="FF9AF1"/>
                </a:solidFill>
              </a:rPr>
              <a:t>1.   Sex and gender</a:t>
            </a:r>
          </a:p>
          <a:p>
            <a:pPr marL="609600" indent="-609600" algn="l" eaLnBrk="1" hangingPunct="1">
              <a:buFontTx/>
              <a:buAutoNum type="arabicPeriod" startAt="2"/>
            </a:pPr>
            <a:r>
              <a:rPr lang="en-US" dirty="0" smtClean="0">
                <a:solidFill>
                  <a:srgbClr val="FF9AF1"/>
                </a:solidFill>
              </a:rPr>
              <a:t>Sex and temperament (M. Mead)</a:t>
            </a:r>
          </a:p>
          <a:p>
            <a:pPr marL="609600" indent="-609600" algn="l" eaLnBrk="1" hangingPunct="1">
              <a:buFontTx/>
              <a:buAutoNum type="arabicPeriod" startAt="2"/>
            </a:pPr>
            <a:r>
              <a:rPr lang="en-US" dirty="0" smtClean="0">
                <a:solidFill>
                  <a:srgbClr val="FF9AF1"/>
                </a:solidFill>
              </a:rPr>
              <a:t>Temperament and </a:t>
            </a:r>
            <a:r>
              <a:rPr lang="en-US" dirty="0">
                <a:solidFill>
                  <a:srgbClr val="FF9AF1"/>
                </a:solidFill>
              </a:rPr>
              <a:t>c</a:t>
            </a:r>
            <a:r>
              <a:rPr lang="en-US" dirty="0" smtClean="0">
                <a:solidFill>
                  <a:srgbClr val="FF9AF1"/>
                </a:solidFill>
              </a:rPr>
              <a:t>ulture</a:t>
            </a:r>
          </a:p>
          <a:p>
            <a:pPr marL="609600" indent="-609600" algn="l" eaLnBrk="1" hangingPunct="1">
              <a:buFontTx/>
              <a:buAutoNum type="arabicPeriod" startAt="2"/>
            </a:pPr>
            <a:r>
              <a:rPr lang="en-US" dirty="0" smtClean="0">
                <a:solidFill>
                  <a:srgbClr val="FF9AF1"/>
                </a:solidFill>
              </a:rPr>
              <a:t>Recurrent gender patterns</a:t>
            </a:r>
          </a:p>
          <a:p>
            <a:pPr marL="609600" indent="-609600" algn="l" eaLnBrk="1" hangingPunct="1">
              <a:buFontTx/>
              <a:buAutoNum type="arabicPeriod" startAt="2"/>
            </a:pPr>
            <a:r>
              <a:rPr lang="en-US" dirty="0" smtClean="0">
                <a:solidFill>
                  <a:srgbClr val="FF9AF1"/>
                </a:solidFill>
              </a:rPr>
              <a:t>Peruvian market women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9221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olidFill>
                  <a:srgbClr val="FF9AF1"/>
                </a:solidFill>
              </a:rPr>
              <a:t>1.  Sex and gender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496944" cy="5400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s-CO" sz="2800" dirty="0" smtClean="0">
                <a:solidFill>
                  <a:srgbClr val="FF9AF1"/>
                </a:solidFill>
              </a:rPr>
              <a:t>Sex: biological difference (sexual dymorphism).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s-CO" sz="2800" dirty="0" smtClean="0">
              <a:solidFill>
                <a:srgbClr val="FF9AF1"/>
              </a:solidFill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s-CO" sz="2800" dirty="0" smtClean="0">
                <a:solidFill>
                  <a:srgbClr val="FF9AF1"/>
                </a:solidFill>
              </a:rPr>
              <a:t>Gender: a cultural construction, the meaning ascribed to biological</a:t>
            </a:r>
            <a:r>
              <a:rPr lang="es-CO" sz="2800" dirty="0">
                <a:solidFill>
                  <a:srgbClr val="FF9AF1"/>
                </a:solidFill>
              </a:rPr>
              <a:t> </a:t>
            </a:r>
            <a:r>
              <a:rPr lang="es-CO" sz="2800" dirty="0" smtClean="0">
                <a:solidFill>
                  <a:srgbClr val="FF9AF1"/>
                </a:solidFill>
              </a:rPr>
              <a:t>difference (what does it mean to be M,F or other)</a:t>
            </a:r>
            <a:endParaRPr lang="en-US" sz="2800" dirty="0" smtClean="0">
              <a:solidFill>
                <a:srgbClr val="FF9AF1"/>
              </a:solidFill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800" dirty="0" smtClean="0">
              <a:solidFill>
                <a:srgbClr val="FF9AF1"/>
              </a:solidFill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800" dirty="0" smtClean="0"/>
              <a:t>Nature/biology (A) </a:t>
            </a:r>
            <a:r>
              <a:rPr lang="en-US" sz="2800" dirty="0" smtClean="0">
                <a:solidFill>
                  <a:srgbClr val="FF9AF1"/>
                </a:solidFill>
              </a:rPr>
              <a:t>vs. </a:t>
            </a:r>
            <a:r>
              <a:rPr lang="en-US" sz="2800" dirty="0" smtClean="0"/>
              <a:t>nurture/</a:t>
            </a:r>
            <a:r>
              <a:rPr lang="en-US" sz="2800" dirty="0" smtClean="0">
                <a:solidFill>
                  <a:srgbClr val="92D050"/>
                </a:solidFill>
              </a:rPr>
              <a:t>culture (B) </a:t>
            </a:r>
            <a:r>
              <a:rPr lang="en-US" sz="2800" dirty="0" smtClean="0">
                <a:solidFill>
                  <a:srgbClr val="FF9AF1"/>
                </a:solidFill>
              </a:rPr>
              <a:t>debates: Are we, as gendered beings, the product of </a:t>
            </a:r>
            <a:r>
              <a:rPr lang="en-US" sz="2800" dirty="0" smtClean="0"/>
              <a:t>biology </a:t>
            </a:r>
            <a:r>
              <a:rPr lang="en-US" sz="2800" dirty="0" smtClean="0">
                <a:solidFill>
                  <a:srgbClr val="FF9AF1"/>
                </a:solidFill>
              </a:rPr>
              <a:t>or of </a:t>
            </a:r>
            <a:r>
              <a:rPr lang="en-US" sz="2800" dirty="0" smtClean="0">
                <a:solidFill>
                  <a:srgbClr val="92D050"/>
                </a:solidFill>
              </a:rPr>
              <a:t>culture</a:t>
            </a:r>
            <a:r>
              <a:rPr lang="en-US" sz="2800" dirty="0" smtClean="0">
                <a:solidFill>
                  <a:srgbClr val="FF9AF1"/>
                </a:solidFill>
              </a:rPr>
              <a:t>? </a:t>
            </a:r>
          </a:p>
          <a:p>
            <a:pPr eaLnBrk="1" hangingPunct="1">
              <a:lnSpc>
                <a:spcPct val="110000"/>
              </a:lnSpc>
            </a:pPr>
            <a:endParaRPr lang="en-US" sz="2800" dirty="0" smtClean="0">
              <a:solidFill>
                <a:srgbClr val="FF9AF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 smtClean="0"/>
              <a:t>For (A) to be correct we would expect: </a:t>
            </a:r>
            <a:r>
              <a:rPr lang="en-US" sz="2800" dirty="0" smtClean="0">
                <a:solidFill>
                  <a:srgbClr val="FF9AF1"/>
                </a:solidFill>
              </a:rPr>
              <a:t>universality of gender roles, no historical change, limited range of gender behavior.</a:t>
            </a:r>
          </a:p>
          <a:p>
            <a:pPr marL="57150" indent="0">
              <a:lnSpc>
                <a:spcPct val="110000"/>
              </a:lnSpc>
              <a:buNone/>
            </a:pPr>
            <a:endParaRPr lang="en-US" sz="2800" dirty="0" smtClean="0">
              <a:solidFill>
                <a:srgbClr val="FF9AF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 smtClean="0"/>
              <a:t>For </a:t>
            </a:r>
            <a:r>
              <a:rPr lang="en-US" sz="2800" dirty="0" smtClean="0">
                <a:solidFill>
                  <a:srgbClr val="92D050"/>
                </a:solidFill>
              </a:rPr>
              <a:t>(B) </a:t>
            </a:r>
            <a:r>
              <a:rPr lang="en-US" sz="2800" dirty="0" smtClean="0"/>
              <a:t>to be correct we would expect: </a:t>
            </a:r>
            <a:r>
              <a:rPr lang="en-US" sz="2800" dirty="0" smtClean="0">
                <a:solidFill>
                  <a:srgbClr val="FF9AF1"/>
                </a:solidFill>
              </a:rPr>
              <a:t>culturally contingent gender roles, change over time, ample range of gender behavior.</a:t>
            </a:r>
          </a:p>
          <a:p>
            <a:pPr lvl="1" eaLnBrk="1" hangingPunct="1">
              <a:buFontTx/>
              <a:buNone/>
            </a:pPr>
            <a:endParaRPr lang="en-US" sz="2400" dirty="0" smtClean="0">
              <a:solidFill>
                <a:srgbClr val="FF3399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3399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9AF1"/>
                </a:solidFill>
              </a:rPr>
              <a:t>2. Sex and temperament (M. Mead, 1935)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08912" cy="496855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9AF1"/>
                </a:solidFill>
              </a:rPr>
              <a:t>Central objective:  To examine if and how the “temperament” of people from different societies was sex-linked.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400" dirty="0" smtClean="0">
              <a:solidFill>
                <a:srgbClr val="FF9AF1"/>
              </a:solidFill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9AF1"/>
                </a:solidFill>
              </a:rPr>
              <a:t>Assumption:  If temperament is sex-linked, it should be consistently the same from society to society.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sz="2400" dirty="0">
              <a:solidFill>
                <a:srgbClr val="FF9AF1"/>
              </a:solidFill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9AF1"/>
                </a:solidFill>
              </a:rPr>
              <a:t>Studied 3 neighboring populations in Papua New Guinea.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sz="2400" dirty="0">
              <a:solidFill>
                <a:srgbClr val="FF9AF1"/>
              </a:solidFill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FF9AF1"/>
                </a:solidFill>
              </a:rPr>
              <a:t>Found variation in gender behavior and temperament among the three groups</a:t>
            </a:r>
            <a:r>
              <a:rPr lang="en-US" sz="2400" dirty="0">
                <a:solidFill>
                  <a:srgbClr val="FF9AF1"/>
                </a:solidFill>
              </a:rPr>
              <a:t> </a:t>
            </a:r>
            <a:r>
              <a:rPr lang="en-US" sz="2400" dirty="0" smtClean="0">
                <a:solidFill>
                  <a:srgbClr val="FF9AF1"/>
                </a:solidFill>
              </a:rPr>
              <a:t>and concluded that personality traits assumed to be </a:t>
            </a:r>
            <a:r>
              <a:rPr lang="en-US" sz="2400" dirty="0" smtClean="0">
                <a:solidFill>
                  <a:srgbClr val="00B0F0"/>
                </a:solidFill>
              </a:rPr>
              <a:t>“masculine” or “feminine” </a:t>
            </a:r>
            <a:r>
              <a:rPr lang="en-US" sz="2400" dirty="0" smtClean="0">
                <a:solidFill>
                  <a:srgbClr val="FFFF00"/>
                </a:solidFill>
              </a:rPr>
              <a:t>were the product of socialization in diverse cultural settings.  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3399"/>
              </a:solidFill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apua New Guinea Map">
            <a:hlinkClick r:id="rId2" invalidUrl="http://www.countryreports.org/maps/maps.aspx?countryid=190&amp;countryName=Papua New Guinea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5688632" cy="437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372200" y="2636912"/>
            <a:ext cx="2627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1" hangingPunct="1"/>
            <a:r>
              <a:rPr lang="en-US" dirty="0" err="1" smtClean="0">
                <a:solidFill>
                  <a:srgbClr val="FF9AF1"/>
                </a:solidFill>
              </a:rPr>
              <a:t>Arapesh</a:t>
            </a:r>
            <a:endParaRPr lang="en-US" dirty="0" smtClean="0">
              <a:solidFill>
                <a:srgbClr val="FF9AF1"/>
              </a:solidFill>
            </a:endParaRPr>
          </a:p>
          <a:p>
            <a:pPr lvl="2" eaLnBrk="1" hangingPunct="1"/>
            <a:r>
              <a:rPr lang="en-US" dirty="0" err="1" smtClean="0">
                <a:solidFill>
                  <a:srgbClr val="FF9AF1"/>
                </a:solidFill>
              </a:rPr>
              <a:t>Mundugamor</a:t>
            </a:r>
            <a:endParaRPr lang="en-US" dirty="0" smtClean="0">
              <a:solidFill>
                <a:srgbClr val="FF9AF1"/>
              </a:solidFill>
            </a:endParaRPr>
          </a:p>
          <a:p>
            <a:pPr lvl="2" eaLnBrk="1" hangingPunct="1"/>
            <a:r>
              <a:rPr lang="en-US" dirty="0" err="1" smtClean="0">
                <a:solidFill>
                  <a:srgbClr val="FF9AF1"/>
                </a:solidFill>
              </a:rPr>
              <a:t>Tchambuli</a:t>
            </a:r>
            <a:endParaRPr lang="en-US" dirty="0" smtClean="0">
              <a:solidFill>
                <a:srgbClr val="FF9AF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9AF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Mead´s </a:t>
            </a:r>
            <a:r>
              <a:rPr lang="en-US" sz="4400" kern="0" dirty="0">
                <a:solidFill>
                  <a:srgbClr val="FF9AF1"/>
                </a:solidFill>
                <a:latin typeface="+mj-lt"/>
                <a:ea typeface="+mj-ea"/>
                <a:cs typeface="+mj-cs"/>
              </a:rPr>
              <a:t>r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9AF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esearch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9AF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setting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3059832" y="3212976"/>
            <a:ext cx="4032448" cy="432048"/>
          </a:xfrm>
          <a:prstGeom prst="straightConnector1">
            <a:avLst/>
          </a:prstGeom>
          <a:ln w="50800">
            <a:solidFill>
              <a:srgbClr val="FF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78098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9AF1"/>
                </a:solidFill>
              </a:rPr>
              <a:t>3. Temperament and culture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268760"/>
            <a:ext cx="7704856" cy="54006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i="1" dirty="0" smtClean="0"/>
              <a:t>If it is true that it is culture and not nature that shapes temperament, what are the origins of the patterns observed in human societies? </a:t>
            </a:r>
            <a:r>
              <a:rPr lang="en-US" sz="2800" dirty="0" smtClean="0">
                <a:solidFill>
                  <a:srgbClr val="FF9AF1"/>
                </a:solidFill>
              </a:rPr>
              <a:t>(e.g</a:t>
            </a:r>
            <a:r>
              <a:rPr lang="en-US" sz="2800" dirty="0">
                <a:solidFill>
                  <a:srgbClr val="FF9AF1"/>
                </a:solidFill>
              </a:rPr>
              <a:t>. why do both males and females among the </a:t>
            </a:r>
            <a:r>
              <a:rPr lang="en-US" sz="2800" dirty="0" err="1">
                <a:solidFill>
                  <a:srgbClr val="FF9AF1"/>
                </a:solidFill>
              </a:rPr>
              <a:t>Mundugamur</a:t>
            </a:r>
            <a:r>
              <a:rPr lang="en-US" sz="2800" dirty="0">
                <a:solidFill>
                  <a:srgbClr val="FF9AF1"/>
                </a:solidFill>
              </a:rPr>
              <a:t> tend to have a docile and nurturing temperament</a:t>
            </a:r>
            <a:r>
              <a:rPr lang="en-US" sz="2800" dirty="0" smtClean="0">
                <a:solidFill>
                  <a:srgbClr val="FF9AF1"/>
                </a:solidFill>
              </a:rPr>
              <a:t>?)</a:t>
            </a:r>
            <a:endParaRPr lang="en-US" sz="2800" dirty="0">
              <a:solidFill>
                <a:srgbClr val="FF9AF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solidFill>
                <a:srgbClr val="FF9AF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AAFF53"/>
                </a:solidFill>
              </a:rPr>
              <a:t>Mead argued </a:t>
            </a:r>
            <a:r>
              <a:rPr lang="en-US" sz="2800" dirty="0" smtClean="0">
                <a:solidFill>
                  <a:srgbClr val="FF9AF1"/>
                </a:solidFill>
              </a:rPr>
              <a:t>that societies selected from a broad range of temperaments and </a:t>
            </a:r>
            <a:r>
              <a:rPr lang="en-US" sz="2800" dirty="0" smtClean="0">
                <a:solidFill>
                  <a:srgbClr val="AAFF53"/>
                </a:solidFill>
              </a:rPr>
              <a:t>favor particular ones as models for gendered behaviors.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800" dirty="0" smtClean="0">
              <a:solidFill>
                <a:srgbClr val="FF9AF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sz="2800" dirty="0" smtClean="0">
                <a:solidFill>
                  <a:srgbClr val="AAFF53"/>
                </a:solidFill>
              </a:rPr>
              <a:t>Biological </a:t>
            </a:r>
            <a:r>
              <a:rPr lang="en-US" sz="2800" dirty="0" smtClean="0">
                <a:solidFill>
                  <a:srgbClr val="FF9AF1"/>
                </a:solidFill>
              </a:rPr>
              <a:t>propensities towards certain temperament do exist. These are encouraged or </a:t>
            </a:r>
            <a:r>
              <a:rPr lang="en-US" sz="2800" dirty="0" smtClean="0">
                <a:solidFill>
                  <a:srgbClr val="AAFF53"/>
                </a:solidFill>
              </a:rPr>
              <a:t>overridden through the process of socialization</a:t>
            </a:r>
            <a:r>
              <a:rPr lang="en-US" sz="2800" dirty="0" smtClean="0">
                <a:solidFill>
                  <a:srgbClr val="FF9AF1"/>
                </a:solidFill>
              </a:rPr>
              <a:t>, creating patterned cultural behavior.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600" dirty="0">
              <a:solidFill>
                <a:srgbClr val="FF9AF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FF9AF1"/>
                </a:solidFill>
              </a:rPr>
              <a:t>	</a:t>
            </a:r>
            <a:endParaRPr lang="en-US" sz="2800" dirty="0" smtClean="0">
              <a:solidFill>
                <a:srgbClr val="FF9AF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76470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9AF1"/>
                </a:solidFill>
              </a:rPr>
              <a:t>4.  Recurrent gender patterns</a:t>
            </a:r>
            <a:endParaRPr lang="en-US" sz="4000" dirty="0">
              <a:solidFill>
                <a:srgbClr val="FF9AF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8136904" cy="5616624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Kottak’s</a:t>
            </a:r>
            <a:r>
              <a:rPr lang="en-US" dirty="0" smtClean="0">
                <a:solidFill>
                  <a:schemeClr val="tx1"/>
                </a:solidFill>
              </a:rPr>
              <a:t> cross-cultural and historical examination of gender patterns </a:t>
            </a:r>
            <a:r>
              <a:rPr lang="en-US" dirty="0" smtClean="0">
                <a:solidFill>
                  <a:srgbClr val="FF9AF1"/>
                </a:solidFill>
              </a:rPr>
              <a:t>suggests that at at </a:t>
            </a:r>
            <a:r>
              <a:rPr lang="en-US" dirty="0" smtClean="0">
                <a:solidFill>
                  <a:schemeClr val="tx1"/>
                </a:solidFill>
              </a:rPr>
              <a:t>different historical and economic junctures</a:t>
            </a:r>
            <a:r>
              <a:rPr lang="en-US" dirty="0" smtClean="0">
                <a:solidFill>
                  <a:srgbClr val="FF9AF1"/>
                </a:solidFill>
              </a:rPr>
              <a:t>, certain gender patterns become more common:</a:t>
            </a:r>
          </a:p>
          <a:p>
            <a:pPr algn="l">
              <a:lnSpc>
                <a:spcPct val="120000"/>
              </a:lnSpc>
            </a:pPr>
            <a:endParaRPr lang="en-US" dirty="0">
              <a:solidFill>
                <a:srgbClr val="FF9AF1"/>
              </a:solidFill>
            </a:endParaRPr>
          </a:p>
          <a:p>
            <a:pPr marL="457200" indent="-457200" algn="l">
              <a:lnSpc>
                <a:spcPct val="120000"/>
              </a:lnSpc>
              <a:buFontTx/>
              <a:buChar char="•"/>
            </a:pPr>
            <a:r>
              <a:rPr lang="en-US" dirty="0" smtClean="0">
                <a:solidFill>
                  <a:srgbClr val="FF9AF1"/>
                </a:solidFill>
              </a:rPr>
              <a:t>Patrilineal-</a:t>
            </a:r>
            <a:r>
              <a:rPr lang="en-US" dirty="0" err="1" smtClean="0">
                <a:solidFill>
                  <a:srgbClr val="FF9AF1"/>
                </a:solidFill>
              </a:rPr>
              <a:t>patrifocal</a:t>
            </a:r>
            <a:r>
              <a:rPr lang="en-US" dirty="0" smtClean="0">
                <a:solidFill>
                  <a:srgbClr val="FF9AF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patriarchal systems, </a:t>
            </a:r>
            <a:r>
              <a:rPr lang="en-US" dirty="0" smtClean="0">
                <a:solidFill>
                  <a:srgbClr val="FF9AF1"/>
                </a:solidFill>
              </a:rPr>
              <a:t>associated with a </a:t>
            </a:r>
            <a:r>
              <a:rPr lang="en-US" dirty="0" smtClean="0">
                <a:solidFill>
                  <a:schemeClr val="tx1"/>
                </a:solidFill>
              </a:rPr>
              <a:t>sharp public (M)-domestic (F) dichotomies</a:t>
            </a:r>
            <a:r>
              <a:rPr lang="en-US" dirty="0" smtClean="0">
                <a:solidFill>
                  <a:srgbClr val="FF9AF1"/>
                </a:solidFill>
              </a:rPr>
              <a:t>, are very common today (even deemed “natural”).</a:t>
            </a:r>
          </a:p>
          <a:p>
            <a:pPr algn="l">
              <a:lnSpc>
                <a:spcPct val="120000"/>
              </a:lnSpc>
            </a:pPr>
            <a:endParaRPr lang="en-US" dirty="0" smtClean="0">
              <a:solidFill>
                <a:srgbClr val="FF9AF1"/>
              </a:solidFill>
            </a:endParaRPr>
          </a:p>
          <a:p>
            <a:pPr marL="457200" indent="-457200" algn="l">
              <a:lnSpc>
                <a:spcPct val="120000"/>
              </a:lnSpc>
              <a:buFontTx/>
              <a:buChar char="•"/>
            </a:pPr>
            <a:r>
              <a:rPr lang="en-US" dirty="0" smtClean="0">
                <a:solidFill>
                  <a:srgbClr val="FF9AF1"/>
                </a:solidFill>
              </a:rPr>
              <a:t>Yet, </a:t>
            </a:r>
            <a:r>
              <a:rPr lang="en-US" dirty="0" smtClean="0">
                <a:solidFill>
                  <a:srgbClr val="AAFF53"/>
                </a:solidFill>
              </a:rPr>
              <a:t>this pattern was likely uncommon throughout much of human </a:t>
            </a:r>
            <a:r>
              <a:rPr lang="en-US" sz="3500" b="1" dirty="0" smtClean="0">
                <a:solidFill>
                  <a:srgbClr val="AAFF53"/>
                </a:solidFill>
              </a:rPr>
              <a:t>history </a:t>
            </a:r>
            <a:r>
              <a:rPr lang="en-US" dirty="0" smtClean="0">
                <a:solidFill>
                  <a:srgbClr val="FF9AF1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hunter-gatherer societies </a:t>
            </a:r>
            <a:r>
              <a:rPr lang="en-US" dirty="0" smtClean="0">
                <a:solidFill>
                  <a:srgbClr val="FF9AF1"/>
                </a:solidFill>
              </a:rPr>
              <a:t>tend to be notoriously </a:t>
            </a:r>
            <a:r>
              <a:rPr lang="en-US" dirty="0" smtClean="0">
                <a:solidFill>
                  <a:srgbClr val="FFFF00"/>
                </a:solidFill>
              </a:rPr>
              <a:t>egalitarian </a:t>
            </a:r>
            <a:r>
              <a:rPr lang="en-US" dirty="0" smtClean="0">
                <a:solidFill>
                  <a:srgbClr val="FFFF00"/>
                </a:solidFill>
              </a:rPr>
              <a:t>{equality} </a:t>
            </a:r>
            <a:r>
              <a:rPr lang="en-US" dirty="0" smtClean="0">
                <a:solidFill>
                  <a:srgbClr val="FF9AF1"/>
                </a:solidFill>
              </a:rPr>
              <a:t>in </a:t>
            </a:r>
            <a:r>
              <a:rPr lang="en-US" dirty="0" smtClean="0">
                <a:solidFill>
                  <a:srgbClr val="FF9AF1"/>
                </a:solidFill>
              </a:rPr>
              <a:t>gender matters).</a:t>
            </a:r>
          </a:p>
          <a:p>
            <a:pPr algn="l">
              <a:lnSpc>
                <a:spcPct val="120000"/>
              </a:lnSpc>
            </a:pPr>
            <a:endParaRPr lang="en-US" dirty="0" smtClean="0">
              <a:solidFill>
                <a:srgbClr val="FF9AF1"/>
              </a:solidFill>
            </a:endParaRPr>
          </a:p>
          <a:p>
            <a:pPr marL="457200" indent="-457200" algn="l">
              <a:lnSpc>
                <a:spcPct val="120000"/>
              </a:lnSpc>
              <a:buFontTx/>
              <a:buChar char="•"/>
            </a:pPr>
            <a:r>
              <a:rPr lang="en-US" dirty="0" smtClean="0">
                <a:solidFill>
                  <a:srgbClr val="FF9AF1"/>
                </a:solidFill>
              </a:rPr>
              <a:t>The existence of other social systems (e.g. matrilineal-</a:t>
            </a:r>
            <a:r>
              <a:rPr lang="en-US" dirty="0" err="1" smtClean="0">
                <a:solidFill>
                  <a:srgbClr val="FF9AF1"/>
                </a:solidFill>
              </a:rPr>
              <a:t>matrifocal</a:t>
            </a:r>
            <a:r>
              <a:rPr lang="en-US" dirty="0" smtClean="0">
                <a:solidFill>
                  <a:srgbClr val="FF9AF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matriarchal</a:t>
            </a:r>
            <a:r>
              <a:rPr lang="en-US" dirty="0" smtClean="0">
                <a:solidFill>
                  <a:srgbClr val="FF9AF1"/>
                </a:solidFill>
              </a:rPr>
              <a:t>) is also </a:t>
            </a:r>
            <a:r>
              <a:rPr lang="en-US" dirty="0" smtClean="0">
                <a:solidFill>
                  <a:srgbClr val="AAFF53"/>
                </a:solidFill>
              </a:rPr>
              <a:t>evidence that no single pattern is inherent to the human species.  </a:t>
            </a:r>
          </a:p>
          <a:p>
            <a:pPr algn="l">
              <a:lnSpc>
                <a:spcPct val="120000"/>
              </a:lnSpc>
            </a:pPr>
            <a:endParaRPr lang="en-US" dirty="0">
              <a:solidFill>
                <a:srgbClr val="FF9AF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dirty="0" smtClean="0">
                <a:solidFill>
                  <a:srgbClr val="FF9AF1"/>
                </a:solidFill>
              </a:rPr>
              <a:t>In all social settings, though, gender role expectations are supremely important to social dynamics.  </a:t>
            </a:r>
          </a:p>
          <a:p>
            <a:pPr algn="l"/>
            <a:endParaRPr lang="en-US" dirty="0" smtClean="0">
              <a:solidFill>
                <a:srgbClr val="FF9AF1"/>
              </a:solidFill>
            </a:endParaRPr>
          </a:p>
          <a:p>
            <a:pPr marL="457200" indent="-457200" algn="l">
              <a:buFontTx/>
              <a:buChar char="•"/>
            </a:pPr>
            <a:endParaRPr lang="en-US" dirty="0" smtClean="0">
              <a:solidFill>
                <a:srgbClr val="FF9AF1"/>
              </a:solidFill>
            </a:endParaRPr>
          </a:p>
          <a:p>
            <a:pPr algn="l"/>
            <a:endParaRPr lang="en-US" dirty="0" smtClean="0">
              <a:solidFill>
                <a:srgbClr val="FF9AF1"/>
              </a:solidFill>
            </a:endParaRPr>
          </a:p>
          <a:p>
            <a:pPr marL="457200" indent="-457200" algn="l">
              <a:buFontTx/>
              <a:buChar char="•"/>
            </a:pPr>
            <a:endParaRPr lang="en-US" dirty="0">
              <a:solidFill>
                <a:srgbClr val="FF9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FF9AF1"/>
                </a:solidFill>
              </a:rPr>
              <a:t>5</a:t>
            </a:r>
            <a:r>
              <a:rPr lang="en-US" sz="4000" dirty="0" smtClean="0">
                <a:solidFill>
                  <a:srgbClr val="FF9AF1"/>
                </a:solidFill>
              </a:rPr>
              <a:t>. Peruvian market women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FF3399"/>
                </a:solidFill>
              </a:rPr>
              <a:t>  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836712"/>
            <a:ext cx="8507288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20000"/>
              </a:lnSpc>
              <a:buNone/>
            </a:pPr>
            <a:r>
              <a:rPr lang="en-US" sz="2000" dirty="0" smtClean="0">
                <a:solidFill>
                  <a:srgbClr val="FF9AF1"/>
                </a:solidFill>
              </a:rPr>
              <a:t>Seligman combines analysis of class and gender to contextualize perceptions of Peruvian market women in Cuzco and  to understand the effect of their family dynamics on their economic standing: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000" dirty="0" smtClean="0">
              <a:solidFill>
                <a:srgbClr val="FF9AF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rgbClr val="FF9AF1"/>
                </a:solidFill>
              </a:rPr>
              <a:t>Perceived as a social/gender anomaly. 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rgbClr val="FF9AF1"/>
                </a:solidFill>
              </a:rPr>
              <a:t>Trapped in dysfunctional family dynamics</a:t>
            </a:r>
            <a:r>
              <a:rPr lang="en-US" sz="2000" dirty="0">
                <a:solidFill>
                  <a:srgbClr val="FF9AF1"/>
                </a:solidFill>
              </a:rPr>
              <a:t> </a:t>
            </a:r>
            <a:r>
              <a:rPr lang="en-US" sz="2000" dirty="0" smtClean="0">
                <a:solidFill>
                  <a:srgbClr val="FF9AF1"/>
                </a:solidFill>
              </a:rPr>
              <a:t>(absent husbands, abuse, etc.).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sz="2000" dirty="0">
              <a:solidFill>
                <a:srgbClr val="FF9AF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sz="2000" dirty="0" smtClean="0">
                <a:solidFill>
                  <a:srgbClr val="FF9AF1"/>
                </a:solidFill>
              </a:rPr>
              <a:t>This is a common pattern among economically unstable adults (in Peru and elsewhere), and can be understood as a *</a:t>
            </a:r>
            <a:r>
              <a:rPr lang="en-US" sz="2000" u="sng" dirty="0" smtClean="0">
                <a:solidFill>
                  <a:srgbClr val="FF9AF1"/>
                </a:solidFill>
              </a:rPr>
              <a:t>failed patriarchy</a:t>
            </a:r>
            <a:r>
              <a:rPr lang="en-US" sz="2000" dirty="0" smtClean="0">
                <a:solidFill>
                  <a:srgbClr val="FF9AF1"/>
                </a:solidFill>
              </a:rPr>
              <a:t>* (when the cultural expectations of gender roles in a patriarchal system are not met). 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sz="2000" dirty="0">
              <a:solidFill>
                <a:srgbClr val="FF9AF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sz="2000" dirty="0" smtClean="0">
                <a:solidFill>
                  <a:srgbClr val="FF9AF1"/>
                </a:solidFill>
              </a:rPr>
              <a:t>Abuse and violence towards women are exacerbated in nuclear family urban settings, where women are isolated from relatives or social safety nets. 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sz="2000" dirty="0">
              <a:solidFill>
                <a:srgbClr val="FF9AF1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sz="2000" dirty="0" smtClean="0">
                <a:solidFill>
                  <a:srgbClr val="FF9AF1"/>
                </a:solidFill>
              </a:rPr>
              <a:t>Peruvian market women also fit another common pattern known as the *</a:t>
            </a:r>
            <a:r>
              <a:rPr lang="en-US" sz="2000" u="sng" dirty="0" smtClean="0">
                <a:solidFill>
                  <a:srgbClr val="FF9AF1"/>
                </a:solidFill>
              </a:rPr>
              <a:t>feminization of poverty</a:t>
            </a:r>
            <a:r>
              <a:rPr lang="en-US" sz="2000" dirty="0" smtClean="0">
                <a:solidFill>
                  <a:srgbClr val="FF9AF1"/>
                </a:solidFill>
              </a:rPr>
              <a:t>* (overrepresentation of women among those with insufficient incomes), and tend to establish networks of economic cooperation with other women more than with men.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>
              <a:solidFill>
                <a:srgbClr val="FF9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1000">
  <a:themeElements>
    <a:clrScheme name="Custom 5">
      <a:dk1>
        <a:sysClr val="windowText" lastClr="000000"/>
      </a:dk1>
      <a:lt1>
        <a:srgbClr val="FFFEE3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1000.thmx</Template>
  <TotalTime>4373</TotalTime>
  <Words>694</Words>
  <Application>Microsoft Macintosh PowerPoint</Application>
  <PresentationFormat>On-screen Show (4:3)</PresentationFormat>
  <Paragraphs>79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Cambria</vt:lpstr>
      <vt:lpstr>Mangal</vt:lpstr>
      <vt:lpstr>Arial</vt:lpstr>
      <vt:lpstr>Theme 1000</vt:lpstr>
      <vt:lpstr>PowerPoint Presentation</vt:lpstr>
      <vt:lpstr>1.  Sex and gender</vt:lpstr>
      <vt:lpstr>2. Sex and temperament (M. Mead, 1935)</vt:lpstr>
      <vt:lpstr>PowerPoint Presentation</vt:lpstr>
      <vt:lpstr>3. Temperament and culture</vt:lpstr>
      <vt:lpstr>4.  Recurrent gender patterns</vt:lpstr>
      <vt:lpstr>5. Peruvian market women</vt:lpstr>
    </vt:vector>
  </TitlesOfParts>
  <Company>The University of Lethbridge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 of L</dc:creator>
  <cp:lastModifiedBy>Microsoft Office User</cp:lastModifiedBy>
  <cp:revision>52</cp:revision>
  <dcterms:created xsi:type="dcterms:W3CDTF">2006-03-07T22:44:39Z</dcterms:created>
  <dcterms:modified xsi:type="dcterms:W3CDTF">2017-01-27T17:11:20Z</dcterms:modified>
</cp:coreProperties>
</file>