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56" r:id="rId2"/>
    <p:sldId id="271" r:id="rId3"/>
    <p:sldId id="257" r:id="rId4"/>
    <p:sldId id="258" r:id="rId5"/>
    <p:sldId id="259" r:id="rId6"/>
    <p:sldId id="260" r:id="rId7"/>
    <p:sldId id="261" r:id="rId8"/>
    <p:sldId id="265" r:id="rId9"/>
    <p:sldId id="264" r:id="rId10"/>
    <p:sldId id="275" r:id="rId11"/>
    <p:sldId id="266" r:id="rId12"/>
    <p:sldId id="272" r:id="rId13"/>
    <p:sldId id="267" r:id="rId14"/>
    <p:sldId id="273" r:id="rId15"/>
    <p:sldId id="274" r:id="rId16"/>
    <p:sldId id="277" r:id="rId17"/>
    <p:sldId id="269" r:id="rId18"/>
    <p:sldId id="270" r:id="rId19"/>
    <p:sldId id="278" r:id="rId20"/>
    <p:sldId id="279" r:id="rId21"/>
    <p:sldId id="276" r:id="rId22"/>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ysi Kushner" initials="KK"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A3BC"/>
    <a:srgbClr val="99CCFF"/>
    <a:srgbClr val="8393D7"/>
    <a:srgbClr val="717CE9"/>
    <a:srgbClr val="6092C8"/>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60" autoAdjust="0"/>
  </p:normalViewPr>
  <p:slideViewPr>
    <p:cSldViewPr>
      <p:cViewPr varScale="1">
        <p:scale>
          <a:sx n="77" d="100"/>
          <a:sy n="77" d="100"/>
        </p:scale>
        <p:origin x="130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00" d="100"/>
          <a:sy n="100" d="100"/>
        </p:scale>
        <p:origin x="-2034" y="-7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4DC1EA-31B4-4FF6-9EC7-06156DA53E37}" type="doc">
      <dgm:prSet loTypeId="urn:microsoft.com/office/officeart/2005/8/layout/chart3" loCatId="cycle" qsTypeId="urn:microsoft.com/office/officeart/2005/8/quickstyle/simple1" qsCatId="simple" csTypeId="urn:microsoft.com/office/officeart/2005/8/colors/accent1_2" csCatId="accent1" phldr="1"/>
      <dgm:spPr/>
    </dgm:pt>
    <dgm:pt modelId="{D476A35C-0D94-4E03-84C8-FED5FE8A54A1}">
      <dgm:prSet phldrT="[Text]"/>
      <dgm:spPr>
        <a:solidFill>
          <a:srgbClr val="8393D7"/>
        </a:solidFill>
      </dgm:spPr>
      <dgm:t>
        <a:bodyPr/>
        <a:lstStyle/>
        <a:p>
          <a:r>
            <a:rPr lang="en-US" dirty="0" smtClean="0"/>
            <a:t>Newcomers</a:t>
          </a:r>
          <a:endParaRPr lang="en-US" dirty="0"/>
        </a:p>
      </dgm:t>
    </dgm:pt>
    <dgm:pt modelId="{C41FE374-651E-4E2E-9A57-8E5ADDA5BFE4}" type="parTrans" cxnId="{4637ADD6-6459-436A-A3B1-13D278A2C432}">
      <dgm:prSet/>
      <dgm:spPr/>
      <dgm:t>
        <a:bodyPr/>
        <a:lstStyle/>
        <a:p>
          <a:endParaRPr lang="en-US"/>
        </a:p>
      </dgm:t>
    </dgm:pt>
    <dgm:pt modelId="{F2432122-BD7B-43C7-8BAD-C032927004F4}" type="sibTrans" cxnId="{4637ADD6-6459-436A-A3B1-13D278A2C432}">
      <dgm:prSet/>
      <dgm:spPr/>
      <dgm:t>
        <a:bodyPr/>
        <a:lstStyle/>
        <a:p>
          <a:endParaRPr lang="en-US"/>
        </a:p>
      </dgm:t>
    </dgm:pt>
    <dgm:pt modelId="{C8257BA4-1763-4E22-8374-DAF0977BC375}">
      <dgm:prSet phldrT="[Text]"/>
      <dgm:spPr>
        <a:solidFill>
          <a:srgbClr val="6092C8"/>
        </a:solidFill>
      </dgm:spPr>
      <dgm:t>
        <a:bodyPr/>
        <a:lstStyle/>
        <a:p>
          <a:r>
            <a:rPr lang="en-US" dirty="0" smtClean="0"/>
            <a:t>Boundary Crossers</a:t>
          </a:r>
          <a:endParaRPr lang="en-US" dirty="0"/>
        </a:p>
      </dgm:t>
    </dgm:pt>
    <dgm:pt modelId="{9957C385-B639-4F0F-994F-D11690C536FC}" type="parTrans" cxnId="{1760B0FD-7763-42F8-88FF-39074FC6FEC8}">
      <dgm:prSet/>
      <dgm:spPr/>
      <dgm:t>
        <a:bodyPr/>
        <a:lstStyle/>
        <a:p>
          <a:endParaRPr lang="en-US"/>
        </a:p>
      </dgm:t>
    </dgm:pt>
    <dgm:pt modelId="{0BC9F1E5-C04B-4007-9494-2FC3E4BA3CD8}" type="sibTrans" cxnId="{1760B0FD-7763-42F8-88FF-39074FC6FEC8}">
      <dgm:prSet/>
      <dgm:spPr/>
      <dgm:t>
        <a:bodyPr/>
        <a:lstStyle/>
        <a:p>
          <a:endParaRPr lang="en-US"/>
        </a:p>
      </dgm:t>
    </dgm:pt>
    <dgm:pt modelId="{CFFD5ED2-F49D-4C6E-9A80-FA6009855E74}">
      <dgm:prSet phldrT="[Text]"/>
      <dgm:spPr>
        <a:solidFill>
          <a:srgbClr val="9EA3BC"/>
        </a:solidFill>
        <a:ln>
          <a:noFill/>
        </a:ln>
      </dgm:spPr>
      <dgm:t>
        <a:bodyPr/>
        <a:lstStyle/>
        <a:p>
          <a:r>
            <a:rPr lang="en-US" dirty="0" smtClean="0"/>
            <a:t>Permanent Strangers</a:t>
          </a:r>
          <a:endParaRPr lang="en-US" dirty="0"/>
        </a:p>
      </dgm:t>
    </dgm:pt>
    <dgm:pt modelId="{B4068314-5041-42E9-88AE-AF3D1245F008}" type="sibTrans" cxnId="{CC621787-57D6-4449-9820-F23641BA0CEE}">
      <dgm:prSet/>
      <dgm:spPr/>
      <dgm:t>
        <a:bodyPr/>
        <a:lstStyle/>
        <a:p>
          <a:endParaRPr lang="en-US"/>
        </a:p>
      </dgm:t>
    </dgm:pt>
    <dgm:pt modelId="{28D20C8D-B0CD-4EAD-BADA-4E69F900C94E}" type="parTrans" cxnId="{CC621787-57D6-4449-9820-F23641BA0CEE}">
      <dgm:prSet/>
      <dgm:spPr/>
      <dgm:t>
        <a:bodyPr/>
        <a:lstStyle/>
        <a:p>
          <a:endParaRPr lang="en-US"/>
        </a:p>
      </dgm:t>
    </dgm:pt>
    <dgm:pt modelId="{8C41C96C-D744-48AC-8A66-520DA3EF931A}" type="pres">
      <dgm:prSet presAssocID="{C44DC1EA-31B4-4FF6-9EC7-06156DA53E37}" presName="compositeShape" presStyleCnt="0">
        <dgm:presLayoutVars>
          <dgm:chMax val="7"/>
          <dgm:dir/>
          <dgm:resizeHandles val="exact"/>
        </dgm:presLayoutVars>
      </dgm:prSet>
      <dgm:spPr/>
    </dgm:pt>
    <dgm:pt modelId="{82CAD9D5-592D-43FC-A1CB-AFF4DE37A21B}" type="pres">
      <dgm:prSet presAssocID="{C44DC1EA-31B4-4FF6-9EC7-06156DA53E37}" presName="wedge1" presStyleLbl="node1" presStyleIdx="0" presStyleCnt="3" custScaleX="90181" custScaleY="83779" custLinFactNeighborX="-22" custLinFactNeighborY="2924"/>
      <dgm:spPr/>
      <dgm:t>
        <a:bodyPr/>
        <a:lstStyle/>
        <a:p>
          <a:endParaRPr lang="en-US"/>
        </a:p>
      </dgm:t>
    </dgm:pt>
    <dgm:pt modelId="{698DB042-9FEA-47C0-9A65-EF4BE81B55E8}" type="pres">
      <dgm:prSet presAssocID="{C44DC1EA-31B4-4FF6-9EC7-06156DA53E37}" presName="wedge1Tx" presStyleLbl="node1" presStyleIdx="0" presStyleCnt="3">
        <dgm:presLayoutVars>
          <dgm:chMax val="0"/>
          <dgm:chPref val="0"/>
          <dgm:bulletEnabled val="1"/>
        </dgm:presLayoutVars>
      </dgm:prSet>
      <dgm:spPr/>
      <dgm:t>
        <a:bodyPr/>
        <a:lstStyle/>
        <a:p>
          <a:endParaRPr lang="en-US"/>
        </a:p>
      </dgm:t>
    </dgm:pt>
    <dgm:pt modelId="{AD901BFE-4AB6-411E-B123-536E1C0E0136}" type="pres">
      <dgm:prSet presAssocID="{C44DC1EA-31B4-4FF6-9EC7-06156DA53E37}" presName="wedge2" presStyleLbl="node1" presStyleIdx="1" presStyleCnt="3" custScaleX="89484" custScaleY="90676" custLinFactNeighborX="1308" custLinFactNeighborY="4701"/>
      <dgm:spPr/>
      <dgm:t>
        <a:bodyPr/>
        <a:lstStyle/>
        <a:p>
          <a:endParaRPr lang="en-CA"/>
        </a:p>
      </dgm:t>
    </dgm:pt>
    <dgm:pt modelId="{1127968C-3FF6-4CC2-8D8A-F80226C3FCB3}" type="pres">
      <dgm:prSet presAssocID="{C44DC1EA-31B4-4FF6-9EC7-06156DA53E37}" presName="wedge2Tx" presStyleLbl="node1" presStyleIdx="1" presStyleCnt="3">
        <dgm:presLayoutVars>
          <dgm:chMax val="0"/>
          <dgm:chPref val="0"/>
          <dgm:bulletEnabled val="1"/>
        </dgm:presLayoutVars>
      </dgm:prSet>
      <dgm:spPr/>
      <dgm:t>
        <a:bodyPr/>
        <a:lstStyle/>
        <a:p>
          <a:endParaRPr lang="en-CA"/>
        </a:p>
      </dgm:t>
    </dgm:pt>
    <dgm:pt modelId="{C4E5A671-7391-4B37-99B0-819C80E8DEF6}" type="pres">
      <dgm:prSet presAssocID="{C44DC1EA-31B4-4FF6-9EC7-06156DA53E37}" presName="wedge3" presStyleLbl="node1" presStyleIdx="2" presStyleCnt="3" custScaleX="116096" custScaleY="93927" custLinFactNeighborX="1308" custLinFactNeighborY="0"/>
      <dgm:spPr/>
      <dgm:t>
        <a:bodyPr/>
        <a:lstStyle/>
        <a:p>
          <a:endParaRPr lang="en-CA"/>
        </a:p>
      </dgm:t>
    </dgm:pt>
    <dgm:pt modelId="{50B361A1-B0E4-4361-9B81-C234F3A7E4AA}" type="pres">
      <dgm:prSet presAssocID="{C44DC1EA-31B4-4FF6-9EC7-06156DA53E37}" presName="wedge3Tx" presStyleLbl="node1" presStyleIdx="2" presStyleCnt="3">
        <dgm:presLayoutVars>
          <dgm:chMax val="0"/>
          <dgm:chPref val="0"/>
          <dgm:bulletEnabled val="1"/>
        </dgm:presLayoutVars>
      </dgm:prSet>
      <dgm:spPr/>
      <dgm:t>
        <a:bodyPr/>
        <a:lstStyle/>
        <a:p>
          <a:endParaRPr lang="en-CA"/>
        </a:p>
      </dgm:t>
    </dgm:pt>
  </dgm:ptLst>
  <dgm:cxnLst>
    <dgm:cxn modelId="{1760B0FD-7763-42F8-88FF-39074FC6FEC8}" srcId="{C44DC1EA-31B4-4FF6-9EC7-06156DA53E37}" destId="{C8257BA4-1763-4E22-8374-DAF0977BC375}" srcOrd="2" destOrd="0" parTransId="{9957C385-B639-4F0F-994F-D11690C536FC}" sibTransId="{0BC9F1E5-C04B-4007-9494-2FC3E4BA3CD8}"/>
    <dgm:cxn modelId="{49627405-7370-4617-AA84-3ACE0D3E4B6A}" type="presOf" srcId="{C44DC1EA-31B4-4FF6-9EC7-06156DA53E37}" destId="{8C41C96C-D744-48AC-8A66-520DA3EF931A}" srcOrd="0" destOrd="0" presId="urn:microsoft.com/office/officeart/2005/8/layout/chart3"/>
    <dgm:cxn modelId="{D27A09FA-200A-496F-A994-E98515DE1B67}" type="presOf" srcId="{CFFD5ED2-F49D-4C6E-9A80-FA6009855E74}" destId="{698DB042-9FEA-47C0-9A65-EF4BE81B55E8}" srcOrd="1" destOrd="0" presId="urn:microsoft.com/office/officeart/2005/8/layout/chart3"/>
    <dgm:cxn modelId="{91E7BB40-1374-464C-BD21-4E09C2EDCBA7}" type="presOf" srcId="{CFFD5ED2-F49D-4C6E-9A80-FA6009855E74}" destId="{82CAD9D5-592D-43FC-A1CB-AFF4DE37A21B}" srcOrd="0" destOrd="0" presId="urn:microsoft.com/office/officeart/2005/8/layout/chart3"/>
    <dgm:cxn modelId="{D81DDC21-02A4-4FF2-B228-B9C376D883AC}" type="presOf" srcId="{C8257BA4-1763-4E22-8374-DAF0977BC375}" destId="{C4E5A671-7391-4B37-99B0-819C80E8DEF6}" srcOrd="0" destOrd="0" presId="urn:microsoft.com/office/officeart/2005/8/layout/chart3"/>
    <dgm:cxn modelId="{4637ADD6-6459-436A-A3B1-13D278A2C432}" srcId="{C44DC1EA-31B4-4FF6-9EC7-06156DA53E37}" destId="{D476A35C-0D94-4E03-84C8-FED5FE8A54A1}" srcOrd="1" destOrd="0" parTransId="{C41FE374-651E-4E2E-9A57-8E5ADDA5BFE4}" sibTransId="{F2432122-BD7B-43C7-8BAD-C032927004F4}"/>
    <dgm:cxn modelId="{628964EA-0CF2-4D32-A580-1FB81442E21D}" type="presOf" srcId="{D476A35C-0D94-4E03-84C8-FED5FE8A54A1}" destId="{1127968C-3FF6-4CC2-8D8A-F80226C3FCB3}" srcOrd="1" destOrd="0" presId="urn:microsoft.com/office/officeart/2005/8/layout/chart3"/>
    <dgm:cxn modelId="{CC6149AA-A7AC-468D-B110-5ACE6938426C}" type="presOf" srcId="{D476A35C-0D94-4E03-84C8-FED5FE8A54A1}" destId="{AD901BFE-4AB6-411E-B123-536E1C0E0136}" srcOrd="0" destOrd="0" presId="urn:microsoft.com/office/officeart/2005/8/layout/chart3"/>
    <dgm:cxn modelId="{0F6A44FF-B1CF-43D9-A5ED-37A8C14DEC61}" type="presOf" srcId="{C8257BA4-1763-4E22-8374-DAF0977BC375}" destId="{50B361A1-B0E4-4361-9B81-C234F3A7E4AA}" srcOrd="1" destOrd="0" presId="urn:microsoft.com/office/officeart/2005/8/layout/chart3"/>
    <dgm:cxn modelId="{CC621787-57D6-4449-9820-F23641BA0CEE}" srcId="{C44DC1EA-31B4-4FF6-9EC7-06156DA53E37}" destId="{CFFD5ED2-F49D-4C6E-9A80-FA6009855E74}" srcOrd="0" destOrd="0" parTransId="{28D20C8D-B0CD-4EAD-BADA-4E69F900C94E}" sibTransId="{B4068314-5041-42E9-88AE-AF3D1245F008}"/>
    <dgm:cxn modelId="{FA37182A-2EBB-43AB-BAC2-07AC37BBA220}" type="presParOf" srcId="{8C41C96C-D744-48AC-8A66-520DA3EF931A}" destId="{82CAD9D5-592D-43FC-A1CB-AFF4DE37A21B}" srcOrd="0" destOrd="0" presId="urn:microsoft.com/office/officeart/2005/8/layout/chart3"/>
    <dgm:cxn modelId="{254BAE0B-E1A8-4719-9BE9-ACA0E82907B8}" type="presParOf" srcId="{8C41C96C-D744-48AC-8A66-520DA3EF931A}" destId="{698DB042-9FEA-47C0-9A65-EF4BE81B55E8}" srcOrd="1" destOrd="0" presId="urn:microsoft.com/office/officeart/2005/8/layout/chart3"/>
    <dgm:cxn modelId="{ECA17FC2-A46B-49D4-9846-52CF2589C38A}" type="presParOf" srcId="{8C41C96C-D744-48AC-8A66-520DA3EF931A}" destId="{AD901BFE-4AB6-411E-B123-536E1C0E0136}" srcOrd="2" destOrd="0" presId="urn:microsoft.com/office/officeart/2005/8/layout/chart3"/>
    <dgm:cxn modelId="{4C6D8F64-952C-4330-8317-2303E8E4CDF9}" type="presParOf" srcId="{8C41C96C-D744-48AC-8A66-520DA3EF931A}" destId="{1127968C-3FF6-4CC2-8D8A-F80226C3FCB3}" srcOrd="3" destOrd="0" presId="urn:microsoft.com/office/officeart/2005/8/layout/chart3"/>
    <dgm:cxn modelId="{A787B0E6-F546-46C1-B22F-E9F0EC3F7C31}" type="presParOf" srcId="{8C41C96C-D744-48AC-8A66-520DA3EF931A}" destId="{C4E5A671-7391-4B37-99B0-819C80E8DEF6}" srcOrd="4" destOrd="0" presId="urn:microsoft.com/office/officeart/2005/8/layout/chart3"/>
    <dgm:cxn modelId="{E5421C7D-FAE6-4EA3-920B-4016D476CB90}" type="presParOf" srcId="{8C41C96C-D744-48AC-8A66-520DA3EF931A}" destId="{50B361A1-B0E4-4361-9B81-C234F3A7E4A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4F06FE-977F-408A-B007-9D8BA0709FF9}" type="doc">
      <dgm:prSet loTypeId="urn:microsoft.com/office/officeart/2005/8/layout/gear1" loCatId="relationship" qsTypeId="urn:microsoft.com/office/officeart/2005/8/quickstyle/simple1" qsCatId="simple" csTypeId="urn:microsoft.com/office/officeart/2005/8/colors/accent1_2" csCatId="accent1" phldr="1"/>
      <dgm:spPr/>
    </dgm:pt>
    <dgm:pt modelId="{834C1AFB-3E84-474B-931E-A7946696D1E7}">
      <dgm:prSet phldrT="[Text]" custT="1"/>
      <dgm:spPr>
        <a:solidFill>
          <a:srgbClr val="99CCFF"/>
        </a:solidFill>
      </dgm:spPr>
      <dgm:t>
        <a:bodyPr/>
        <a:lstStyle/>
        <a:p>
          <a:r>
            <a:rPr lang="en-US" sz="1800" dirty="0" smtClean="0">
              <a:solidFill>
                <a:schemeClr val="tx1"/>
              </a:solidFill>
            </a:rPr>
            <a:t>Internal </a:t>
          </a:r>
        </a:p>
        <a:p>
          <a:r>
            <a:rPr lang="en-US" sz="1800" dirty="0" smtClean="0">
              <a:solidFill>
                <a:schemeClr val="tx1"/>
              </a:solidFill>
            </a:rPr>
            <a:t>Shift</a:t>
          </a:r>
          <a:endParaRPr lang="en-US" sz="1800" dirty="0">
            <a:solidFill>
              <a:schemeClr val="tx1"/>
            </a:solidFill>
          </a:endParaRPr>
        </a:p>
      </dgm:t>
    </dgm:pt>
    <dgm:pt modelId="{4568E9F0-4188-4A46-9AAF-F03BACDD8707}" type="parTrans" cxnId="{067EF2CB-8321-4538-88E0-6365D36CB5E0}">
      <dgm:prSet/>
      <dgm:spPr/>
      <dgm:t>
        <a:bodyPr/>
        <a:lstStyle/>
        <a:p>
          <a:endParaRPr lang="en-US"/>
        </a:p>
      </dgm:t>
    </dgm:pt>
    <dgm:pt modelId="{0B6A7ECA-5E6A-40EB-9EB7-CF57B477DD32}" type="sibTrans" cxnId="{067EF2CB-8321-4538-88E0-6365D36CB5E0}">
      <dgm:prSet/>
      <dgm:spPr/>
      <dgm:t>
        <a:bodyPr/>
        <a:lstStyle/>
        <a:p>
          <a:endParaRPr lang="en-US"/>
        </a:p>
      </dgm:t>
    </dgm:pt>
    <dgm:pt modelId="{1D1FBD78-58E9-46D2-894E-B185FF7D1C4A}">
      <dgm:prSet phldrT="[Text]" custT="1"/>
      <dgm:spPr>
        <a:solidFill>
          <a:srgbClr val="9EA3BC"/>
        </a:solidFill>
      </dgm:spPr>
      <dgm:t>
        <a:bodyPr/>
        <a:lstStyle/>
        <a:p>
          <a:r>
            <a:rPr lang="en-US" sz="1800" dirty="0" smtClean="0">
              <a:solidFill>
                <a:schemeClr val="tx1"/>
              </a:solidFill>
            </a:rPr>
            <a:t>Change in </a:t>
          </a:r>
          <a:r>
            <a:rPr lang="en-US" sz="1400" dirty="0" smtClean="0">
              <a:solidFill>
                <a:schemeClr val="tx1"/>
              </a:solidFill>
            </a:rPr>
            <a:t>Relationships</a:t>
          </a:r>
        </a:p>
      </dgm:t>
    </dgm:pt>
    <dgm:pt modelId="{6FD56212-F644-4BFD-AC8A-A201290D7A4F}" type="parTrans" cxnId="{BC615E5E-454B-40AA-89E2-FE4498CD419B}">
      <dgm:prSet/>
      <dgm:spPr/>
      <dgm:t>
        <a:bodyPr/>
        <a:lstStyle/>
        <a:p>
          <a:endParaRPr lang="en-US"/>
        </a:p>
      </dgm:t>
    </dgm:pt>
    <dgm:pt modelId="{7CB8D163-4030-495A-9E40-26B211B60100}" type="sibTrans" cxnId="{BC615E5E-454B-40AA-89E2-FE4498CD419B}">
      <dgm:prSet/>
      <dgm:spPr/>
      <dgm:t>
        <a:bodyPr/>
        <a:lstStyle/>
        <a:p>
          <a:endParaRPr lang="en-US"/>
        </a:p>
      </dgm:t>
    </dgm:pt>
    <dgm:pt modelId="{C8F54544-0715-4262-BFEC-0F744F35534C}">
      <dgm:prSet phldrT="[Text]" custT="1"/>
      <dgm:spPr>
        <a:solidFill>
          <a:srgbClr val="8393D7"/>
        </a:solidFill>
      </dgm:spPr>
      <dgm:t>
        <a:bodyPr/>
        <a:lstStyle/>
        <a:p>
          <a:r>
            <a:rPr lang="en-US" sz="1800" dirty="0" smtClean="0">
              <a:solidFill>
                <a:schemeClr val="tx1"/>
              </a:solidFill>
            </a:rPr>
            <a:t>Change in </a:t>
          </a:r>
          <a:r>
            <a:rPr lang="en-US" sz="1400" dirty="0" smtClean="0">
              <a:solidFill>
                <a:schemeClr val="tx1"/>
              </a:solidFill>
            </a:rPr>
            <a:t>the Environment</a:t>
          </a:r>
          <a:endParaRPr lang="en-US" sz="1400" dirty="0">
            <a:solidFill>
              <a:schemeClr val="tx1"/>
            </a:solidFill>
          </a:endParaRPr>
        </a:p>
      </dgm:t>
    </dgm:pt>
    <dgm:pt modelId="{0A0ACB1D-8727-439B-BCA3-0232A16778D5}" type="parTrans" cxnId="{346F391B-2EDD-4673-BDA9-431C4137B44A}">
      <dgm:prSet/>
      <dgm:spPr/>
      <dgm:t>
        <a:bodyPr/>
        <a:lstStyle/>
        <a:p>
          <a:endParaRPr lang="en-US"/>
        </a:p>
      </dgm:t>
    </dgm:pt>
    <dgm:pt modelId="{B75D1EC1-769C-4D88-A7D1-35594A7A45D9}" type="sibTrans" cxnId="{346F391B-2EDD-4673-BDA9-431C4137B44A}">
      <dgm:prSet/>
      <dgm:spPr/>
      <dgm:t>
        <a:bodyPr/>
        <a:lstStyle/>
        <a:p>
          <a:endParaRPr lang="en-US"/>
        </a:p>
      </dgm:t>
    </dgm:pt>
    <dgm:pt modelId="{FE6D9031-3F02-4856-8241-B0304FB9E493}" type="pres">
      <dgm:prSet presAssocID="{114F06FE-977F-408A-B007-9D8BA0709FF9}" presName="composite" presStyleCnt="0">
        <dgm:presLayoutVars>
          <dgm:chMax val="3"/>
          <dgm:animLvl val="lvl"/>
          <dgm:resizeHandles val="exact"/>
        </dgm:presLayoutVars>
      </dgm:prSet>
      <dgm:spPr/>
    </dgm:pt>
    <dgm:pt modelId="{A3C0FAD2-130A-46AB-849B-BAD380DD81EC}" type="pres">
      <dgm:prSet presAssocID="{834C1AFB-3E84-474B-931E-A7946696D1E7}" presName="gear1" presStyleLbl="node1" presStyleIdx="0" presStyleCnt="3" custScaleX="112987" custScaleY="101299" custLinFactNeighborX="2597" custLinFactNeighborY="2426">
        <dgm:presLayoutVars>
          <dgm:chMax val="1"/>
          <dgm:bulletEnabled val="1"/>
        </dgm:presLayoutVars>
      </dgm:prSet>
      <dgm:spPr/>
      <dgm:t>
        <a:bodyPr/>
        <a:lstStyle/>
        <a:p>
          <a:endParaRPr lang="en-US"/>
        </a:p>
      </dgm:t>
    </dgm:pt>
    <dgm:pt modelId="{5601A419-FC91-4DB8-811D-CE33F9011079}" type="pres">
      <dgm:prSet presAssocID="{834C1AFB-3E84-474B-931E-A7946696D1E7}" presName="gear1srcNode" presStyleLbl="node1" presStyleIdx="0" presStyleCnt="3"/>
      <dgm:spPr/>
      <dgm:t>
        <a:bodyPr/>
        <a:lstStyle/>
        <a:p>
          <a:endParaRPr lang="en-US"/>
        </a:p>
      </dgm:t>
    </dgm:pt>
    <dgm:pt modelId="{A059D590-C48A-42F8-91E1-EEFCE5FE6A90}" type="pres">
      <dgm:prSet presAssocID="{834C1AFB-3E84-474B-931E-A7946696D1E7}" presName="gear1dstNode" presStyleLbl="node1" presStyleIdx="0" presStyleCnt="3"/>
      <dgm:spPr/>
      <dgm:t>
        <a:bodyPr/>
        <a:lstStyle/>
        <a:p>
          <a:endParaRPr lang="en-US"/>
        </a:p>
      </dgm:t>
    </dgm:pt>
    <dgm:pt modelId="{A5671CF2-74A6-4137-9DD1-E08499A04152}" type="pres">
      <dgm:prSet presAssocID="{1D1FBD78-58E9-46D2-894E-B185FF7D1C4A}" presName="gear2" presStyleLbl="node1" presStyleIdx="1" presStyleCnt="3" custScaleX="129286" custScaleY="117143" custLinFactNeighborX="-13393" custLinFactNeighborY="3335">
        <dgm:presLayoutVars>
          <dgm:chMax val="1"/>
          <dgm:bulletEnabled val="1"/>
        </dgm:presLayoutVars>
      </dgm:prSet>
      <dgm:spPr/>
      <dgm:t>
        <a:bodyPr/>
        <a:lstStyle/>
        <a:p>
          <a:endParaRPr lang="en-US"/>
        </a:p>
      </dgm:t>
    </dgm:pt>
    <dgm:pt modelId="{1735FC1D-C267-4165-87D4-F33A9AE6F8D8}" type="pres">
      <dgm:prSet presAssocID="{1D1FBD78-58E9-46D2-894E-B185FF7D1C4A}" presName="gear2srcNode" presStyleLbl="node1" presStyleIdx="1" presStyleCnt="3"/>
      <dgm:spPr/>
      <dgm:t>
        <a:bodyPr/>
        <a:lstStyle/>
        <a:p>
          <a:endParaRPr lang="en-US"/>
        </a:p>
      </dgm:t>
    </dgm:pt>
    <dgm:pt modelId="{F56C4C39-2D18-4499-AD4F-6CC7358143B5}" type="pres">
      <dgm:prSet presAssocID="{1D1FBD78-58E9-46D2-894E-B185FF7D1C4A}" presName="gear2dstNode" presStyleLbl="node1" presStyleIdx="1" presStyleCnt="3"/>
      <dgm:spPr/>
      <dgm:t>
        <a:bodyPr/>
        <a:lstStyle/>
        <a:p>
          <a:endParaRPr lang="en-US"/>
        </a:p>
      </dgm:t>
    </dgm:pt>
    <dgm:pt modelId="{C7D26EBA-E0A6-4344-B3DE-15D8E9BCCC37}" type="pres">
      <dgm:prSet presAssocID="{C8F54544-0715-4262-BFEC-0F744F35534C}" presName="gear3" presStyleLbl="node1" presStyleIdx="2" presStyleCnt="3" custScaleX="132247" custScaleY="135015" custLinFactNeighborX="7772" custLinFactNeighborY="-5823"/>
      <dgm:spPr/>
      <dgm:t>
        <a:bodyPr/>
        <a:lstStyle/>
        <a:p>
          <a:endParaRPr lang="en-US"/>
        </a:p>
      </dgm:t>
    </dgm:pt>
    <dgm:pt modelId="{55196FFE-4CD7-4538-8E19-1B03B295E628}" type="pres">
      <dgm:prSet presAssocID="{C8F54544-0715-4262-BFEC-0F744F35534C}" presName="gear3tx" presStyleLbl="node1" presStyleIdx="2" presStyleCnt="3">
        <dgm:presLayoutVars>
          <dgm:chMax val="1"/>
          <dgm:bulletEnabled val="1"/>
        </dgm:presLayoutVars>
      </dgm:prSet>
      <dgm:spPr/>
      <dgm:t>
        <a:bodyPr/>
        <a:lstStyle/>
        <a:p>
          <a:endParaRPr lang="en-US"/>
        </a:p>
      </dgm:t>
    </dgm:pt>
    <dgm:pt modelId="{D46F5444-2E95-496F-9269-21833B3CAB31}" type="pres">
      <dgm:prSet presAssocID="{C8F54544-0715-4262-BFEC-0F744F35534C}" presName="gear3srcNode" presStyleLbl="node1" presStyleIdx="2" presStyleCnt="3"/>
      <dgm:spPr/>
      <dgm:t>
        <a:bodyPr/>
        <a:lstStyle/>
        <a:p>
          <a:endParaRPr lang="en-US"/>
        </a:p>
      </dgm:t>
    </dgm:pt>
    <dgm:pt modelId="{C5401B3A-D7D4-4AA9-B578-D3804C486ED8}" type="pres">
      <dgm:prSet presAssocID="{C8F54544-0715-4262-BFEC-0F744F35534C}" presName="gear3dstNode" presStyleLbl="node1" presStyleIdx="2" presStyleCnt="3"/>
      <dgm:spPr/>
      <dgm:t>
        <a:bodyPr/>
        <a:lstStyle/>
        <a:p>
          <a:endParaRPr lang="en-US"/>
        </a:p>
      </dgm:t>
    </dgm:pt>
    <dgm:pt modelId="{969B0BF9-98B0-4DAE-9CE9-9C3DD64D25AE}" type="pres">
      <dgm:prSet presAssocID="{0B6A7ECA-5E6A-40EB-9EB7-CF57B477DD32}" presName="connector1" presStyleLbl="sibTrans2D1" presStyleIdx="0" presStyleCnt="3"/>
      <dgm:spPr/>
      <dgm:t>
        <a:bodyPr/>
        <a:lstStyle/>
        <a:p>
          <a:endParaRPr lang="en-US"/>
        </a:p>
      </dgm:t>
    </dgm:pt>
    <dgm:pt modelId="{FC2434AF-F93F-4A87-89A3-5295C35847C2}" type="pres">
      <dgm:prSet presAssocID="{7CB8D163-4030-495A-9E40-26B211B60100}" presName="connector2" presStyleLbl="sibTrans2D1" presStyleIdx="1" presStyleCnt="3" custLinFactNeighborX="-18548" custLinFactNeighborY="6240"/>
      <dgm:spPr/>
      <dgm:t>
        <a:bodyPr/>
        <a:lstStyle/>
        <a:p>
          <a:endParaRPr lang="en-US"/>
        </a:p>
      </dgm:t>
    </dgm:pt>
    <dgm:pt modelId="{3EA32937-BD8B-40E6-BFB9-6FD6CF316EC4}" type="pres">
      <dgm:prSet presAssocID="{B75D1EC1-769C-4D88-A7D1-35594A7A45D9}" presName="connector3" presStyleLbl="sibTrans2D1" presStyleIdx="2" presStyleCnt="3" custScaleX="111330" custScaleY="106409"/>
      <dgm:spPr/>
      <dgm:t>
        <a:bodyPr/>
        <a:lstStyle/>
        <a:p>
          <a:endParaRPr lang="en-US"/>
        </a:p>
      </dgm:t>
    </dgm:pt>
  </dgm:ptLst>
  <dgm:cxnLst>
    <dgm:cxn modelId="{53DD124A-22E9-4526-83D7-868F038F3298}" type="presOf" srcId="{B75D1EC1-769C-4D88-A7D1-35594A7A45D9}" destId="{3EA32937-BD8B-40E6-BFB9-6FD6CF316EC4}" srcOrd="0" destOrd="0" presId="urn:microsoft.com/office/officeart/2005/8/layout/gear1"/>
    <dgm:cxn modelId="{067EF2CB-8321-4538-88E0-6365D36CB5E0}" srcId="{114F06FE-977F-408A-B007-9D8BA0709FF9}" destId="{834C1AFB-3E84-474B-931E-A7946696D1E7}" srcOrd="0" destOrd="0" parTransId="{4568E9F0-4188-4A46-9AAF-F03BACDD8707}" sibTransId="{0B6A7ECA-5E6A-40EB-9EB7-CF57B477DD32}"/>
    <dgm:cxn modelId="{830F26FE-FBD3-431B-BB83-39728411528B}" type="presOf" srcId="{C8F54544-0715-4262-BFEC-0F744F35534C}" destId="{55196FFE-4CD7-4538-8E19-1B03B295E628}" srcOrd="1" destOrd="0" presId="urn:microsoft.com/office/officeart/2005/8/layout/gear1"/>
    <dgm:cxn modelId="{110176A0-FF15-4D72-8535-0F9550FAE31D}" type="presOf" srcId="{1D1FBD78-58E9-46D2-894E-B185FF7D1C4A}" destId="{F56C4C39-2D18-4499-AD4F-6CC7358143B5}" srcOrd="2" destOrd="0" presId="urn:microsoft.com/office/officeart/2005/8/layout/gear1"/>
    <dgm:cxn modelId="{549CDEF2-34AF-409B-8441-7239D5F31A5F}" type="presOf" srcId="{7CB8D163-4030-495A-9E40-26B211B60100}" destId="{FC2434AF-F93F-4A87-89A3-5295C35847C2}" srcOrd="0" destOrd="0" presId="urn:microsoft.com/office/officeart/2005/8/layout/gear1"/>
    <dgm:cxn modelId="{A10FC804-31AB-43A3-97DE-177BD7ADD0DB}" type="presOf" srcId="{114F06FE-977F-408A-B007-9D8BA0709FF9}" destId="{FE6D9031-3F02-4856-8241-B0304FB9E493}" srcOrd="0" destOrd="0" presId="urn:microsoft.com/office/officeart/2005/8/layout/gear1"/>
    <dgm:cxn modelId="{C8E3F9D4-8159-4277-9388-FDFC3681A767}" type="presOf" srcId="{834C1AFB-3E84-474B-931E-A7946696D1E7}" destId="{5601A419-FC91-4DB8-811D-CE33F9011079}" srcOrd="1" destOrd="0" presId="urn:microsoft.com/office/officeart/2005/8/layout/gear1"/>
    <dgm:cxn modelId="{57CA2B52-CC86-4070-80BC-AE76B5B08E81}" type="presOf" srcId="{834C1AFB-3E84-474B-931E-A7946696D1E7}" destId="{A3C0FAD2-130A-46AB-849B-BAD380DD81EC}" srcOrd="0" destOrd="0" presId="urn:microsoft.com/office/officeart/2005/8/layout/gear1"/>
    <dgm:cxn modelId="{B993EEE6-7D2C-4DB1-83D4-7EA723EB2732}" type="presOf" srcId="{C8F54544-0715-4262-BFEC-0F744F35534C}" destId="{C5401B3A-D7D4-4AA9-B578-D3804C486ED8}" srcOrd="3" destOrd="0" presId="urn:microsoft.com/office/officeart/2005/8/layout/gear1"/>
    <dgm:cxn modelId="{B7B07823-A72B-40A0-9380-0FDD3C1F380E}" type="presOf" srcId="{834C1AFB-3E84-474B-931E-A7946696D1E7}" destId="{A059D590-C48A-42F8-91E1-EEFCE5FE6A90}" srcOrd="2" destOrd="0" presId="urn:microsoft.com/office/officeart/2005/8/layout/gear1"/>
    <dgm:cxn modelId="{604DCA1D-8606-4BBE-89EA-67C364367C21}" type="presOf" srcId="{0B6A7ECA-5E6A-40EB-9EB7-CF57B477DD32}" destId="{969B0BF9-98B0-4DAE-9CE9-9C3DD64D25AE}" srcOrd="0" destOrd="0" presId="urn:microsoft.com/office/officeart/2005/8/layout/gear1"/>
    <dgm:cxn modelId="{45134FE7-4B69-4671-95B0-166FCF93BDB4}" type="presOf" srcId="{C8F54544-0715-4262-BFEC-0F744F35534C}" destId="{C7D26EBA-E0A6-4344-B3DE-15D8E9BCCC37}" srcOrd="0" destOrd="0" presId="urn:microsoft.com/office/officeart/2005/8/layout/gear1"/>
    <dgm:cxn modelId="{346F391B-2EDD-4673-BDA9-431C4137B44A}" srcId="{114F06FE-977F-408A-B007-9D8BA0709FF9}" destId="{C8F54544-0715-4262-BFEC-0F744F35534C}" srcOrd="2" destOrd="0" parTransId="{0A0ACB1D-8727-439B-BCA3-0232A16778D5}" sibTransId="{B75D1EC1-769C-4D88-A7D1-35594A7A45D9}"/>
    <dgm:cxn modelId="{D13BAA55-4EC6-4C8D-99C7-3FE5C509FD18}" type="presOf" srcId="{C8F54544-0715-4262-BFEC-0F744F35534C}" destId="{D46F5444-2E95-496F-9269-21833B3CAB31}" srcOrd="2" destOrd="0" presId="urn:microsoft.com/office/officeart/2005/8/layout/gear1"/>
    <dgm:cxn modelId="{56EB9852-8975-4105-AE4B-AEB64A1E6C38}" type="presOf" srcId="{1D1FBD78-58E9-46D2-894E-B185FF7D1C4A}" destId="{A5671CF2-74A6-4137-9DD1-E08499A04152}" srcOrd="0" destOrd="0" presId="urn:microsoft.com/office/officeart/2005/8/layout/gear1"/>
    <dgm:cxn modelId="{BC615E5E-454B-40AA-89E2-FE4498CD419B}" srcId="{114F06FE-977F-408A-B007-9D8BA0709FF9}" destId="{1D1FBD78-58E9-46D2-894E-B185FF7D1C4A}" srcOrd="1" destOrd="0" parTransId="{6FD56212-F644-4BFD-AC8A-A201290D7A4F}" sibTransId="{7CB8D163-4030-495A-9E40-26B211B60100}"/>
    <dgm:cxn modelId="{27D37580-C718-4970-AEA1-D58FAAB9B556}" type="presOf" srcId="{1D1FBD78-58E9-46D2-894E-B185FF7D1C4A}" destId="{1735FC1D-C267-4165-87D4-F33A9AE6F8D8}" srcOrd="1" destOrd="0" presId="urn:microsoft.com/office/officeart/2005/8/layout/gear1"/>
    <dgm:cxn modelId="{326307D1-7260-48EC-8E33-5962F3DB238A}" type="presParOf" srcId="{FE6D9031-3F02-4856-8241-B0304FB9E493}" destId="{A3C0FAD2-130A-46AB-849B-BAD380DD81EC}" srcOrd="0" destOrd="0" presId="urn:microsoft.com/office/officeart/2005/8/layout/gear1"/>
    <dgm:cxn modelId="{49E6A5A1-24F2-445F-A2DF-27A7EA64EA57}" type="presParOf" srcId="{FE6D9031-3F02-4856-8241-B0304FB9E493}" destId="{5601A419-FC91-4DB8-811D-CE33F9011079}" srcOrd="1" destOrd="0" presId="urn:microsoft.com/office/officeart/2005/8/layout/gear1"/>
    <dgm:cxn modelId="{CEA617EB-897B-4E1C-B106-9E055BFE0CA4}" type="presParOf" srcId="{FE6D9031-3F02-4856-8241-B0304FB9E493}" destId="{A059D590-C48A-42F8-91E1-EEFCE5FE6A90}" srcOrd="2" destOrd="0" presId="urn:microsoft.com/office/officeart/2005/8/layout/gear1"/>
    <dgm:cxn modelId="{F4F73503-C585-4F8D-ABF0-EB49592FDF13}" type="presParOf" srcId="{FE6D9031-3F02-4856-8241-B0304FB9E493}" destId="{A5671CF2-74A6-4137-9DD1-E08499A04152}" srcOrd="3" destOrd="0" presId="urn:microsoft.com/office/officeart/2005/8/layout/gear1"/>
    <dgm:cxn modelId="{18A236DC-5455-4B18-AB93-7C2ED6DB6827}" type="presParOf" srcId="{FE6D9031-3F02-4856-8241-B0304FB9E493}" destId="{1735FC1D-C267-4165-87D4-F33A9AE6F8D8}" srcOrd="4" destOrd="0" presId="urn:microsoft.com/office/officeart/2005/8/layout/gear1"/>
    <dgm:cxn modelId="{28B42BDE-E3E4-45BD-84CD-B67E96BF1BB7}" type="presParOf" srcId="{FE6D9031-3F02-4856-8241-B0304FB9E493}" destId="{F56C4C39-2D18-4499-AD4F-6CC7358143B5}" srcOrd="5" destOrd="0" presId="urn:microsoft.com/office/officeart/2005/8/layout/gear1"/>
    <dgm:cxn modelId="{DB4BC695-145A-4294-B7D1-E01DC8009ABA}" type="presParOf" srcId="{FE6D9031-3F02-4856-8241-B0304FB9E493}" destId="{C7D26EBA-E0A6-4344-B3DE-15D8E9BCCC37}" srcOrd="6" destOrd="0" presId="urn:microsoft.com/office/officeart/2005/8/layout/gear1"/>
    <dgm:cxn modelId="{7A874894-628F-4FE8-9296-A5A766C12F8D}" type="presParOf" srcId="{FE6D9031-3F02-4856-8241-B0304FB9E493}" destId="{55196FFE-4CD7-4538-8E19-1B03B295E628}" srcOrd="7" destOrd="0" presId="urn:microsoft.com/office/officeart/2005/8/layout/gear1"/>
    <dgm:cxn modelId="{57736877-4FA0-4238-B139-CA83E6C4275D}" type="presParOf" srcId="{FE6D9031-3F02-4856-8241-B0304FB9E493}" destId="{D46F5444-2E95-496F-9269-21833B3CAB31}" srcOrd="8" destOrd="0" presId="urn:microsoft.com/office/officeart/2005/8/layout/gear1"/>
    <dgm:cxn modelId="{CDAC6EF2-F965-48AA-9BB3-C234E63BA401}" type="presParOf" srcId="{FE6D9031-3F02-4856-8241-B0304FB9E493}" destId="{C5401B3A-D7D4-4AA9-B578-D3804C486ED8}" srcOrd="9" destOrd="0" presId="urn:microsoft.com/office/officeart/2005/8/layout/gear1"/>
    <dgm:cxn modelId="{5D0D7119-1A64-4015-98D1-CC10E96292E9}" type="presParOf" srcId="{FE6D9031-3F02-4856-8241-B0304FB9E493}" destId="{969B0BF9-98B0-4DAE-9CE9-9C3DD64D25AE}" srcOrd="10" destOrd="0" presId="urn:microsoft.com/office/officeart/2005/8/layout/gear1"/>
    <dgm:cxn modelId="{93891603-1658-46B9-8F46-C6CA651F8683}" type="presParOf" srcId="{FE6D9031-3F02-4856-8241-B0304FB9E493}" destId="{FC2434AF-F93F-4A87-89A3-5295C35847C2}" srcOrd="11" destOrd="0" presId="urn:microsoft.com/office/officeart/2005/8/layout/gear1"/>
    <dgm:cxn modelId="{74AA81EF-9498-4D04-9A5F-EEF11D5B6C57}" type="presParOf" srcId="{FE6D9031-3F02-4856-8241-B0304FB9E493}" destId="{3EA32937-BD8B-40E6-BFB9-6FD6CF316EC4}"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AD9D5-592D-43FC-A1CB-AFF4DE37A21B}">
      <dsp:nvSpPr>
        <dsp:cNvPr id="0" name=""/>
        <dsp:cNvSpPr/>
      </dsp:nvSpPr>
      <dsp:spPr>
        <a:xfrm>
          <a:off x="2576333" y="592323"/>
          <a:ext cx="3038103" cy="2822427"/>
        </a:xfrm>
        <a:prstGeom prst="pie">
          <a:avLst>
            <a:gd name="adj1" fmla="val 16200000"/>
            <a:gd name="adj2" fmla="val 1800000"/>
          </a:avLst>
        </a:prstGeom>
        <a:solidFill>
          <a:srgbClr val="9EA3BC"/>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Permanent Strangers</a:t>
          </a:r>
          <a:endParaRPr lang="en-US" sz="1500" kern="1200" dirty="0"/>
        </a:p>
      </dsp:txBody>
      <dsp:txXfrm>
        <a:off x="4228121" y="1113128"/>
        <a:ext cx="1030785" cy="940809"/>
      </dsp:txXfrm>
    </dsp:sp>
    <dsp:sp modelId="{AD901BFE-4AB6-411E-B123-536E1C0E0136}">
      <dsp:nvSpPr>
        <dsp:cNvPr id="0" name=""/>
        <dsp:cNvSpPr/>
      </dsp:nvSpPr>
      <dsp:spPr>
        <a:xfrm>
          <a:off x="2459221" y="636276"/>
          <a:ext cx="3014622" cy="3054779"/>
        </a:xfrm>
        <a:prstGeom prst="pie">
          <a:avLst>
            <a:gd name="adj1" fmla="val 1800000"/>
            <a:gd name="adj2" fmla="val 9000000"/>
          </a:avLst>
        </a:prstGeom>
        <a:solidFill>
          <a:srgbClr val="8393D7"/>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Newcomers</a:t>
          </a:r>
          <a:endParaRPr lang="en-US" sz="1500" kern="1200" dirty="0"/>
        </a:p>
      </dsp:txBody>
      <dsp:txXfrm>
        <a:off x="3284654" y="2563697"/>
        <a:ext cx="1363757" cy="945527"/>
      </dsp:txXfrm>
    </dsp:sp>
    <dsp:sp modelId="{C4E5A671-7391-4B37-99B0-819C80E8DEF6}">
      <dsp:nvSpPr>
        <dsp:cNvPr id="0" name=""/>
        <dsp:cNvSpPr/>
      </dsp:nvSpPr>
      <dsp:spPr>
        <a:xfrm>
          <a:off x="2010956" y="423143"/>
          <a:ext cx="3911153" cy="3164302"/>
        </a:xfrm>
        <a:prstGeom prst="pie">
          <a:avLst>
            <a:gd name="adj1" fmla="val 9000000"/>
            <a:gd name="adj2" fmla="val 16200000"/>
          </a:avLst>
        </a:prstGeom>
        <a:solidFill>
          <a:srgbClr val="6092C8"/>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Boundary Crossers</a:t>
          </a:r>
          <a:endParaRPr lang="en-US" sz="1500" kern="1200" dirty="0"/>
        </a:p>
      </dsp:txBody>
      <dsp:txXfrm>
        <a:off x="2430008" y="1044703"/>
        <a:ext cx="1326998" cy="1054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0FAD2-130A-46AB-849B-BAD380DD81EC}">
      <dsp:nvSpPr>
        <dsp:cNvPr id="0" name=""/>
        <dsp:cNvSpPr/>
      </dsp:nvSpPr>
      <dsp:spPr>
        <a:xfrm>
          <a:off x="1691640" y="2590811"/>
          <a:ext cx="2651759" cy="2377447"/>
        </a:xfrm>
        <a:prstGeom prst="gear9">
          <a:avLst/>
        </a:prstGeom>
        <a:solidFill>
          <a:srgbClr val="99CCFF"/>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Internal </a:t>
          </a:r>
        </a:p>
        <a:p>
          <a:pPr lvl="0" algn="ctr" defTabSz="800100">
            <a:lnSpc>
              <a:spcPct val="90000"/>
            </a:lnSpc>
            <a:spcBef>
              <a:spcPct val="0"/>
            </a:spcBef>
            <a:spcAft>
              <a:spcPct val="35000"/>
            </a:spcAft>
          </a:pPr>
          <a:r>
            <a:rPr lang="en-US" sz="1800" kern="1200" dirty="0" smtClean="0">
              <a:solidFill>
                <a:schemeClr val="tx1"/>
              </a:solidFill>
            </a:rPr>
            <a:t>Shift</a:t>
          </a:r>
          <a:endParaRPr lang="en-US" sz="1800" kern="1200" dirty="0">
            <a:solidFill>
              <a:schemeClr val="tx1"/>
            </a:solidFill>
          </a:endParaRPr>
        </a:p>
      </dsp:txBody>
      <dsp:txXfrm>
        <a:off x="2204260" y="3147717"/>
        <a:ext cx="1626519" cy="1222056"/>
      </dsp:txXfrm>
    </dsp:sp>
    <dsp:sp modelId="{A5671CF2-74A6-4137-9DD1-E08499A04152}">
      <dsp:nvSpPr>
        <dsp:cNvPr id="0" name=""/>
        <dsp:cNvSpPr/>
      </dsp:nvSpPr>
      <dsp:spPr>
        <a:xfrm>
          <a:off x="0" y="1905000"/>
          <a:ext cx="2206756" cy="1999490"/>
        </a:xfrm>
        <a:prstGeom prst="gear6">
          <a:avLst/>
        </a:prstGeom>
        <a:solidFill>
          <a:srgbClr val="9EA3BC"/>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Change in </a:t>
          </a:r>
          <a:r>
            <a:rPr lang="en-US" sz="1400" kern="1200" dirty="0" smtClean="0">
              <a:solidFill>
                <a:schemeClr val="tx1"/>
              </a:solidFill>
            </a:rPr>
            <a:t>Relationships</a:t>
          </a:r>
        </a:p>
      </dsp:txBody>
      <dsp:txXfrm>
        <a:off x="533506" y="2411420"/>
        <a:ext cx="1139744" cy="986650"/>
      </dsp:txXfrm>
    </dsp:sp>
    <dsp:sp modelId="{C7D26EBA-E0A6-4344-B3DE-15D8E9BCCC37}">
      <dsp:nvSpPr>
        <dsp:cNvPr id="0" name=""/>
        <dsp:cNvSpPr/>
      </dsp:nvSpPr>
      <dsp:spPr>
        <a:xfrm rot="20700000">
          <a:off x="1332577" y="396272"/>
          <a:ext cx="2194746" cy="2274926"/>
        </a:xfrm>
        <a:prstGeom prst="gear6">
          <a:avLst/>
        </a:prstGeom>
        <a:solidFill>
          <a:srgbClr val="8393D7"/>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Change in </a:t>
          </a:r>
          <a:r>
            <a:rPr lang="en-US" sz="1400" kern="1200" dirty="0" smtClean="0">
              <a:solidFill>
                <a:schemeClr val="tx1"/>
              </a:solidFill>
            </a:rPr>
            <a:t>the Environment</a:t>
          </a:r>
          <a:endParaRPr lang="en-US" sz="1400" kern="1200" dirty="0">
            <a:solidFill>
              <a:schemeClr val="tx1"/>
            </a:solidFill>
          </a:endParaRPr>
        </a:p>
      </dsp:txBody>
      <dsp:txXfrm rot="-20700000">
        <a:off x="1809193" y="899985"/>
        <a:ext cx="1241513" cy="1267499"/>
      </dsp:txXfrm>
    </dsp:sp>
    <dsp:sp modelId="{969B0BF9-98B0-4DAE-9CE9-9C3DD64D25AE}">
      <dsp:nvSpPr>
        <dsp:cNvPr id="0" name=""/>
        <dsp:cNvSpPr/>
      </dsp:nvSpPr>
      <dsp:spPr>
        <a:xfrm>
          <a:off x="1664373" y="2194511"/>
          <a:ext cx="3004108" cy="3004108"/>
        </a:xfrm>
        <a:prstGeom prst="circularArrow">
          <a:avLst>
            <a:gd name="adj1" fmla="val 4688"/>
            <a:gd name="adj2" fmla="val 299029"/>
            <a:gd name="adj3" fmla="val 2517941"/>
            <a:gd name="adj4" fmla="val 1585745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2434AF-F93F-4A87-89A3-5295C35847C2}">
      <dsp:nvSpPr>
        <dsp:cNvPr id="0" name=""/>
        <dsp:cNvSpPr/>
      </dsp:nvSpPr>
      <dsp:spPr>
        <a:xfrm>
          <a:off x="-228591" y="1752599"/>
          <a:ext cx="2182672" cy="2182672"/>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A32937-BD8B-40E6-BFB9-6FD6CF316EC4}">
      <dsp:nvSpPr>
        <dsp:cNvPr id="0" name=""/>
        <dsp:cNvSpPr/>
      </dsp:nvSpPr>
      <dsp:spPr>
        <a:xfrm>
          <a:off x="914403" y="374764"/>
          <a:ext cx="2619996" cy="250418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95DBE089-AE46-4797-984E-924932CFAAF5}" type="datetimeFigureOut">
              <a:rPr lang="en-CA" smtClean="0"/>
              <a:t>26/01/2016</a:t>
            </a:fld>
            <a:endParaRPr lang="en-CA"/>
          </a:p>
        </p:txBody>
      </p:sp>
      <p:sp>
        <p:nvSpPr>
          <p:cNvPr id="4" name="Footer Placeholder 3"/>
          <p:cNvSpPr>
            <a:spLocks noGrp="1"/>
          </p:cNvSpPr>
          <p:nvPr>
            <p:ph type="ftr" sz="quarter" idx="2"/>
          </p:nvPr>
        </p:nvSpPr>
        <p:spPr>
          <a:xfrm>
            <a:off x="0" y="8916988"/>
            <a:ext cx="3078163" cy="4699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4022725" y="8916988"/>
            <a:ext cx="3078163" cy="469900"/>
          </a:xfrm>
          <a:prstGeom prst="rect">
            <a:avLst/>
          </a:prstGeom>
        </p:spPr>
        <p:txBody>
          <a:bodyPr vert="horz" lIns="91440" tIns="45720" rIns="91440" bIns="45720" rtlCol="0" anchor="b"/>
          <a:lstStyle>
            <a:lvl1pPr algn="r">
              <a:defRPr sz="1200"/>
            </a:lvl1pPr>
          </a:lstStyle>
          <a:p>
            <a:fld id="{43D51F02-E3E6-4F20-BD22-A067B6961C76}" type="slidenum">
              <a:rPr lang="en-CA" smtClean="0"/>
              <a:t>‹#›</a:t>
            </a:fld>
            <a:endParaRPr lang="en-CA"/>
          </a:p>
        </p:txBody>
      </p:sp>
    </p:spTree>
    <p:extLst>
      <p:ext uri="{BB962C8B-B14F-4D97-AF65-F5344CB8AC3E}">
        <p14:creationId xmlns:p14="http://schemas.microsoft.com/office/powerpoint/2010/main" val="4150050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CEADB701-8F1B-4421-9ED3-9D7D4A0BBB33}" type="datetimeFigureOut">
              <a:rPr lang="en-CA" smtClean="0"/>
              <a:t>26/01/2016</a:t>
            </a:fld>
            <a:endParaRPr lang="en-CA"/>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A0271034-5294-41C3-8E56-F4A33FF7D77E}" type="slidenum">
              <a:rPr lang="en-CA" smtClean="0"/>
              <a:t>‹#›</a:t>
            </a:fld>
            <a:endParaRPr lang="en-CA"/>
          </a:p>
        </p:txBody>
      </p:sp>
    </p:spTree>
    <p:extLst>
      <p:ext uri="{BB962C8B-B14F-4D97-AF65-F5344CB8AC3E}">
        <p14:creationId xmlns:p14="http://schemas.microsoft.com/office/powerpoint/2010/main" val="62163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please to provide a brief overview of my dissertation</a:t>
            </a:r>
            <a:r>
              <a:rPr lang="en-US" baseline="0" dirty="0" smtClean="0"/>
              <a:t> research. I’d like to acknowledge that this research was supported through funding from the CNF,</a:t>
            </a:r>
          </a:p>
          <a:p>
            <a:r>
              <a:rPr lang="en-US" baseline="0" dirty="0" err="1" smtClean="0"/>
              <a:t>ARNET</a:t>
            </a:r>
            <a:r>
              <a:rPr lang="en-US" baseline="0" dirty="0" smtClean="0"/>
              <a:t> and the U of L.</a:t>
            </a:r>
            <a:endParaRPr lang="en-CA" baseline="0" dirty="0" smtClean="0"/>
          </a:p>
          <a:p>
            <a:endParaRPr lang="en-US" baseline="0" dirty="0" smtClean="0"/>
          </a:p>
          <a:p>
            <a:r>
              <a:rPr lang="en-US" baseline="0" dirty="0" smtClean="0"/>
              <a:t>Picture: Fort Macleod:</a:t>
            </a:r>
          </a:p>
          <a:p>
            <a:r>
              <a:rPr lang="en-US" baseline="0" dirty="0" smtClean="0"/>
              <a:t>https://www.google.ca/search?q=fort+macleod+pictures&amp;biw=1440&amp;bih=770&amp;tbm=isch&amp;tbo=u&amp;source=univ&amp;sa=X&amp;ved=0ahUKEwiTg_O4xKLJAhUClYgKHeghAJwQsAQIGw&amp;dpr=1</a:t>
            </a:r>
          </a:p>
          <a:p>
            <a:endParaRPr lang="en-CA" dirty="0"/>
          </a:p>
        </p:txBody>
      </p:sp>
      <p:sp>
        <p:nvSpPr>
          <p:cNvPr id="4" name="Slide Number Placeholder 3"/>
          <p:cNvSpPr>
            <a:spLocks noGrp="1"/>
          </p:cNvSpPr>
          <p:nvPr>
            <p:ph type="sldNum" sz="quarter" idx="10"/>
          </p:nvPr>
        </p:nvSpPr>
        <p:spPr/>
        <p:txBody>
          <a:bodyPr/>
          <a:lstStyle/>
          <a:p>
            <a:fld id="{A0271034-5294-41C3-8E56-F4A33FF7D77E}" type="slidenum">
              <a:rPr lang="en-CA" smtClean="0"/>
              <a:t>1</a:t>
            </a:fld>
            <a:endParaRPr lang="en-CA"/>
          </a:p>
        </p:txBody>
      </p:sp>
    </p:spTree>
    <p:extLst>
      <p:ext uri="{BB962C8B-B14F-4D97-AF65-F5344CB8AC3E}">
        <p14:creationId xmlns:p14="http://schemas.microsoft.com/office/powerpoint/2010/main" val="3972732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How did key informants describe the strategies used to enable participation and inclusion? A wide range of strategies were described from the initial development of the coalition to address child poverty to the development of a society, the merger between the Parent Link Centre and the Kids First Society and development of the Kids First Family Centre.  </a:t>
            </a:r>
          </a:p>
          <a:p>
            <a:endParaRPr lang="en-US" b="0" baseline="0" dirty="0" smtClean="0"/>
          </a:p>
          <a:p>
            <a:r>
              <a:rPr lang="en-US" b="0" baseline="0" dirty="0" smtClean="0"/>
              <a:t>The six strategies listed here involved a focus on building trusting relationships, creating new opportunities for participation, receiving support and taking part (e.g., programs, activities, and safe welcoming social spaces), mobilizing action with community partners, and influencing community awareness, attitudes, cultural appreciation &amp; respect for First Nations culture and identity.</a:t>
            </a:r>
          </a:p>
        </p:txBody>
      </p:sp>
      <p:sp>
        <p:nvSpPr>
          <p:cNvPr id="4" name="Slide Number Placeholder 3"/>
          <p:cNvSpPr>
            <a:spLocks noGrp="1"/>
          </p:cNvSpPr>
          <p:nvPr>
            <p:ph type="sldNum" sz="quarter" idx="10"/>
          </p:nvPr>
        </p:nvSpPr>
        <p:spPr/>
        <p:txBody>
          <a:bodyPr/>
          <a:lstStyle/>
          <a:p>
            <a:fld id="{A0271034-5294-41C3-8E56-F4A33FF7D77E}" type="slidenum">
              <a:rPr lang="en-CA" smtClean="0"/>
              <a:t>11</a:t>
            </a:fld>
            <a:endParaRPr lang="en-CA"/>
          </a:p>
        </p:txBody>
      </p:sp>
    </p:spTree>
    <p:extLst>
      <p:ext uri="{BB962C8B-B14F-4D97-AF65-F5344CB8AC3E}">
        <p14:creationId xmlns:p14="http://schemas.microsoft.com/office/powerpoint/2010/main" val="1053628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71034-5294-41C3-8E56-F4A33FF7D77E}" type="slidenum">
              <a:rPr lang="en-CA" smtClean="0"/>
              <a:t>12</a:t>
            </a:fld>
            <a:endParaRPr lang="en-CA"/>
          </a:p>
        </p:txBody>
      </p:sp>
    </p:spTree>
    <p:extLst>
      <p:ext uri="{BB962C8B-B14F-4D97-AF65-F5344CB8AC3E}">
        <p14:creationId xmlns:p14="http://schemas.microsoft.com/office/powerpoint/2010/main" val="246039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Reflecting on</a:t>
            </a:r>
            <a:r>
              <a:rPr lang="en-US" b="1" baseline="0" dirty="0" smtClean="0"/>
              <a:t> the value of critical hermeneutic analysis</a:t>
            </a:r>
            <a:r>
              <a:rPr lang="en-US" b="1" dirty="0"/>
              <a:t> </a:t>
            </a:r>
            <a:r>
              <a:rPr lang="en-US" b="1" dirty="0" smtClean="0"/>
              <a:t>in this study:</a:t>
            </a:r>
            <a:endParaRPr lang="en-US" b="1" baseline="0" dirty="0" smtClean="0"/>
          </a:p>
          <a:p>
            <a:r>
              <a:rPr lang="en-US" baseline="0" dirty="0" smtClean="0"/>
              <a:t>- The analysis helped to uncovered Family Centre values that had not previously been made explicit and to identify conflicts with dominant discourse, unexamined valued and constraints within the policy context.</a:t>
            </a:r>
          </a:p>
          <a:p>
            <a:pPr marL="0" indent="0">
              <a:buFontTx/>
              <a:buNone/>
            </a:pPr>
            <a:endParaRPr lang="en-US" baseline="0" dirty="0" smtClean="0"/>
          </a:p>
          <a:p>
            <a:pPr marL="0" indent="0">
              <a:buFontTx/>
              <a:buNone/>
            </a:pPr>
            <a:r>
              <a:rPr lang="en-US" baseline="0" dirty="0" smtClean="0"/>
              <a:t>Picture: The </a:t>
            </a:r>
            <a:r>
              <a:rPr lang="en-US" baseline="0" dirty="0" err="1" smtClean="0"/>
              <a:t>NWMP</a:t>
            </a:r>
            <a:r>
              <a:rPr lang="en-US" baseline="0" dirty="0" smtClean="0"/>
              <a:t> Fort in Fort Macleod:</a:t>
            </a:r>
          </a:p>
          <a:p>
            <a:pPr marL="0" indent="0">
              <a:buFontTx/>
              <a:buNone/>
            </a:pPr>
            <a:r>
              <a:rPr lang="en-US" baseline="0" dirty="0" smtClean="0"/>
              <a:t>https://www.google.ca/search?q=fort+macleod+pictures&amp;biw=1440&amp;bih=770&amp;tbm=isch&amp;tbo=u&amp;source=univ&amp;sa=X&amp;ved=0ahUKEwiTg_O4xKLJAhUClYgKHeghAJwQsAQIGw&amp;dpr=1</a:t>
            </a:r>
          </a:p>
        </p:txBody>
      </p:sp>
      <p:sp>
        <p:nvSpPr>
          <p:cNvPr id="4" name="Slide Number Placeholder 3"/>
          <p:cNvSpPr>
            <a:spLocks noGrp="1"/>
          </p:cNvSpPr>
          <p:nvPr>
            <p:ph type="sldNum" sz="quarter" idx="10"/>
          </p:nvPr>
        </p:nvSpPr>
        <p:spPr/>
        <p:txBody>
          <a:bodyPr/>
          <a:lstStyle/>
          <a:p>
            <a:fld id="{A0271034-5294-41C3-8E56-F4A33FF7D77E}" type="slidenum">
              <a:rPr lang="en-CA" smtClean="0"/>
              <a:t>13</a:t>
            </a:fld>
            <a:endParaRPr lang="en-CA"/>
          </a:p>
        </p:txBody>
      </p:sp>
    </p:spTree>
    <p:extLst>
      <p:ext uri="{BB962C8B-B14F-4D97-AF65-F5344CB8AC3E}">
        <p14:creationId xmlns:p14="http://schemas.microsoft.com/office/powerpoint/2010/main" val="18835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71034-5294-41C3-8E56-F4A33FF7D77E}" type="slidenum">
              <a:rPr lang="en-CA" smtClean="0"/>
              <a:t>16</a:t>
            </a:fld>
            <a:endParaRPr lang="en-CA"/>
          </a:p>
        </p:txBody>
      </p:sp>
    </p:spTree>
    <p:extLst>
      <p:ext uri="{BB962C8B-B14F-4D97-AF65-F5344CB8AC3E}">
        <p14:creationId xmlns:p14="http://schemas.microsoft.com/office/powerpoint/2010/main" val="2507236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Strengths of Carspecken’s (1996) qualitative critical methodology</a:t>
            </a:r>
          </a:p>
          <a:p>
            <a:pPr marL="171450" indent="-171450">
              <a:buFontTx/>
              <a:buChar char="-"/>
            </a:pPr>
            <a:r>
              <a:rPr lang="en-US" baseline="0" dirty="0" smtClean="0"/>
              <a:t>enabled triangulation of theory and methods of data collection. </a:t>
            </a:r>
          </a:p>
          <a:p>
            <a:pPr marL="171450" indent="-171450">
              <a:buFontTx/>
              <a:buChar char="-"/>
            </a:pPr>
            <a:r>
              <a:rPr lang="en-US" baseline="0" dirty="0" smtClean="0"/>
              <a:t>I adapted Carspecken’s (1996) qualitative methodology by </a:t>
            </a:r>
            <a:r>
              <a:rPr lang="en-US" dirty="0" smtClean="0"/>
              <a:t>adding</a:t>
            </a:r>
            <a:r>
              <a:rPr lang="en-US" baseline="0" dirty="0" smtClean="0"/>
              <a:t> content analysis (Patton, 2002) – to better address the study’s research questions.</a:t>
            </a:r>
          </a:p>
          <a:p>
            <a:pPr marL="0" indent="0">
              <a:buFontTx/>
              <a:buNone/>
            </a:pPr>
            <a:r>
              <a:rPr lang="en-US" baseline="0" dirty="0" smtClean="0"/>
              <a:t>Challenges </a:t>
            </a:r>
          </a:p>
          <a:p>
            <a:pPr marL="171450" indent="-171450">
              <a:buFontTx/>
              <a:buChar char="-"/>
            </a:pPr>
            <a:r>
              <a:rPr lang="en-US" baseline="0" dirty="0" smtClean="0"/>
              <a:t>I chose not to use audio recordings during observations sessions </a:t>
            </a:r>
            <a:r>
              <a:rPr lang="en-US" dirty="0"/>
              <a:t>-</a:t>
            </a:r>
            <a:r>
              <a:rPr lang="en-US" dirty="0" smtClean="0"/>
              <a:t> </a:t>
            </a:r>
            <a:r>
              <a:rPr lang="en-US" baseline="0" dirty="0" smtClean="0"/>
              <a:t>intrusive and would not be practical.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fld id="{A0271034-5294-41C3-8E56-F4A33FF7D77E}" type="slidenum">
              <a:rPr lang="en-CA" smtClean="0"/>
              <a:t>17</a:t>
            </a:fld>
            <a:endParaRPr lang="en-CA"/>
          </a:p>
        </p:txBody>
      </p:sp>
    </p:spTree>
    <p:extLst>
      <p:ext uri="{BB962C8B-B14F-4D97-AF65-F5344CB8AC3E}">
        <p14:creationId xmlns:p14="http://schemas.microsoft.com/office/powerpoint/2010/main" val="1214202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Reflections on the work as a whole:</a:t>
            </a:r>
            <a:endParaRPr lang="en-US" b="1" dirty="0" smtClean="0"/>
          </a:p>
          <a:p>
            <a:r>
              <a:rPr lang="en-US" baseline="0" dirty="0" smtClean="0"/>
              <a:t>By mapping key strategies to</a:t>
            </a:r>
            <a:r>
              <a:rPr lang="en-US" dirty="0" smtClean="0"/>
              <a:t> the Integrated Model for Social Justice </a:t>
            </a:r>
            <a:r>
              <a:rPr lang="en-US" dirty="0"/>
              <a:t>(Yanicki, Kushner &amp; Reutter, 2015</a:t>
            </a:r>
            <a:r>
              <a:rPr lang="en-US" dirty="0" smtClean="0"/>
              <a:t>) it is clear that:</a:t>
            </a:r>
            <a:endParaRPr lang="en-US" dirty="0"/>
          </a:p>
          <a:p>
            <a:r>
              <a:rPr lang="en-US" baseline="0" dirty="0" smtClean="0"/>
              <a:t>- study findings</a:t>
            </a:r>
            <a:r>
              <a:rPr lang="en-US" dirty="0" smtClean="0"/>
              <a:t> provide</a:t>
            </a:r>
            <a:r>
              <a:rPr lang="en-US" baseline="0" dirty="0" smtClean="0"/>
              <a:t> empirical support for many of the interventions identified in the Integrated</a:t>
            </a:r>
            <a:r>
              <a:rPr lang="en-US" dirty="0" smtClean="0"/>
              <a:t> Framework. </a:t>
            </a:r>
            <a:endParaRPr lang="en-US" baseline="0" dirty="0" smtClean="0"/>
          </a:p>
          <a:p>
            <a:r>
              <a:rPr lang="en-US" dirty="0" smtClean="0"/>
              <a:t>- However,</a:t>
            </a:r>
            <a:r>
              <a:rPr lang="en-US" baseline="0" dirty="0" smtClean="0"/>
              <a:t> </a:t>
            </a:r>
            <a:r>
              <a:rPr lang="en-US" dirty="0" smtClean="0"/>
              <a:t>mauve arrows note that</a:t>
            </a:r>
            <a:r>
              <a:rPr lang="en-US" baseline="0" dirty="0" smtClean="0"/>
              <a:t> the Family Centre dropped one of these strategies after gaining registered charity status</a:t>
            </a:r>
            <a:r>
              <a:rPr lang="en-US" dirty="0" smtClean="0"/>
              <a:t> </a:t>
            </a:r>
            <a:r>
              <a:rPr lang="en-US" baseline="0" dirty="0" smtClean="0"/>
              <a:t>and power relations were not fully addressed.</a:t>
            </a:r>
            <a:endParaRPr lang="en-CA" dirty="0" smtClean="0"/>
          </a:p>
          <a:p>
            <a:pPr defTabSz="942289"/>
            <a:endParaRPr lang="en-CA" b="0" dirty="0"/>
          </a:p>
        </p:txBody>
      </p:sp>
      <p:sp>
        <p:nvSpPr>
          <p:cNvPr id="4" name="Slide Number Placeholder 3"/>
          <p:cNvSpPr>
            <a:spLocks noGrp="1"/>
          </p:cNvSpPr>
          <p:nvPr>
            <p:ph type="sldNum" sz="quarter" idx="10"/>
          </p:nvPr>
        </p:nvSpPr>
        <p:spPr/>
        <p:txBody>
          <a:bodyPr/>
          <a:lstStyle/>
          <a:p>
            <a:fld id="{A0271034-5294-41C3-8E56-F4A33FF7D77E}" type="slidenum">
              <a:rPr lang="en-CA" smtClean="0"/>
              <a:t>18</a:t>
            </a:fld>
            <a:endParaRPr lang="en-CA"/>
          </a:p>
        </p:txBody>
      </p:sp>
    </p:spTree>
    <p:extLst>
      <p:ext uri="{BB962C8B-B14F-4D97-AF65-F5344CB8AC3E}">
        <p14:creationId xmlns:p14="http://schemas.microsoft.com/office/powerpoint/2010/main" val="957037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71034-5294-41C3-8E56-F4A33FF7D77E}" type="slidenum">
              <a:rPr lang="en-CA" smtClean="0"/>
              <a:t>19</a:t>
            </a:fld>
            <a:endParaRPr lang="en-CA"/>
          </a:p>
        </p:txBody>
      </p:sp>
    </p:spTree>
    <p:extLst>
      <p:ext uri="{BB962C8B-B14F-4D97-AF65-F5344CB8AC3E}">
        <p14:creationId xmlns:p14="http://schemas.microsoft.com/office/powerpoint/2010/main" val="268619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study took place in Fort Macleod, a historic town located near two First Nations communities.</a:t>
            </a:r>
          </a:p>
          <a:p>
            <a:endParaRPr lang="en-US" baseline="0" dirty="0" smtClean="0"/>
          </a:p>
          <a:p>
            <a:r>
              <a:rPr lang="en-US" baseline="0" dirty="0" smtClean="0"/>
              <a:t>Picture Fort Macleod: http://www.fortmacleod.worldweb.com/</a:t>
            </a:r>
          </a:p>
          <a:p>
            <a:endParaRPr lang="en-CA" dirty="0"/>
          </a:p>
        </p:txBody>
      </p:sp>
      <p:sp>
        <p:nvSpPr>
          <p:cNvPr id="4" name="Slide Number Placeholder 3"/>
          <p:cNvSpPr>
            <a:spLocks noGrp="1"/>
          </p:cNvSpPr>
          <p:nvPr>
            <p:ph type="sldNum" sz="quarter" idx="10"/>
          </p:nvPr>
        </p:nvSpPr>
        <p:spPr/>
        <p:txBody>
          <a:bodyPr/>
          <a:lstStyle/>
          <a:p>
            <a:fld id="{A0271034-5294-41C3-8E56-F4A33FF7D77E}" type="slidenum">
              <a:rPr lang="en-CA" smtClean="0"/>
              <a:t>2</a:t>
            </a:fld>
            <a:endParaRPr lang="en-CA"/>
          </a:p>
        </p:txBody>
      </p:sp>
    </p:spTree>
    <p:extLst>
      <p:ext uri="{BB962C8B-B14F-4D97-AF65-F5344CB8AC3E}">
        <p14:creationId xmlns:p14="http://schemas.microsoft.com/office/powerpoint/2010/main" val="3585245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a:t>
            </a:r>
            <a:r>
              <a:rPr lang="en-US" baseline="0" dirty="0" smtClean="0"/>
              <a:t> the first and </a:t>
            </a:r>
            <a:r>
              <a:rPr lang="en-US" dirty="0" smtClean="0"/>
              <a:t>second research questions on page 16 (introduction</a:t>
            </a:r>
            <a:r>
              <a:rPr lang="en-US" baseline="0" dirty="0" smtClean="0"/>
              <a:t> section) and page 120 (chapter IV, paper 3) of the dissertation.</a:t>
            </a:r>
          </a:p>
          <a:p>
            <a:endParaRPr lang="en-US" baseline="0" dirty="0" smtClean="0"/>
          </a:p>
          <a:p>
            <a:r>
              <a:rPr lang="en-US" baseline="0" dirty="0" smtClean="0"/>
              <a:t>The first research question was explored from the perspective of parents and grandparents participating in the Kids First Family Centre in Fort Macleod Alberta.</a:t>
            </a:r>
          </a:p>
          <a:p>
            <a:r>
              <a:rPr lang="en-US" baseline="0" dirty="0" smtClean="0"/>
              <a:t>The second research question was explored from the perspective of key informants (leaders, employees and volunteers).</a:t>
            </a:r>
            <a:endParaRPr lang="en-CA" dirty="0"/>
          </a:p>
        </p:txBody>
      </p:sp>
      <p:sp>
        <p:nvSpPr>
          <p:cNvPr id="4" name="Slide Number Placeholder 3"/>
          <p:cNvSpPr>
            <a:spLocks noGrp="1"/>
          </p:cNvSpPr>
          <p:nvPr>
            <p:ph type="sldNum" sz="quarter" idx="10"/>
          </p:nvPr>
        </p:nvSpPr>
        <p:spPr/>
        <p:txBody>
          <a:bodyPr/>
          <a:lstStyle/>
          <a:p>
            <a:fld id="{A0271034-5294-41C3-8E56-F4A33FF7D77E}" type="slidenum">
              <a:rPr lang="en-CA" smtClean="0"/>
              <a:t>3</a:t>
            </a:fld>
            <a:endParaRPr lang="en-CA"/>
          </a:p>
        </p:txBody>
      </p:sp>
    </p:spTree>
    <p:extLst>
      <p:ext uri="{BB962C8B-B14F-4D97-AF65-F5344CB8AC3E}">
        <p14:creationId xmlns:p14="http://schemas.microsoft.com/office/powerpoint/2010/main" val="1437411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a:t>
            </a:r>
            <a:r>
              <a:rPr lang="en-US" baseline="0" dirty="0" smtClean="0"/>
              <a:t> findings and contributions will be highlighted in three areas: </a:t>
            </a:r>
          </a:p>
          <a:p>
            <a:r>
              <a:rPr lang="en-US" baseline="0" dirty="0" smtClean="0"/>
              <a:t>Conceptual/Philosophical</a:t>
            </a:r>
            <a:endParaRPr lang="en-CA" baseline="0" dirty="0" smtClean="0"/>
          </a:p>
          <a:p>
            <a:r>
              <a:rPr lang="en-US" baseline="0" dirty="0" smtClean="0"/>
              <a:t>Empirical</a:t>
            </a:r>
          </a:p>
          <a:p>
            <a:r>
              <a:rPr lang="en-US" baseline="0" dirty="0" smtClean="0"/>
              <a:t>Methodological</a:t>
            </a:r>
          </a:p>
        </p:txBody>
      </p:sp>
      <p:sp>
        <p:nvSpPr>
          <p:cNvPr id="4" name="Slide Number Placeholder 3"/>
          <p:cNvSpPr>
            <a:spLocks noGrp="1"/>
          </p:cNvSpPr>
          <p:nvPr>
            <p:ph type="sldNum" sz="quarter" idx="10"/>
          </p:nvPr>
        </p:nvSpPr>
        <p:spPr/>
        <p:txBody>
          <a:bodyPr/>
          <a:lstStyle/>
          <a:p>
            <a:fld id="{A0271034-5294-41C3-8E56-F4A33FF7D77E}" type="slidenum">
              <a:rPr lang="en-CA" smtClean="0"/>
              <a:t>4</a:t>
            </a:fld>
            <a:endParaRPr lang="en-CA"/>
          </a:p>
        </p:txBody>
      </p:sp>
    </p:spTree>
    <p:extLst>
      <p:ext uri="{BB962C8B-B14F-4D97-AF65-F5344CB8AC3E}">
        <p14:creationId xmlns:p14="http://schemas.microsoft.com/office/powerpoint/2010/main" val="97015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r>
              <a:rPr lang="en-US" altLang="en-US" b="1" dirty="0">
                <a:latin typeface="Times New Roman" pitchFamily="18" charset="0"/>
                <a:cs typeface="Times New Roman" pitchFamily="18" charset="0"/>
              </a:rPr>
              <a:t>Three Canadian discourses on SI/SE </a:t>
            </a:r>
            <a:r>
              <a:rPr lang="en-US" altLang="en-US" dirty="0" smtClean="0">
                <a:latin typeface="Times New Roman" pitchFamily="18" charset="0"/>
                <a:cs typeface="Times New Roman" pitchFamily="18" charset="0"/>
              </a:rPr>
              <a:t>were</a:t>
            </a:r>
            <a:r>
              <a:rPr lang="en-US" altLang="en-US" baseline="0"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identified </a:t>
            </a:r>
            <a:r>
              <a:rPr lang="en-US" altLang="en-US" dirty="0">
                <a:latin typeface="Times New Roman" pitchFamily="18" charset="0"/>
                <a:cs typeface="Times New Roman" pitchFamily="18" charset="0"/>
              </a:rPr>
              <a:t>in a review of </a:t>
            </a:r>
            <a:r>
              <a:rPr lang="en-US" altLang="en-US" dirty="0" smtClean="0">
                <a:latin typeface="Times New Roman" pitchFamily="18" charset="0"/>
                <a:cs typeface="Times New Roman" pitchFamily="18" charset="0"/>
              </a:rPr>
              <a:t>literature from nursing</a:t>
            </a:r>
            <a:r>
              <a:rPr lang="en-US" altLang="en-US" dirty="0">
                <a:latin typeface="Times New Roman" pitchFamily="18" charset="0"/>
                <a:cs typeface="Times New Roman" pitchFamily="18" charset="0"/>
              </a:rPr>
              <a:t>, public health, development and political economy. </a:t>
            </a:r>
            <a:endParaRPr lang="en-US" altLang="en-US" dirty="0" smtClean="0">
              <a:latin typeface="Times New Roman" pitchFamily="18" charset="0"/>
              <a:cs typeface="Times New Roman" pitchFamily="18" charset="0"/>
            </a:endParaRPr>
          </a:p>
          <a:p>
            <a:pPr defTabSz="942289"/>
            <a:r>
              <a:rPr lang="en-US" altLang="en-US" baseline="0" dirty="0" smtClean="0">
                <a:latin typeface="Times New Roman" pitchFamily="18" charset="0"/>
                <a:cs typeface="Times New Roman" pitchFamily="18" charset="0"/>
              </a:rPr>
              <a:t>Social justice is at the heart of the just social relations and societal conditions enabling inclusion.</a:t>
            </a:r>
          </a:p>
        </p:txBody>
      </p:sp>
      <p:sp>
        <p:nvSpPr>
          <p:cNvPr id="4" name="Slide Number Placeholder 3"/>
          <p:cNvSpPr>
            <a:spLocks noGrp="1"/>
          </p:cNvSpPr>
          <p:nvPr>
            <p:ph type="sldNum" sz="quarter" idx="10"/>
          </p:nvPr>
        </p:nvSpPr>
        <p:spPr/>
        <p:txBody>
          <a:bodyPr/>
          <a:lstStyle/>
          <a:p>
            <a:fld id="{A0271034-5294-41C3-8E56-F4A33FF7D77E}" type="slidenum">
              <a:rPr lang="en-CA" smtClean="0"/>
              <a:t>5</a:t>
            </a:fld>
            <a:endParaRPr lang="en-CA"/>
          </a:p>
        </p:txBody>
      </p:sp>
    </p:spTree>
    <p:extLst>
      <p:ext uri="{BB962C8B-B14F-4D97-AF65-F5344CB8AC3E}">
        <p14:creationId xmlns:p14="http://schemas.microsoft.com/office/powerpoint/2010/main" val="2194060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r>
              <a:rPr lang="en-US" altLang="en-US" b="1" dirty="0" smtClean="0">
                <a:latin typeface="Times New Roman" pitchFamily="18" charset="0"/>
                <a:cs typeface="Times New Roman" pitchFamily="18" charset="0"/>
              </a:rPr>
              <a:t>The </a:t>
            </a:r>
            <a:r>
              <a:rPr lang="en-US" altLang="en-US" b="1" dirty="0">
                <a:latin typeface="Times New Roman" pitchFamily="18" charset="0"/>
                <a:cs typeface="Times New Roman" pitchFamily="18" charset="0"/>
              </a:rPr>
              <a:t>Integrated </a:t>
            </a:r>
            <a:r>
              <a:rPr lang="en-US" altLang="en-US" b="1" dirty="0" smtClean="0">
                <a:latin typeface="Times New Roman" pitchFamily="18" charset="0"/>
                <a:cs typeface="Times New Roman" pitchFamily="18" charset="0"/>
              </a:rPr>
              <a:t>Framework for Social Justice provides:</a:t>
            </a:r>
          </a:p>
          <a:p>
            <a:pPr defTabSz="942289"/>
            <a:r>
              <a:rPr lang="en-US" altLang="en-US" dirty="0" smtClean="0">
                <a:latin typeface="Times New Roman" pitchFamily="18" charset="0"/>
                <a:cs typeface="Times New Roman" pitchFamily="18" charset="0"/>
              </a:rPr>
              <a:t>- </a:t>
            </a:r>
            <a:r>
              <a:rPr lang="en-US" altLang="en-US" dirty="0">
                <a:latin typeface="Times New Roman" pitchFamily="18" charset="0"/>
                <a:cs typeface="Times New Roman" pitchFamily="18" charset="0"/>
              </a:rPr>
              <a:t>a broad framework for addressing the relational and structural dimensions of social justice. </a:t>
            </a:r>
            <a:r>
              <a:rPr lang="en-US" altLang="en-US" dirty="0" smtClean="0">
                <a:latin typeface="Times New Roman" pitchFamily="18" charset="0"/>
                <a:cs typeface="Times New Roman" pitchFamily="18" charset="0"/>
              </a:rPr>
              <a:t>It includes:</a:t>
            </a:r>
            <a:endParaRPr lang="en-US" altLang="en-US" dirty="0">
              <a:latin typeface="Times New Roman" pitchFamily="18" charset="0"/>
              <a:cs typeface="Times New Roman" pitchFamily="18" charset="0"/>
            </a:endParaRPr>
          </a:p>
          <a:p>
            <a:pPr marL="176679" indent="-176679" defTabSz="942289">
              <a:buFontTx/>
              <a:buChar char="-"/>
            </a:pPr>
            <a:r>
              <a:rPr lang="en-US" altLang="en-US" dirty="0">
                <a:latin typeface="Times New Roman" pitchFamily="18" charset="0"/>
                <a:cs typeface="Times New Roman" pitchFamily="18" charset="0"/>
              </a:rPr>
              <a:t>Integration of three discourses on </a:t>
            </a:r>
            <a:r>
              <a:rPr lang="en-US" altLang="en-US" dirty="0" smtClean="0">
                <a:latin typeface="Times New Roman" pitchFamily="18" charset="0"/>
                <a:cs typeface="Times New Roman" pitchFamily="18" charset="0"/>
              </a:rPr>
              <a:t>SI/SE and different</a:t>
            </a:r>
            <a:r>
              <a:rPr lang="en-US" altLang="en-US" baseline="0" dirty="0" smtClean="0">
                <a:latin typeface="Times New Roman" pitchFamily="18" charset="0"/>
                <a:cs typeface="Times New Roman" pitchFamily="18" charset="0"/>
              </a:rPr>
              <a:t> strategies to promote inclusion and to address the root causes of exclusion as matters of social (in)justice</a:t>
            </a:r>
            <a:endParaRPr lang="en-US" altLang="en-US" dirty="0">
              <a:latin typeface="Times New Roman" pitchFamily="18" charset="0"/>
              <a:cs typeface="Times New Roman" pitchFamily="18" charset="0"/>
            </a:endParaRPr>
          </a:p>
          <a:p>
            <a:pPr marL="176679" indent="-176679" defTabSz="942289">
              <a:buFontTx/>
              <a:buChar char="-"/>
            </a:pPr>
            <a:r>
              <a:rPr lang="en-US" altLang="en-US" dirty="0">
                <a:latin typeface="Times New Roman" pitchFamily="18" charset="0"/>
                <a:cs typeface="Times New Roman" pitchFamily="18" charset="0"/>
              </a:rPr>
              <a:t>A </a:t>
            </a:r>
            <a:r>
              <a:rPr lang="en-US" altLang="en-US" dirty="0" smtClean="0">
                <a:latin typeface="Times New Roman" pitchFamily="18" charset="0"/>
                <a:cs typeface="Times New Roman" pitchFamily="18" charset="0"/>
              </a:rPr>
              <a:t>socioecological </a:t>
            </a:r>
            <a:r>
              <a:rPr lang="en-US" altLang="en-US" dirty="0">
                <a:latin typeface="Times New Roman" pitchFamily="18" charset="0"/>
                <a:cs typeface="Times New Roman" pitchFamily="18" charset="0"/>
              </a:rPr>
              <a:t>perspective</a:t>
            </a:r>
          </a:p>
          <a:p>
            <a:pPr marL="171450" indent="-171450" defTabSz="942289">
              <a:buFontTx/>
              <a:buChar char="-"/>
            </a:pPr>
            <a:r>
              <a:rPr lang="en-US" altLang="en-US" dirty="0" smtClean="0">
                <a:latin typeface="Times New Roman" pitchFamily="18" charset="0"/>
                <a:cs typeface="Times New Roman" pitchFamily="18" charset="0"/>
              </a:rPr>
              <a:t>A </a:t>
            </a:r>
            <a:r>
              <a:rPr lang="en-US" altLang="en-US" dirty="0">
                <a:latin typeface="Times New Roman" pitchFamily="18" charset="0"/>
                <a:cs typeface="Times New Roman" pitchFamily="18" charset="0"/>
              </a:rPr>
              <a:t>focus on multiple levels of </a:t>
            </a:r>
            <a:r>
              <a:rPr lang="en-US" altLang="en-US" dirty="0" smtClean="0">
                <a:latin typeface="Times New Roman" pitchFamily="18" charset="0"/>
                <a:cs typeface="Times New Roman" pitchFamily="18" charset="0"/>
              </a:rPr>
              <a:t>intervention</a:t>
            </a:r>
          </a:p>
          <a:p>
            <a:pPr marL="171450" indent="-171450" defTabSz="942289">
              <a:buFontTx/>
              <a:buChar char="-"/>
            </a:pPr>
            <a:r>
              <a:rPr lang="en-US" altLang="en-US" dirty="0" smtClean="0">
                <a:latin typeface="Times New Roman" pitchFamily="18" charset="0"/>
                <a:cs typeface="Times New Roman" pitchFamily="18" charset="0"/>
              </a:rPr>
              <a:t>A critical</a:t>
            </a:r>
            <a:r>
              <a:rPr lang="en-US" altLang="en-US" baseline="0" dirty="0" smtClean="0">
                <a:latin typeface="Times New Roman" pitchFamily="18" charset="0"/>
                <a:cs typeface="Times New Roman" pitchFamily="18" charset="0"/>
              </a:rPr>
              <a:t> perspective </a:t>
            </a:r>
            <a:endParaRPr lang="en-CA" b="0" dirty="0"/>
          </a:p>
        </p:txBody>
      </p:sp>
      <p:sp>
        <p:nvSpPr>
          <p:cNvPr id="4" name="Slide Number Placeholder 3"/>
          <p:cNvSpPr>
            <a:spLocks noGrp="1"/>
          </p:cNvSpPr>
          <p:nvPr>
            <p:ph type="sldNum" sz="quarter" idx="10"/>
          </p:nvPr>
        </p:nvSpPr>
        <p:spPr/>
        <p:txBody>
          <a:bodyPr/>
          <a:lstStyle/>
          <a:p>
            <a:fld id="{A0271034-5294-41C3-8E56-F4A33FF7D77E}" type="slidenum">
              <a:rPr lang="en-CA" smtClean="0"/>
              <a:t>6</a:t>
            </a:fld>
            <a:endParaRPr lang="en-CA"/>
          </a:p>
        </p:txBody>
      </p:sp>
    </p:spTree>
    <p:extLst>
      <p:ext uri="{BB962C8B-B14F-4D97-AF65-F5344CB8AC3E}">
        <p14:creationId xmlns:p14="http://schemas.microsoft.com/office/powerpoint/2010/main" val="170615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Low-income and Aboriginal parents and grandparents were included in all three relational patterns.</a:t>
            </a:r>
            <a:endParaRPr lang="en-CA" b="1" dirty="0" smtClean="0"/>
          </a:p>
          <a:p>
            <a:r>
              <a:rPr lang="en-US" dirty="0" smtClean="0"/>
              <a:t>Participation differed </a:t>
            </a:r>
            <a:r>
              <a:rPr lang="en-US" baseline="0" dirty="0" smtClean="0"/>
              <a:t>by relational pattern:</a:t>
            </a:r>
          </a:p>
          <a:p>
            <a:r>
              <a:rPr lang="en-US" u="sng" baseline="0" dirty="0" smtClean="0"/>
              <a:t>Permanent Strangers </a:t>
            </a:r>
            <a:r>
              <a:rPr lang="en-US" baseline="0" dirty="0" smtClean="0"/>
              <a:t>– participating in a community kitchen provided a sense of belonging in a group (often provisional).</a:t>
            </a:r>
          </a:p>
          <a:p>
            <a:r>
              <a:rPr lang="en-US" u="sng" baseline="0" dirty="0" smtClean="0"/>
              <a:t>Newcomers</a:t>
            </a:r>
            <a:r>
              <a:rPr lang="en-US" baseline="0" dirty="0" smtClean="0"/>
              <a:t> – participating in children’s programs  or church-based activities provides a sense of group belonging.</a:t>
            </a:r>
          </a:p>
          <a:p>
            <a:r>
              <a:rPr lang="en-US" u="sng" baseline="0" dirty="0" smtClean="0"/>
              <a:t>Boundary Crossers </a:t>
            </a:r>
            <a:r>
              <a:rPr lang="en-US" baseline="0" dirty="0" smtClean="0"/>
              <a:t>– participating informal programs with mixed groups and school-based activities, contributing, leader or volunteering supports community belonging and from some a sense of community inclusion.</a:t>
            </a:r>
          </a:p>
          <a:p>
            <a:endParaRPr lang="en-CA" dirty="0"/>
          </a:p>
        </p:txBody>
      </p:sp>
      <p:sp>
        <p:nvSpPr>
          <p:cNvPr id="4" name="Slide Number Placeholder 3"/>
          <p:cNvSpPr>
            <a:spLocks noGrp="1"/>
          </p:cNvSpPr>
          <p:nvPr>
            <p:ph type="sldNum" sz="quarter" idx="10"/>
          </p:nvPr>
        </p:nvSpPr>
        <p:spPr/>
        <p:txBody>
          <a:bodyPr/>
          <a:lstStyle/>
          <a:p>
            <a:fld id="{A0271034-5294-41C3-8E56-F4A33FF7D77E}" type="slidenum">
              <a:rPr lang="en-CA" smtClean="0"/>
              <a:t>7</a:t>
            </a:fld>
            <a:endParaRPr lang="en-CA"/>
          </a:p>
        </p:txBody>
      </p:sp>
    </p:spTree>
    <p:extLst>
      <p:ext uri="{BB962C8B-B14F-4D97-AF65-F5344CB8AC3E}">
        <p14:creationId xmlns:p14="http://schemas.microsoft.com/office/powerpoint/2010/main" val="173807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Transitions and a progression toward greater participation and changes in relational patterns were identified by a few participants.</a:t>
            </a:r>
          </a:p>
          <a:p>
            <a:pPr marL="171450" indent="-171450">
              <a:buFontTx/>
              <a:buChar char="-"/>
            </a:pPr>
            <a:r>
              <a:rPr lang="en-US" dirty="0" smtClean="0"/>
              <a:t>Changes in relationships – e.g., outreach contacts</a:t>
            </a:r>
          </a:p>
          <a:p>
            <a:pPr marL="171450" indent="-171450">
              <a:buFontTx/>
              <a:buChar char="-"/>
            </a:pPr>
            <a:r>
              <a:rPr lang="en-US" dirty="0" smtClean="0"/>
              <a:t>Changes in the environment – e.g., opportunities for participation in accessible, acceptable programs.</a:t>
            </a:r>
          </a:p>
          <a:p>
            <a:pPr marL="171450" indent="-171450">
              <a:buFontTx/>
              <a:buChar char="-"/>
            </a:pPr>
            <a:r>
              <a:rPr lang="en-US" dirty="0" smtClean="0"/>
              <a:t>Internal shifts followed.</a:t>
            </a:r>
          </a:p>
          <a:p>
            <a:pPr marL="171450" indent="-171450">
              <a:buFontTx/>
              <a:buChar char="-"/>
            </a:pPr>
            <a:endParaRPr lang="en-US" dirty="0" smtClean="0"/>
          </a:p>
          <a:p>
            <a:pPr marL="171450" indent="-171450">
              <a:buFontTx/>
              <a:buChar char="-"/>
            </a:pPr>
            <a:r>
              <a:rPr lang="en-US" dirty="0" smtClean="0"/>
              <a:t>For examples see pages</a:t>
            </a:r>
            <a:r>
              <a:rPr lang="en-US" baseline="0" dirty="0" smtClean="0"/>
              <a:t> 106 – 110 of the dissertation. </a:t>
            </a:r>
          </a:p>
          <a:p>
            <a:pPr marL="0" indent="0">
              <a:buFontTx/>
              <a:buNone/>
            </a:pPr>
            <a:endParaRPr lang="en-US" dirty="0"/>
          </a:p>
        </p:txBody>
      </p:sp>
      <p:sp>
        <p:nvSpPr>
          <p:cNvPr id="4" name="Slide Number Placeholder 3"/>
          <p:cNvSpPr>
            <a:spLocks noGrp="1"/>
          </p:cNvSpPr>
          <p:nvPr>
            <p:ph type="sldNum" sz="quarter" idx="10"/>
          </p:nvPr>
        </p:nvSpPr>
        <p:spPr/>
        <p:txBody>
          <a:bodyPr/>
          <a:lstStyle/>
          <a:p>
            <a:fld id="{73915C28-AC0E-4D42-9E95-2B16D750413D}" type="slidenum">
              <a:rPr lang="en-US" smtClean="0"/>
              <a:t>8</a:t>
            </a:fld>
            <a:endParaRPr lang="en-US"/>
          </a:p>
        </p:txBody>
      </p:sp>
    </p:spTree>
    <p:extLst>
      <p:ext uri="{BB962C8B-B14F-4D97-AF65-F5344CB8AC3E}">
        <p14:creationId xmlns:p14="http://schemas.microsoft.com/office/powerpoint/2010/main" val="45941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Two forms of inclusion and three forms of exclusion were identified</a:t>
            </a:r>
            <a:r>
              <a:rPr lang="en-US" b="1" dirty="0"/>
              <a:t> </a:t>
            </a:r>
            <a:r>
              <a:rPr lang="en-US" b="1" dirty="0" smtClean="0"/>
              <a:t>from parent and grandparent interviews:</a:t>
            </a:r>
            <a:endParaRPr lang="en-US" b="1" baseline="0" dirty="0" smtClean="0"/>
          </a:p>
          <a:p>
            <a:r>
              <a:rPr lang="en-US" b="1" u="sng" dirty="0" smtClean="0">
                <a:solidFill>
                  <a:srgbClr val="FF0000"/>
                </a:solidFill>
                <a:effectLst/>
              </a:rPr>
              <a:t>Relational</a:t>
            </a:r>
            <a:r>
              <a:rPr lang="en-US" b="1" u="sng" baseline="0" dirty="0" smtClean="0">
                <a:solidFill>
                  <a:srgbClr val="FF0000"/>
                </a:solidFill>
                <a:effectLst/>
              </a:rPr>
              <a:t> inclusion </a:t>
            </a:r>
            <a:r>
              <a:rPr lang="en-US" u="none" baseline="0" dirty="0" smtClean="0">
                <a:solidFill>
                  <a:srgbClr val="FF0000"/>
                </a:solidFill>
              </a:rPr>
              <a:t>involved having opportunities to engage in affirming social interaction, feeling values and recognized and having a sense of belonging (in a group, or in the community). (See pages 111-112.)</a:t>
            </a:r>
          </a:p>
          <a:p>
            <a:r>
              <a:rPr lang="en-US" u="sng" dirty="0" smtClean="0"/>
              <a:t>Supports for relational inclusion</a:t>
            </a:r>
            <a:r>
              <a:rPr lang="en-US" dirty="0" smtClean="0"/>
              <a:t>: - Outreach</a:t>
            </a:r>
            <a:r>
              <a:rPr lang="en-US" baseline="0" dirty="0" smtClean="0"/>
              <a:t> contacts </a:t>
            </a:r>
            <a:r>
              <a:rPr lang="en-US" dirty="0" smtClean="0"/>
              <a:t>and </a:t>
            </a:r>
            <a:r>
              <a:rPr lang="en-CA" dirty="0" smtClean="0"/>
              <a:t>participation</a:t>
            </a:r>
            <a:r>
              <a:rPr lang="en-CA" baseline="0" dirty="0" smtClean="0"/>
              <a:t> in Family Centre programs and activities supported relational inclusion, however the patterns of participation were different for each of three relational patterns.</a:t>
            </a:r>
            <a:endParaRPr lang="en-CA" dirty="0" smtClean="0"/>
          </a:p>
          <a:p>
            <a:endParaRPr lang="en-US" u="sng" dirty="0" smtClean="0"/>
          </a:p>
          <a:p>
            <a:r>
              <a:rPr lang="en-US" b="1" u="sng" dirty="0" smtClean="0"/>
              <a:t>Cultural inclusion </a:t>
            </a:r>
            <a:r>
              <a:rPr lang="en-US" u="none" dirty="0" smtClean="0"/>
              <a:t>meant having opportunities for valued</a:t>
            </a:r>
            <a:r>
              <a:rPr lang="en-US" u="none" baseline="0" dirty="0" smtClean="0"/>
              <a:t> cultural participation and feeling respected for one’s cultural identity. (See pages 112 – 113.)</a:t>
            </a:r>
            <a:endParaRPr lang="en-US" u="sng" dirty="0" smtClean="0"/>
          </a:p>
          <a:p>
            <a:r>
              <a:rPr lang="en-US" u="sng" dirty="0" smtClean="0"/>
              <a:t>Supports</a:t>
            </a:r>
            <a:r>
              <a:rPr lang="en-US" u="sng" baseline="0" dirty="0" smtClean="0"/>
              <a:t> for cultural inclusion</a:t>
            </a:r>
            <a:r>
              <a:rPr lang="en-US" baseline="0" dirty="0" smtClean="0"/>
              <a:t>: - </a:t>
            </a:r>
            <a:r>
              <a:rPr lang="en-US" dirty="0" smtClean="0"/>
              <a:t>Participating in: culturally acceptable programs</a:t>
            </a:r>
            <a:r>
              <a:rPr lang="en-US" baseline="0" dirty="0" smtClean="0"/>
              <a:t> and</a:t>
            </a:r>
            <a:r>
              <a:rPr lang="en-US" dirty="0" smtClean="0"/>
              <a:t> valued cultural activities supported the inclusion of Aboriginal participants.</a:t>
            </a:r>
          </a:p>
          <a:p>
            <a:endParaRPr lang="en-US" dirty="0" smtClean="0"/>
          </a:p>
          <a:p>
            <a:r>
              <a:rPr lang="en-US" b="1" u="sng" dirty="0" smtClean="0"/>
              <a:t>Relational</a:t>
            </a:r>
            <a:r>
              <a:rPr lang="en-US" b="1" u="sng" baseline="0" dirty="0" smtClean="0"/>
              <a:t> exclusion </a:t>
            </a:r>
            <a:r>
              <a:rPr lang="en-US" baseline="0" dirty="0" smtClean="0"/>
              <a:t>involved choosing not to participate, feeling left out of existing social networks, or feeling isolated. (See pages 113-114.)</a:t>
            </a:r>
            <a:endParaRPr lang="en-US" dirty="0" smtClean="0"/>
          </a:p>
          <a:p>
            <a:r>
              <a:rPr lang="en-US" b="1" u="sng" dirty="0" smtClean="0"/>
              <a:t>Cultural exclusion </a:t>
            </a:r>
            <a:r>
              <a:rPr lang="en-US" dirty="0" smtClean="0"/>
              <a:t>involved having limited opportunities for cultural participation or cultural exchange and contribution.</a:t>
            </a:r>
            <a:r>
              <a:rPr lang="en-US" baseline="0" dirty="0" smtClean="0"/>
              <a:t> (See pages 114-115.)</a:t>
            </a:r>
          </a:p>
          <a:p>
            <a:r>
              <a:rPr lang="en-US" b="1" u="sng" dirty="0" smtClean="0"/>
              <a:t>Moral exclusion </a:t>
            </a:r>
            <a:r>
              <a:rPr lang="en-US" dirty="0" smtClean="0"/>
              <a:t>involved feeling judged, devalued, or censored by others for deviance from social norms and the characteristics of the dominant group</a:t>
            </a:r>
            <a:r>
              <a:rPr lang="en-US" baseline="0" dirty="0" smtClean="0"/>
              <a:t> in the community. (See pages 115-116.)</a:t>
            </a:r>
          </a:p>
          <a:p>
            <a:r>
              <a:rPr lang="en-US" b="1" u="sng" dirty="0" smtClean="0"/>
              <a:t>Material exclusion </a:t>
            </a:r>
            <a:r>
              <a:rPr lang="en-US" dirty="0" smtClean="0"/>
              <a:t>involves lacking opportunities to earn an adequate income,</a:t>
            </a:r>
            <a:r>
              <a:rPr lang="en-US" baseline="0" dirty="0" smtClean="0"/>
              <a:t> being unable to meet basic needs, or being unable to participate in desired activities due to economic constraints. (See page 117).</a:t>
            </a:r>
          </a:p>
          <a:p>
            <a:endParaRPr lang="en-US" dirty="0" smtClean="0"/>
          </a:p>
          <a:p>
            <a:r>
              <a:rPr lang="en-US" dirty="0" smtClean="0"/>
              <a:t>Picture: Rachel</a:t>
            </a:r>
            <a:r>
              <a:rPr lang="en-US" baseline="0" dirty="0" smtClean="0"/>
              <a:t> Crowspreadingwings of the Kainai Nation (Blood Tribe) http://www.columbiavalleypioneer.com/?p=6877</a:t>
            </a:r>
          </a:p>
          <a:p>
            <a:endParaRPr lang="en-US" dirty="0"/>
          </a:p>
        </p:txBody>
      </p:sp>
      <p:sp>
        <p:nvSpPr>
          <p:cNvPr id="4" name="Slide Number Placeholder 3"/>
          <p:cNvSpPr>
            <a:spLocks noGrp="1"/>
          </p:cNvSpPr>
          <p:nvPr>
            <p:ph type="sldNum" sz="quarter" idx="10"/>
          </p:nvPr>
        </p:nvSpPr>
        <p:spPr/>
        <p:txBody>
          <a:bodyPr/>
          <a:lstStyle/>
          <a:p>
            <a:fld id="{CF3379EF-FAEA-4D8C-8E53-44BAEB46D61D}" type="slidenum">
              <a:rPr lang="en-US" smtClean="0"/>
              <a:t>9</a:t>
            </a:fld>
            <a:endParaRPr lang="en-US"/>
          </a:p>
        </p:txBody>
      </p:sp>
    </p:spTree>
    <p:extLst>
      <p:ext uri="{BB962C8B-B14F-4D97-AF65-F5344CB8AC3E}">
        <p14:creationId xmlns:p14="http://schemas.microsoft.com/office/powerpoint/2010/main" val="2914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E813B8F-271F-49F8-A99A-2512E9AA50B8}" type="datetimeFigureOut">
              <a:rPr lang="en-CA" smtClean="0"/>
              <a:t>26/01/2016</a:t>
            </a:fld>
            <a:endParaRPr lang="en-CA"/>
          </a:p>
        </p:txBody>
      </p:sp>
      <p:sp>
        <p:nvSpPr>
          <p:cNvPr id="17" name="Footer Placeholder 16"/>
          <p:cNvSpPr>
            <a:spLocks noGrp="1"/>
          </p:cNvSpPr>
          <p:nvPr>
            <p:ph type="ftr" sz="quarter" idx="11"/>
          </p:nvPr>
        </p:nvSpPr>
        <p:spPr>
          <a:xfrm>
            <a:off x="5410200" y="4205288"/>
            <a:ext cx="1295400" cy="457200"/>
          </a:xfrm>
        </p:spPr>
        <p:txBody>
          <a:bodyPr/>
          <a:lstStyle/>
          <a:p>
            <a:endParaRPr lang="en-CA"/>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AE5DD76-A70C-49A7-80E1-E693290046F1}"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13B8F-271F-49F8-A99A-2512E9AA50B8}" type="datetimeFigureOut">
              <a:rPr lang="en-CA" smtClean="0"/>
              <a:t>26/01/2016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13B8F-271F-49F8-A99A-2512E9AA50B8}" type="datetimeFigureOut">
              <a:rPr lang="en-CA" smtClean="0"/>
              <a:t>26/01/2016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813B8F-271F-49F8-A99A-2512E9AA50B8}" type="datetimeFigureOut">
              <a:rPr lang="en-CA" smtClean="0"/>
              <a:t>26/01/2016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E813B8F-271F-49F8-A99A-2512E9AA50B8}" type="datetimeFigureOut">
              <a:rPr lang="en-CA" smtClean="0"/>
              <a:t>26/01/2016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813B8F-271F-49F8-A99A-2512E9AA50B8}" type="datetimeFigureOut">
              <a:rPr lang="en-CA" smtClean="0"/>
              <a:t>26/01/2016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E813B8F-271F-49F8-A99A-2512E9AA50B8}" type="datetimeFigureOut">
              <a:rPr lang="en-CA" smtClean="0"/>
              <a:t>26/01/2016</a:t>
            </a:fld>
            <a:endParaRPr lang="en-CA"/>
          </a:p>
        </p:txBody>
      </p:sp>
      <p:sp>
        <p:nvSpPr>
          <p:cNvPr id="27" name="Slide Number Placeholder 26"/>
          <p:cNvSpPr>
            <a:spLocks noGrp="1"/>
          </p:cNvSpPr>
          <p:nvPr>
            <p:ph type="sldNum" sz="quarter" idx="11"/>
          </p:nvPr>
        </p:nvSpPr>
        <p:spPr/>
        <p:txBody>
          <a:bodyPr rtlCol="0"/>
          <a:lstStyle/>
          <a:p>
            <a:fld id="{CAE5DD76-A70C-49A7-80E1-E693290046F1}" type="slidenum">
              <a:rPr lang="en-CA" smtClean="0"/>
              <a:t>‹#›</a:t>
            </a:fld>
            <a:endParaRPr lang="en-CA"/>
          </a:p>
        </p:txBody>
      </p:sp>
      <p:sp>
        <p:nvSpPr>
          <p:cNvPr id="28" name="Footer Placeholder 27"/>
          <p:cNvSpPr>
            <a:spLocks noGrp="1"/>
          </p:cNvSpPr>
          <p:nvPr>
            <p:ph type="ftr" sz="quarter" idx="12"/>
          </p:nvPr>
        </p:nvSpPr>
        <p:spPr/>
        <p:txBody>
          <a:bodyPr rtlCol="0"/>
          <a:lstStyle/>
          <a:p>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E813B8F-271F-49F8-A99A-2512E9AA50B8}" type="datetimeFigureOut">
              <a:rPr lang="en-CA" smtClean="0"/>
              <a:t>26/01/2016</a:t>
            </a:fld>
            <a:endParaRPr lang="en-CA"/>
          </a:p>
        </p:txBody>
      </p:sp>
      <p:sp>
        <p:nvSpPr>
          <p:cNvPr id="4" name="Footer Placeholder 3"/>
          <p:cNvSpPr>
            <a:spLocks noGrp="1"/>
          </p:cNvSpPr>
          <p:nvPr>
            <p:ph type="ftr" sz="quarter" idx="11"/>
          </p:nvPr>
        </p:nvSpPr>
        <p:spPr>
          <a:xfrm>
            <a:off x="5257800" y="612648"/>
            <a:ext cx="1325880" cy="457200"/>
          </a:xfrm>
        </p:spPr>
        <p:txBody>
          <a:bodyPr/>
          <a:lstStyle/>
          <a:p>
            <a:endParaRPr lang="en-CA"/>
          </a:p>
        </p:txBody>
      </p:sp>
      <p:sp>
        <p:nvSpPr>
          <p:cNvPr id="5" name="Slide Number Placeholder 4"/>
          <p:cNvSpPr>
            <a:spLocks noGrp="1"/>
          </p:cNvSpPr>
          <p:nvPr>
            <p:ph type="sldNum" sz="quarter" idx="12"/>
          </p:nvPr>
        </p:nvSpPr>
        <p:spPr>
          <a:xfrm>
            <a:off x="8174736" y="2272"/>
            <a:ext cx="762000" cy="365760"/>
          </a:xfrm>
        </p:spPr>
        <p:txBody>
          <a:bodyPr/>
          <a:lstStyle/>
          <a:p>
            <a:fld id="{CAE5DD76-A70C-49A7-80E1-E693290046F1}"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13B8F-271F-49F8-A99A-2512E9AA50B8}" type="datetimeFigureOut">
              <a:rPr lang="en-CA" smtClean="0"/>
              <a:t>26/01/2016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E813B8F-271F-49F8-A99A-2512E9AA50B8}" type="datetimeFigureOut">
              <a:rPr lang="en-CA" smtClean="0"/>
              <a:t>26/01/2016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E813B8F-271F-49F8-A99A-2512E9AA50B8}" type="datetimeFigureOut">
              <a:rPr lang="en-CA" smtClean="0"/>
              <a:t>26/01/2016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E5DD76-A70C-49A7-80E1-E693290046F1}"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E813B8F-271F-49F8-A99A-2512E9AA50B8}" type="datetimeFigureOut">
              <a:rPr lang="en-CA" smtClean="0"/>
              <a:t>26/01/2016</a:t>
            </a:fld>
            <a:endParaRPr lang="en-CA"/>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CA"/>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AE5DD76-A70C-49A7-80E1-E693290046F1}"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globalhealthequity.ca/content/publications-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nccdh.ca/resources/entry/lets-talk-universal-and-targeted-approaches" TargetMode="External"/><Relationship Id="rId4" Type="http://schemas.openxmlformats.org/officeDocument/2006/relationships/hyperlink" Target="http://firstwords.ca/early-learning-and-child-care-providers/research/the-early-years-study-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rc.ca/websites/trcinstitution/index.php?p=89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28827"/>
          <a:stretch/>
        </p:blipFill>
        <p:spPr>
          <a:xfrm>
            <a:off x="0" y="3061601"/>
            <a:ext cx="9144000" cy="3796399"/>
          </a:xfrm>
          <a:prstGeom prst="rect">
            <a:avLst/>
          </a:prstGeom>
        </p:spPr>
      </p:pic>
      <p:sp>
        <p:nvSpPr>
          <p:cNvPr id="11" name="Title 1"/>
          <p:cNvSpPr>
            <a:spLocks noGrp="1"/>
          </p:cNvSpPr>
          <p:nvPr>
            <p:ph type="ctrTitle"/>
          </p:nvPr>
        </p:nvSpPr>
        <p:spPr>
          <a:xfrm>
            <a:off x="262890" y="152400"/>
            <a:ext cx="8587740" cy="2309336"/>
          </a:xfrm>
        </p:spPr>
        <p:txBody>
          <a:bodyPr>
            <a:normAutofit fontScale="90000"/>
          </a:bodyPr>
          <a:lstStyle/>
          <a:p>
            <a:pPr algn="ctr"/>
            <a:r>
              <a:rPr lang="en-US" sz="3200" dirty="0" smtClean="0"/>
              <a:t>Social Inclusion/Exclusion: </a:t>
            </a:r>
            <a:br>
              <a:rPr lang="en-US" sz="3200" dirty="0" smtClean="0"/>
            </a:br>
            <a:r>
              <a:rPr lang="en-US" sz="3200" dirty="0" smtClean="0"/>
              <a:t>Low-income Parents, Grandparents &amp; Children Participating in Community Development </a:t>
            </a:r>
            <a:br>
              <a:rPr lang="en-US" sz="3200" dirty="0" smtClean="0"/>
            </a:br>
            <a:r>
              <a:rPr lang="en-US" sz="3200" dirty="0" smtClean="0"/>
              <a:t>in Rural Alberta</a:t>
            </a:r>
            <a:endParaRPr lang="en-CA" sz="3200" dirty="0"/>
          </a:p>
        </p:txBody>
      </p:sp>
      <p:sp>
        <p:nvSpPr>
          <p:cNvPr id="12" name="TextBox 11"/>
          <p:cNvSpPr txBox="1"/>
          <p:nvPr/>
        </p:nvSpPr>
        <p:spPr>
          <a:xfrm>
            <a:off x="3124200" y="3055349"/>
            <a:ext cx="2597186" cy="954107"/>
          </a:xfrm>
          <a:prstGeom prst="rect">
            <a:avLst/>
          </a:prstGeom>
          <a:noFill/>
        </p:spPr>
        <p:txBody>
          <a:bodyPr wrap="none" rtlCol="0">
            <a:spAutoFit/>
          </a:bodyPr>
          <a:lstStyle/>
          <a:p>
            <a:pPr algn="ctr"/>
            <a:r>
              <a:rPr lang="en-US" sz="2800" dirty="0" smtClean="0"/>
              <a:t>Sharon Yanicki</a:t>
            </a:r>
          </a:p>
          <a:p>
            <a:pPr algn="ctr"/>
            <a:r>
              <a:rPr lang="en-US" sz="2800" dirty="0" smtClean="0"/>
              <a:t>Nov. 27 2015</a:t>
            </a:r>
            <a:endParaRPr lang="en-CA" sz="2800" dirty="0"/>
          </a:p>
        </p:txBody>
      </p:sp>
      <p:sp>
        <p:nvSpPr>
          <p:cNvPr id="2" name="TextBox 1"/>
          <p:cNvSpPr txBox="1"/>
          <p:nvPr/>
        </p:nvSpPr>
        <p:spPr>
          <a:xfrm>
            <a:off x="1075509" y="4191000"/>
            <a:ext cx="6925294" cy="923330"/>
          </a:xfrm>
          <a:prstGeom prst="rect">
            <a:avLst/>
          </a:prstGeom>
          <a:noFill/>
        </p:spPr>
        <p:txBody>
          <a:bodyPr wrap="none" rtlCol="0">
            <a:spAutoFit/>
          </a:bodyPr>
          <a:lstStyle/>
          <a:p>
            <a:r>
              <a:rPr lang="en-US" i="1" dirty="0" smtClean="0"/>
              <a:t>Acknowledgement:</a:t>
            </a:r>
            <a:r>
              <a:rPr lang="en-US" dirty="0" smtClean="0"/>
              <a:t> This research was supported by funding from:</a:t>
            </a:r>
          </a:p>
          <a:p>
            <a:r>
              <a:rPr lang="en-US" dirty="0" smtClean="0"/>
              <a:t>the Canadian Nurses Foundation, the Alberta Registered Nurses </a:t>
            </a:r>
          </a:p>
          <a:p>
            <a:r>
              <a:rPr lang="en-US" dirty="0" smtClean="0"/>
              <a:t>Educational Trust &amp; the University of Lethbridge</a:t>
            </a:r>
            <a:endParaRPr lang="en-CA" dirty="0"/>
          </a:p>
        </p:txBody>
      </p:sp>
    </p:spTree>
    <p:extLst>
      <p:ext uri="{BB962C8B-B14F-4D97-AF65-F5344CB8AC3E}">
        <p14:creationId xmlns:p14="http://schemas.microsoft.com/office/powerpoint/2010/main" val="3129369002"/>
      </p:ext>
    </p:extLst>
  </p:cSld>
  <p:clrMapOvr>
    <a:masterClrMapping/>
  </p:clrMapOvr>
  <mc:AlternateContent xmlns:mc="http://schemas.openxmlformats.org/markup-compatibility/2006" xmlns:p14="http://schemas.microsoft.com/office/powerpoint/2010/main">
    <mc:Choice Requires="p14">
      <p:transition spd="slow" p14:dur="2000" advTm="16226"/>
    </mc:Choice>
    <mc:Fallback xmlns="">
      <p:transition spd="slow" advTm="162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066800"/>
          </a:xfrm>
        </p:spPr>
        <p:txBody>
          <a:bodyPr/>
          <a:lstStyle/>
          <a:p>
            <a:r>
              <a:rPr lang="en-US" dirty="0" smtClean="0"/>
              <a:t>Participation &amp; Different Meanings</a:t>
            </a:r>
            <a:endParaRPr lang="en-US" dirty="0"/>
          </a:p>
        </p:txBody>
      </p:sp>
      <p:sp>
        <p:nvSpPr>
          <p:cNvPr id="3" name="Content Placeholder 2"/>
          <p:cNvSpPr>
            <a:spLocks noGrp="1"/>
          </p:cNvSpPr>
          <p:nvPr>
            <p:ph sz="half" idx="1"/>
          </p:nvPr>
        </p:nvSpPr>
        <p:spPr>
          <a:xfrm>
            <a:off x="533400" y="1531265"/>
            <a:ext cx="3657600" cy="4793335"/>
          </a:xfrm>
        </p:spPr>
        <p:txBody>
          <a:bodyPr>
            <a:normAutofit fontScale="92500" lnSpcReduction="20000"/>
          </a:bodyPr>
          <a:lstStyle/>
          <a:p>
            <a:pPr marL="109728" indent="0">
              <a:buNone/>
            </a:pPr>
            <a:r>
              <a:rPr lang="en-US" dirty="0" smtClean="0">
                <a:solidFill>
                  <a:schemeClr val="accent1"/>
                </a:solidFill>
              </a:rPr>
              <a:t>Forms of participation*</a:t>
            </a:r>
          </a:p>
          <a:p>
            <a:r>
              <a:rPr lang="en-US" dirty="0" smtClean="0"/>
              <a:t>Nonattendance</a:t>
            </a:r>
          </a:p>
          <a:p>
            <a:endParaRPr lang="en-US" dirty="0" smtClean="0"/>
          </a:p>
          <a:p>
            <a:endParaRPr lang="en-US" dirty="0" smtClean="0"/>
          </a:p>
          <a:p>
            <a:r>
              <a:rPr lang="en-US" dirty="0" smtClean="0"/>
              <a:t>Attendance</a:t>
            </a:r>
          </a:p>
          <a:p>
            <a:endParaRPr lang="en-US" dirty="0" smtClean="0"/>
          </a:p>
          <a:p>
            <a:r>
              <a:rPr lang="en-US" dirty="0" smtClean="0"/>
              <a:t>Comfortable participation</a:t>
            </a:r>
          </a:p>
          <a:p>
            <a:endParaRPr lang="en-US" dirty="0" smtClean="0"/>
          </a:p>
          <a:p>
            <a:endParaRPr lang="en-US" dirty="0" smtClean="0"/>
          </a:p>
          <a:p>
            <a:r>
              <a:rPr lang="en-US" dirty="0" smtClean="0"/>
              <a:t>Diverse participation</a:t>
            </a:r>
          </a:p>
          <a:p>
            <a:endParaRPr lang="en-US" dirty="0" smtClean="0"/>
          </a:p>
          <a:p>
            <a:endParaRPr lang="en-US" dirty="0" smtClean="0"/>
          </a:p>
          <a:p>
            <a:r>
              <a:rPr lang="en-US" dirty="0" smtClean="0"/>
              <a:t>Meaningful participation</a:t>
            </a:r>
          </a:p>
          <a:p>
            <a:pPr marL="109728" indent="0">
              <a:buNone/>
            </a:pPr>
            <a:endParaRPr lang="en-US" dirty="0"/>
          </a:p>
          <a:p>
            <a:pPr marL="109728" indent="0">
              <a:buNone/>
            </a:pPr>
            <a:r>
              <a:rPr lang="en-US" dirty="0" smtClean="0"/>
              <a:t>*Viewed as a progression from one form to another form of participation</a:t>
            </a:r>
            <a:endParaRPr lang="en-US" dirty="0"/>
          </a:p>
        </p:txBody>
      </p:sp>
      <p:sp>
        <p:nvSpPr>
          <p:cNvPr id="4" name="Content Placeholder 3"/>
          <p:cNvSpPr>
            <a:spLocks noGrp="1"/>
          </p:cNvSpPr>
          <p:nvPr>
            <p:ph sz="half" idx="2"/>
          </p:nvPr>
        </p:nvSpPr>
        <p:spPr>
          <a:xfrm>
            <a:off x="4267200" y="1531265"/>
            <a:ext cx="4495800" cy="4793335"/>
          </a:xfrm>
          <a:solidFill>
            <a:schemeClr val="bg2"/>
          </a:solidFill>
        </p:spPr>
        <p:txBody>
          <a:bodyPr>
            <a:normAutofit fontScale="92500" lnSpcReduction="20000"/>
          </a:bodyPr>
          <a:lstStyle/>
          <a:p>
            <a:pPr marL="109728" indent="0">
              <a:buNone/>
            </a:pPr>
            <a:r>
              <a:rPr lang="en-US" dirty="0" smtClean="0">
                <a:solidFill>
                  <a:schemeClr val="accent1"/>
                </a:solidFill>
              </a:rPr>
              <a:t>Meanings</a:t>
            </a:r>
          </a:p>
          <a:p>
            <a:pPr>
              <a:buFont typeface="Arial" panose="020B0604020202020204" pitchFamily="34" charset="0"/>
              <a:buChar char="•"/>
            </a:pPr>
            <a:r>
              <a:rPr lang="en-US" dirty="0" smtClean="0"/>
              <a:t>“People who aren’t here but could be participating.”</a:t>
            </a:r>
          </a:p>
          <a:p>
            <a:pPr marL="109728" indent="0">
              <a:buNone/>
            </a:pPr>
            <a:endParaRPr lang="en-US" dirty="0" smtClean="0"/>
          </a:p>
          <a:p>
            <a:pPr>
              <a:buFont typeface="Arial" panose="020B0604020202020204" pitchFamily="34" charset="0"/>
              <a:buChar char="•"/>
            </a:pPr>
            <a:r>
              <a:rPr lang="en-US" dirty="0" smtClean="0"/>
              <a:t>Using “programs that are free”.</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Programs and social spaces that enable people to “feel safe and comfortable”.</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Mixed groups with people from varied income, ethnocultural background, age and gender.</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Contributing to, leading,  influencing decisions, or volunteering</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0049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8229600" cy="609600"/>
          </a:xfrm>
        </p:spPr>
        <p:txBody>
          <a:bodyPr>
            <a:normAutofit fontScale="90000"/>
          </a:bodyPr>
          <a:lstStyle/>
          <a:p>
            <a:pPr lvl="1" algn="l" rtl="0">
              <a:spcBef>
                <a:spcPct val="0"/>
              </a:spcBef>
            </a:pPr>
            <a:r>
              <a:rPr lang="en-US" sz="3600" dirty="0" smtClean="0">
                <a:solidFill>
                  <a:schemeClr val="tx2"/>
                </a:solidFill>
                <a:latin typeface="+mn-lt"/>
              </a:rPr>
              <a:t>Key strategies </a:t>
            </a:r>
            <a:r>
              <a:rPr lang="en-US" sz="3200" dirty="0" smtClean="0">
                <a:solidFill>
                  <a:schemeClr val="tx2"/>
                </a:solidFill>
                <a:latin typeface="+mn-lt"/>
              </a:rPr>
              <a:t>– </a:t>
            </a:r>
            <a:r>
              <a:rPr lang="en-US" sz="2200" dirty="0" smtClean="0">
                <a:solidFill>
                  <a:schemeClr val="tx2"/>
                </a:solidFill>
                <a:latin typeface="+mn-lt"/>
              </a:rPr>
              <a:t>Analysis from Key Stakeholders Interviews</a:t>
            </a:r>
            <a:r>
              <a:rPr lang="en-US" sz="2000" dirty="0" smtClean="0"/>
              <a:t/>
            </a:r>
            <a:br>
              <a:rPr lang="en-US" sz="2000" dirty="0" smtClean="0"/>
            </a:br>
            <a:endParaRPr lang="en-CA" dirty="0"/>
          </a:p>
        </p:txBody>
      </p:sp>
      <p:sp>
        <p:nvSpPr>
          <p:cNvPr id="3" name="Content Placeholder 2"/>
          <p:cNvSpPr>
            <a:spLocks noGrp="1"/>
          </p:cNvSpPr>
          <p:nvPr>
            <p:ph sz="half" idx="1"/>
          </p:nvPr>
        </p:nvSpPr>
        <p:spPr>
          <a:xfrm>
            <a:off x="258871" y="1143000"/>
            <a:ext cx="3855929" cy="5486400"/>
          </a:xfrm>
        </p:spPr>
        <p:txBody>
          <a:bodyPr>
            <a:normAutofit fontScale="77500" lnSpcReduction="20000"/>
          </a:bodyPr>
          <a:lstStyle/>
          <a:p>
            <a:pPr marL="109728" indent="0">
              <a:spcAft>
                <a:spcPts val="600"/>
              </a:spcAft>
              <a:buNone/>
            </a:pPr>
            <a:r>
              <a:rPr lang="en-US" sz="2400" dirty="0" smtClean="0">
                <a:solidFill>
                  <a:schemeClr val="accent1"/>
                </a:solidFill>
              </a:rPr>
              <a:t>Strategies to </a:t>
            </a:r>
            <a:r>
              <a:rPr lang="en-US" sz="2400" dirty="0" smtClean="0">
                <a:solidFill>
                  <a:schemeClr val="accent1"/>
                </a:solidFill>
                <a:effectLst>
                  <a:outerShdw blurRad="38100" dist="38100" dir="2700000" algn="tl">
                    <a:srgbClr val="000000">
                      <a:alpha val="43137"/>
                    </a:srgbClr>
                  </a:outerShdw>
                </a:effectLst>
              </a:rPr>
              <a:t>enable participation and inclusion</a:t>
            </a:r>
            <a:r>
              <a:rPr lang="en-US" sz="2400" dirty="0" smtClean="0">
                <a:solidFill>
                  <a:schemeClr val="accent1"/>
                </a:solidFill>
              </a:rPr>
              <a:t>:</a:t>
            </a:r>
          </a:p>
          <a:p>
            <a:pPr marL="566928" indent="-457200">
              <a:spcAft>
                <a:spcPts val="300"/>
              </a:spcAft>
              <a:buAutoNum type="alphaLcParenR"/>
            </a:pPr>
            <a:r>
              <a:rPr lang="en-US" sz="2600" dirty="0" smtClean="0"/>
              <a:t>Building trust and positive interactions</a:t>
            </a:r>
          </a:p>
          <a:p>
            <a:pPr marL="566928" indent="-457200">
              <a:spcAft>
                <a:spcPts val="300"/>
              </a:spcAft>
              <a:buAutoNum type="alphaLcParenR"/>
            </a:pPr>
            <a:r>
              <a:rPr lang="en-US" sz="2600" dirty="0" smtClean="0"/>
              <a:t>Creating opportunities for multiple forms of participation</a:t>
            </a:r>
          </a:p>
          <a:p>
            <a:pPr marL="566928" indent="-457200">
              <a:spcAft>
                <a:spcPts val="300"/>
              </a:spcAft>
              <a:buAutoNum type="alphaLcParenR"/>
            </a:pPr>
            <a:r>
              <a:rPr lang="en-US" sz="2600" dirty="0" smtClean="0"/>
              <a:t>Providing accessible, culturally acceptable &amp; safe programs</a:t>
            </a:r>
          </a:p>
          <a:p>
            <a:pPr marL="566928" indent="-457200">
              <a:spcAft>
                <a:spcPts val="300"/>
              </a:spcAft>
              <a:buAutoNum type="alphaLcParenR"/>
            </a:pPr>
            <a:r>
              <a:rPr lang="en-US" sz="2600" dirty="0" smtClean="0"/>
              <a:t>Promoting diverse participation in free universal programs</a:t>
            </a:r>
          </a:p>
          <a:p>
            <a:pPr marL="566928" indent="-457200">
              <a:spcAft>
                <a:spcPts val="300"/>
              </a:spcAft>
              <a:buAutoNum type="alphaLcParenR"/>
            </a:pPr>
            <a:r>
              <a:rPr lang="en-US" sz="2600" dirty="0" smtClean="0"/>
              <a:t>Building capacity &amp; intersectoral collaboration</a:t>
            </a:r>
          </a:p>
          <a:p>
            <a:pPr marL="566928" indent="-457200">
              <a:spcAft>
                <a:spcPts val="300"/>
              </a:spcAft>
              <a:buAutoNum type="alphaLcParenR"/>
            </a:pPr>
            <a:r>
              <a:rPr lang="en-US" sz="2600" dirty="0" smtClean="0"/>
              <a:t>Promoting an inclusive &amp; welcoming community</a:t>
            </a:r>
          </a:p>
          <a:p>
            <a:pPr marL="566928" indent="-457200">
              <a:buAutoNum type="alphaLcParenR"/>
            </a:pPr>
            <a:endParaRPr lang="en-US" dirty="0" smtClean="0"/>
          </a:p>
          <a:p>
            <a:pPr marL="566928" indent="-457200">
              <a:buAutoNum type="alphaLcParenR"/>
            </a:pPr>
            <a:endParaRPr lang="en-CA" dirty="0"/>
          </a:p>
        </p:txBody>
      </p:sp>
      <p:sp>
        <p:nvSpPr>
          <p:cNvPr id="5" name="Content Placeholder 4"/>
          <p:cNvSpPr>
            <a:spLocks noGrp="1"/>
          </p:cNvSpPr>
          <p:nvPr>
            <p:ph sz="half" idx="2"/>
          </p:nvPr>
        </p:nvSpPr>
        <p:spPr>
          <a:xfrm>
            <a:off x="4150290" y="1143000"/>
            <a:ext cx="4922729" cy="5562600"/>
          </a:xfrm>
          <a:solidFill>
            <a:schemeClr val="bg2"/>
          </a:solidFill>
        </p:spPr>
        <p:txBody>
          <a:bodyPr>
            <a:normAutofit fontScale="77500" lnSpcReduction="20000"/>
          </a:bodyPr>
          <a:lstStyle/>
          <a:p>
            <a:pPr marL="109728" indent="0">
              <a:buNone/>
            </a:pPr>
            <a:r>
              <a:rPr lang="en-US" sz="2400" dirty="0" smtClean="0">
                <a:solidFill>
                  <a:schemeClr val="accent1"/>
                </a:solidFill>
              </a:rPr>
              <a:t>How?</a:t>
            </a:r>
          </a:p>
          <a:p>
            <a:pPr marL="109728" indent="0">
              <a:buNone/>
            </a:pPr>
            <a:r>
              <a:rPr lang="en-US" sz="2300" dirty="0" smtClean="0">
                <a:solidFill>
                  <a:schemeClr val="accent1">
                    <a:lumMod val="75000"/>
                  </a:schemeClr>
                </a:solidFill>
              </a:rPr>
              <a:t>a) </a:t>
            </a:r>
            <a:r>
              <a:rPr lang="en-US" sz="2300" dirty="0" smtClean="0">
                <a:solidFill>
                  <a:schemeClr val="accent1">
                    <a:lumMod val="75000"/>
                  </a:schemeClr>
                </a:solidFill>
              </a:rPr>
              <a:t>Outreach worker contacts</a:t>
            </a:r>
            <a:endParaRPr lang="en-US" sz="2300" dirty="0" smtClean="0">
              <a:solidFill>
                <a:schemeClr val="accent1">
                  <a:lumMod val="75000"/>
                </a:schemeClr>
              </a:solidFill>
            </a:endParaRPr>
          </a:p>
          <a:p>
            <a:pPr marL="400050" indent="-290513">
              <a:buNone/>
            </a:pPr>
            <a:r>
              <a:rPr lang="en-US" sz="2300" dirty="0" smtClean="0">
                <a:solidFill>
                  <a:schemeClr val="accent1">
                    <a:lumMod val="75000"/>
                  </a:schemeClr>
                </a:solidFill>
              </a:rPr>
              <a:t>b</a:t>
            </a:r>
            <a:r>
              <a:rPr lang="en-US" sz="2300" dirty="0" smtClean="0">
                <a:solidFill>
                  <a:schemeClr val="accent1">
                    <a:lumMod val="75000"/>
                  </a:schemeClr>
                </a:solidFill>
              </a:rPr>
              <a:t>) Creating safe social spaces, programs &amp; community </a:t>
            </a:r>
            <a:r>
              <a:rPr lang="en-US" sz="2300" dirty="0" smtClean="0">
                <a:solidFill>
                  <a:schemeClr val="accent1">
                    <a:lumMod val="75000"/>
                  </a:schemeClr>
                </a:solidFill>
              </a:rPr>
              <a:t>events with partners</a:t>
            </a:r>
            <a:endParaRPr lang="en-US" sz="2300" dirty="0" smtClean="0">
              <a:solidFill>
                <a:schemeClr val="accent1">
                  <a:lumMod val="75000"/>
                </a:schemeClr>
              </a:solidFill>
            </a:endParaRPr>
          </a:p>
          <a:p>
            <a:pPr marL="627063" indent="-227013"/>
            <a:r>
              <a:rPr lang="en-US" sz="2100" dirty="0" smtClean="0">
                <a:solidFill>
                  <a:schemeClr val="tx2"/>
                </a:solidFill>
              </a:rPr>
              <a:t>Places to meet</a:t>
            </a:r>
          </a:p>
          <a:p>
            <a:pPr marL="627063" indent="-227013">
              <a:tabLst>
                <a:tab pos="627063" algn="l"/>
              </a:tabLst>
            </a:pPr>
            <a:r>
              <a:rPr lang="en-US" sz="2100" dirty="0" smtClean="0">
                <a:solidFill>
                  <a:schemeClr val="tx2"/>
                </a:solidFill>
              </a:rPr>
              <a:t>Volunteer/Contribute</a:t>
            </a:r>
          </a:p>
          <a:p>
            <a:pPr marL="109728" indent="0">
              <a:buNone/>
            </a:pPr>
            <a:r>
              <a:rPr lang="en-US" sz="2300" dirty="0" smtClean="0">
                <a:solidFill>
                  <a:schemeClr val="accent1">
                    <a:lumMod val="75000"/>
                  </a:schemeClr>
                </a:solidFill>
              </a:rPr>
              <a:t>c</a:t>
            </a:r>
            <a:r>
              <a:rPr lang="en-US" sz="2300" dirty="0" smtClean="0">
                <a:solidFill>
                  <a:schemeClr val="accent1">
                    <a:lumMod val="75000"/>
                  </a:schemeClr>
                </a:solidFill>
              </a:rPr>
              <a:t>) Traditional First Nations       </a:t>
            </a:r>
          </a:p>
          <a:p>
            <a:pPr marL="109728" indent="0">
              <a:buNone/>
            </a:pPr>
            <a:r>
              <a:rPr lang="en-US" sz="2300" dirty="0">
                <a:solidFill>
                  <a:schemeClr val="accent1">
                    <a:lumMod val="75000"/>
                  </a:schemeClr>
                </a:solidFill>
              </a:rPr>
              <a:t> </a:t>
            </a:r>
            <a:r>
              <a:rPr lang="en-US" sz="2300" dirty="0" smtClean="0">
                <a:solidFill>
                  <a:schemeClr val="accent1">
                    <a:lumMod val="75000"/>
                  </a:schemeClr>
                </a:solidFill>
              </a:rPr>
              <a:t>    </a:t>
            </a:r>
            <a:r>
              <a:rPr lang="en-US" sz="2300" dirty="0" smtClean="0">
                <a:solidFill>
                  <a:schemeClr val="accent1">
                    <a:lumMod val="75000"/>
                  </a:schemeClr>
                </a:solidFill>
              </a:rPr>
              <a:t>activities </a:t>
            </a:r>
          </a:p>
          <a:p>
            <a:pPr marL="627063" indent="-227013">
              <a:buFont typeface="Arial" panose="020B0604020202020204" pitchFamily="34" charset="0"/>
              <a:buChar char="•"/>
            </a:pPr>
            <a:r>
              <a:rPr lang="en-US" sz="2100" dirty="0">
                <a:solidFill>
                  <a:schemeClr val="tx2"/>
                </a:solidFill>
              </a:rPr>
              <a:t>U</a:t>
            </a:r>
            <a:r>
              <a:rPr lang="en-US" sz="2100" dirty="0" smtClean="0">
                <a:solidFill>
                  <a:schemeClr val="tx2"/>
                </a:solidFill>
              </a:rPr>
              <a:t>niversal programs</a:t>
            </a:r>
            <a:endParaRPr lang="en-US" sz="2100" dirty="0" smtClean="0">
              <a:solidFill>
                <a:schemeClr val="tx2"/>
              </a:solidFill>
            </a:endParaRPr>
          </a:p>
          <a:p>
            <a:pPr marL="109728" indent="0">
              <a:buNone/>
            </a:pPr>
            <a:r>
              <a:rPr lang="en-US" sz="2600" dirty="0" smtClean="0">
                <a:solidFill>
                  <a:schemeClr val="accent1">
                    <a:lumMod val="75000"/>
                  </a:schemeClr>
                </a:solidFill>
              </a:rPr>
              <a:t>d</a:t>
            </a:r>
            <a:r>
              <a:rPr lang="en-US" sz="2600" dirty="0" smtClean="0">
                <a:solidFill>
                  <a:schemeClr val="accent1">
                    <a:lumMod val="75000"/>
                  </a:schemeClr>
                </a:solidFill>
              </a:rPr>
              <a:t>) </a:t>
            </a:r>
            <a:r>
              <a:rPr lang="en-US" sz="2300" dirty="0" smtClean="0">
                <a:solidFill>
                  <a:schemeClr val="accent1">
                    <a:lumMod val="75000"/>
                  </a:schemeClr>
                </a:solidFill>
              </a:rPr>
              <a:t>Creating mixed </a:t>
            </a:r>
            <a:r>
              <a:rPr lang="en-US" sz="2300" dirty="0" smtClean="0">
                <a:solidFill>
                  <a:schemeClr val="accent1">
                    <a:lumMod val="75000"/>
                  </a:schemeClr>
                </a:solidFill>
              </a:rPr>
              <a:t>groups to bridge </a:t>
            </a:r>
          </a:p>
          <a:p>
            <a:pPr marL="109728" indent="0">
              <a:buNone/>
            </a:pPr>
            <a:r>
              <a:rPr lang="en-US" sz="2300" dirty="0">
                <a:solidFill>
                  <a:schemeClr val="accent1">
                    <a:lumMod val="75000"/>
                  </a:schemeClr>
                </a:solidFill>
              </a:rPr>
              <a:t> </a:t>
            </a:r>
            <a:r>
              <a:rPr lang="en-US" sz="2300" dirty="0" smtClean="0">
                <a:solidFill>
                  <a:schemeClr val="accent1">
                    <a:lumMod val="75000"/>
                  </a:schemeClr>
                </a:solidFill>
              </a:rPr>
              <a:t>     </a:t>
            </a:r>
            <a:r>
              <a:rPr lang="en-US" sz="2300" dirty="0" smtClean="0">
                <a:solidFill>
                  <a:schemeClr val="accent1">
                    <a:lumMod val="75000"/>
                  </a:schemeClr>
                </a:solidFill>
              </a:rPr>
              <a:t>difference</a:t>
            </a:r>
            <a:endParaRPr lang="en-US" sz="2300" dirty="0" smtClean="0">
              <a:solidFill>
                <a:schemeClr val="accent1">
                  <a:lumMod val="75000"/>
                </a:schemeClr>
              </a:solidFill>
            </a:endParaRPr>
          </a:p>
          <a:p>
            <a:pPr marL="109728" indent="0">
              <a:buNone/>
            </a:pPr>
            <a:r>
              <a:rPr lang="en-US" sz="2300" dirty="0" smtClean="0">
                <a:solidFill>
                  <a:schemeClr val="accent1">
                    <a:lumMod val="75000"/>
                  </a:schemeClr>
                </a:solidFill>
              </a:rPr>
              <a:t>e</a:t>
            </a:r>
            <a:r>
              <a:rPr lang="en-US" sz="2300" dirty="0" smtClean="0">
                <a:solidFill>
                  <a:schemeClr val="accent1">
                    <a:lumMod val="75000"/>
                  </a:schemeClr>
                </a:solidFill>
              </a:rPr>
              <a:t>) Community development </a:t>
            </a:r>
          </a:p>
          <a:p>
            <a:pPr marL="627063" indent="-227013">
              <a:buFont typeface="Arial" panose="020B0604020202020204" pitchFamily="34" charset="0"/>
              <a:buChar char="•"/>
            </a:pPr>
            <a:r>
              <a:rPr lang="en-US" sz="2100" dirty="0" smtClean="0">
                <a:solidFill>
                  <a:schemeClr val="tx2"/>
                </a:solidFill>
              </a:rPr>
              <a:t>Mobilizing </a:t>
            </a:r>
            <a:r>
              <a:rPr lang="en-US" sz="2100" dirty="0" smtClean="0">
                <a:solidFill>
                  <a:schemeClr val="tx2"/>
                </a:solidFill>
              </a:rPr>
              <a:t>action &amp; intersectoral partnerships (Community Capacity Building)</a:t>
            </a:r>
          </a:p>
          <a:p>
            <a:pPr marL="627063" indent="-227013">
              <a:buFont typeface="Arial" panose="020B0604020202020204" pitchFamily="34" charset="0"/>
              <a:buChar char="•"/>
            </a:pPr>
            <a:r>
              <a:rPr lang="en-US" sz="2100" dirty="0" smtClean="0">
                <a:solidFill>
                  <a:schemeClr val="tx2"/>
                </a:solidFill>
              </a:rPr>
              <a:t>Social action*</a:t>
            </a:r>
            <a:endParaRPr lang="en-US" sz="2100" dirty="0" smtClean="0">
              <a:solidFill>
                <a:schemeClr val="tx2"/>
              </a:solidFill>
            </a:endParaRPr>
          </a:p>
          <a:p>
            <a:pPr marL="109728" indent="0">
              <a:buNone/>
            </a:pPr>
            <a:r>
              <a:rPr lang="en-US" sz="2300" dirty="0" smtClean="0">
                <a:solidFill>
                  <a:schemeClr val="accent1">
                    <a:lumMod val="75000"/>
                  </a:schemeClr>
                </a:solidFill>
              </a:rPr>
              <a:t>f</a:t>
            </a:r>
            <a:r>
              <a:rPr lang="en-US" sz="2300" dirty="0" smtClean="0">
                <a:solidFill>
                  <a:schemeClr val="accent1">
                    <a:lumMod val="75000"/>
                  </a:schemeClr>
                </a:solidFill>
              </a:rPr>
              <a:t>) Influencing community </a:t>
            </a:r>
          </a:p>
          <a:p>
            <a:pPr marL="627063" indent="-227013">
              <a:buFont typeface="Arial" panose="020B0604020202020204" pitchFamily="34" charset="0"/>
              <a:buChar char="•"/>
            </a:pPr>
            <a:r>
              <a:rPr lang="en-US" sz="2100" dirty="0" smtClean="0">
                <a:solidFill>
                  <a:schemeClr val="tx2"/>
                </a:solidFill>
              </a:rPr>
              <a:t>Awareness &amp; </a:t>
            </a:r>
            <a:r>
              <a:rPr lang="en-US" sz="2100" dirty="0" smtClean="0">
                <a:solidFill>
                  <a:schemeClr val="tx2"/>
                </a:solidFill>
              </a:rPr>
              <a:t>attitudes (dialogue, workshops, &amp; training)</a:t>
            </a:r>
            <a:endParaRPr lang="en-US" sz="2100" dirty="0" smtClean="0">
              <a:solidFill>
                <a:schemeClr val="tx2"/>
              </a:solidFill>
            </a:endParaRPr>
          </a:p>
          <a:p>
            <a:pPr marL="627063" indent="-227013">
              <a:buFont typeface="Arial" panose="020B0604020202020204" pitchFamily="34" charset="0"/>
              <a:buChar char="•"/>
            </a:pPr>
            <a:r>
              <a:rPr lang="en-US" sz="2100" dirty="0" smtClean="0">
                <a:solidFill>
                  <a:schemeClr val="tx2"/>
                </a:solidFill>
              </a:rPr>
              <a:t>Appreciation &amp; </a:t>
            </a:r>
            <a:r>
              <a:rPr lang="en-US" sz="2100" dirty="0" smtClean="0">
                <a:solidFill>
                  <a:schemeClr val="tx2"/>
                </a:solidFill>
              </a:rPr>
              <a:t>respect (FN culture)</a:t>
            </a:r>
          </a:p>
          <a:p>
            <a:pPr marL="627063" indent="-227013">
              <a:buFont typeface="Arial" panose="020B0604020202020204" pitchFamily="34" charset="0"/>
              <a:buChar char="•"/>
            </a:pPr>
            <a:endParaRPr lang="en-US" sz="2100" dirty="0" smtClean="0">
              <a:solidFill>
                <a:schemeClr val="tx2"/>
              </a:solidFill>
            </a:endParaRPr>
          </a:p>
          <a:p>
            <a:pPr marL="400050" indent="-287338">
              <a:buNone/>
            </a:pPr>
            <a:r>
              <a:rPr lang="en-US" sz="2400" dirty="0">
                <a:solidFill>
                  <a:schemeClr val="tx2"/>
                </a:solidFill>
              </a:rPr>
              <a:t>*Starred activities were dropped after becoming a registered charity.</a:t>
            </a:r>
          </a:p>
          <a:p>
            <a:pPr marL="400050" indent="-287338">
              <a:buNone/>
            </a:pPr>
            <a:endParaRPr lang="en-US" sz="2100" dirty="0" smtClean="0">
              <a:solidFill>
                <a:schemeClr val="tx2"/>
              </a:solidFill>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790715619"/>
      </p:ext>
    </p:extLst>
  </p:cSld>
  <p:clrMapOvr>
    <a:masterClrMapping/>
  </p:clrMapOvr>
  <mc:AlternateContent xmlns:mc="http://schemas.openxmlformats.org/markup-compatibility/2006" xmlns:p14="http://schemas.microsoft.com/office/powerpoint/2010/main">
    <mc:Choice Requires="p14">
      <p:transition spd="slow" p14:dur="2000" advTm="60973"/>
    </mc:Choice>
    <mc:Fallback xmlns="">
      <p:transition spd="slow" advTm="6097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533400"/>
          </a:xfrm>
        </p:spPr>
        <p:txBody>
          <a:bodyPr>
            <a:normAutofit fontScale="90000"/>
          </a:bodyPr>
          <a:lstStyle/>
          <a:p>
            <a:r>
              <a:rPr lang="en-US" sz="3600" dirty="0" smtClean="0"/>
              <a:t>Key </a:t>
            </a:r>
            <a:r>
              <a:rPr lang="en-US" sz="3600" dirty="0"/>
              <a:t>strategies – </a:t>
            </a:r>
            <a:r>
              <a:rPr lang="en-US" sz="2200" dirty="0"/>
              <a:t>Analysis from Key Stakeholders </a:t>
            </a:r>
            <a:r>
              <a:rPr lang="en-US" sz="2200" dirty="0" smtClean="0"/>
              <a:t>Interviews</a:t>
            </a:r>
            <a:endParaRPr lang="en-US" sz="3600" dirty="0"/>
          </a:p>
        </p:txBody>
      </p:sp>
      <p:sp>
        <p:nvSpPr>
          <p:cNvPr id="3" name="Content Placeholder 2"/>
          <p:cNvSpPr>
            <a:spLocks noGrp="1"/>
          </p:cNvSpPr>
          <p:nvPr>
            <p:ph sz="half" idx="1"/>
          </p:nvPr>
        </p:nvSpPr>
        <p:spPr>
          <a:xfrm>
            <a:off x="457200" y="1371600"/>
            <a:ext cx="3810000" cy="5403787"/>
          </a:xfrm>
        </p:spPr>
        <p:txBody>
          <a:bodyPr>
            <a:normAutofit lnSpcReduction="10000"/>
          </a:bodyPr>
          <a:lstStyle/>
          <a:p>
            <a:pPr marL="109728" indent="0">
              <a:spcAft>
                <a:spcPts val="600"/>
              </a:spcAft>
              <a:buNone/>
            </a:pPr>
            <a:r>
              <a:rPr lang="en-US" dirty="0">
                <a:solidFill>
                  <a:schemeClr val="accent1"/>
                </a:solidFill>
              </a:rPr>
              <a:t>Strategies to </a:t>
            </a:r>
            <a:r>
              <a:rPr lang="en-US" dirty="0">
                <a:solidFill>
                  <a:schemeClr val="accent1"/>
                </a:solidFill>
                <a:effectLst>
                  <a:outerShdw blurRad="38100" dist="38100" dir="2700000" algn="tl">
                    <a:srgbClr val="000000">
                      <a:alpha val="43137"/>
                    </a:srgbClr>
                  </a:outerShdw>
                </a:effectLst>
              </a:rPr>
              <a:t>reduce barriers and address exclusion</a:t>
            </a:r>
            <a:r>
              <a:rPr lang="en-US" dirty="0">
                <a:solidFill>
                  <a:schemeClr val="accent1"/>
                </a:solidFill>
              </a:rPr>
              <a:t>:</a:t>
            </a:r>
          </a:p>
          <a:p>
            <a:pPr marL="566928" indent="-457200">
              <a:spcAft>
                <a:spcPts val="300"/>
              </a:spcAft>
              <a:buAutoNum type="alphaLcParenR"/>
            </a:pPr>
            <a:r>
              <a:rPr lang="en-US" dirty="0"/>
              <a:t>Reducing financial barriers for children’s participation and relieving poverty and food insecurity</a:t>
            </a:r>
          </a:p>
          <a:p>
            <a:pPr marL="566928" indent="-457200">
              <a:spcAft>
                <a:spcPts val="300"/>
              </a:spcAft>
              <a:buAutoNum type="alphaLcParenR"/>
            </a:pPr>
            <a:r>
              <a:rPr lang="en-US" dirty="0"/>
              <a:t>Reducing poverty stigma by linking families to programs and resources</a:t>
            </a:r>
          </a:p>
          <a:p>
            <a:pPr marL="566928" indent="-457200">
              <a:spcAft>
                <a:spcPts val="300"/>
              </a:spcAft>
              <a:buAutoNum type="alphaLcParenR"/>
            </a:pPr>
            <a:r>
              <a:rPr lang="en-US" dirty="0"/>
              <a:t>Reducing racism and discrimination by supporting respect for diversity</a:t>
            </a:r>
          </a:p>
          <a:p>
            <a:endParaRPr lang="en-US" dirty="0"/>
          </a:p>
        </p:txBody>
      </p:sp>
      <p:sp>
        <p:nvSpPr>
          <p:cNvPr id="6" name="Content Placeholder 5"/>
          <p:cNvSpPr>
            <a:spLocks noGrp="1"/>
          </p:cNvSpPr>
          <p:nvPr>
            <p:ph sz="half" idx="2"/>
          </p:nvPr>
        </p:nvSpPr>
        <p:spPr>
          <a:xfrm>
            <a:off x="4267200" y="1371600"/>
            <a:ext cx="4648200" cy="5392455"/>
          </a:xfrm>
          <a:solidFill>
            <a:schemeClr val="bg2"/>
          </a:solidFill>
        </p:spPr>
        <p:txBody>
          <a:bodyPr>
            <a:normAutofit lnSpcReduction="10000"/>
          </a:bodyPr>
          <a:lstStyle/>
          <a:p>
            <a:pPr marL="109728" indent="0">
              <a:buNone/>
            </a:pPr>
            <a:r>
              <a:rPr lang="en-US" dirty="0" smtClean="0">
                <a:solidFill>
                  <a:schemeClr val="accent1"/>
                </a:solidFill>
              </a:rPr>
              <a:t>How?</a:t>
            </a:r>
          </a:p>
          <a:p>
            <a:pPr marL="109728" indent="0">
              <a:buNone/>
            </a:pPr>
            <a:r>
              <a:rPr lang="en-US" dirty="0" smtClean="0">
                <a:solidFill>
                  <a:schemeClr val="accent1">
                    <a:lumMod val="75000"/>
                  </a:schemeClr>
                </a:solidFill>
              </a:rPr>
              <a:t>a) Increasing </a:t>
            </a:r>
            <a:r>
              <a:rPr lang="en-US" dirty="0" smtClean="0">
                <a:solidFill>
                  <a:schemeClr val="accent1">
                    <a:lumMod val="75000"/>
                  </a:schemeClr>
                </a:solidFill>
              </a:rPr>
              <a:t>access to local &amp; external </a:t>
            </a:r>
            <a:endParaRPr lang="en-US" dirty="0" smtClean="0">
              <a:solidFill>
                <a:schemeClr val="accent1">
                  <a:lumMod val="75000"/>
                </a:schemeClr>
              </a:solidFill>
            </a:endParaRPr>
          </a:p>
          <a:p>
            <a:pPr marL="109728" indent="0">
              <a:buNone/>
            </a:pPr>
            <a:r>
              <a:rPr lang="en-US" dirty="0" smtClean="0">
                <a:solidFill>
                  <a:schemeClr val="accent1">
                    <a:lumMod val="75000"/>
                  </a:schemeClr>
                </a:solidFill>
              </a:rPr>
              <a:t>     resources </a:t>
            </a:r>
            <a:endParaRPr lang="en-US" dirty="0" smtClean="0">
              <a:solidFill>
                <a:schemeClr val="accent1">
                  <a:lumMod val="75000"/>
                </a:schemeClr>
              </a:solidFill>
            </a:endParaRPr>
          </a:p>
          <a:p>
            <a:pPr marL="688975" indent="-288925">
              <a:buFont typeface="Arial" panose="020B0604020202020204" pitchFamily="34" charset="0"/>
              <a:buChar char="•"/>
            </a:pPr>
            <a:r>
              <a:rPr lang="en-US" sz="1800" dirty="0" smtClean="0">
                <a:solidFill>
                  <a:schemeClr val="tx2"/>
                </a:solidFill>
              </a:rPr>
              <a:t>Program </a:t>
            </a:r>
            <a:r>
              <a:rPr lang="en-US" sz="1800" dirty="0" smtClean="0">
                <a:solidFill>
                  <a:schemeClr val="tx2"/>
                </a:solidFill>
              </a:rPr>
              <a:t>grants </a:t>
            </a:r>
          </a:p>
          <a:p>
            <a:pPr marL="688975" indent="-288925">
              <a:buFont typeface="Arial" panose="020B0604020202020204" pitchFamily="34" charset="0"/>
              <a:buChar char="•"/>
            </a:pPr>
            <a:r>
              <a:rPr lang="en-US" sz="1800" dirty="0" smtClean="0">
                <a:solidFill>
                  <a:schemeClr val="tx2"/>
                </a:solidFill>
              </a:rPr>
              <a:t>Recreation subsidies</a:t>
            </a:r>
          </a:p>
          <a:p>
            <a:pPr marL="688975" indent="-288925">
              <a:buFont typeface="Arial" panose="020B0604020202020204" pitchFamily="34" charset="0"/>
              <a:buChar char="•"/>
            </a:pPr>
            <a:r>
              <a:rPr lang="en-US" sz="1800" dirty="0" smtClean="0">
                <a:solidFill>
                  <a:schemeClr val="tx2"/>
                </a:solidFill>
              </a:rPr>
              <a:t>Local </a:t>
            </a:r>
            <a:r>
              <a:rPr lang="en-US" sz="1800" dirty="0" smtClean="0">
                <a:solidFill>
                  <a:schemeClr val="tx2"/>
                </a:solidFill>
              </a:rPr>
              <a:t>fundraising</a:t>
            </a:r>
            <a:endParaRPr lang="en-US" sz="1800" dirty="0" smtClean="0">
              <a:solidFill>
                <a:schemeClr val="tx2"/>
              </a:solidFill>
            </a:endParaRPr>
          </a:p>
          <a:p>
            <a:pPr marL="109728" indent="0">
              <a:buNone/>
            </a:pPr>
            <a:r>
              <a:rPr lang="en-US" dirty="0" smtClean="0">
                <a:solidFill>
                  <a:schemeClr val="accent1">
                    <a:lumMod val="75000"/>
                  </a:schemeClr>
                </a:solidFill>
              </a:rPr>
              <a:t>b</a:t>
            </a:r>
            <a:r>
              <a:rPr lang="en-US" dirty="0" smtClean="0">
                <a:solidFill>
                  <a:schemeClr val="accent1">
                    <a:lumMod val="75000"/>
                  </a:schemeClr>
                </a:solidFill>
              </a:rPr>
              <a:t>) Universal programs:</a:t>
            </a:r>
          </a:p>
          <a:p>
            <a:pPr marL="688975" indent="-288925">
              <a:buFont typeface="Arial" panose="020B0604020202020204" pitchFamily="34" charset="0"/>
              <a:buChar char="•"/>
            </a:pPr>
            <a:r>
              <a:rPr lang="en-US" sz="1800" dirty="0" smtClean="0">
                <a:solidFill>
                  <a:schemeClr val="tx2"/>
                </a:solidFill>
              </a:rPr>
              <a:t>School feeding programs</a:t>
            </a:r>
          </a:p>
          <a:p>
            <a:pPr marL="688975" indent="-288925">
              <a:buFont typeface="Arial" panose="020B0604020202020204" pitchFamily="34" charset="0"/>
              <a:buChar char="•"/>
            </a:pPr>
            <a:r>
              <a:rPr lang="en-US" sz="1800" dirty="0" smtClean="0">
                <a:solidFill>
                  <a:schemeClr val="tx2"/>
                </a:solidFill>
              </a:rPr>
              <a:t>Building community support</a:t>
            </a:r>
          </a:p>
          <a:p>
            <a:pPr marL="400050" indent="-287338">
              <a:buNone/>
            </a:pPr>
            <a:r>
              <a:rPr lang="en-US" dirty="0" smtClean="0">
                <a:solidFill>
                  <a:schemeClr val="accent1">
                    <a:lumMod val="75000"/>
                  </a:schemeClr>
                </a:solidFill>
              </a:rPr>
              <a:t>c</a:t>
            </a:r>
            <a:r>
              <a:rPr lang="en-US" dirty="0" smtClean="0">
                <a:solidFill>
                  <a:schemeClr val="accent1">
                    <a:lumMod val="75000"/>
                  </a:schemeClr>
                </a:solidFill>
              </a:rPr>
              <a:t>) </a:t>
            </a:r>
            <a:r>
              <a:rPr lang="en-US" dirty="0" smtClean="0">
                <a:solidFill>
                  <a:schemeClr val="accent1">
                    <a:lumMod val="75000"/>
                  </a:schemeClr>
                </a:solidFill>
              </a:rPr>
              <a:t>Advocacy* </a:t>
            </a:r>
          </a:p>
          <a:p>
            <a:pPr marL="688975" indent="-288925">
              <a:buFont typeface="Arial" panose="020B0604020202020204" pitchFamily="34" charset="0"/>
              <a:buChar char="•"/>
            </a:pPr>
            <a:r>
              <a:rPr lang="en-US" sz="1800" dirty="0" smtClean="0">
                <a:solidFill>
                  <a:schemeClr val="tx2"/>
                </a:solidFill>
              </a:rPr>
              <a:t>Media articles</a:t>
            </a:r>
          </a:p>
          <a:p>
            <a:pPr marL="688975" indent="-288925">
              <a:buFont typeface="Arial" panose="020B0604020202020204" pitchFamily="34" charset="0"/>
              <a:buChar char="•"/>
            </a:pPr>
            <a:r>
              <a:rPr lang="en-US" sz="1800" dirty="0" smtClean="0">
                <a:solidFill>
                  <a:schemeClr val="tx2"/>
                </a:solidFill>
              </a:rPr>
              <a:t>Bottom-up </a:t>
            </a:r>
            <a:r>
              <a:rPr lang="en-US" sz="1800" dirty="0" smtClean="0">
                <a:solidFill>
                  <a:schemeClr val="tx2"/>
                </a:solidFill>
              </a:rPr>
              <a:t>approaches</a:t>
            </a:r>
          </a:p>
          <a:p>
            <a:pPr marL="688975" indent="-288925">
              <a:buFont typeface="Arial" panose="020B0604020202020204" pitchFamily="34" charset="0"/>
              <a:buChar char="•"/>
            </a:pPr>
            <a:r>
              <a:rPr lang="en-US" sz="1800" dirty="0" smtClean="0">
                <a:solidFill>
                  <a:schemeClr val="tx2"/>
                </a:solidFill>
              </a:rPr>
              <a:t>Youth-led social inclusion project</a:t>
            </a:r>
          </a:p>
          <a:p>
            <a:pPr marL="688975" indent="-288925">
              <a:buFont typeface="Arial" panose="020B0604020202020204" pitchFamily="34" charset="0"/>
              <a:buChar char="•"/>
            </a:pPr>
            <a:r>
              <a:rPr lang="en-US" sz="1800" dirty="0" smtClean="0">
                <a:solidFill>
                  <a:schemeClr val="tx2"/>
                </a:solidFill>
              </a:rPr>
              <a:t>Town resolution (CMARD</a:t>
            </a:r>
            <a:r>
              <a:rPr lang="en-US" sz="1800" dirty="0" smtClean="0">
                <a:solidFill>
                  <a:schemeClr val="tx2"/>
                </a:solidFill>
              </a:rPr>
              <a:t>)</a:t>
            </a:r>
          </a:p>
          <a:p>
            <a:pPr marL="688975" indent="-288925">
              <a:buFont typeface="Arial" panose="020B0604020202020204" pitchFamily="34" charset="0"/>
              <a:buChar char="•"/>
            </a:pPr>
            <a:endParaRPr lang="en-US" sz="1800" dirty="0" smtClean="0">
              <a:solidFill>
                <a:schemeClr val="tx2"/>
              </a:solidFill>
            </a:endParaRPr>
          </a:p>
          <a:p>
            <a:pPr marL="400050" indent="-338138">
              <a:buNone/>
            </a:pPr>
            <a:r>
              <a:rPr lang="en-US" sz="1800" dirty="0" smtClean="0">
                <a:solidFill>
                  <a:schemeClr val="tx2"/>
                </a:solidFill>
              </a:rPr>
              <a:t>*Starred activities were dropped after becoming a registered charity.</a:t>
            </a:r>
            <a:endParaRPr lang="en-US" sz="1800" dirty="0" smtClean="0">
              <a:solidFill>
                <a:schemeClr val="tx2"/>
              </a:solidFill>
            </a:endParaRPr>
          </a:p>
          <a:p>
            <a:pPr marL="688975" indent="-288925">
              <a:buFont typeface="Arial" panose="020B0604020202020204" pitchFamily="34" charset="0"/>
              <a:buChar char="•"/>
            </a:pPr>
            <a:endParaRPr lang="en-US" sz="1800" dirty="0">
              <a:solidFill>
                <a:schemeClr val="tx2"/>
              </a:solidFill>
            </a:endParaRPr>
          </a:p>
          <a:p>
            <a:pPr marL="688975" indent="-288925">
              <a:buFont typeface="Arial" panose="020B0604020202020204" pitchFamily="34" charset="0"/>
              <a:buChar char="•"/>
            </a:pPr>
            <a:endParaRPr lang="en-US" sz="1800" dirty="0" smtClean="0">
              <a:solidFill>
                <a:schemeClr val="tx2"/>
              </a:solidFill>
            </a:endParaRPr>
          </a:p>
        </p:txBody>
      </p:sp>
    </p:spTree>
    <p:extLst>
      <p:ext uri="{BB962C8B-B14F-4D97-AF65-F5344CB8AC3E}">
        <p14:creationId xmlns:p14="http://schemas.microsoft.com/office/powerpoint/2010/main" val="409868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10737" r="17373" b="39656"/>
          <a:stretch/>
        </p:blipFill>
        <p:spPr>
          <a:xfrm>
            <a:off x="0" y="457200"/>
            <a:ext cx="9144000" cy="6400800"/>
          </a:xfrm>
        </p:spPr>
      </p:pic>
      <p:sp>
        <p:nvSpPr>
          <p:cNvPr id="10" name="Title 1"/>
          <p:cNvSpPr txBox="1">
            <a:spLocks/>
          </p:cNvSpPr>
          <p:nvPr/>
        </p:nvSpPr>
        <p:spPr>
          <a:xfrm>
            <a:off x="304800" y="457200"/>
            <a:ext cx="9220200" cy="11430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dirty="0" smtClean="0">
                <a:solidFill>
                  <a:schemeClr val="tx1"/>
                </a:solidFill>
                <a:latin typeface="+mn-lt"/>
              </a:rPr>
              <a:t>Social Context </a:t>
            </a:r>
            <a:r>
              <a:rPr lang="en-US" sz="3200" dirty="0">
                <a:solidFill>
                  <a:schemeClr val="tx1"/>
                </a:solidFill>
                <a:latin typeface="+mn-lt"/>
              </a:rPr>
              <a:t>I</a:t>
            </a:r>
            <a:r>
              <a:rPr lang="en-US" sz="3200" dirty="0" smtClean="0">
                <a:solidFill>
                  <a:schemeClr val="tx1"/>
                </a:solidFill>
                <a:latin typeface="+mn-lt"/>
              </a:rPr>
              <a:t>nfluences on Family Centre Strategies</a:t>
            </a:r>
            <a:endParaRPr lang="en-CA" sz="3200" dirty="0">
              <a:solidFill>
                <a:schemeClr val="tx1"/>
              </a:solidFill>
              <a:latin typeface="+mn-lt"/>
            </a:endParaRPr>
          </a:p>
        </p:txBody>
      </p:sp>
      <p:sp>
        <p:nvSpPr>
          <p:cNvPr id="11" name="TextBox 10"/>
          <p:cNvSpPr txBox="1"/>
          <p:nvPr/>
        </p:nvSpPr>
        <p:spPr>
          <a:xfrm>
            <a:off x="2438400" y="1465942"/>
            <a:ext cx="9064253" cy="3639458"/>
          </a:xfrm>
          <a:prstGeom prst="rect">
            <a:avLst/>
          </a:prstGeom>
          <a:noFill/>
        </p:spPr>
        <p:txBody>
          <a:bodyPr wrap="square" rtlCol="0">
            <a:spAutoFit/>
          </a:bodyPr>
          <a:lstStyle/>
          <a:p>
            <a:pPr marL="109728" indent="0">
              <a:spcAft>
                <a:spcPts val="600"/>
              </a:spcAft>
              <a:buNone/>
            </a:pPr>
            <a:r>
              <a:rPr lang="en-US" sz="2200" dirty="0">
                <a:solidFill>
                  <a:schemeClr val="accent1"/>
                </a:solidFill>
                <a:effectLst>
                  <a:outerShdw blurRad="38100" dist="38100" dir="2700000" algn="tl">
                    <a:srgbClr val="000000">
                      <a:alpha val="43137"/>
                    </a:srgbClr>
                  </a:outerShdw>
                </a:effectLst>
              </a:rPr>
              <a:t>During a period of fiscal constraint: </a:t>
            </a:r>
          </a:p>
          <a:p>
            <a:pPr marL="109728" indent="0">
              <a:buNone/>
            </a:pPr>
            <a:r>
              <a:rPr lang="en-US" sz="2200" dirty="0"/>
              <a:t>Gaining registered charity </a:t>
            </a:r>
            <a:r>
              <a:rPr lang="en-US" sz="2200" dirty="0" smtClean="0"/>
              <a:t>status</a:t>
            </a:r>
          </a:p>
          <a:p>
            <a:pPr marL="109728" indent="0">
              <a:buNone/>
            </a:pPr>
            <a:endParaRPr lang="en-US" sz="2200" dirty="0"/>
          </a:p>
          <a:p>
            <a:pPr marL="109728" indent="0">
              <a:spcAft>
                <a:spcPts val="600"/>
              </a:spcAft>
              <a:buNone/>
            </a:pPr>
            <a:r>
              <a:rPr lang="en-US" sz="2200" dirty="0">
                <a:solidFill>
                  <a:schemeClr val="accent1"/>
                </a:solidFill>
                <a:effectLst>
                  <a:outerShdw blurRad="38100" dist="38100" dir="2700000" algn="tl">
                    <a:srgbClr val="000000">
                      <a:alpha val="43137"/>
                    </a:srgbClr>
                  </a:outerShdw>
                </a:effectLst>
              </a:rPr>
              <a:t>Program </a:t>
            </a:r>
            <a:r>
              <a:rPr lang="en-US" sz="2200" dirty="0" smtClean="0">
                <a:solidFill>
                  <a:schemeClr val="accent1"/>
                </a:solidFill>
                <a:effectLst>
                  <a:outerShdw blurRad="38100" dist="38100" dir="2700000" algn="tl">
                    <a:srgbClr val="000000">
                      <a:alpha val="43137"/>
                    </a:srgbClr>
                  </a:outerShdw>
                </a:effectLst>
              </a:rPr>
              <a:t>discourse</a:t>
            </a:r>
            <a:endParaRPr lang="en-US" sz="2200" dirty="0">
              <a:solidFill>
                <a:schemeClr val="accent1"/>
              </a:solidFill>
            </a:endParaRPr>
          </a:p>
          <a:p>
            <a:pPr marL="109728" lvl="1">
              <a:spcBef>
                <a:spcPts val="300"/>
              </a:spcBef>
              <a:spcAft>
                <a:spcPts val="300"/>
              </a:spcAft>
              <a:buClr>
                <a:schemeClr val="accent3"/>
              </a:buClr>
            </a:pPr>
            <a:r>
              <a:rPr lang="en-US" sz="2200" dirty="0"/>
              <a:t>Normative claims focused </a:t>
            </a:r>
            <a:r>
              <a:rPr lang="en-US" sz="2200" dirty="0" smtClean="0"/>
              <a:t>on:</a:t>
            </a:r>
          </a:p>
          <a:p>
            <a:pPr marL="365760" lvl="1" indent="-256032">
              <a:spcBef>
                <a:spcPts val="300"/>
              </a:spcBef>
              <a:spcAft>
                <a:spcPts val="300"/>
              </a:spcAft>
              <a:buClr>
                <a:schemeClr val="accent3"/>
              </a:buClr>
              <a:buFont typeface="Georgia"/>
              <a:buChar char="•"/>
            </a:pPr>
            <a:r>
              <a:rPr lang="en-US" sz="2200" dirty="0" smtClean="0"/>
              <a:t>meeting </a:t>
            </a:r>
            <a:r>
              <a:rPr lang="en-US" sz="2200" dirty="0"/>
              <a:t>local </a:t>
            </a:r>
            <a:r>
              <a:rPr lang="en-US" sz="2200" dirty="0" smtClean="0"/>
              <a:t>needs</a:t>
            </a:r>
          </a:p>
          <a:p>
            <a:pPr marL="365760" lvl="1" indent="-256032">
              <a:spcBef>
                <a:spcPts val="300"/>
              </a:spcBef>
              <a:spcAft>
                <a:spcPts val="300"/>
              </a:spcAft>
              <a:buClr>
                <a:schemeClr val="accent3"/>
              </a:buClr>
              <a:buFont typeface="Georgia"/>
              <a:buChar char="•"/>
            </a:pPr>
            <a:r>
              <a:rPr lang="en-US" sz="2200" dirty="0" smtClean="0"/>
              <a:t>universality </a:t>
            </a:r>
          </a:p>
          <a:p>
            <a:pPr marL="365760" lvl="1" indent="-256032">
              <a:spcBef>
                <a:spcPts val="300"/>
              </a:spcBef>
              <a:spcAft>
                <a:spcPts val="300"/>
              </a:spcAft>
              <a:buClr>
                <a:schemeClr val="accent3"/>
              </a:buClr>
              <a:buFont typeface="Georgia"/>
              <a:buChar char="•"/>
            </a:pPr>
            <a:r>
              <a:rPr lang="en-US" sz="2200" dirty="0" smtClean="0"/>
              <a:t>interactions </a:t>
            </a:r>
            <a:r>
              <a:rPr lang="en-US" sz="2200" dirty="0"/>
              <a:t>across </a:t>
            </a:r>
            <a:r>
              <a:rPr lang="en-US" sz="2200" dirty="0" smtClean="0"/>
              <a:t>difference</a:t>
            </a:r>
          </a:p>
          <a:p>
            <a:pPr marL="365760" lvl="1" indent="-256032">
              <a:spcBef>
                <a:spcPts val="300"/>
              </a:spcBef>
              <a:spcAft>
                <a:spcPts val="300"/>
              </a:spcAft>
              <a:buClr>
                <a:schemeClr val="accent3"/>
              </a:buClr>
              <a:buFont typeface="Georgia"/>
              <a:buChar char="•"/>
            </a:pPr>
            <a:r>
              <a:rPr lang="en-US" sz="2200" dirty="0" smtClean="0"/>
              <a:t>local </a:t>
            </a:r>
            <a:r>
              <a:rPr lang="en-US" sz="2200" dirty="0"/>
              <a:t>leadership</a:t>
            </a:r>
          </a:p>
        </p:txBody>
      </p:sp>
    </p:spTree>
    <p:extLst>
      <p:ext uri="{BB962C8B-B14F-4D97-AF65-F5344CB8AC3E}">
        <p14:creationId xmlns:p14="http://schemas.microsoft.com/office/powerpoint/2010/main" val="496199952"/>
      </p:ext>
    </p:extLst>
  </p:cSld>
  <p:clrMapOvr>
    <a:masterClrMapping/>
  </p:clrMapOvr>
  <mc:AlternateContent xmlns:mc="http://schemas.openxmlformats.org/markup-compatibility/2006" xmlns:p14="http://schemas.microsoft.com/office/powerpoint/2010/main">
    <mc:Choice Requires="p14">
      <p:transition spd="slow" p14:dur="2000" advTm="79068"/>
    </mc:Choice>
    <mc:Fallback xmlns="">
      <p:transition spd="slow" advTm="7906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r>
              <a:rPr lang="en-US" dirty="0" smtClean="0"/>
              <a:t>Program Discourse &amp; Meaning</a:t>
            </a:r>
            <a:endParaRPr lang="en-US" dirty="0"/>
          </a:p>
        </p:txBody>
      </p:sp>
      <p:sp>
        <p:nvSpPr>
          <p:cNvPr id="3" name="Content Placeholder 2"/>
          <p:cNvSpPr>
            <a:spLocks noGrp="1"/>
          </p:cNvSpPr>
          <p:nvPr>
            <p:ph sz="half" idx="1"/>
          </p:nvPr>
        </p:nvSpPr>
        <p:spPr>
          <a:xfrm>
            <a:off x="457200" y="1524000"/>
            <a:ext cx="4038600" cy="4876800"/>
          </a:xfrm>
          <a:solidFill>
            <a:schemeClr val="accent1">
              <a:lumMod val="20000"/>
              <a:lumOff val="80000"/>
            </a:schemeClr>
          </a:solidFill>
        </p:spPr>
        <p:txBody>
          <a:bodyPr>
            <a:normAutofit fontScale="85000" lnSpcReduction="20000"/>
          </a:bodyPr>
          <a:lstStyle/>
          <a:p>
            <a:pPr marL="0" indent="0">
              <a:buFontTx/>
              <a:buNone/>
            </a:pPr>
            <a:r>
              <a:rPr lang="en-US" b="1" u="sng" dirty="0"/>
              <a:t>In the discourse on meeting local needs</a:t>
            </a:r>
            <a:r>
              <a:rPr lang="en-US" dirty="0"/>
              <a:t>, focusing on sustainable funding </a:t>
            </a:r>
            <a:r>
              <a:rPr lang="en-US" dirty="0" smtClean="0"/>
              <a:t>(to reduce the impacts of </a:t>
            </a:r>
            <a:r>
              <a:rPr lang="en-US" dirty="0" smtClean="0">
                <a:solidFill>
                  <a:schemeClr val="accent1"/>
                </a:solidFill>
              </a:rPr>
              <a:t>poverty and racism</a:t>
            </a:r>
            <a:r>
              <a:rPr lang="en-US" dirty="0" smtClean="0"/>
              <a:t>) through </a:t>
            </a:r>
            <a:r>
              <a:rPr lang="en-US" dirty="0"/>
              <a:t>core programs </a:t>
            </a:r>
            <a:r>
              <a:rPr lang="en-US" dirty="0" smtClean="0"/>
              <a:t>was </a:t>
            </a:r>
            <a:r>
              <a:rPr lang="en-US" dirty="0"/>
              <a:t>a priority </a:t>
            </a:r>
            <a:endParaRPr lang="en-US" dirty="0" smtClean="0"/>
          </a:p>
          <a:p>
            <a:pPr marL="0" indent="0">
              <a:buFontTx/>
              <a:buNone/>
            </a:pPr>
            <a:endParaRPr lang="en-US" dirty="0"/>
          </a:p>
          <a:p>
            <a:pPr marL="0" indent="0">
              <a:buFontTx/>
              <a:buNone/>
            </a:pPr>
            <a:r>
              <a:rPr lang="en-US" dirty="0" smtClean="0"/>
              <a:t>Claims: </a:t>
            </a:r>
          </a:p>
          <a:p>
            <a:pPr marL="342900" indent="-342900">
              <a:buFont typeface="Arial" panose="020B0604020202020204" pitchFamily="34" charset="0"/>
              <a:buChar char="•"/>
            </a:pPr>
            <a:r>
              <a:rPr lang="en-US" dirty="0" smtClean="0"/>
              <a:t>Social advocacy was no longer </a:t>
            </a:r>
            <a:r>
              <a:rPr lang="en-US" dirty="0"/>
              <a:t>viewed as a realistic </a:t>
            </a:r>
            <a:r>
              <a:rPr lang="en-US" dirty="0" smtClean="0"/>
              <a:t>goal. </a:t>
            </a:r>
          </a:p>
          <a:p>
            <a:pPr marL="342900" indent="-342900">
              <a:buFont typeface="Arial" panose="020B0604020202020204" pitchFamily="34" charset="0"/>
              <a:buChar char="•"/>
            </a:pPr>
            <a:r>
              <a:rPr lang="en-US" dirty="0" smtClean="0">
                <a:solidFill>
                  <a:schemeClr val="accent1"/>
                </a:solidFill>
              </a:rPr>
              <a:t>Registered charities faced constraints in engaging in advocacy to influencing policy.</a:t>
            </a:r>
          </a:p>
          <a:p>
            <a:pPr marL="0" indent="0">
              <a:buFontTx/>
              <a:buNone/>
            </a:pPr>
            <a:endParaRPr lang="en-US" b="1" u="sng" dirty="0" smtClean="0"/>
          </a:p>
          <a:p>
            <a:pPr marL="0" indent="0">
              <a:buFontTx/>
              <a:buNone/>
            </a:pPr>
            <a:r>
              <a:rPr lang="en-US" b="1" u="sng" dirty="0" smtClean="0"/>
              <a:t>In </a:t>
            </a:r>
            <a:r>
              <a:rPr lang="en-US" b="1" u="sng" dirty="0"/>
              <a:t>the discourse on interactions across </a:t>
            </a:r>
            <a:r>
              <a:rPr lang="en-US" b="1" u="sng" dirty="0" smtClean="0"/>
              <a:t>difference </a:t>
            </a:r>
            <a:r>
              <a:rPr lang="en-US" i="1" dirty="0" smtClean="0"/>
              <a:t>empowerment</a:t>
            </a:r>
            <a:r>
              <a:rPr lang="en-US" dirty="0" smtClean="0"/>
              <a:t> was </a:t>
            </a:r>
            <a:r>
              <a:rPr lang="en-US" dirty="0"/>
              <a:t>commonly described in the literature.</a:t>
            </a:r>
          </a:p>
          <a:p>
            <a:pPr marL="0" indent="0">
              <a:buFontTx/>
              <a:buNone/>
            </a:pPr>
            <a:endParaRPr lang="en-US" dirty="0" smtClean="0">
              <a:solidFill>
                <a:schemeClr val="accent1"/>
              </a:solidFill>
            </a:endParaRPr>
          </a:p>
          <a:p>
            <a:pPr marL="0" indent="0">
              <a:buFontTx/>
              <a:buNone/>
            </a:pPr>
            <a:r>
              <a:rPr lang="en-US" dirty="0" smtClean="0">
                <a:solidFill>
                  <a:schemeClr val="accent1"/>
                </a:solidFill>
              </a:rPr>
              <a:t>A new approach:</a:t>
            </a:r>
          </a:p>
          <a:p>
            <a:pPr marL="342900" indent="-342900">
              <a:buFont typeface="Arial" panose="020B0604020202020204" pitchFamily="34" charset="0"/>
              <a:buChar char="•"/>
            </a:pPr>
            <a:r>
              <a:rPr lang="en-US" i="1" dirty="0" smtClean="0">
                <a:solidFill>
                  <a:schemeClr val="accent1"/>
                </a:solidFill>
              </a:rPr>
              <a:t>Bridging </a:t>
            </a:r>
            <a:r>
              <a:rPr lang="en-US" i="1" dirty="0">
                <a:solidFill>
                  <a:schemeClr val="accent1"/>
                </a:solidFill>
              </a:rPr>
              <a:t>difference </a:t>
            </a:r>
            <a:r>
              <a:rPr lang="en-US" dirty="0" smtClean="0">
                <a:solidFill>
                  <a:schemeClr val="accent1"/>
                </a:solidFill>
              </a:rPr>
              <a:t>in mixed </a:t>
            </a:r>
            <a:r>
              <a:rPr lang="en-US" dirty="0">
                <a:solidFill>
                  <a:schemeClr val="accent1"/>
                </a:solidFill>
              </a:rPr>
              <a:t>groups </a:t>
            </a:r>
            <a:r>
              <a:rPr lang="en-US" dirty="0" smtClean="0">
                <a:solidFill>
                  <a:schemeClr val="accent1"/>
                </a:solidFill>
              </a:rPr>
              <a:t>was used to engaging diverse families</a:t>
            </a:r>
          </a:p>
          <a:p>
            <a:pPr marL="342900" indent="-342900">
              <a:buFont typeface="Arial" panose="020B0604020202020204" pitchFamily="34" charset="0"/>
              <a:buChar char="•"/>
            </a:pPr>
            <a:endParaRPr lang="en-US" dirty="0">
              <a:solidFill>
                <a:schemeClr val="accent1"/>
              </a:solidFill>
            </a:endParaRPr>
          </a:p>
          <a:p>
            <a:pPr marL="0" indent="0">
              <a:buFontTx/>
              <a:buNone/>
            </a:pPr>
            <a:endParaRPr lang="en-US" dirty="0"/>
          </a:p>
          <a:p>
            <a:endParaRPr lang="en-US" dirty="0"/>
          </a:p>
        </p:txBody>
      </p:sp>
      <p:sp>
        <p:nvSpPr>
          <p:cNvPr id="4" name="Content Placeholder 3"/>
          <p:cNvSpPr>
            <a:spLocks noGrp="1"/>
          </p:cNvSpPr>
          <p:nvPr>
            <p:ph sz="half" idx="2"/>
          </p:nvPr>
        </p:nvSpPr>
        <p:spPr>
          <a:xfrm>
            <a:off x="4648200" y="1523999"/>
            <a:ext cx="4267200" cy="4876801"/>
          </a:xfrm>
          <a:solidFill>
            <a:schemeClr val="tx2">
              <a:lumMod val="20000"/>
              <a:lumOff val="80000"/>
            </a:schemeClr>
          </a:solidFill>
          <a:ln>
            <a:solidFill>
              <a:schemeClr val="tx2">
                <a:lumMod val="20000"/>
                <a:lumOff val="80000"/>
              </a:schemeClr>
            </a:solidFill>
          </a:ln>
        </p:spPr>
        <p:txBody>
          <a:bodyPr>
            <a:normAutofit fontScale="85000" lnSpcReduction="20000"/>
          </a:bodyPr>
          <a:lstStyle/>
          <a:p>
            <a:pPr marL="0" indent="0">
              <a:buFontTx/>
              <a:buNone/>
            </a:pPr>
            <a:r>
              <a:rPr lang="en-US" b="1" u="sng" dirty="0"/>
              <a:t>In the discourse on universality</a:t>
            </a:r>
            <a:r>
              <a:rPr lang="en-US" dirty="0"/>
              <a:t>, parenting </a:t>
            </a:r>
            <a:r>
              <a:rPr lang="en-US" dirty="0" smtClean="0"/>
              <a:t>programs </a:t>
            </a:r>
            <a:r>
              <a:rPr lang="en-US" dirty="0"/>
              <a:t>were assumed to reflect universal </a:t>
            </a:r>
            <a:r>
              <a:rPr lang="en-US" dirty="0" smtClean="0"/>
              <a:t>values. </a:t>
            </a:r>
          </a:p>
          <a:p>
            <a:pPr marL="0" indent="0">
              <a:buFontTx/>
              <a:buNone/>
            </a:pPr>
            <a:endParaRPr lang="en-US" dirty="0"/>
          </a:p>
          <a:p>
            <a:pPr marL="0" indent="0">
              <a:buFontTx/>
              <a:buNone/>
            </a:pPr>
            <a:r>
              <a:rPr lang="en-US" dirty="0" smtClean="0"/>
              <a:t>First </a:t>
            </a:r>
            <a:r>
              <a:rPr lang="en-US" dirty="0"/>
              <a:t>Nations elders (Study Advisory Committee) identified the continuing impact of residential schools on the disruption of traditional parenting practices and some unique Blackfoot values and parenting approaches </a:t>
            </a:r>
            <a:endParaRPr lang="en-US" dirty="0" smtClean="0"/>
          </a:p>
          <a:p>
            <a:pPr marL="0" indent="0">
              <a:buFontTx/>
              <a:buNone/>
            </a:pPr>
            <a:endParaRPr lang="en-US" dirty="0"/>
          </a:p>
          <a:p>
            <a:pPr marL="0" indent="0">
              <a:buFontTx/>
              <a:buNone/>
            </a:pPr>
            <a:r>
              <a:rPr lang="en-US" dirty="0" smtClean="0"/>
              <a:t>Claims: </a:t>
            </a:r>
          </a:p>
          <a:p>
            <a:pPr marL="342900" indent="-342900"/>
            <a:r>
              <a:rPr lang="en-US" dirty="0" smtClean="0"/>
              <a:t>All </a:t>
            </a:r>
            <a:r>
              <a:rPr lang="en-US" dirty="0"/>
              <a:t>parents/children should have equal opportunities to </a:t>
            </a:r>
            <a:r>
              <a:rPr lang="en-US" dirty="0" smtClean="0"/>
              <a:t>participate.</a:t>
            </a:r>
          </a:p>
          <a:p>
            <a:pPr marL="342900" indent="-342900"/>
            <a:r>
              <a:rPr lang="en-US" dirty="0" smtClean="0">
                <a:solidFill>
                  <a:schemeClr val="accent1"/>
                </a:solidFill>
              </a:rPr>
              <a:t>Equality </a:t>
            </a:r>
            <a:r>
              <a:rPr lang="en-US" dirty="0">
                <a:solidFill>
                  <a:schemeClr val="accent1"/>
                </a:solidFill>
              </a:rPr>
              <a:t>among diverse participants </a:t>
            </a:r>
            <a:r>
              <a:rPr lang="en-US" dirty="0" smtClean="0">
                <a:solidFill>
                  <a:schemeClr val="accent1"/>
                </a:solidFill>
              </a:rPr>
              <a:t>requires </a:t>
            </a:r>
            <a:r>
              <a:rPr lang="en-US" dirty="0">
                <a:solidFill>
                  <a:schemeClr val="accent1"/>
                </a:solidFill>
              </a:rPr>
              <a:t>equal respect for First Nations cultures &amp; identity</a:t>
            </a:r>
            <a:r>
              <a:rPr lang="en-US" dirty="0"/>
              <a:t>.</a:t>
            </a:r>
          </a:p>
          <a:p>
            <a:endParaRPr lang="en-US" dirty="0"/>
          </a:p>
        </p:txBody>
      </p:sp>
    </p:spTree>
    <p:extLst>
      <p:ext uri="{BB962C8B-B14F-4D97-AF65-F5344CB8AC3E}">
        <p14:creationId xmlns:p14="http://schemas.microsoft.com/office/powerpoint/2010/main" val="136448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066800"/>
          </a:xfrm>
        </p:spPr>
        <p:txBody>
          <a:bodyPr/>
          <a:lstStyle/>
          <a:p>
            <a:r>
              <a:rPr lang="en-US" dirty="0" smtClean="0"/>
              <a:t>Program Discourse &amp; Meaning</a:t>
            </a:r>
            <a:endParaRPr lang="en-US" dirty="0"/>
          </a:p>
        </p:txBody>
      </p:sp>
      <p:sp>
        <p:nvSpPr>
          <p:cNvPr id="3" name="Content Placeholder 2"/>
          <p:cNvSpPr>
            <a:spLocks noGrp="1"/>
          </p:cNvSpPr>
          <p:nvPr>
            <p:ph sz="half" idx="1"/>
          </p:nvPr>
        </p:nvSpPr>
        <p:spPr>
          <a:xfrm>
            <a:off x="466595" y="1600200"/>
            <a:ext cx="4038600" cy="4525963"/>
          </a:xfrm>
          <a:solidFill>
            <a:schemeClr val="accent1">
              <a:lumMod val="20000"/>
              <a:lumOff val="80000"/>
            </a:schemeClr>
          </a:solidFill>
        </p:spPr>
        <p:txBody>
          <a:bodyPr>
            <a:normAutofit fontScale="92500" lnSpcReduction="20000"/>
          </a:bodyPr>
          <a:lstStyle/>
          <a:p>
            <a:r>
              <a:rPr lang="en-US" b="1" u="sng" dirty="0"/>
              <a:t>In the discourse </a:t>
            </a:r>
            <a:r>
              <a:rPr lang="en-US" b="1" u="sng" dirty="0" smtClean="0"/>
              <a:t>on local leadership </a:t>
            </a:r>
            <a:r>
              <a:rPr lang="en-US" dirty="0" smtClean="0"/>
              <a:t>supporting a shift to parent and grandparent leadership was viewed as an idea approach to supporting empowerment and shared power. Aboriginal leadership was supported through diversity on the board.</a:t>
            </a:r>
          </a:p>
          <a:p>
            <a:endParaRPr lang="en-US" dirty="0"/>
          </a:p>
          <a:p>
            <a:r>
              <a:rPr lang="en-US" dirty="0" smtClean="0"/>
              <a:t>Claims:</a:t>
            </a:r>
          </a:p>
          <a:p>
            <a:r>
              <a:rPr lang="en-US" dirty="0" smtClean="0"/>
              <a:t>A parent- and grandparent-led board was not considered feasible during the transition to registered charity status.</a:t>
            </a:r>
          </a:p>
          <a:p>
            <a:endParaRPr lang="en-US" dirty="0"/>
          </a:p>
        </p:txBody>
      </p:sp>
      <p:sp>
        <p:nvSpPr>
          <p:cNvPr id="4" name="Content Placeholder 3"/>
          <p:cNvSpPr>
            <a:spLocks noGrp="1"/>
          </p:cNvSpPr>
          <p:nvPr>
            <p:ph sz="half" idx="2"/>
          </p:nvPr>
        </p:nvSpPr>
        <p:spPr>
          <a:xfrm>
            <a:off x="4657595" y="1600200"/>
            <a:ext cx="4038600" cy="4525963"/>
          </a:xfrm>
          <a:solidFill>
            <a:schemeClr val="tx2">
              <a:lumMod val="20000"/>
              <a:lumOff val="80000"/>
            </a:schemeClr>
          </a:solidFill>
          <a:ln>
            <a:solidFill>
              <a:schemeClr val="tx2">
                <a:lumMod val="20000"/>
                <a:lumOff val="80000"/>
              </a:schemeClr>
            </a:solidFill>
          </a:ln>
        </p:spPr>
        <p:txBody>
          <a:bodyPr>
            <a:normAutofit fontScale="92500" lnSpcReduction="20000"/>
          </a:bodyPr>
          <a:lstStyle/>
          <a:p>
            <a:pPr marL="109728" indent="0">
              <a:buNone/>
            </a:pPr>
            <a:r>
              <a:rPr lang="en-US" dirty="0" smtClean="0"/>
              <a:t>Challenges</a:t>
            </a:r>
          </a:p>
          <a:p>
            <a:pPr marL="109728" indent="0">
              <a:buNone/>
            </a:pPr>
            <a:r>
              <a:rPr lang="en-US" dirty="0" smtClean="0"/>
              <a:t>Mobility</a:t>
            </a:r>
          </a:p>
          <a:p>
            <a:r>
              <a:rPr lang="en-US" dirty="0" smtClean="0"/>
              <a:t>We did have . . . an Aboriginal parent on the board, but she relocated and we lost her.”</a:t>
            </a:r>
          </a:p>
          <a:p>
            <a:pPr marL="109728" indent="0">
              <a:buNone/>
            </a:pPr>
            <a:endParaRPr lang="en-US" dirty="0" smtClean="0"/>
          </a:p>
          <a:p>
            <a:pPr marL="109728" indent="0">
              <a:buNone/>
            </a:pPr>
            <a:r>
              <a:rPr lang="en-US" dirty="0" smtClean="0"/>
              <a:t>Meeting times</a:t>
            </a:r>
          </a:p>
          <a:p>
            <a:pPr>
              <a:buFont typeface="Arial" panose="020B0604020202020204" pitchFamily="34" charset="0"/>
              <a:buChar char="•"/>
            </a:pPr>
            <a:r>
              <a:rPr lang="en-US" dirty="0" smtClean="0"/>
              <a:t>“We’re meeting at a time that’s really good for [professionals] . . . but that’s a bad time for parents.”</a:t>
            </a:r>
            <a:endParaRPr lang="en-US" dirty="0"/>
          </a:p>
          <a:p>
            <a:endParaRPr lang="en-US" dirty="0"/>
          </a:p>
          <a:p>
            <a:pPr marL="109728" indent="0">
              <a:buNone/>
            </a:pPr>
            <a:r>
              <a:rPr lang="en-US" dirty="0" smtClean="0"/>
              <a:t>Complexity &amp; Transition</a:t>
            </a:r>
            <a:endParaRPr lang="en-US" dirty="0"/>
          </a:p>
          <a:p>
            <a:r>
              <a:rPr lang="en-US" dirty="0" smtClean="0"/>
              <a:t>“Once all these processes are in place, it will be easier to turn it over” to parents.</a:t>
            </a:r>
            <a:endParaRPr lang="en-US" dirty="0"/>
          </a:p>
        </p:txBody>
      </p:sp>
    </p:spTree>
    <p:extLst>
      <p:ext uri="{BB962C8B-B14F-4D97-AF65-F5344CB8AC3E}">
        <p14:creationId xmlns:p14="http://schemas.microsoft.com/office/powerpoint/2010/main" val="379284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25" y="304800"/>
            <a:ext cx="8229600" cy="685800"/>
          </a:xfrm>
        </p:spPr>
        <p:txBody>
          <a:bodyPr>
            <a:normAutofit fontScale="90000"/>
          </a:bodyPr>
          <a:lstStyle/>
          <a:p>
            <a:r>
              <a:rPr lang="en-US" dirty="0" smtClean="0"/>
              <a:t> Surprises</a:t>
            </a:r>
            <a:endParaRPr lang="en-US" dirty="0"/>
          </a:p>
        </p:txBody>
      </p:sp>
      <p:sp>
        <p:nvSpPr>
          <p:cNvPr id="3" name="Content Placeholder 2"/>
          <p:cNvSpPr>
            <a:spLocks noGrp="1"/>
          </p:cNvSpPr>
          <p:nvPr>
            <p:ph sz="half" idx="1"/>
          </p:nvPr>
        </p:nvSpPr>
        <p:spPr>
          <a:xfrm>
            <a:off x="305843" y="1170140"/>
            <a:ext cx="3656557" cy="5422726"/>
          </a:xfrm>
        </p:spPr>
        <p:txBody>
          <a:bodyPr>
            <a:noAutofit/>
          </a:bodyPr>
          <a:lstStyle/>
          <a:p>
            <a:pPr marL="109728" indent="0">
              <a:buNone/>
            </a:pPr>
            <a:r>
              <a:rPr lang="en-US" sz="1800" dirty="0" smtClean="0"/>
              <a:t>- A sustained focus on </a:t>
            </a:r>
            <a:r>
              <a:rPr lang="en-US" sz="1800" dirty="0" smtClean="0">
                <a:solidFill>
                  <a:schemeClr val="accent1"/>
                </a:solidFill>
              </a:rPr>
              <a:t>outreach and building trusting relationships</a:t>
            </a:r>
            <a:r>
              <a:rPr lang="en-US" sz="1800" dirty="0" smtClean="0"/>
              <a:t> </a:t>
            </a:r>
            <a:r>
              <a:rPr lang="en-US" sz="1800" dirty="0" smtClean="0">
                <a:solidFill>
                  <a:schemeClr val="tx2"/>
                </a:solidFill>
              </a:rPr>
              <a:t>amid the discourse on universality</a:t>
            </a:r>
            <a:r>
              <a:rPr lang="en-US" sz="1800" dirty="0" smtClean="0"/>
              <a:t>)</a:t>
            </a:r>
          </a:p>
          <a:p>
            <a:pPr marL="109728" indent="0">
              <a:buNone/>
            </a:pPr>
            <a:r>
              <a:rPr lang="en-US" sz="1800" dirty="0" smtClean="0"/>
              <a:t>- A focus on </a:t>
            </a:r>
            <a:r>
              <a:rPr lang="en-US" sz="1800" dirty="0" smtClean="0">
                <a:solidFill>
                  <a:schemeClr val="accent1"/>
                </a:solidFill>
              </a:rPr>
              <a:t>bridging difference </a:t>
            </a:r>
            <a:r>
              <a:rPr lang="en-US" sz="1800" dirty="0" smtClean="0"/>
              <a:t>and</a:t>
            </a:r>
            <a:r>
              <a:rPr lang="en-US" sz="1800" dirty="0" smtClean="0">
                <a:solidFill>
                  <a:schemeClr val="accent1"/>
                </a:solidFill>
              </a:rPr>
              <a:t> a progression in participation </a:t>
            </a:r>
            <a:r>
              <a:rPr lang="en-US" sz="1800" dirty="0" smtClean="0">
                <a:solidFill>
                  <a:schemeClr val="tx2"/>
                </a:solidFill>
              </a:rPr>
              <a:t>(rather than empowerment)</a:t>
            </a:r>
          </a:p>
          <a:p>
            <a:pPr marL="109728" indent="0">
              <a:buNone/>
            </a:pPr>
            <a:r>
              <a:rPr lang="en-US" sz="1800" dirty="0" smtClean="0"/>
              <a:t>- Dropping the </a:t>
            </a:r>
            <a:r>
              <a:rPr lang="en-US" sz="1800" dirty="0" smtClean="0">
                <a:solidFill>
                  <a:schemeClr val="accent1"/>
                </a:solidFill>
              </a:rPr>
              <a:t>SI/SE discourse</a:t>
            </a:r>
            <a:r>
              <a:rPr lang="en-US" sz="1800" dirty="0" smtClean="0"/>
              <a:t>, but sustaining inclusion as a value and key strategies to address SI/SE.</a:t>
            </a:r>
          </a:p>
          <a:p>
            <a:pPr marL="109728" indent="0">
              <a:buNone/>
            </a:pPr>
            <a:r>
              <a:rPr lang="en-US" sz="1800" dirty="0" smtClean="0"/>
              <a:t>- Offering </a:t>
            </a:r>
            <a:r>
              <a:rPr lang="en-US" sz="1800" dirty="0" smtClean="0">
                <a:solidFill>
                  <a:schemeClr val="accent1"/>
                </a:solidFill>
              </a:rPr>
              <a:t>First Nations cultural activities </a:t>
            </a:r>
            <a:r>
              <a:rPr lang="en-US" sz="1800" dirty="0" smtClean="0"/>
              <a:t>as part of </a:t>
            </a:r>
            <a:r>
              <a:rPr lang="en-US" sz="1800" dirty="0" smtClean="0">
                <a:solidFill>
                  <a:schemeClr val="accent1"/>
                </a:solidFill>
              </a:rPr>
              <a:t>universal </a:t>
            </a:r>
            <a:r>
              <a:rPr lang="en-US" sz="1800" dirty="0" smtClean="0"/>
              <a:t>programs</a:t>
            </a:r>
          </a:p>
          <a:p>
            <a:pPr marL="109728" indent="0">
              <a:buNone/>
            </a:pPr>
            <a:r>
              <a:rPr lang="en-US" sz="1800" dirty="0" smtClean="0"/>
              <a:t>- Dropping </a:t>
            </a:r>
            <a:r>
              <a:rPr lang="en-US" sz="1800" dirty="0" smtClean="0">
                <a:solidFill>
                  <a:schemeClr val="accent1"/>
                </a:solidFill>
              </a:rPr>
              <a:t>advocacy</a:t>
            </a:r>
            <a:r>
              <a:rPr lang="en-US" sz="1800" dirty="0" smtClean="0"/>
              <a:t> and focusing on </a:t>
            </a:r>
            <a:r>
              <a:rPr lang="en-US" sz="1800" dirty="0" smtClean="0">
                <a:solidFill>
                  <a:schemeClr val="accent1"/>
                </a:solidFill>
              </a:rPr>
              <a:t>community capacity building</a:t>
            </a:r>
            <a:r>
              <a:rPr lang="en-US" sz="1800" dirty="0" smtClean="0"/>
              <a:t>.</a:t>
            </a:r>
            <a:endParaRPr lang="en-US" sz="1800" dirty="0"/>
          </a:p>
        </p:txBody>
      </p:sp>
      <p:sp>
        <p:nvSpPr>
          <p:cNvPr id="4" name="Content Placeholder 3"/>
          <p:cNvSpPr>
            <a:spLocks noGrp="1"/>
          </p:cNvSpPr>
          <p:nvPr>
            <p:ph sz="half" idx="2"/>
          </p:nvPr>
        </p:nvSpPr>
        <p:spPr>
          <a:xfrm>
            <a:off x="4267200" y="685800"/>
            <a:ext cx="4648199" cy="5943600"/>
          </a:xfrm>
          <a:solidFill>
            <a:schemeClr val="bg2"/>
          </a:solidFill>
        </p:spPr>
        <p:txBody>
          <a:bodyPr>
            <a:normAutofit fontScale="77500" lnSpcReduction="20000"/>
          </a:bodyPr>
          <a:lstStyle/>
          <a:p>
            <a:pPr marL="109728" indent="0">
              <a:buNone/>
            </a:pPr>
            <a:r>
              <a:rPr lang="en-US" dirty="0" smtClean="0"/>
              <a:t>Key literature:</a:t>
            </a:r>
          </a:p>
          <a:p>
            <a:r>
              <a:rPr lang="en-US" sz="2300" dirty="0" smtClean="0"/>
              <a:t>See </a:t>
            </a:r>
            <a:r>
              <a:rPr lang="en-US" sz="2300" i="1" dirty="0" smtClean="0">
                <a:solidFill>
                  <a:schemeClr val="accent1"/>
                </a:solidFill>
              </a:rPr>
              <a:t>affirmative </a:t>
            </a:r>
            <a:r>
              <a:rPr lang="en-US" sz="2300" i="1" dirty="0">
                <a:solidFill>
                  <a:schemeClr val="accent1"/>
                </a:solidFill>
              </a:rPr>
              <a:t>i</a:t>
            </a:r>
            <a:r>
              <a:rPr lang="en-US" sz="2300" i="1" dirty="0" smtClean="0">
                <a:solidFill>
                  <a:schemeClr val="accent1"/>
                </a:solidFill>
              </a:rPr>
              <a:t>nteractions </a:t>
            </a:r>
            <a:r>
              <a:rPr lang="en-US" sz="2300" dirty="0" smtClean="0"/>
              <a:t>(Labonte, 1993; Yanicki, 2005), and </a:t>
            </a:r>
            <a:r>
              <a:rPr lang="en-US" sz="2300" i="1" dirty="0" smtClean="0">
                <a:solidFill>
                  <a:schemeClr val="accent1"/>
                </a:solidFill>
              </a:rPr>
              <a:t>targeted universalism</a:t>
            </a:r>
            <a:r>
              <a:rPr lang="en-US" sz="2300" i="1" dirty="0" smtClean="0"/>
              <a:t> </a:t>
            </a:r>
            <a:r>
              <a:rPr lang="en-US" sz="2300" dirty="0" smtClean="0"/>
              <a:t>(</a:t>
            </a:r>
            <a:r>
              <a:rPr lang="en-US" sz="2300" dirty="0" err="1" smtClean="0"/>
              <a:t>NCCDH</a:t>
            </a:r>
            <a:r>
              <a:rPr lang="en-US" sz="2300" dirty="0" smtClean="0"/>
              <a:t>, 2013; Powell, 2009).</a:t>
            </a:r>
          </a:p>
          <a:p>
            <a:endParaRPr lang="en-US" sz="2300" dirty="0" smtClean="0"/>
          </a:p>
          <a:p>
            <a:r>
              <a:rPr lang="en-US" sz="2300" dirty="0" smtClean="0"/>
              <a:t>See </a:t>
            </a:r>
            <a:r>
              <a:rPr lang="en-US" sz="2300" i="1" dirty="0" smtClean="0">
                <a:solidFill>
                  <a:schemeClr val="accent1"/>
                </a:solidFill>
              </a:rPr>
              <a:t>respect for difference </a:t>
            </a:r>
            <a:r>
              <a:rPr lang="en-US" sz="2300" dirty="0" smtClean="0"/>
              <a:t>(Young, 1990), </a:t>
            </a:r>
            <a:r>
              <a:rPr lang="en-US" sz="2300" i="1" dirty="0" smtClean="0">
                <a:solidFill>
                  <a:schemeClr val="accent1"/>
                </a:solidFill>
              </a:rPr>
              <a:t>connecting through difference </a:t>
            </a:r>
            <a:r>
              <a:rPr lang="en-US" sz="2300" dirty="0" smtClean="0"/>
              <a:t>(Reimer Kirhham, 2003), </a:t>
            </a:r>
            <a:r>
              <a:rPr lang="en-US" sz="2300" i="1" dirty="0" smtClean="0">
                <a:solidFill>
                  <a:schemeClr val="accent1"/>
                </a:solidFill>
              </a:rPr>
              <a:t>the capabilities app</a:t>
            </a:r>
            <a:r>
              <a:rPr lang="en-US" sz="2300" dirty="0" smtClean="0">
                <a:solidFill>
                  <a:schemeClr val="accent1"/>
                </a:solidFill>
              </a:rPr>
              <a:t>roach</a:t>
            </a:r>
            <a:r>
              <a:rPr lang="en-US" sz="2300" dirty="0" smtClean="0"/>
              <a:t> (Nussbaum, 2011; Sen, 2000), and </a:t>
            </a:r>
            <a:r>
              <a:rPr lang="en-US" sz="2300" i="1" dirty="0" smtClean="0">
                <a:solidFill>
                  <a:schemeClr val="accent1"/>
                </a:solidFill>
              </a:rPr>
              <a:t>stigma </a:t>
            </a:r>
            <a:r>
              <a:rPr lang="en-US" sz="2300" dirty="0" smtClean="0"/>
              <a:t>(Reutter et al. 2009; Yanicki et al., 2015; Yanicki, 2016).</a:t>
            </a:r>
          </a:p>
          <a:p>
            <a:endParaRPr lang="en-US" sz="2300" dirty="0"/>
          </a:p>
          <a:p>
            <a:r>
              <a:rPr lang="en-US" sz="2300" dirty="0" smtClean="0"/>
              <a:t>See addressing </a:t>
            </a:r>
            <a:r>
              <a:rPr lang="en-US" sz="2300" i="1" dirty="0" smtClean="0">
                <a:solidFill>
                  <a:schemeClr val="accent1"/>
                </a:solidFill>
              </a:rPr>
              <a:t>multidimensional exclusion</a:t>
            </a:r>
            <a:r>
              <a:rPr lang="en-US" sz="2300" i="1" dirty="0" smtClean="0"/>
              <a:t> </a:t>
            </a:r>
            <a:r>
              <a:rPr lang="en-US" sz="2300" dirty="0" smtClean="0"/>
              <a:t>in low-income children (Mitchell &amp; Shillington, 2005), and </a:t>
            </a:r>
            <a:r>
              <a:rPr lang="en-US" sz="2300" i="1" dirty="0" smtClean="0">
                <a:solidFill>
                  <a:schemeClr val="accent1"/>
                </a:solidFill>
              </a:rPr>
              <a:t>early child development</a:t>
            </a:r>
            <a:r>
              <a:rPr lang="en-US" sz="2300" i="1" dirty="0" smtClean="0"/>
              <a:t> </a:t>
            </a:r>
            <a:r>
              <a:rPr lang="en-US" sz="2300" dirty="0" smtClean="0"/>
              <a:t>(</a:t>
            </a:r>
            <a:r>
              <a:rPr lang="en-US" sz="2300" dirty="0" err="1" smtClean="0"/>
              <a:t>McCaine</a:t>
            </a:r>
            <a:r>
              <a:rPr lang="en-US" sz="2300" dirty="0" smtClean="0"/>
              <a:t>, Mustard &amp; </a:t>
            </a:r>
            <a:r>
              <a:rPr lang="en-US" sz="2300" dirty="0" err="1" smtClean="0"/>
              <a:t>McCaig</a:t>
            </a:r>
            <a:r>
              <a:rPr lang="en-US" sz="2300" dirty="0" smtClean="0"/>
              <a:t>, 2012).</a:t>
            </a:r>
          </a:p>
          <a:p>
            <a:endParaRPr lang="en-US" sz="2300" dirty="0"/>
          </a:p>
          <a:p>
            <a:r>
              <a:rPr lang="en-US" sz="2300" dirty="0" smtClean="0"/>
              <a:t>See</a:t>
            </a:r>
            <a:r>
              <a:rPr lang="en-US" sz="2300" i="1" dirty="0" smtClean="0"/>
              <a:t> </a:t>
            </a:r>
            <a:r>
              <a:rPr lang="en-US" sz="2300" i="1" dirty="0" smtClean="0">
                <a:solidFill>
                  <a:schemeClr val="accent1"/>
                </a:solidFill>
              </a:rPr>
              <a:t>reconciliation</a:t>
            </a:r>
            <a:r>
              <a:rPr lang="en-US" sz="2300" i="1" dirty="0" smtClean="0"/>
              <a:t> </a:t>
            </a:r>
            <a:r>
              <a:rPr lang="en-US" sz="2300" dirty="0" smtClean="0"/>
              <a:t>(</a:t>
            </a:r>
            <a:r>
              <a:rPr lang="en-US" sz="2300" dirty="0" err="1" smtClean="0"/>
              <a:t>TRCC</a:t>
            </a:r>
            <a:r>
              <a:rPr lang="en-US" sz="2300" dirty="0" smtClean="0"/>
              <a:t>, 2015)</a:t>
            </a:r>
          </a:p>
          <a:p>
            <a:endParaRPr lang="en-US" sz="2300" dirty="0"/>
          </a:p>
          <a:p>
            <a:r>
              <a:rPr lang="en-US" sz="2300" dirty="0" smtClean="0"/>
              <a:t>See </a:t>
            </a:r>
            <a:r>
              <a:rPr lang="en-US" sz="2300" i="1" dirty="0" smtClean="0">
                <a:solidFill>
                  <a:schemeClr val="accent1"/>
                </a:solidFill>
              </a:rPr>
              <a:t>community capacity building </a:t>
            </a:r>
            <a:r>
              <a:rPr lang="en-US" sz="2300" dirty="0" smtClean="0"/>
              <a:t>(Rothman, 2008).</a:t>
            </a:r>
            <a:endParaRPr lang="en-US" sz="2300" dirty="0"/>
          </a:p>
        </p:txBody>
      </p:sp>
    </p:spTree>
    <p:extLst>
      <p:ext uri="{BB962C8B-B14F-4D97-AF65-F5344CB8AC3E}">
        <p14:creationId xmlns:p14="http://schemas.microsoft.com/office/powerpoint/2010/main" val="155962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a:bodyPr>
          <a:lstStyle/>
          <a:p>
            <a:r>
              <a:rPr lang="en-US" sz="3200" dirty="0" smtClean="0">
                <a:latin typeface="+mn-lt"/>
              </a:rPr>
              <a:t>Conducting Critical Ethnography</a:t>
            </a:r>
            <a:endParaRPr lang="en-CA" sz="3200" dirty="0">
              <a:latin typeface="+mn-lt"/>
            </a:endParaRPr>
          </a:p>
        </p:txBody>
      </p:sp>
      <p:sp>
        <p:nvSpPr>
          <p:cNvPr id="3" name="Content Placeholder 2"/>
          <p:cNvSpPr>
            <a:spLocks noGrp="1"/>
          </p:cNvSpPr>
          <p:nvPr>
            <p:ph sz="half" idx="1"/>
          </p:nvPr>
        </p:nvSpPr>
        <p:spPr>
          <a:xfrm>
            <a:off x="457200" y="1828800"/>
            <a:ext cx="7391400" cy="4525963"/>
          </a:xfrm>
        </p:spPr>
        <p:txBody>
          <a:bodyPr>
            <a:normAutofit fontScale="92500" lnSpcReduction="10000"/>
          </a:bodyPr>
          <a:lstStyle/>
          <a:p>
            <a:pPr marL="109728" indent="0">
              <a:spcAft>
                <a:spcPts val="600"/>
              </a:spcAft>
              <a:buNone/>
            </a:pPr>
            <a:r>
              <a:rPr lang="en-US" sz="2400" dirty="0" smtClean="0">
                <a:solidFill>
                  <a:schemeClr val="accent1"/>
                </a:solidFill>
              </a:rPr>
              <a:t>Strengths</a:t>
            </a:r>
          </a:p>
          <a:p>
            <a:pPr>
              <a:buClr>
                <a:schemeClr val="accent2"/>
              </a:buClr>
            </a:pPr>
            <a:r>
              <a:rPr lang="en-US" dirty="0" smtClean="0"/>
              <a:t>Comparison of observed behaviour patterns and discourse in multiple social settings</a:t>
            </a:r>
          </a:p>
          <a:p>
            <a:pPr>
              <a:buClr>
                <a:schemeClr val="accent2"/>
              </a:buClr>
            </a:pPr>
            <a:endParaRPr lang="en-US" dirty="0" smtClean="0"/>
          </a:p>
          <a:p>
            <a:pPr>
              <a:buClr>
                <a:schemeClr val="accent2"/>
              </a:buClr>
            </a:pPr>
            <a:r>
              <a:rPr lang="en-US" dirty="0" smtClean="0"/>
              <a:t>Dialogic interviews &amp; the validation of shared meanings</a:t>
            </a:r>
          </a:p>
          <a:p>
            <a:pPr>
              <a:buClr>
                <a:schemeClr val="accent2"/>
              </a:buClr>
            </a:pPr>
            <a:endParaRPr lang="en-US" dirty="0" smtClean="0"/>
          </a:p>
          <a:p>
            <a:pPr>
              <a:buClr>
                <a:schemeClr val="accent2"/>
              </a:buClr>
            </a:pPr>
            <a:r>
              <a:rPr lang="en-US" dirty="0" smtClean="0"/>
              <a:t>Document review to track changes in program strategies and discourse over time.</a:t>
            </a:r>
          </a:p>
          <a:p>
            <a:pPr>
              <a:buClr>
                <a:schemeClr val="accent2"/>
              </a:buClr>
            </a:pPr>
            <a:endParaRPr lang="en-US" dirty="0" smtClean="0"/>
          </a:p>
          <a:p>
            <a:pPr>
              <a:buClr>
                <a:schemeClr val="accent2"/>
              </a:buClr>
            </a:pPr>
            <a:r>
              <a:rPr lang="en-US" dirty="0"/>
              <a:t>Combination of multiple forms of </a:t>
            </a:r>
            <a:r>
              <a:rPr lang="en-US" dirty="0" smtClean="0"/>
              <a:t>analysis</a:t>
            </a:r>
          </a:p>
          <a:p>
            <a:pPr marL="411163" lvl="1" indent="-288925">
              <a:buNone/>
            </a:pPr>
            <a:endParaRPr lang="en-US" dirty="0"/>
          </a:p>
          <a:p>
            <a:pPr marL="411163" lvl="1" indent="-288925">
              <a:spcBef>
                <a:spcPts val="600"/>
              </a:spcBef>
              <a:spcAft>
                <a:spcPts val="300"/>
              </a:spcAft>
              <a:buNone/>
            </a:pPr>
            <a:r>
              <a:rPr lang="en-US" sz="2400" dirty="0" smtClean="0">
                <a:solidFill>
                  <a:schemeClr val="accent1"/>
                </a:solidFill>
              </a:rPr>
              <a:t>Challenges </a:t>
            </a:r>
            <a:endParaRPr lang="en-US" sz="2400" dirty="0">
              <a:solidFill>
                <a:schemeClr val="accent1"/>
              </a:solidFill>
            </a:endParaRPr>
          </a:p>
          <a:p>
            <a:pPr marL="465138" lvl="1" indent="-342900">
              <a:buFont typeface="Arial" panose="020B0604020202020204" pitchFamily="34" charset="0"/>
              <a:buChar char="•"/>
            </a:pPr>
            <a:r>
              <a:rPr lang="en-US" sz="2000" dirty="0" smtClean="0">
                <a:solidFill>
                  <a:schemeClr val="tx1"/>
                </a:solidFill>
              </a:rPr>
              <a:t>Need </a:t>
            </a:r>
            <a:r>
              <a:rPr lang="en-US" sz="2000" dirty="0">
                <a:solidFill>
                  <a:schemeClr val="tx1"/>
                </a:solidFill>
              </a:rPr>
              <a:t>to make decisions </a:t>
            </a:r>
            <a:r>
              <a:rPr lang="en-US" sz="2000" dirty="0" smtClean="0">
                <a:solidFill>
                  <a:schemeClr val="tx1"/>
                </a:solidFill>
              </a:rPr>
              <a:t>about adapting  </a:t>
            </a:r>
            <a:r>
              <a:rPr lang="en-US" sz="2000" dirty="0">
                <a:solidFill>
                  <a:schemeClr val="tx1"/>
                </a:solidFill>
              </a:rPr>
              <a:t>Carspecken’s </a:t>
            </a:r>
            <a:r>
              <a:rPr lang="en-US" sz="2000" dirty="0" smtClean="0">
                <a:solidFill>
                  <a:schemeClr val="tx1"/>
                </a:solidFill>
              </a:rPr>
              <a:t>(1996) approach </a:t>
            </a:r>
            <a:r>
              <a:rPr lang="en-US" sz="2000" dirty="0">
                <a:solidFill>
                  <a:schemeClr val="tx1"/>
                </a:solidFill>
              </a:rPr>
              <a:t>in the particular setting</a:t>
            </a:r>
          </a:p>
          <a:p>
            <a:endParaRPr lang="en-US" dirty="0" smtClean="0"/>
          </a:p>
          <a:p>
            <a:endParaRPr lang="en-US" dirty="0" smtClean="0"/>
          </a:p>
          <a:p>
            <a:endParaRPr lang="en-CA" dirty="0"/>
          </a:p>
        </p:txBody>
      </p:sp>
      <p:sp>
        <p:nvSpPr>
          <p:cNvPr id="4" name="Content Placeholder 3"/>
          <p:cNvSpPr>
            <a:spLocks noGrp="1"/>
          </p:cNvSpPr>
          <p:nvPr>
            <p:ph sz="half" idx="2"/>
          </p:nvPr>
        </p:nvSpPr>
        <p:spPr>
          <a:xfrm>
            <a:off x="5105400" y="1828800"/>
            <a:ext cx="3703320" cy="4525963"/>
          </a:xfrm>
        </p:spPr>
        <p:txBody>
          <a:bodyPr>
            <a:normAutofit fontScale="92500" lnSpcReduction="10000"/>
          </a:bodyPr>
          <a:lstStyle/>
          <a:p>
            <a:pPr lvl="1"/>
            <a:endParaRPr lang="en-US" dirty="0" smtClean="0"/>
          </a:p>
          <a:p>
            <a:pPr lvl="1"/>
            <a:endParaRPr lang="en-US" dirty="0"/>
          </a:p>
        </p:txBody>
      </p:sp>
    </p:spTree>
    <p:extLst>
      <p:ext uri="{BB962C8B-B14F-4D97-AF65-F5344CB8AC3E}">
        <p14:creationId xmlns:p14="http://schemas.microsoft.com/office/powerpoint/2010/main" val="2755867250"/>
      </p:ext>
    </p:extLst>
  </p:cSld>
  <p:clrMapOvr>
    <a:masterClrMapping/>
  </p:clrMapOvr>
  <mc:AlternateContent xmlns:mc="http://schemas.openxmlformats.org/markup-compatibility/2006" xmlns:p14="http://schemas.microsoft.com/office/powerpoint/2010/main">
    <mc:Choice Requires="p14">
      <p:transition spd="slow" p14:dur="2000" advTm="44144"/>
    </mc:Choice>
    <mc:Fallback xmlns="">
      <p:transition spd="slow" advTm="4414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1268"/>
            <a:ext cx="8229600" cy="838200"/>
          </a:xfrm>
        </p:spPr>
        <p:txBody>
          <a:bodyPr>
            <a:normAutofit/>
          </a:bodyPr>
          <a:lstStyle/>
          <a:p>
            <a:r>
              <a:rPr lang="en-US" sz="3200" dirty="0"/>
              <a:t>Linking the Theoretical &amp; Empirical </a:t>
            </a:r>
            <a:endParaRPr lang="en-CA" sz="3200" dirty="0">
              <a:latin typeface="+mn-lt"/>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b="7013"/>
          <a:stretch/>
        </p:blipFill>
        <p:spPr>
          <a:xfrm>
            <a:off x="685800" y="1559211"/>
            <a:ext cx="7696200" cy="4765389"/>
          </a:xfrm>
        </p:spPr>
      </p:pic>
      <p:sp>
        <p:nvSpPr>
          <p:cNvPr id="5" name="TextBox 4"/>
          <p:cNvSpPr txBox="1"/>
          <p:nvPr/>
        </p:nvSpPr>
        <p:spPr>
          <a:xfrm>
            <a:off x="2819400" y="6400800"/>
            <a:ext cx="3764172" cy="369332"/>
          </a:xfrm>
          <a:prstGeom prst="rect">
            <a:avLst/>
          </a:prstGeom>
          <a:noFill/>
        </p:spPr>
        <p:txBody>
          <a:bodyPr wrap="none" rtlCol="0">
            <a:spAutoFit/>
          </a:bodyPr>
          <a:lstStyle/>
          <a:p>
            <a:r>
              <a:rPr lang="en-US" dirty="0" smtClean="0"/>
              <a:t>(Yanicki, Kushner &amp; Reutter, 2015)</a:t>
            </a:r>
            <a:endParaRPr lang="en-CA" dirty="0"/>
          </a:p>
        </p:txBody>
      </p:sp>
      <p:sp>
        <p:nvSpPr>
          <p:cNvPr id="6" name="Right Arrow 5"/>
          <p:cNvSpPr/>
          <p:nvPr/>
        </p:nvSpPr>
        <p:spPr>
          <a:xfrm>
            <a:off x="533400" y="2930811"/>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33400" y="3807111"/>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ight Arrow 7"/>
          <p:cNvSpPr/>
          <p:nvPr/>
        </p:nvSpPr>
        <p:spPr>
          <a:xfrm>
            <a:off x="533400" y="4531011"/>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33400" y="5674011"/>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33400" y="5140611"/>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8229600" y="3540411"/>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0800000">
            <a:off x="8229600" y="4302411"/>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0800000">
            <a:off x="8227144" y="5064410"/>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8229600" y="5492114"/>
            <a:ext cx="381000" cy="228600"/>
          </a:xfrm>
          <a:prstGeom prst="rightArrow">
            <a:avLst/>
          </a:prstGeom>
          <a:solidFill>
            <a:srgbClr val="00B0F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0800000">
            <a:off x="8229600" y="2930811"/>
            <a:ext cx="381000" cy="228600"/>
          </a:xfrm>
          <a:prstGeom prst="rightArrow">
            <a:avLst/>
          </a:prstGeom>
          <a:solidFill>
            <a:schemeClr val="tx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0800000">
            <a:off x="8229600" y="5826411"/>
            <a:ext cx="381000" cy="2286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133864"/>
      </p:ext>
    </p:extLst>
  </p:cSld>
  <p:clrMapOvr>
    <a:masterClrMapping/>
  </p:clrMapOvr>
  <mc:AlternateContent xmlns:mc="http://schemas.openxmlformats.org/markup-compatibility/2006" xmlns:p14="http://schemas.microsoft.com/office/powerpoint/2010/main">
    <mc:Choice Requires="p14">
      <p:transition spd="slow" p14:dur="2000" advTm="55743"/>
    </mc:Choice>
    <mc:Fallback xmlns="">
      <p:transition spd="slow" advTm="5574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457200"/>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143000"/>
            <a:ext cx="8229600" cy="5431536"/>
          </a:xfrm>
        </p:spPr>
        <p:txBody>
          <a:bodyPr>
            <a:noAutofit/>
          </a:bodyPr>
          <a:lstStyle/>
          <a:p>
            <a:pPr marL="463550" indent="-354013">
              <a:buNone/>
            </a:pPr>
            <a:r>
              <a:rPr lang="en-CA" sz="2000" dirty="0"/>
              <a:t>Labonte, R. (1993). </a:t>
            </a:r>
            <a:r>
              <a:rPr lang="en-CA" sz="2000" i="1" dirty="0"/>
              <a:t>Health promotion and empowerment: Practice frameworks</a:t>
            </a:r>
            <a:r>
              <a:rPr lang="en-CA" sz="2000" dirty="0"/>
              <a:t>. Retrieved from </a:t>
            </a:r>
            <a:r>
              <a:rPr lang="en-CA" sz="2000" dirty="0">
                <a:hlinkClick r:id="rId3"/>
              </a:rPr>
              <a:t>http://</a:t>
            </a:r>
            <a:r>
              <a:rPr lang="en-CA" sz="2000" dirty="0" smtClean="0">
                <a:hlinkClick r:id="rId3"/>
              </a:rPr>
              <a:t>www.globalhealthequity.ca/content/publications-0</a:t>
            </a:r>
            <a:endParaRPr lang="en-CA" sz="2000" dirty="0" smtClean="0"/>
          </a:p>
          <a:p>
            <a:pPr marL="463550" indent="-354013">
              <a:buNone/>
            </a:pPr>
            <a:r>
              <a:rPr lang="en-CA" sz="2000" dirty="0"/>
              <a:t>McCain, M. N., Mustard, J. F., &amp; </a:t>
            </a:r>
            <a:r>
              <a:rPr lang="en-CA" sz="2000" dirty="0" err="1"/>
              <a:t>McCuaig</a:t>
            </a:r>
            <a:r>
              <a:rPr lang="en-CA" sz="2000" dirty="0"/>
              <a:t>, K. (2012). </a:t>
            </a:r>
            <a:r>
              <a:rPr lang="en-CA" sz="2000" i="1" dirty="0"/>
              <a:t>The early years 3: Making decisions, taking action</a:t>
            </a:r>
            <a:r>
              <a:rPr lang="en-CA" sz="2000" dirty="0"/>
              <a:t> (ISBN 978-0-9876993-0-5). Retrieved </a:t>
            </a:r>
            <a:r>
              <a:rPr lang="en-CA" sz="2000" dirty="0" smtClean="0"/>
              <a:t>from: </a:t>
            </a:r>
            <a:r>
              <a:rPr lang="en-US" sz="2000" dirty="0">
                <a:hlinkClick r:id="rId4"/>
              </a:rPr>
              <a:t>http://firstwords.ca/early-learning-and-child-care-providers/research/the-early-years-study-3</a:t>
            </a:r>
            <a:r>
              <a:rPr lang="en-US" sz="2000" dirty="0" smtClean="0">
                <a:hlinkClick r:id="rId4"/>
              </a:rPr>
              <a:t>/</a:t>
            </a:r>
            <a:endParaRPr lang="en-US" sz="2000" dirty="0" smtClean="0"/>
          </a:p>
          <a:p>
            <a:pPr marL="463550" indent="-354013">
              <a:buNone/>
            </a:pPr>
            <a:r>
              <a:rPr lang="en-CA" sz="2000" dirty="0" smtClean="0"/>
              <a:t>Mitchell</a:t>
            </a:r>
            <a:r>
              <a:rPr lang="en-CA" sz="2000" dirty="0"/>
              <a:t>, A., &amp; Shillington, E. R. (2005). Poverty, inequality and social inclusion. In T. Richmond &amp; A. Saloojee (Eds.), </a:t>
            </a:r>
            <a:r>
              <a:rPr lang="en-CA" sz="2000" i="1" dirty="0"/>
              <a:t>Social inclusion: Canadian perspectives.</a:t>
            </a:r>
            <a:r>
              <a:rPr lang="en-CA" sz="2000" dirty="0"/>
              <a:t> (pp. 33-57). Halifax: Fernwood Publishing</a:t>
            </a:r>
            <a:r>
              <a:rPr lang="en-CA" sz="2000" dirty="0" smtClean="0"/>
              <a:t>.</a:t>
            </a:r>
          </a:p>
          <a:p>
            <a:pPr marL="463550" indent="-354013">
              <a:buNone/>
            </a:pPr>
            <a:r>
              <a:rPr lang="en-CA" sz="2000" dirty="0" smtClean="0"/>
              <a:t>National </a:t>
            </a:r>
            <a:r>
              <a:rPr lang="en-CA" sz="2000" dirty="0"/>
              <a:t>Collaborating Centre for Determinants of Health. (2013) Universal and targeted approaches to health equity. </a:t>
            </a:r>
            <a:r>
              <a:rPr lang="en-CA" sz="2000" i="1" dirty="0"/>
              <a:t>Let's Talk </a:t>
            </a:r>
            <a:r>
              <a:rPr lang="en-CA" sz="2000" dirty="0"/>
              <a:t>(pp. 6). Antigonish, NS:: National Collaborating Centre for Determinants of Health, St. Francis Xavier University</a:t>
            </a:r>
            <a:r>
              <a:rPr lang="en-CA" sz="2000" dirty="0" smtClean="0"/>
              <a:t>. Retrieved from: </a:t>
            </a:r>
            <a:r>
              <a:rPr lang="en-US" sz="2000" dirty="0">
                <a:hlinkClick r:id="rId5"/>
              </a:rPr>
              <a:t>http://</a:t>
            </a:r>
            <a:r>
              <a:rPr lang="en-US" sz="2000" dirty="0" smtClean="0">
                <a:hlinkClick r:id="rId5"/>
              </a:rPr>
              <a:t>nccdh.ca/resources/entry/lets-talk-universal-and-targeted-approaches</a:t>
            </a:r>
            <a:endParaRPr lang="en-US" sz="2000" dirty="0" smtClean="0"/>
          </a:p>
          <a:p>
            <a:pPr marL="463550" indent="-354013">
              <a:buNone/>
            </a:pPr>
            <a:endParaRPr lang="en-US" sz="2000" dirty="0"/>
          </a:p>
        </p:txBody>
      </p:sp>
    </p:spTree>
    <p:extLst>
      <p:ext uri="{BB962C8B-B14F-4D97-AF65-F5344CB8AC3E}">
        <p14:creationId xmlns:p14="http://schemas.microsoft.com/office/powerpoint/2010/main" val="104616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4000" r="800" b="1149"/>
          <a:stretch/>
        </p:blipFill>
        <p:spPr>
          <a:xfrm>
            <a:off x="0" y="304800"/>
            <a:ext cx="9144000" cy="6553200"/>
          </a:xfrm>
          <a:prstGeom prst="rect">
            <a:avLst/>
          </a:prstGeom>
        </p:spPr>
      </p:pic>
      <p:sp>
        <p:nvSpPr>
          <p:cNvPr id="18" name="Content Placeholder 17"/>
          <p:cNvSpPr>
            <a:spLocks noGrp="1"/>
          </p:cNvSpPr>
          <p:nvPr>
            <p:ph idx="1"/>
          </p:nvPr>
        </p:nvSpPr>
        <p:spPr>
          <a:xfrm>
            <a:off x="152400" y="1981200"/>
            <a:ext cx="8229600" cy="4325112"/>
          </a:xfrm>
        </p:spPr>
        <p:txBody>
          <a:bodyPr/>
          <a:lstStyle/>
          <a:p>
            <a:r>
              <a:rPr lang="en-US" dirty="0" smtClean="0"/>
              <a:t>Fort Macleod, Alberta</a:t>
            </a:r>
            <a:endParaRPr lang="en-CA" dirty="0"/>
          </a:p>
        </p:txBody>
      </p:sp>
      <p:sp>
        <p:nvSpPr>
          <p:cNvPr id="20" name="Title 1"/>
          <p:cNvSpPr>
            <a:spLocks noGrp="1"/>
          </p:cNvSpPr>
          <p:nvPr>
            <p:ph type="title"/>
          </p:nvPr>
        </p:nvSpPr>
        <p:spPr/>
        <p:txBody>
          <a:bodyPr/>
          <a:lstStyle/>
          <a:p>
            <a:r>
              <a:rPr lang="en-US" dirty="0" smtClean="0"/>
              <a:t>Study Setting</a:t>
            </a:r>
            <a:endParaRPr lang="en-CA" dirty="0"/>
          </a:p>
        </p:txBody>
      </p:sp>
    </p:spTree>
    <p:extLst>
      <p:ext uri="{BB962C8B-B14F-4D97-AF65-F5344CB8AC3E}">
        <p14:creationId xmlns:p14="http://schemas.microsoft.com/office/powerpoint/2010/main" val="184391376"/>
      </p:ext>
    </p:extLst>
  </p:cSld>
  <p:clrMapOvr>
    <a:masterClrMapping/>
  </p:clrMapOvr>
  <mc:AlternateContent xmlns:mc="http://schemas.openxmlformats.org/markup-compatibility/2006" xmlns:p14="http://schemas.microsoft.com/office/powerpoint/2010/main">
    <mc:Choice Requires="p14">
      <p:transition spd="slow" p14:dur="2000" advTm="11555"/>
    </mc:Choice>
    <mc:Fallback xmlns="">
      <p:transition spd="slow" advTm="1155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609600"/>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5355336"/>
          </a:xfrm>
        </p:spPr>
        <p:txBody>
          <a:bodyPr>
            <a:normAutofit/>
          </a:bodyPr>
          <a:lstStyle/>
          <a:p>
            <a:pPr marL="463550" indent="-354013">
              <a:buNone/>
            </a:pPr>
            <a:r>
              <a:rPr lang="en-CA" sz="2000" dirty="0"/>
              <a:t>Nussbaum, M. C. (2011). </a:t>
            </a:r>
            <a:r>
              <a:rPr lang="en-CA" sz="2000" i="1" dirty="0"/>
              <a:t>Creating capabilities: The human development approach</a:t>
            </a:r>
            <a:r>
              <a:rPr lang="en-CA" sz="2000" dirty="0"/>
              <a:t>. Cambridge: The </a:t>
            </a:r>
            <a:r>
              <a:rPr lang="en-CA" sz="2000" dirty="0" err="1"/>
              <a:t>Belknap</a:t>
            </a:r>
            <a:r>
              <a:rPr lang="en-CA" sz="2000" dirty="0"/>
              <a:t> Press of Harvard University Press.</a:t>
            </a:r>
            <a:endParaRPr lang="en-US" sz="2000" dirty="0"/>
          </a:p>
          <a:p>
            <a:pPr marL="463550" indent="-354013">
              <a:buNone/>
            </a:pPr>
            <a:r>
              <a:rPr lang="en-CA" sz="2000" dirty="0"/>
              <a:t>Powell, J. A. (2009). Post-racialism or targeted universalism? </a:t>
            </a:r>
            <a:r>
              <a:rPr lang="en-CA" sz="2000" i="1" dirty="0"/>
              <a:t>Denver University Law Review, 86</a:t>
            </a:r>
            <a:r>
              <a:rPr lang="en-CA" sz="2000" dirty="0"/>
              <a:t>, 785-806. </a:t>
            </a:r>
            <a:endParaRPr lang="en-CA" sz="2000" dirty="0" smtClean="0"/>
          </a:p>
          <a:p>
            <a:pPr marL="463550" indent="-354013">
              <a:buNone/>
            </a:pPr>
            <a:r>
              <a:rPr lang="en-CA" sz="2000" dirty="0"/>
              <a:t>Rothman, J., </a:t>
            </a:r>
            <a:r>
              <a:rPr lang="en-CA" sz="2000" dirty="0" err="1"/>
              <a:t>Erlich</a:t>
            </a:r>
            <a:r>
              <a:rPr lang="en-CA" sz="2000" dirty="0"/>
              <a:t>, J. L., &amp; </a:t>
            </a:r>
            <a:r>
              <a:rPr lang="en-CA" sz="2000" dirty="0" err="1"/>
              <a:t>Tropman</a:t>
            </a:r>
            <a:r>
              <a:rPr lang="en-CA" sz="2000" dirty="0"/>
              <a:t>, J. E. (Eds.). (2008). </a:t>
            </a:r>
            <a:r>
              <a:rPr lang="en-CA" sz="2000" i="1" dirty="0"/>
              <a:t>Strategies of community intervention</a:t>
            </a:r>
            <a:r>
              <a:rPr lang="en-CA" sz="2000" dirty="0"/>
              <a:t> (7th ed.). Peosta: Eddie Bowers Publishing Company.</a:t>
            </a:r>
            <a:endParaRPr lang="en-CA" sz="2000" dirty="0"/>
          </a:p>
          <a:p>
            <a:pPr marL="463550" indent="-350838">
              <a:buNone/>
            </a:pPr>
            <a:r>
              <a:rPr lang="en-CA" sz="2000" dirty="0"/>
              <a:t>Truth and Reconciliation Commission of Canada. (2015). </a:t>
            </a:r>
            <a:r>
              <a:rPr lang="en-CA" sz="2000" i="1" dirty="0"/>
              <a:t>Honouring the truth, reconciling for the future: Summary of the final report of the Truth and </a:t>
            </a:r>
            <a:r>
              <a:rPr lang="en-CA" sz="2000" i="1" dirty="0" err="1"/>
              <a:t>Reconcilation</a:t>
            </a:r>
            <a:r>
              <a:rPr lang="en-CA" sz="2000" i="1" dirty="0"/>
              <a:t> Commission of Canada</a:t>
            </a:r>
            <a:r>
              <a:rPr lang="en-CA" sz="2000" dirty="0"/>
              <a:t>. (IR4-7/2015E). Winnipeg: Truth and </a:t>
            </a:r>
            <a:r>
              <a:rPr lang="en-CA" sz="2000" dirty="0" err="1"/>
              <a:t>Reconcilitation</a:t>
            </a:r>
            <a:r>
              <a:rPr lang="en-CA" sz="2000" dirty="0"/>
              <a:t> Commission of Canada Retrieved from </a:t>
            </a:r>
            <a:r>
              <a:rPr lang="en-CA" sz="2000" dirty="0">
                <a:hlinkClick r:id="rId2"/>
              </a:rPr>
              <a:t>http://</a:t>
            </a:r>
            <a:r>
              <a:rPr lang="en-CA" sz="2000" dirty="0" smtClean="0">
                <a:hlinkClick r:id="rId2"/>
              </a:rPr>
              <a:t>www.trc.ca/websites/trcinstitution/index.php?p=893</a:t>
            </a:r>
            <a:endParaRPr lang="en-CA" sz="2000" dirty="0" smtClean="0"/>
          </a:p>
          <a:p>
            <a:pPr marL="463550" indent="-350838">
              <a:buNone/>
            </a:pPr>
            <a:endParaRPr lang="en-US" sz="2000" dirty="0"/>
          </a:p>
        </p:txBody>
      </p:sp>
    </p:spTree>
    <p:extLst>
      <p:ext uri="{BB962C8B-B14F-4D97-AF65-F5344CB8AC3E}">
        <p14:creationId xmlns:p14="http://schemas.microsoft.com/office/powerpoint/2010/main" val="340913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References</a:t>
            </a:r>
            <a:endParaRPr lang="en-US" dirty="0"/>
          </a:p>
        </p:txBody>
      </p:sp>
      <p:sp>
        <p:nvSpPr>
          <p:cNvPr id="3" name="Content Placeholder 2"/>
          <p:cNvSpPr>
            <a:spLocks noGrp="1"/>
          </p:cNvSpPr>
          <p:nvPr>
            <p:ph idx="1"/>
          </p:nvPr>
        </p:nvSpPr>
        <p:spPr>
          <a:xfrm>
            <a:off x="437367" y="1479115"/>
            <a:ext cx="8229600" cy="4325112"/>
          </a:xfrm>
        </p:spPr>
        <p:txBody>
          <a:bodyPr>
            <a:normAutofit/>
          </a:bodyPr>
          <a:lstStyle/>
          <a:p>
            <a:pPr marL="463550" indent="-354013">
              <a:buNone/>
            </a:pPr>
            <a:r>
              <a:rPr lang="en-US" sz="2000" dirty="0" smtClean="0"/>
              <a:t>Yanicki, S. M. (2005). Social support and family assets: The perspectives of low-income lone-mother families about support from home visitation. </a:t>
            </a:r>
            <a:r>
              <a:rPr lang="en-US" sz="2000" i="1" dirty="0" smtClean="0"/>
              <a:t>Canadian Journal of Public Health</a:t>
            </a:r>
            <a:r>
              <a:rPr lang="en-US" sz="2000" dirty="0" smtClean="0"/>
              <a:t>. 96(1), 46-48.</a:t>
            </a:r>
          </a:p>
          <a:p>
            <a:pPr marL="463550" indent="-354013">
              <a:buNone/>
            </a:pPr>
            <a:r>
              <a:rPr lang="en-US" sz="2000" dirty="0" smtClean="0"/>
              <a:t>Yanicki, S. M., Kushner, K. E., &amp; Reutter, L. (2015). Social inclusion/exclusion as matters of social (in)justice: A call for nursing action. </a:t>
            </a:r>
            <a:r>
              <a:rPr lang="en-US" sz="2000" i="1" dirty="0" smtClean="0"/>
              <a:t>Nursing Inquiry</a:t>
            </a:r>
            <a:r>
              <a:rPr lang="en-US" sz="2000" dirty="0" smtClean="0"/>
              <a:t>, 22(2), 121-133. </a:t>
            </a:r>
            <a:r>
              <a:rPr lang="en-US" sz="2000" dirty="0" err="1" smtClean="0"/>
              <a:t>doi</a:t>
            </a:r>
            <a:r>
              <a:rPr lang="en-US" sz="2000" dirty="0" smtClean="0"/>
              <a:t>: 10.1111/non.12076</a:t>
            </a:r>
          </a:p>
          <a:p>
            <a:pPr marL="463550" indent="-354013">
              <a:buNone/>
            </a:pPr>
            <a:r>
              <a:rPr lang="en-US" sz="2000" dirty="0" smtClean="0"/>
              <a:t>Yanicki</a:t>
            </a:r>
            <a:r>
              <a:rPr lang="en-US" sz="2000" dirty="0"/>
              <a:t>, S. M. (2016). Social inclusion/exclusion: Parents and grandparents participating in community development in rural Alberta. (PhD Dissertation). University of Alberta. Edmonton.</a:t>
            </a:r>
          </a:p>
          <a:p>
            <a:pPr marL="463550" indent="-354013">
              <a:buNone/>
            </a:pPr>
            <a:endParaRPr lang="en-US" sz="2000" dirty="0"/>
          </a:p>
        </p:txBody>
      </p:sp>
    </p:spTree>
    <p:extLst>
      <p:ext uri="{BB962C8B-B14F-4D97-AF65-F5344CB8AC3E}">
        <p14:creationId xmlns:p14="http://schemas.microsoft.com/office/powerpoint/2010/main" val="73382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a:bodyPr>
          <a:lstStyle/>
          <a:p>
            <a:r>
              <a:rPr lang="en-US" sz="3200" dirty="0" smtClean="0">
                <a:latin typeface="+mn-lt"/>
              </a:rPr>
              <a:t>Purpose and Research Questions</a:t>
            </a:r>
            <a:endParaRPr lang="en-CA" sz="3200" dirty="0">
              <a:latin typeface="+mn-lt"/>
            </a:endParaRPr>
          </a:p>
        </p:txBody>
      </p:sp>
      <p:sp>
        <p:nvSpPr>
          <p:cNvPr id="3" name="Content Placeholder 2"/>
          <p:cNvSpPr>
            <a:spLocks noGrp="1"/>
          </p:cNvSpPr>
          <p:nvPr>
            <p:ph idx="1"/>
          </p:nvPr>
        </p:nvSpPr>
        <p:spPr>
          <a:xfrm>
            <a:off x="457200" y="1600200"/>
            <a:ext cx="8229600" cy="4974336"/>
          </a:xfrm>
        </p:spPr>
        <p:txBody>
          <a:bodyPr>
            <a:normAutofit/>
          </a:bodyPr>
          <a:lstStyle/>
          <a:p>
            <a:pPr marL="109728" indent="0">
              <a:buNone/>
            </a:pPr>
            <a:r>
              <a:rPr lang="en-US" sz="2000" dirty="0" smtClean="0"/>
              <a:t>The purpose of this critical ethnographic study was to explore social inclusion/exclusion (SI/SE) in a rural Alberta community</a:t>
            </a:r>
          </a:p>
          <a:p>
            <a:endParaRPr lang="en-US" sz="2000" dirty="0"/>
          </a:p>
          <a:p>
            <a:pPr marL="109728" indent="0">
              <a:spcAft>
                <a:spcPts val="600"/>
              </a:spcAft>
              <a:buNone/>
            </a:pPr>
            <a:r>
              <a:rPr lang="en-US" sz="2000" dirty="0" smtClean="0"/>
              <a:t>Research questions: </a:t>
            </a:r>
          </a:p>
          <a:p>
            <a:pPr marL="566928" indent="-457200">
              <a:buAutoNum type="arabicPeriod"/>
            </a:pPr>
            <a:r>
              <a:rPr lang="en-US" sz="2000" dirty="0" smtClean="0"/>
              <a:t>How was SI/SE experienced by parents and grandparents with young children participating in the programs and activities of a rural Family Centre?</a:t>
            </a:r>
          </a:p>
          <a:p>
            <a:pPr marL="457200" lvl="1" indent="0">
              <a:spcAft>
                <a:spcPts val="600"/>
              </a:spcAft>
              <a:buClr>
                <a:schemeClr val="accent3"/>
              </a:buClr>
              <a:buNone/>
            </a:pPr>
            <a:r>
              <a:rPr lang="en-US" sz="1800" dirty="0" smtClean="0"/>
              <a:t>What processes and conditions enabled or constrained the participation of and social inclusion of low-income and Aboriginal parents, grandparents and children?</a:t>
            </a:r>
          </a:p>
          <a:p>
            <a:pPr marL="566928" indent="-457200">
              <a:buAutoNum type="arabicPeriod"/>
            </a:pPr>
            <a:r>
              <a:rPr lang="en-US" sz="2000" dirty="0" smtClean="0"/>
              <a:t>What strategies encouraged the participation and inclusion and addressed the exclusion of low-income and Aboriginal parents, grandparents and children?</a:t>
            </a:r>
          </a:p>
          <a:p>
            <a:pPr marL="457200" lvl="1" indent="0">
              <a:buNone/>
            </a:pPr>
            <a:r>
              <a:rPr lang="en-US" sz="1800" dirty="0" smtClean="0"/>
              <a:t>How did social, economic and political conditions influence Family Centre strategies to encourage participation and to address SI/SE?</a:t>
            </a:r>
          </a:p>
          <a:p>
            <a:pPr marL="688086" lvl="1" indent="-285750">
              <a:buFontTx/>
              <a:buChar char="-"/>
            </a:pPr>
            <a:endParaRPr lang="en-US" sz="1600" dirty="0" smtClean="0"/>
          </a:p>
          <a:p>
            <a:endParaRPr lang="en-CA" sz="2000" dirty="0"/>
          </a:p>
        </p:txBody>
      </p:sp>
    </p:spTree>
    <p:extLst>
      <p:ext uri="{BB962C8B-B14F-4D97-AF65-F5344CB8AC3E}">
        <p14:creationId xmlns:p14="http://schemas.microsoft.com/office/powerpoint/2010/main" val="522734938"/>
      </p:ext>
    </p:extLst>
  </p:cSld>
  <p:clrMapOvr>
    <a:masterClrMapping/>
  </p:clrMapOvr>
  <mc:AlternateContent xmlns:mc="http://schemas.openxmlformats.org/markup-compatibility/2006" xmlns:p14="http://schemas.microsoft.com/office/powerpoint/2010/main">
    <mc:Choice Requires="p14">
      <p:transition spd="slow" p14:dur="2000" advTm="60500"/>
    </mc:Choice>
    <mc:Fallback xmlns="">
      <p:transition spd="slow" advTm="605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3200" dirty="0" smtClean="0">
                <a:latin typeface="+mn-lt"/>
              </a:rPr>
              <a:t>Focus: Key Findings and Contributions</a:t>
            </a:r>
            <a:endParaRPr lang="en-CA" sz="3200" dirty="0">
              <a:latin typeface="+mn-lt"/>
            </a:endParaRPr>
          </a:p>
        </p:txBody>
      </p:sp>
      <p:sp>
        <p:nvSpPr>
          <p:cNvPr id="3" name="Content Placeholder 2"/>
          <p:cNvSpPr>
            <a:spLocks noGrp="1"/>
          </p:cNvSpPr>
          <p:nvPr>
            <p:ph idx="1"/>
          </p:nvPr>
        </p:nvSpPr>
        <p:spPr>
          <a:xfrm>
            <a:off x="457200" y="1752600"/>
            <a:ext cx="8229600" cy="4517136"/>
          </a:xfrm>
        </p:spPr>
        <p:txBody>
          <a:bodyPr>
            <a:normAutofit/>
          </a:bodyPr>
          <a:lstStyle/>
          <a:p>
            <a:pPr>
              <a:buFont typeface="Wingdings" panose="05000000000000000000" pitchFamily="2" charset="2"/>
              <a:buChar char="v"/>
            </a:pPr>
            <a:r>
              <a:rPr lang="en-US" dirty="0" smtClean="0"/>
              <a:t> </a:t>
            </a:r>
            <a:r>
              <a:rPr lang="en-US" sz="2400" dirty="0" smtClean="0"/>
              <a:t>Conceptual/Philosophical</a:t>
            </a:r>
            <a:endParaRPr lang="en-US" sz="2000" dirty="0" smtClean="0"/>
          </a:p>
          <a:p>
            <a:pPr lvl="1">
              <a:buFont typeface="Wingdings" panose="05000000000000000000" pitchFamily="2" charset="2"/>
              <a:buChar char="v"/>
            </a:pPr>
            <a:r>
              <a:rPr lang="en-US" sz="2000" dirty="0" smtClean="0"/>
              <a:t> Three Canadian discourses on SI/SE</a:t>
            </a:r>
          </a:p>
          <a:p>
            <a:pPr lvl="1">
              <a:buFont typeface="Wingdings" panose="05000000000000000000" pitchFamily="2" charset="2"/>
              <a:buChar char="v"/>
            </a:pPr>
            <a:r>
              <a:rPr lang="en-US" sz="2000" dirty="0" smtClean="0"/>
              <a:t> An Integrated Framework for Social (In)Justice</a:t>
            </a:r>
          </a:p>
          <a:p>
            <a:pPr marL="411480" lvl="1" indent="0">
              <a:buNone/>
            </a:pPr>
            <a:endParaRPr lang="en-US" sz="2000" dirty="0" smtClean="0"/>
          </a:p>
          <a:p>
            <a:pPr>
              <a:buFont typeface="Wingdings" panose="05000000000000000000" pitchFamily="2" charset="2"/>
              <a:buChar char="v"/>
            </a:pPr>
            <a:r>
              <a:rPr lang="en-US" dirty="0" smtClean="0"/>
              <a:t> </a:t>
            </a:r>
            <a:r>
              <a:rPr lang="en-US" sz="2400" dirty="0" smtClean="0"/>
              <a:t>Empirical</a:t>
            </a:r>
            <a:endParaRPr lang="en-US" sz="2000" dirty="0" smtClean="0"/>
          </a:p>
          <a:p>
            <a:pPr lvl="1">
              <a:buFont typeface="Wingdings" panose="05000000000000000000" pitchFamily="2" charset="2"/>
              <a:buChar char="v"/>
            </a:pPr>
            <a:r>
              <a:rPr lang="en-US" sz="2000" dirty="0" smtClean="0"/>
              <a:t> Relational patterns, transitions &amp; inclusion</a:t>
            </a:r>
          </a:p>
          <a:p>
            <a:pPr lvl="1">
              <a:buFont typeface="Wingdings" panose="05000000000000000000" pitchFamily="2" charset="2"/>
              <a:buChar char="v"/>
            </a:pPr>
            <a:r>
              <a:rPr lang="en-US" sz="2000" dirty="0"/>
              <a:t> </a:t>
            </a:r>
            <a:r>
              <a:rPr lang="en-US" sz="2000" dirty="0" smtClean="0"/>
              <a:t>Key strategies to promote participation &amp; address SI/SE</a:t>
            </a:r>
          </a:p>
          <a:p>
            <a:pPr lvl="1">
              <a:buFont typeface="Wingdings" panose="05000000000000000000" pitchFamily="2" charset="2"/>
              <a:buChar char="v"/>
            </a:pPr>
            <a:r>
              <a:rPr lang="en-US" sz="2000" dirty="0"/>
              <a:t> </a:t>
            </a:r>
            <a:r>
              <a:rPr lang="en-US" sz="2000" dirty="0" smtClean="0"/>
              <a:t>The influence of context on Family Centre strategies</a:t>
            </a:r>
          </a:p>
          <a:p>
            <a:pPr marL="411480" lvl="1" indent="0">
              <a:buNone/>
            </a:pPr>
            <a:endParaRPr lang="en-US" sz="2000" dirty="0" smtClean="0"/>
          </a:p>
          <a:p>
            <a:pPr>
              <a:buFont typeface="Wingdings" panose="05000000000000000000" pitchFamily="2" charset="2"/>
              <a:buChar char="v"/>
            </a:pPr>
            <a:r>
              <a:rPr lang="en-US" dirty="0" smtClean="0"/>
              <a:t> </a:t>
            </a:r>
            <a:r>
              <a:rPr lang="en-US" sz="2400" dirty="0" smtClean="0"/>
              <a:t>Methodological</a:t>
            </a:r>
          </a:p>
          <a:p>
            <a:pPr lvl="1">
              <a:buFont typeface="Wingdings" panose="05000000000000000000" pitchFamily="2" charset="2"/>
              <a:buChar char="v"/>
            </a:pPr>
            <a:r>
              <a:rPr lang="en-US" sz="2000" dirty="0" smtClean="0"/>
              <a:t> The integration of content analysis with critical hermeneutic  analysis in a critical ethnographic study</a:t>
            </a:r>
            <a:endParaRPr lang="en-CA" sz="2000" dirty="0"/>
          </a:p>
        </p:txBody>
      </p:sp>
    </p:spTree>
    <p:extLst>
      <p:ext uri="{BB962C8B-B14F-4D97-AF65-F5344CB8AC3E}">
        <p14:creationId xmlns:p14="http://schemas.microsoft.com/office/powerpoint/2010/main" val="3595432276"/>
      </p:ext>
    </p:extLst>
  </p:cSld>
  <p:clrMapOvr>
    <a:masterClrMapping/>
  </p:clrMapOvr>
  <mc:AlternateContent xmlns:mc="http://schemas.openxmlformats.org/markup-compatibility/2006" xmlns:p14="http://schemas.microsoft.com/office/powerpoint/2010/main">
    <mc:Choice Requires="p14">
      <p:transition spd="slow" p14:dur="2000" advTm="25188"/>
    </mc:Choice>
    <mc:Fallback xmlns="">
      <p:transition spd="slow" advTm="2518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1459" y="609600"/>
            <a:ext cx="8763000" cy="6020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447978" y="6156574"/>
            <a:ext cx="3826689" cy="369332"/>
          </a:xfrm>
          <a:prstGeom prst="rect">
            <a:avLst/>
          </a:prstGeom>
          <a:solidFill>
            <a:schemeClr val="bg1"/>
          </a:solidFill>
        </p:spPr>
        <p:txBody>
          <a:bodyPr wrap="none" rtlCol="0">
            <a:spAutoFit/>
          </a:bodyPr>
          <a:lstStyle/>
          <a:p>
            <a:r>
              <a:rPr lang="en-US" dirty="0" smtClean="0"/>
              <a:t>(Yanicki, Kushner, &amp; Reutter, 2015)</a:t>
            </a:r>
            <a:endParaRPr lang="en-CA" dirty="0"/>
          </a:p>
        </p:txBody>
      </p:sp>
      <p:sp>
        <p:nvSpPr>
          <p:cNvPr id="8" name="TextBox 7"/>
          <p:cNvSpPr txBox="1"/>
          <p:nvPr/>
        </p:nvSpPr>
        <p:spPr>
          <a:xfrm>
            <a:off x="381000" y="609600"/>
            <a:ext cx="7848600" cy="1631216"/>
          </a:xfrm>
          <a:prstGeom prst="rect">
            <a:avLst/>
          </a:prstGeom>
          <a:solidFill>
            <a:schemeClr val="bg1"/>
          </a:solidFill>
        </p:spPr>
        <p:txBody>
          <a:bodyPr wrap="square" rtlCol="0">
            <a:spAutoFit/>
          </a:bodyPr>
          <a:lstStyle/>
          <a:p>
            <a:r>
              <a:rPr lang="en-US" sz="2000" dirty="0" smtClean="0">
                <a:solidFill>
                  <a:schemeClr val="tx2"/>
                </a:solidFill>
              </a:rPr>
              <a:t>Chapter II (Paper 1) </a:t>
            </a:r>
          </a:p>
          <a:p>
            <a:r>
              <a:rPr lang="en-US" sz="3200" dirty="0" smtClean="0">
                <a:solidFill>
                  <a:schemeClr val="tx2"/>
                </a:solidFill>
              </a:rPr>
              <a:t>Three Discourses on SI/SE in </a:t>
            </a:r>
          </a:p>
          <a:p>
            <a:r>
              <a:rPr lang="en-US" sz="3200" dirty="0" smtClean="0">
                <a:solidFill>
                  <a:schemeClr val="tx2"/>
                </a:solidFill>
              </a:rPr>
              <a:t>Canadian Literature</a:t>
            </a:r>
          </a:p>
          <a:p>
            <a:endParaRPr lang="en-CA" sz="1600" dirty="0"/>
          </a:p>
        </p:txBody>
      </p:sp>
    </p:spTree>
    <p:extLst>
      <p:ext uri="{BB962C8B-B14F-4D97-AF65-F5344CB8AC3E}">
        <p14:creationId xmlns:p14="http://schemas.microsoft.com/office/powerpoint/2010/main" val="3975467974"/>
      </p:ext>
    </p:extLst>
  </p:cSld>
  <p:clrMapOvr>
    <a:masterClrMapping/>
  </p:clrMapOvr>
  <mc:AlternateContent xmlns:mc="http://schemas.openxmlformats.org/markup-compatibility/2006" xmlns:p14="http://schemas.microsoft.com/office/powerpoint/2010/main">
    <mc:Choice Requires="p14">
      <p:transition spd="slow" p14:dur="2000" advTm="103059"/>
    </mc:Choice>
    <mc:Fallback xmlns="">
      <p:transition spd="slow" advTm="10305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838200"/>
          </a:xfrm>
        </p:spPr>
        <p:txBody>
          <a:bodyPr>
            <a:normAutofit/>
          </a:bodyPr>
          <a:lstStyle/>
          <a:p>
            <a:r>
              <a:rPr lang="en-US" sz="3200" dirty="0" smtClean="0">
                <a:latin typeface="+mn-lt"/>
              </a:rPr>
              <a:t>Integrated Framework for Social Justice</a:t>
            </a:r>
            <a:endParaRPr lang="en-CA" sz="3200" dirty="0">
              <a:latin typeface="+mn-l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295400"/>
            <a:ext cx="8153400" cy="5429250"/>
          </a:xfrm>
        </p:spPr>
      </p:pic>
      <p:sp>
        <p:nvSpPr>
          <p:cNvPr id="5" name="TextBox 4"/>
          <p:cNvSpPr txBox="1"/>
          <p:nvPr/>
        </p:nvSpPr>
        <p:spPr>
          <a:xfrm>
            <a:off x="2819400" y="6388925"/>
            <a:ext cx="3826689" cy="369332"/>
          </a:xfrm>
          <a:prstGeom prst="rect">
            <a:avLst/>
          </a:prstGeom>
          <a:noFill/>
        </p:spPr>
        <p:txBody>
          <a:bodyPr wrap="none" rtlCol="0">
            <a:spAutoFit/>
          </a:bodyPr>
          <a:lstStyle/>
          <a:p>
            <a:r>
              <a:rPr lang="en-US" dirty="0" smtClean="0"/>
              <a:t>(Yanicki, Kushner, &amp; Reutter, 2015)</a:t>
            </a:r>
            <a:endParaRPr lang="en-CA" dirty="0"/>
          </a:p>
        </p:txBody>
      </p:sp>
    </p:spTree>
    <p:extLst>
      <p:ext uri="{BB962C8B-B14F-4D97-AF65-F5344CB8AC3E}">
        <p14:creationId xmlns:p14="http://schemas.microsoft.com/office/powerpoint/2010/main" val="1351691050"/>
      </p:ext>
    </p:extLst>
  </p:cSld>
  <p:clrMapOvr>
    <a:masterClrMapping/>
  </p:clrMapOvr>
  <mc:AlternateContent xmlns:mc="http://schemas.openxmlformats.org/markup-compatibility/2006" xmlns:p14="http://schemas.microsoft.com/office/powerpoint/2010/main">
    <mc:Choice Requires="p14">
      <p:transition spd="slow" p14:dur="2000" advTm="58540"/>
    </mc:Choice>
    <mc:Fallback xmlns="">
      <p:transition spd="slow" advTm="585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219200"/>
          </a:xfrm>
        </p:spPr>
        <p:txBody>
          <a:bodyPr>
            <a:normAutofit/>
          </a:bodyPr>
          <a:lstStyle/>
          <a:p>
            <a:r>
              <a:rPr lang="en-US" sz="2200" dirty="0" smtClean="0">
                <a:latin typeface="+mn-lt"/>
              </a:rPr>
              <a:t>Chapter III (Paper 2) </a:t>
            </a:r>
            <a:r>
              <a:rPr lang="en-US" dirty="0" smtClean="0"/>
              <a:t/>
            </a:r>
            <a:br>
              <a:rPr lang="en-US" dirty="0" smtClean="0"/>
            </a:br>
            <a:r>
              <a:rPr lang="en-US" sz="3200" dirty="0" smtClean="0">
                <a:latin typeface="+mn-lt"/>
              </a:rPr>
              <a:t>Three Relational Patterns</a:t>
            </a:r>
            <a:endParaRPr lang="en-CA" sz="3200"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707346"/>
              </p:ext>
            </p:extLst>
          </p:nvPr>
        </p:nvGraphicFramePr>
        <p:xfrm>
          <a:off x="460864" y="1524953"/>
          <a:ext cx="7844936" cy="4010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400800" y="2163633"/>
            <a:ext cx="1989117" cy="2246769"/>
          </a:xfrm>
          <a:prstGeom prst="rect">
            <a:avLst/>
          </a:prstGeom>
          <a:noFill/>
        </p:spPr>
        <p:txBody>
          <a:bodyPr wrap="square" rtlCol="0">
            <a:spAutoFit/>
          </a:bodyPr>
          <a:lstStyle/>
          <a:p>
            <a:r>
              <a:rPr lang="en-US" sz="2000" dirty="0" smtClean="0"/>
              <a:t>&lt;30% </a:t>
            </a:r>
          </a:p>
          <a:p>
            <a:r>
              <a:rPr lang="en-US" sz="2000" dirty="0" smtClean="0"/>
              <a:t>Choosing not to </a:t>
            </a:r>
          </a:p>
          <a:p>
            <a:r>
              <a:rPr lang="en-US" sz="2000" dirty="0" smtClean="0"/>
              <a:t>participate/ Gaining a provisional sense of belonging</a:t>
            </a:r>
          </a:p>
        </p:txBody>
      </p:sp>
      <p:sp>
        <p:nvSpPr>
          <p:cNvPr id="7" name="TextBox 6"/>
          <p:cNvSpPr txBox="1"/>
          <p:nvPr/>
        </p:nvSpPr>
        <p:spPr>
          <a:xfrm>
            <a:off x="712061" y="2210790"/>
            <a:ext cx="1762021" cy="1631216"/>
          </a:xfrm>
          <a:prstGeom prst="rect">
            <a:avLst/>
          </a:prstGeom>
          <a:noFill/>
        </p:spPr>
        <p:txBody>
          <a:bodyPr wrap="none" rtlCol="0">
            <a:spAutoFit/>
          </a:bodyPr>
          <a:lstStyle/>
          <a:p>
            <a:r>
              <a:rPr lang="en-US" dirty="0" smtClean="0"/>
              <a:t>&gt;</a:t>
            </a:r>
            <a:r>
              <a:rPr lang="en-US" sz="2000" dirty="0" smtClean="0"/>
              <a:t>40%</a:t>
            </a:r>
          </a:p>
          <a:p>
            <a:r>
              <a:rPr lang="en-US" sz="2000" dirty="0" smtClean="0"/>
              <a:t>Choosing to </a:t>
            </a:r>
          </a:p>
          <a:p>
            <a:r>
              <a:rPr lang="en-US" sz="2000" dirty="0"/>
              <a:t>p</a:t>
            </a:r>
            <a:r>
              <a:rPr lang="en-US" sz="2000" dirty="0" smtClean="0"/>
              <a:t>articipate in </a:t>
            </a:r>
          </a:p>
          <a:p>
            <a:r>
              <a:rPr lang="en-US" sz="2000" dirty="0" smtClean="0"/>
              <a:t>mixed groups</a:t>
            </a:r>
          </a:p>
          <a:p>
            <a:endParaRPr lang="en-CA" sz="2000" dirty="0"/>
          </a:p>
        </p:txBody>
      </p:sp>
      <p:sp>
        <p:nvSpPr>
          <p:cNvPr id="8" name="TextBox 7"/>
          <p:cNvSpPr txBox="1"/>
          <p:nvPr/>
        </p:nvSpPr>
        <p:spPr>
          <a:xfrm>
            <a:off x="3276600" y="5206992"/>
            <a:ext cx="2183611" cy="707886"/>
          </a:xfrm>
          <a:prstGeom prst="rect">
            <a:avLst/>
          </a:prstGeom>
          <a:noFill/>
        </p:spPr>
        <p:txBody>
          <a:bodyPr wrap="none" rtlCol="0">
            <a:spAutoFit/>
          </a:bodyPr>
          <a:lstStyle/>
          <a:p>
            <a:r>
              <a:rPr lang="en-US" sz="2000" dirty="0" smtClean="0"/>
              <a:t>&lt;30% </a:t>
            </a:r>
          </a:p>
          <a:p>
            <a:r>
              <a:rPr lang="en-US" sz="2000" dirty="0" smtClean="0"/>
              <a:t>Seeking to belong</a:t>
            </a:r>
            <a:endParaRPr lang="en-CA" sz="2000" dirty="0"/>
          </a:p>
        </p:txBody>
      </p:sp>
    </p:spTree>
    <p:extLst>
      <p:ext uri="{BB962C8B-B14F-4D97-AF65-F5344CB8AC3E}">
        <p14:creationId xmlns:p14="http://schemas.microsoft.com/office/powerpoint/2010/main" val="1798800313"/>
      </p:ext>
    </p:extLst>
  </p:cSld>
  <p:clrMapOvr>
    <a:masterClrMapping/>
  </p:clrMapOvr>
  <mc:AlternateContent xmlns:mc="http://schemas.openxmlformats.org/markup-compatibility/2006" xmlns:p14="http://schemas.microsoft.com/office/powerpoint/2010/main">
    <mc:Choice Requires="p14">
      <p:transition spd="slow" p14:dur="2000" advTm="137804"/>
    </mc:Choice>
    <mc:Fallback xmlns="">
      <p:transition spd="slow" advTm="13780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229600" cy="838200"/>
          </a:xfrm>
        </p:spPr>
        <p:txBody>
          <a:bodyPr>
            <a:normAutofit fontScale="90000"/>
          </a:bodyPr>
          <a:lstStyle/>
          <a:p>
            <a:r>
              <a:rPr lang="en-US" sz="3600" dirty="0" smtClean="0">
                <a:latin typeface="+mn-lt"/>
              </a:rPr>
              <a:t>What Supported Relational Transitions?</a:t>
            </a:r>
            <a:r>
              <a:rPr lang="en-US" sz="3200" dirty="0" smtClean="0">
                <a:latin typeface="+mn-lt"/>
              </a:rPr>
              <a:t/>
            </a:r>
            <a:br>
              <a:rPr lang="en-US" sz="3200" dirty="0" smtClean="0">
                <a:latin typeface="+mn-lt"/>
              </a:rPr>
            </a:br>
            <a:endParaRPr lang="en-US" sz="2000" dirty="0">
              <a:latin typeface="+mn-lt"/>
            </a:endParaRP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2884106029"/>
              </p:ext>
            </p:extLst>
          </p:nvPr>
        </p:nvGraphicFramePr>
        <p:xfrm>
          <a:off x="4419600" y="1295400"/>
          <a:ext cx="4267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8"/>
          <p:cNvSpPr>
            <a:spLocks noGrp="1"/>
          </p:cNvSpPr>
          <p:nvPr>
            <p:ph sz="quarter" idx="4294967295"/>
          </p:nvPr>
        </p:nvSpPr>
        <p:spPr>
          <a:xfrm>
            <a:off x="304800" y="1798320"/>
            <a:ext cx="3886200" cy="4526280"/>
          </a:xfrm>
          <a:prstGeom prst="rect">
            <a:avLst/>
          </a:prstGeom>
        </p:spPr>
        <p:txBody>
          <a:bodyPr>
            <a:normAutofit/>
          </a:bodyPr>
          <a:lstStyle/>
          <a:p>
            <a:pPr marL="0" indent="0">
              <a:spcAft>
                <a:spcPts val="600"/>
              </a:spcAft>
              <a:buNone/>
            </a:pPr>
            <a:r>
              <a:rPr lang="en-US" sz="2000" dirty="0" smtClean="0">
                <a:solidFill>
                  <a:schemeClr val="tx2"/>
                </a:solidFill>
                <a:effectLst>
                  <a:outerShdw blurRad="38100" dist="38100" dir="2700000" algn="tl">
                    <a:srgbClr val="000000">
                      <a:alpha val="43137"/>
                    </a:srgbClr>
                  </a:outerShdw>
                </a:effectLst>
              </a:rPr>
              <a:t>Transition experiences </a:t>
            </a:r>
            <a:r>
              <a:rPr lang="en-US" sz="2000" dirty="0" smtClean="0">
                <a:solidFill>
                  <a:schemeClr val="tx1"/>
                </a:solidFill>
              </a:rPr>
              <a:t>involved:</a:t>
            </a:r>
          </a:p>
          <a:p>
            <a:r>
              <a:rPr lang="en-US" sz="2000" dirty="0" smtClean="0"/>
              <a:t>An internal shift </a:t>
            </a:r>
            <a:r>
              <a:rPr lang="en-US" sz="2000" dirty="0" smtClean="0">
                <a:solidFill>
                  <a:schemeClr val="tx1"/>
                </a:solidFill>
              </a:rPr>
              <a:t>in </a:t>
            </a:r>
          </a:p>
          <a:p>
            <a:pPr lvl="1"/>
            <a:r>
              <a:rPr lang="en-US" sz="1800" dirty="0" smtClean="0">
                <a:solidFill>
                  <a:schemeClr val="tx1"/>
                </a:solidFill>
              </a:rPr>
              <a:t>awareness, attitudes, interests,              </a:t>
            </a:r>
          </a:p>
          <a:p>
            <a:pPr lvl="1"/>
            <a:r>
              <a:rPr lang="en-US" sz="1800" dirty="0" smtClean="0">
                <a:solidFill>
                  <a:schemeClr val="tx1"/>
                </a:solidFill>
              </a:rPr>
              <a:t>self-perception, or identity</a:t>
            </a:r>
          </a:p>
          <a:p>
            <a:pPr marL="0" indent="0">
              <a:buNone/>
            </a:pPr>
            <a:endParaRPr lang="en-US" sz="2000" dirty="0" smtClean="0"/>
          </a:p>
          <a:p>
            <a:pPr marL="0" indent="0">
              <a:buNone/>
            </a:pPr>
            <a:endParaRPr lang="en-US" sz="2000" dirty="0" smtClean="0"/>
          </a:p>
          <a:p>
            <a:pPr marL="0" indent="0">
              <a:spcAft>
                <a:spcPts val="600"/>
              </a:spcAft>
              <a:buNone/>
            </a:pPr>
            <a:r>
              <a:rPr lang="en-US" sz="2000" dirty="0" smtClean="0">
                <a:solidFill>
                  <a:schemeClr val="tx2"/>
                </a:solidFill>
                <a:effectLst>
                  <a:outerShdw blurRad="38100" dist="38100" dir="2700000" algn="tl">
                    <a:srgbClr val="000000">
                      <a:alpha val="43137"/>
                    </a:srgbClr>
                  </a:outerShdw>
                </a:effectLst>
              </a:rPr>
              <a:t>Transitions in Relational Patterns </a:t>
            </a:r>
            <a:r>
              <a:rPr lang="en-US" sz="2000" dirty="0" smtClean="0">
                <a:solidFill>
                  <a:schemeClr val="tx1"/>
                </a:solidFill>
              </a:rPr>
              <a:t>were linked to:</a:t>
            </a:r>
          </a:p>
          <a:p>
            <a:r>
              <a:rPr lang="en-US" sz="2000" dirty="0" smtClean="0">
                <a:solidFill>
                  <a:schemeClr val="tx2"/>
                </a:solidFill>
                <a:effectLst>
                  <a:outerShdw blurRad="38100" dist="38100" dir="2700000" algn="tl">
                    <a:srgbClr val="000000">
                      <a:alpha val="43137"/>
                    </a:srgbClr>
                  </a:outerShdw>
                </a:effectLst>
              </a:rPr>
              <a:t>Changes</a:t>
            </a:r>
            <a:r>
              <a:rPr lang="en-US" sz="2000" dirty="0" smtClean="0">
                <a:solidFill>
                  <a:schemeClr val="tx1"/>
                </a:solidFill>
              </a:rPr>
              <a:t> in relationships</a:t>
            </a:r>
          </a:p>
          <a:p>
            <a:r>
              <a:rPr lang="en-US" sz="2000" dirty="0" smtClean="0">
                <a:solidFill>
                  <a:schemeClr val="tx2"/>
                </a:solidFill>
                <a:effectLst>
                  <a:outerShdw blurRad="38100" dist="38100" dir="2700000" algn="tl">
                    <a:srgbClr val="000000">
                      <a:alpha val="43137"/>
                    </a:srgbClr>
                  </a:outerShdw>
                </a:effectLst>
              </a:rPr>
              <a:t>Changes</a:t>
            </a:r>
            <a:r>
              <a:rPr lang="en-US" sz="2000" dirty="0" smtClean="0">
                <a:solidFill>
                  <a:schemeClr val="tx1"/>
                </a:solidFill>
              </a:rPr>
              <a:t> in the environment</a:t>
            </a:r>
            <a:endParaRPr lang="en-US" sz="2000" dirty="0">
              <a:solidFill>
                <a:schemeClr val="tx1"/>
              </a:solidFill>
            </a:endParaRPr>
          </a:p>
        </p:txBody>
      </p:sp>
    </p:spTree>
    <p:extLst>
      <p:ext uri="{BB962C8B-B14F-4D97-AF65-F5344CB8AC3E}">
        <p14:creationId xmlns:p14="http://schemas.microsoft.com/office/powerpoint/2010/main" val="2994929834"/>
      </p:ext>
    </p:extLst>
  </p:cSld>
  <p:clrMapOvr>
    <a:masterClrMapping/>
  </p:clrMapOvr>
  <mc:AlternateContent xmlns:mc="http://schemas.openxmlformats.org/markup-compatibility/2006" xmlns:p14="http://schemas.microsoft.com/office/powerpoint/2010/main">
    <mc:Choice Requires="p14">
      <p:transition spd="slow" p14:dur="2000" advTm="67353"/>
    </mc:Choice>
    <mc:Fallback xmlns="">
      <p:transition spd="slow" advTm="673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533400"/>
            <a:ext cx="8763000" cy="1143000"/>
          </a:xfrm>
        </p:spPr>
        <p:txBody>
          <a:bodyPr>
            <a:normAutofit fontScale="90000"/>
          </a:bodyPr>
          <a:lstStyle/>
          <a:p>
            <a:r>
              <a:rPr lang="en-US" sz="2200" dirty="0"/>
              <a:t>Chapter IV (Paper 3) </a:t>
            </a:r>
            <a:r>
              <a:rPr lang="en-US" sz="2200" dirty="0" smtClean="0"/>
              <a:t/>
            </a:r>
            <a:br>
              <a:rPr lang="en-US" sz="2200" dirty="0" smtClean="0"/>
            </a:br>
            <a:r>
              <a:rPr lang="en-US" sz="3600" dirty="0" smtClean="0">
                <a:latin typeface="+mn-lt"/>
              </a:rPr>
              <a:t>What Supported Inclusion or Sustained Exclusion? </a:t>
            </a:r>
            <a:r>
              <a:rPr lang="en-US" sz="2200" dirty="0" smtClean="0">
                <a:latin typeface="+mn-lt"/>
              </a:rPr>
              <a:t>Analysis of Parent &amp; Grandparent Interviews</a:t>
            </a:r>
            <a:endParaRPr lang="en-US" sz="2200" dirty="0">
              <a:latin typeface="+mn-lt"/>
            </a:endParaRPr>
          </a:p>
        </p:txBody>
      </p:sp>
      <p:sp>
        <p:nvSpPr>
          <p:cNvPr id="4" name="Content Placeholder 3"/>
          <p:cNvSpPr>
            <a:spLocks noGrp="1"/>
          </p:cNvSpPr>
          <p:nvPr>
            <p:ph sz="half" idx="1"/>
          </p:nvPr>
        </p:nvSpPr>
        <p:spPr>
          <a:xfrm>
            <a:off x="381000" y="2743200"/>
            <a:ext cx="3733800" cy="3886200"/>
          </a:xfrm>
          <a:noFill/>
        </p:spPr>
        <p:txBody>
          <a:bodyPr>
            <a:normAutofit/>
          </a:bodyPr>
          <a:lstStyle/>
          <a:p>
            <a:pPr marL="0" indent="122238">
              <a:buNone/>
            </a:pPr>
            <a:r>
              <a:rPr lang="en-CA" sz="2400" dirty="0" smtClean="0">
                <a:solidFill>
                  <a:schemeClr val="accent1"/>
                </a:solidFill>
                <a:effectLst>
                  <a:outerShdw blurRad="38100" dist="38100" dir="2700000" algn="tl">
                    <a:srgbClr val="000000">
                      <a:alpha val="43137"/>
                    </a:srgbClr>
                  </a:outerShdw>
                </a:effectLst>
              </a:rPr>
              <a:t>Relational Inclusion </a:t>
            </a:r>
          </a:p>
          <a:p>
            <a:pPr marL="0" indent="122238">
              <a:buNone/>
            </a:pPr>
            <a:r>
              <a:rPr lang="en-US" sz="2400" dirty="0" smtClean="0">
                <a:solidFill>
                  <a:schemeClr val="accent1"/>
                </a:solidFill>
                <a:effectLst>
                  <a:outerShdw blurRad="38100" dist="38100" dir="2700000" algn="tl">
                    <a:srgbClr val="000000">
                      <a:alpha val="43137"/>
                    </a:srgbClr>
                  </a:outerShdw>
                </a:effectLst>
              </a:rPr>
              <a:t>Cultural Inclusion</a:t>
            </a:r>
          </a:p>
          <a:p>
            <a:pPr marL="109728" indent="0">
              <a:buNone/>
            </a:pPr>
            <a:endParaRPr lang="en-US" sz="2400" dirty="0" smtClean="0">
              <a:solidFill>
                <a:schemeClr val="accent1"/>
              </a:solidFill>
              <a:effectLst>
                <a:outerShdw blurRad="38100" dist="38100" dir="2700000" algn="tl">
                  <a:srgbClr val="000000">
                    <a:alpha val="43137"/>
                  </a:srgbClr>
                </a:outerShdw>
              </a:effectLst>
            </a:endParaRPr>
          </a:p>
          <a:p>
            <a:pPr marL="109538" indent="0">
              <a:buNone/>
            </a:pPr>
            <a:r>
              <a:rPr lang="en-US" sz="2400" dirty="0" smtClean="0">
                <a:solidFill>
                  <a:srgbClr val="0070C0"/>
                </a:solidFill>
                <a:effectLst>
                  <a:outerShdw blurRad="38100" dist="38100" dir="2700000" algn="tl">
                    <a:srgbClr val="000000">
                      <a:alpha val="43137"/>
                    </a:srgbClr>
                  </a:outerShdw>
                </a:effectLst>
              </a:rPr>
              <a:t>Relational </a:t>
            </a:r>
            <a:r>
              <a:rPr lang="en-US" sz="2400" dirty="0">
                <a:solidFill>
                  <a:srgbClr val="0070C0"/>
                </a:solidFill>
                <a:effectLst>
                  <a:outerShdw blurRad="38100" dist="38100" dir="2700000" algn="tl">
                    <a:srgbClr val="000000">
                      <a:alpha val="43137"/>
                    </a:srgbClr>
                  </a:outerShdw>
                </a:effectLst>
              </a:rPr>
              <a:t>Exclusion</a:t>
            </a:r>
          </a:p>
          <a:p>
            <a:pPr marL="109728" indent="0">
              <a:buNone/>
            </a:pPr>
            <a:r>
              <a:rPr lang="en-US" sz="2400" dirty="0" smtClean="0">
                <a:solidFill>
                  <a:srgbClr val="0070C0"/>
                </a:solidFill>
                <a:effectLst>
                  <a:outerShdw blurRad="38100" dist="38100" dir="2700000" algn="tl">
                    <a:srgbClr val="000000">
                      <a:alpha val="43137"/>
                    </a:srgbClr>
                  </a:outerShdw>
                </a:effectLst>
              </a:rPr>
              <a:t>Cultural </a:t>
            </a:r>
            <a:r>
              <a:rPr lang="en-US" sz="2400" dirty="0">
                <a:solidFill>
                  <a:srgbClr val="0070C0"/>
                </a:solidFill>
                <a:effectLst>
                  <a:outerShdw blurRad="38100" dist="38100" dir="2700000" algn="tl">
                    <a:srgbClr val="000000">
                      <a:alpha val="43137"/>
                    </a:srgbClr>
                  </a:outerShdw>
                </a:effectLst>
              </a:rPr>
              <a:t>Exclusion</a:t>
            </a:r>
          </a:p>
          <a:p>
            <a:pPr marL="109538" indent="0">
              <a:buNone/>
            </a:pPr>
            <a:r>
              <a:rPr lang="en-US" sz="2400" dirty="0" smtClean="0">
                <a:solidFill>
                  <a:srgbClr val="0070C0"/>
                </a:solidFill>
                <a:effectLst>
                  <a:outerShdw blurRad="38100" dist="38100" dir="2700000" algn="tl">
                    <a:srgbClr val="000000">
                      <a:alpha val="43137"/>
                    </a:srgbClr>
                  </a:outerShdw>
                </a:effectLst>
              </a:rPr>
              <a:t>Moral </a:t>
            </a:r>
            <a:r>
              <a:rPr lang="en-US" sz="2400" dirty="0">
                <a:solidFill>
                  <a:srgbClr val="0070C0"/>
                </a:solidFill>
                <a:effectLst>
                  <a:outerShdw blurRad="38100" dist="38100" dir="2700000" algn="tl">
                    <a:srgbClr val="000000">
                      <a:alpha val="43137"/>
                    </a:srgbClr>
                  </a:outerShdw>
                </a:effectLst>
              </a:rPr>
              <a:t>Exclusion</a:t>
            </a:r>
          </a:p>
          <a:p>
            <a:pPr marL="0" indent="0">
              <a:buNone/>
            </a:pPr>
            <a:r>
              <a:rPr lang="en-US" sz="2400" dirty="0" smtClean="0">
                <a:solidFill>
                  <a:srgbClr val="7030A0"/>
                </a:solidFill>
                <a:effectLst>
                  <a:outerShdw blurRad="38100" dist="38100" dir="2700000" algn="tl">
                    <a:srgbClr val="000000">
                      <a:alpha val="43137"/>
                    </a:srgbClr>
                  </a:outerShdw>
                </a:effectLst>
              </a:rPr>
              <a:t> Material Exclusion</a:t>
            </a:r>
            <a:endParaRPr lang="en-US" sz="2400" dirty="0">
              <a:solidFill>
                <a:srgbClr val="7030A0"/>
              </a:solidFill>
              <a:effectLst>
                <a:outerShdw blurRad="38100" dist="38100" dir="2700000" algn="tl">
                  <a:srgbClr val="000000">
                    <a:alpha val="43137"/>
                  </a:srgbClr>
                </a:outerShdw>
              </a:effectLst>
            </a:endParaRPr>
          </a:p>
        </p:txBody>
      </p:sp>
      <p:sp>
        <p:nvSpPr>
          <p:cNvPr id="6" name="Slide Number Placeholder 5"/>
          <p:cNvSpPr>
            <a:spLocks noGrp="1"/>
          </p:cNvSpPr>
          <p:nvPr>
            <p:ph type="sldNum" sz="quarter" idx="12"/>
          </p:nvPr>
        </p:nvSpPr>
        <p:spPr/>
        <p:txBody>
          <a:bodyPr/>
          <a:lstStyle/>
          <a:p>
            <a:fld id="{B1A445EC-50EB-4F95-936F-56AB1B2F1524}" type="slidenum">
              <a:rPr lang="en-US" smtClean="0"/>
              <a:t>9</a:t>
            </a:fld>
            <a:endParaRPr lang="en-US"/>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362200"/>
            <a:ext cx="4038600" cy="4111385"/>
          </a:xfrm>
        </p:spPr>
      </p:pic>
    </p:spTree>
    <p:extLst>
      <p:ext uri="{BB962C8B-B14F-4D97-AF65-F5344CB8AC3E}">
        <p14:creationId xmlns:p14="http://schemas.microsoft.com/office/powerpoint/2010/main" val="1690583223"/>
      </p:ext>
    </p:extLst>
  </p:cSld>
  <p:clrMapOvr>
    <a:masterClrMapping/>
  </p:clrMapOvr>
  <mc:AlternateContent xmlns:mc="http://schemas.openxmlformats.org/markup-compatibility/2006" xmlns:p14="http://schemas.microsoft.com/office/powerpoint/2010/main">
    <mc:Choice Requires="p14">
      <p:transition spd="slow" p14:dur="2000" advTm="73807"/>
    </mc:Choice>
    <mc:Fallback xmlns="">
      <p:transition spd="slow" advTm="73807"/>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2769</TotalTime>
  <Words>2709</Words>
  <Application>Microsoft Office PowerPoint</Application>
  <PresentationFormat>On-screen Show (4:3)</PresentationFormat>
  <Paragraphs>312</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Georgia</vt:lpstr>
      <vt:lpstr>Times New Roman</vt:lpstr>
      <vt:lpstr>Trebuchet MS</vt:lpstr>
      <vt:lpstr>Wingdings</vt:lpstr>
      <vt:lpstr>Wingdings 2</vt:lpstr>
      <vt:lpstr>Urban</vt:lpstr>
      <vt:lpstr>Social Inclusion/Exclusion:  Low-income Parents, Grandparents &amp; Children Participating in Community Development  in Rural Alberta</vt:lpstr>
      <vt:lpstr>Study Setting</vt:lpstr>
      <vt:lpstr>Purpose and Research Questions</vt:lpstr>
      <vt:lpstr>Focus: Key Findings and Contributions</vt:lpstr>
      <vt:lpstr>PowerPoint Presentation</vt:lpstr>
      <vt:lpstr>Integrated Framework for Social Justice</vt:lpstr>
      <vt:lpstr>Chapter III (Paper 2)  Three Relational Patterns</vt:lpstr>
      <vt:lpstr>What Supported Relational Transitions? </vt:lpstr>
      <vt:lpstr>Chapter IV (Paper 3)  What Supported Inclusion or Sustained Exclusion? Analysis of Parent &amp; Grandparent Interviews</vt:lpstr>
      <vt:lpstr>Participation &amp; Different Meanings</vt:lpstr>
      <vt:lpstr>Key strategies – Analysis from Key Stakeholders Interviews </vt:lpstr>
      <vt:lpstr>Key strategies – Analysis from Key Stakeholders Interviews</vt:lpstr>
      <vt:lpstr>PowerPoint Presentation</vt:lpstr>
      <vt:lpstr>Program Discourse &amp; Meaning</vt:lpstr>
      <vt:lpstr>Program Discourse &amp; Meaning</vt:lpstr>
      <vt:lpstr> Surprises</vt:lpstr>
      <vt:lpstr>Conducting Critical Ethnography</vt:lpstr>
      <vt:lpstr>Linking the Theoretical &amp; Empirical </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Inclusion/Exclusion:  Low-income Parents Participating in  Community Development in Rural Alberta</dc:title>
  <dc:creator>Yanicki</dc:creator>
  <cp:lastModifiedBy>Yanicki, Sharon</cp:lastModifiedBy>
  <cp:revision>195</cp:revision>
  <cp:lastPrinted>2016-01-26T19:09:27Z</cp:lastPrinted>
  <dcterms:created xsi:type="dcterms:W3CDTF">2015-11-09T21:43:19Z</dcterms:created>
  <dcterms:modified xsi:type="dcterms:W3CDTF">2016-01-26T19:37:20Z</dcterms:modified>
</cp:coreProperties>
</file>