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handoutMasterIdLst>
    <p:handoutMasterId r:id="rId22"/>
  </p:handoutMasterIdLst>
  <p:sldIdLst>
    <p:sldId id="256" r:id="rId2"/>
    <p:sldId id="257" r:id="rId3"/>
    <p:sldId id="259" r:id="rId4"/>
    <p:sldId id="260" r:id="rId5"/>
    <p:sldId id="258" r:id="rId6"/>
    <p:sldId id="262" r:id="rId7"/>
    <p:sldId id="263" r:id="rId8"/>
    <p:sldId id="268" r:id="rId9"/>
    <p:sldId id="267" r:id="rId10"/>
    <p:sldId id="264" r:id="rId11"/>
    <p:sldId id="265" r:id="rId12"/>
    <p:sldId id="272" r:id="rId13"/>
    <p:sldId id="274" r:id="rId14"/>
    <p:sldId id="285" r:id="rId15"/>
    <p:sldId id="286" r:id="rId16"/>
    <p:sldId id="279" r:id="rId17"/>
    <p:sldId id="280" r:id="rId18"/>
    <p:sldId id="284" r:id="rId19"/>
    <p:sldId id="287" r:id="rId20"/>
    <p:sldId id="283" r:id="rId21"/>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anicki" initials="SM"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90" d="100"/>
          <a:sy n="90" d="100"/>
        </p:scale>
        <p:origin x="102"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n-CA"/>
          </a:p>
        </p:txBody>
      </p:sp>
      <p:sp>
        <p:nvSpPr>
          <p:cNvPr id="3" name="Date Placeholder 2"/>
          <p:cNvSpPr>
            <a:spLocks noGrp="1"/>
          </p:cNvSpPr>
          <p:nvPr>
            <p:ph type="dt" sz="quarter" idx="1"/>
          </p:nvPr>
        </p:nvSpPr>
        <p:spPr>
          <a:xfrm>
            <a:off x="4023092" y="0"/>
            <a:ext cx="3077739" cy="469424"/>
          </a:xfrm>
          <a:prstGeom prst="rect">
            <a:avLst/>
          </a:prstGeom>
        </p:spPr>
        <p:txBody>
          <a:bodyPr vert="horz" lIns="94229" tIns="47114" rIns="94229" bIns="47114" rtlCol="0"/>
          <a:lstStyle>
            <a:lvl1pPr algn="r">
              <a:defRPr sz="1200"/>
            </a:lvl1pPr>
          </a:lstStyle>
          <a:p>
            <a:fld id="{7CB31720-A2BD-4B51-BB39-FF77BB1EEAF6}" type="datetimeFigureOut">
              <a:rPr lang="en-CA" smtClean="0"/>
              <a:t>11/02/2016</a:t>
            </a:fld>
            <a:endParaRPr lang="en-CA"/>
          </a:p>
        </p:txBody>
      </p:sp>
      <p:sp>
        <p:nvSpPr>
          <p:cNvPr id="4" name="Footer Placeholder 3"/>
          <p:cNvSpPr>
            <a:spLocks noGrp="1"/>
          </p:cNvSpPr>
          <p:nvPr>
            <p:ph type="ftr" sz="quarter" idx="2"/>
          </p:nvPr>
        </p:nvSpPr>
        <p:spPr>
          <a:xfrm>
            <a:off x="0" y="8917422"/>
            <a:ext cx="3077739" cy="469424"/>
          </a:xfrm>
          <a:prstGeom prst="rect">
            <a:avLst/>
          </a:prstGeom>
        </p:spPr>
        <p:txBody>
          <a:bodyPr vert="horz" lIns="94229" tIns="47114" rIns="94229" bIns="47114" rtlCol="0" anchor="b"/>
          <a:lstStyle>
            <a:lvl1pPr algn="l">
              <a:defRPr sz="1200"/>
            </a:lvl1pPr>
          </a:lstStyle>
          <a:p>
            <a:endParaRPr lang="en-CA"/>
          </a:p>
        </p:txBody>
      </p:sp>
      <p:sp>
        <p:nvSpPr>
          <p:cNvPr id="5" name="Slide Number Placeholder 4"/>
          <p:cNvSpPr>
            <a:spLocks noGrp="1"/>
          </p:cNvSpPr>
          <p:nvPr>
            <p:ph type="sldNum" sz="quarter" idx="3"/>
          </p:nvPr>
        </p:nvSpPr>
        <p:spPr>
          <a:xfrm>
            <a:off x="4023092" y="8917422"/>
            <a:ext cx="3077739" cy="469424"/>
          </a:xfrm>
          <a:prstGeom prst="rect">
            <a:avLst/>
          </a:prstGeom>
        </p:spPr>
        <p:txBody>
          <a:bodyPr vert="horz" lIns="94229" tIns="47114" rIns="94229" bIns="47114" rtlCol="0" anchor="b"/>
          <a:lstStyle>
            <a:lvl1pPr algn="r">
              <a:defRPr sz="1200"/>
            </a:lvl1pPr>
          </a:lstStyle>
          <a:p>
            <a:fld id="{25BFCB74-89E0-4BB2-AC0A-D6340B3CE940}" type="slidenum">
              <a:rPr lang="en-CA" smtClean="0"/>
              <a:t>‹#›</a:t>
            </a:fld>
            <a:endParaRPr lang="en-CA"/>
          </a:p>
        </p:txBody>
      </p:sp>
    </p:spTree>
    <p:extLst>
      <p:ext uri="{BB962C8B-B14F-4D97-AF65-F5344CB8AC3E}">
        <p14:creationId xmlns:p14="http://schemas.microsoft.com/office/powerpoint/2010/main" val="298497432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69CB97-F17E-4BE5-A1CB-B18806837148}" type="datetimeFigureOut">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139F17B-26ED-43C7-A223-445D6F044A4B}" type="slidenum">
              <a:rPr lang="en-US" smtClean="0"/>
              <a:t>‹#›</a:t>
            </a:fld>
            <a:endParaRPr lang="en-US"/>
          </a:p>
        </p:txBody>
      </p:sp>
    </p:spTree>
    <p:extLst>
      <p:ext uri="{BB962C8B-B14F-4D97-AF65-F5344CB8AC3E}">
        <p14:creationId xmlns:p14="http://schemas.microsoft.com/office/powerpoint/2010/main" val="1041737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69CB97-F17E-4BE5-A1CB-B18806837148}" type="datetimeFigureOut">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39F17B-26ED-43C7-A223-445D6F044A4B}" type="slidenum">
              <a:rPr lang="en-US" smtClean="0"/>
              <a:t>‹#›</a:t>
            </a:fld>
            <a:endParaRPr lang="en-US"/>
          </a:p>
        </p:txBody>
      </p:sp>
    </p:spTree>
    <p:extLst>
      <p:ext uri="{BB962C8B-B14F-4D97-AF65-F5344CB8AC3E}">
        <p14:creationId xmlns:p14="http://schemas.microsoft.com/office/powerpoint/2010/main" val="922023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69CB97-F17E-4BE5-A1CB-B18806837148}" type="datetimeFigureOut">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39F17B-26ED-43C7-A223-445D6F044A4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50245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969CB97-F17E-4BE5-A1CB-B18806837148}" type="datetimeFigureOut">
              <a:rPr lang="en-US" smtClean="0"/>
              <a:t>2/11/2016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39F17B-26ED-43C7-A223-445D6F044A4B}" type="slidenum">
              <a:rPr lang="en-US" smtClean="0"/>
              <a:t>‹#›</a:t>
            </a:fld>
            <a:endParaRPr lang="en-US"/>
          </a:p>
        </p:txBody>
      </p:sp>
    </p:spTree>
    <p:extLst>
      <p:ext uri="{BB962C8B-B14F-4D97-AF65-F5344CB8AC3E}">
        <p14:creationId xmlns:p14="http://schemas.microsoft.com/office/powerpoint/2010/main" val="2500465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969CB97-F17E-4BE5-A1CB-B18806837148}" type="datetimeFigureOut">
              <a:rPr lang="en-US" smtClean="0"/>
              <a:t>2/11/2016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39F17B-26ED-43C7-A223-445D6F044A4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3086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969CB97-F17E-4BE5-A1CB-B18806837148}" type="datetimeFigureOut">
              <a:rPr lang="en-US" smtClean="0"/>
              <a:t>2/11/2016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39F17B-26ED-43C7-A223-445D6F044A4B}" type="slidenum">
              <a:rPr lang="en-US" smtClean="0"/>
              <a:t>‹#›</a:t>
            </a:fld>
            <a:endParaRPr lang="en-US"/>
          </a:p>
        </p:txBody>
      </p:sp>
    </p:spTree>
    <p:extLst>
      <p:ext uri="{BB962C8B-B14F-4D97-AF65-F5344CB8AC3E}">
        <p14:creationId xmlns:p14="http://schemas.microsoft.com/office/powerpoint/2010/main" val="914281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69CB97-F17E-4BE5-A1CB-B18806837148}" type="datetimeFigureOut">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39F17B-26ED-43C7-A223-445D6F044A4B}" type="slidenum">
              <a:rPr lang="en-US" smtClean="0"/>
              <a:t>‹#›</a:t>
            </a:fld>
            <a:endParaRPr lang="en-US"/>
          </a:p>
        </p:txBody>
      </p:sp>
    </p:spTree>
    <p:extLst>
      <p:ext uri="{BB962C8B-B14F-4D97-AF65-F5344CB8AC3E}">
        <p14:creationId xmlns:p14="http://schemas.microsoft.com/office/powerpoint/2010/main" val="661904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69CB97-F17E-4BE5-A1CB-B18806837148}" type="datetimeFigureOut">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39F17B-26ED-43C7-A223-445D6F044A4B}" type="slidenum">
              <a:rPr lang="en-US" smtClean="0"/>
              <a:t>‹#›</a:t>
            </a:fld>
            <a:endParaRPr lang="en-US"/>
          </a:p>
        </p:txBody>
      </p:sp>
    </p:spTree>
    <p:extLst>
      <p:ext uri="{BB962C8B-B14F-4D97-AF65-F5344CB8AC3E}">
        <p14:creationId xmlns:p14="http://schemas.microsoft.com/office/powerpoint/2010/main" val="257122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69CB97-F17E-4BE5-A1CB-B18806837148}" type="datetimeFigureOut">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39F17B-26ED-43C7-A223-445D6F044A4B}" type="slidenum">
              <a:rPr lang="en-US" smtClean="0"/>
              <a:t>‹#›</a:t>
            </a:fld>
            <a:endParaRPr lang="en-US"/>
          </a:p>
        </p:txBody>
      </p:sp>
    </p:spTree>
    <p:extLst>
      <p:ext uri="{BB962C8B-B14F-4D97-AF65-F5344CB8AC3E}">
        <p14:creationId xmlns:p14="http://schemas.microsoft.com/office/powerpoint/2010/main" val="409596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69CB97-F17E-4BE5-A1CB-B18806837148}" type="datetimeFigureOut">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39F17B-26ED-43C7-A223-445D6F044A4B}" type="slidenum">
              <a:rPr lang="en-US" smtClean="0"/>
              <a:t>‹#›</a:t>
            </a:fld>
            <a:endParaRPr lang="en-US"/>
          </a:p>
        </p:txBody>
      </p:sp>
    </p:spTree>
    <p:extLst>
      <p:ext uri="{BB962C8B-B14F-4D97-AF65-F5344CB8AC3E}">
        <p14:creationId xmlns:p14="http://schemas.microsoft.com/office/powerpoint/2010/main" val="2899116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69CB97-F17E-4BE5-A1CB-B18806837148}" type="datetimeFigureOut">
              <a:rPr lang="en-US" smtClean="0"/>
              <a:t>2/11/2016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139F17B-26ED-43C7-A223-445D6F044A4B}" type="slidenum">
              <a:rPr lang="en-US" smtClean="0"/>
              <a:t>‹#›</a:t>
            </a:fld>
            <a:endParaRPr lang="en-US"/>
          </a:p>
        </p:txBody>
      </p:sp>
    </p:spTree>
    <p:extLst>
      <p:ext uri="{BB962C8B-B14F-4D97-AF65-F5344CB8AC3E}">
        <p14:creationId xmlns:p14="http://schemas.microsoft.com/office/powerpoint/2010/main" val="1548198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69CB97-F17E-4BE5-A1CB-B18806837148}" type="datetimeFigureOut">
              <a:rPr lang="en-US" smtClean="0"/>
              <a:t>2/11/2016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139F17B-26ED-43C7-A223-445D6F044A4B}" type="slidenum">
              <a:rPr lang="en-US" smtClean="0"/>
              <a:t>‹#›</a:t>
            </a:fld>
            <a:endParaRPr lang="en-US"/>
          </a:p>
        </p:txBody>
      </p:sp>
    </p:spTree>
    <p:extLst>
      <p:ext uri="{BB962C8B-B14F-4D97-AF65-F5344CB8AC3E}">
        <p14:creationId xmlns:p14="http://schemas.microsoft.com/office/powerpoint/2010/main" val="205340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69CB97-F17E-4BE5-A1CB-B18806837148}" type="datetimeFigureOut">
              <a:rPr lang="en-US" smtClean="0"/>
              <a:t>2/11/2016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139F17B-26ED-43C7-A223-445D6F044A4B}" type="slidenum">
              <a:rPr lang="en-US" smtClean="0"/>
              <a:t>‹#›</a:t>
            </a:fld>
            <a:endParaRPr lang="en-US"/>
          </a:p>
        </p:txBody>
      </p:sp>
    </p:spTree>
    <p:extLst>
      <p:ext uri="{BB962C8B-B14F-4D97-AF65-F5344CB8AC3E}">
        <p14:creationId xmlns:p14="http://schemas.microsoft.com/office/powerpoint/2010/main" val="1433356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9CB97-F17E-4BE5-A1CB-B18806837148}" type="datetimeFigureOut">
              <a:rPr lang="en-US" smtClean="0"/>
              <a:t>2/11/2016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139F17B-26ED-43C7-A223-445D6F044A4B}" type="slidenum">
              <a:rPr lang="en-US" smtClean="0"/>
              <a:t>‹#›</a:t>
            </a:fld>
            <a:endParaRPr lang="en-US"/>
          </a:p>
        </p:txBody>
      </p:sp>
    </p:spTree>
    <p:extLst>
      <p:ext uri="{BB962C8B-B14F-4D97-AF65-F5344CB8AC3E}">
        <p14:creationId xmlns:p14="http://schemas.microsoft.com/office/powerpoint/2010/main" val="1243282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69CB97-F17E-4BE5-A1CB-B18806837148}" type="datetimeFigureOut">
              <a:rPr lang="en-US" smtClean="0"/>
              <a:t>2/11/2016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139F17B-26ED-43C7-A223-445D6F044A4B}" type="slidenum">
              <a:rPr lang="en-US" smtClean="0"/>
              <a:t>‹#›</a:t>
            </a:fld>
            <a:endParaRPr lang="en-US"/>
          </a:p>
        </p:txBody>
      </p:sp>
    </p:spTree>
    <p:extLst>
      <p:ext uri="{BB962C8B-B14F-4D97-AF65-F5344CB8AC3E}">
        <p14:creationId xmlns:p14="http://schemas.microsoft.com/office/powerpoint/2010/main" val="30786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69CB97-F17E-4BE5-A1CB-B18806837148}" type="datetimeFigureOut">
              <a:rPr lang="en-US" smtClean="0"/>
              <a:t>2/11/2016</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39F17B-26ED-43C7-A223-445D6F044A4B}" type="slidenum">
              <a:rPr lang="en-US" smtClean="0"/>
              <a:t>‹#›</a:t>
            </a:fld>
            <a:endParaRPr lang="en-US"/>
          </a:p>
        </p:txBody>
      </p:sp>
    </p:spTree>
    <p:extLst>
      <p:ext uri="{BB962C8B-B14F-4D97-AF65-F5344CB8AC3E}">
        <p14:creationId xmlns:p14="http://schemas.microsoft.com/office/powerpoint/2010/main" val="352791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969CB97-F17E-4BE5-A1CB-B18806837148}" type="datetimeFigureOut">
              <a:rPr lang="en-US" smtClean="0"/>
              <a:t>2/11/2016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139F17B-26ED-43C7-A223-445D6F044A4B}" type="slidenum">
              <a:rPr lang="en-US" smtClean="0"/>
              <a:t>‹#›</a:t>
            </a:fld>
            <a:endParaRPr lang="en-US"/>
          </a:p>
        </p:txBody>
      </p:sp>
    </p:spTree>
    <p:extLst>
      <p:ext uri="{BB962C8B-B14F-4D97-AF65-F5344CB8AC3E}">
        <p14:creationId xmlns:p14="http://schemas.microsoft.com/office/powerpoint/2010/main" val="133563598"/>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jech.bmj.com/content/54/6/404.full" TargetMode="External"/><Relationship Id="rId2" Type="http://schemas.openxmlformats.org/officeDocument/2006/relationships/hyperlink" Target="http://www.bmj.com/content/311/7015/1282.full" TargetMode="External"/><Relationship Id="rId1" Type="http://schemas.openxmlformats.org/officeDocument/2006/relationships/slideLayout" Target="../slideLayouts/slideLayout2.xml"/><Relationship Id="rId6" Type="http://schemas.openxmlformats.org/officeDocument/2006/relationships/hyperlink" Target="http://www.equalitytrust.org.uk/resources/spirit-level" TargetMode="External"/><Relationship Id="rId5" Type="http://schemas.openxmlformats.org/officeDocument/2006/relationships/hyperlink" Target="http://spiritleveldelusion.blogspot.ca/" TargetMode="External"/><Relationship Id="rId4" Type="http://schemas.openxmlformats.org/officeDocument/2006/relationships/hyperlink" Target="http://www.un.org/esa/population/publications/wpp2006/WPP2006_Highlights_rev.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equalitytrust.org.uk/"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5.w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3987934"/>
          </a:xfrm>
        </p:spPr>
        <p:txBody>
          <a:bodyPr/>
          <a:lstStyle/>
          <a:p>
            <a:pPr algn="ctr"/>
            <a:r>
              <a:rPr lang="en-US" b="1" dirty="0" smtClean="0"/>
              <a:t>SICK PEOPLE OR SICK SOCIETIES</a:t>
            </a:r>
            <a:br>
              <a:rPr lang="en-US" b="1" dirty="0" smtClean="0"/>
            </a:br>
            <a:r>
              <a:rPr lang="en-US" b="1" dirty="0" smtClean="0"/>
              <a:t>SNOWDON’S CRITICISM OF W&amp;P</a:t>
            </a:r>
            <a:endParaRPr lang="en-US" b="1" dirty="0"/>
          </a:p>
        </p:txBody>
      </p:sp>
      <p:sp>
        <p:nvSpPr>
          <p:cNvPr id="8" name="Content Placeholder 7"/>
          <p:cNvSpPr>
            <a:spLocks noGrp="1"/>
          </p:cNvSpPr>
          <p:nvPr>
            <p:ph idx="1"/>
          </p:nvPr>
        </p:nvSpPr>
        <p:spPr>
          <a:xfrm>
            <a:off x="838200" y="4520485"/>
            <a:ext cx="10515600" cy="1656478"/>
          </a:xfrm>
        </p:spPr>
        <p:txBody>
          <a:bodyPr/>
          <a:lstStyle/>
          <a:p>
            <a:pPr marL="0" indent="0" algn="ctr">
              <a:buNone/>
            </a:pPr>
            <a:r>
              <a:rPr lang="en-US" dirty="0" smtClean="0"/>
              <a:t>Yanicki, Feb 11 2016 </a:t>
            </a:r>
          </a:p>
          <a:p>
            <a:pPr marL="0" indent="0" algn="ctr">
              <a:buNone/>
            </a:pPr>
            <a:r>
              <a:rPr lang="en-US" dirty="0" smtClean="0"/>
              <a:t>Supplemental from:</a:t>
            </a:r>
            <a:endParaRPr lang="en-US" dirty="0" smtClean="0"/>
          </a:p>
          <a:p>
            <a:pPr marL="0" indent="0" algn="ctr">
              <a:buNone/>
            </a:pPr>
            <a:r>
              <a:rPr lang="en-US" smtClean="0"/>
              <a:t>JAMES K SAKEAH</a:t>
            </a:r>
            <a:r>
              <a:rPr lang="en-US" smtClean="0"/>
              <a:t>(Teaching </a:t>
            </a:r>
            <a:r>
              <a:rPr lang="en-US" dirty="0" smtClean="0"/>
              <a:t>Assistant)</a:t>
            </a:r>
            <a:endParaRPr lang="en-US" dirty="0" smtClean="0"/>
          </a:p>
          <a:p>
            <a:pPr marL="0" indent="0" algn="ctr">
              <a:buNone/>
            </a:pPr>
            <a:r>
              <a:rPr lang="en-US" dirty="0" smtClean="0"/>
              <a:t>OCT.9, 2013</a:t>
            </a:r>
            <a:endParaRPr lang="en-US" dirty="0"/>
          </a:p>
        </p:txBody>
      </p:sp>
    </p:spTree>
    <p:extLst>
      <p:ext uri="{BB962C8B-B14F-4D97-AF65-F5344CB8AC3E}">
        <p14:creationId xmlns:p14="http://schemas.microsoft.com/office/powerpoint/2010/main" val="175383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2400" b="1" dirty="0"/>
              <a:t>What sense can we make from the paradox</a:t>
            </a:r>
            <a:r>
              <a:rPr lang="en-US" sz="2400" b="1" dirty="0" smtClean="0"/>
              <a:t>?/</a:t>
            </a:r>
            <a:br>
              <a:rPr lang="en-US" sz="2400" b="1" dirty="0" smtClean="0"/>
            </a:br>
            <a:r>
              <a:rPr lang="en-US" sz="2400" b="1" dirty="0" smtClean="0"/>
              <a:t>Wilkinson and Pickett’s Hypothesis</a:t>
            </a:r>
            <a:endParaRPr lang="en-US" sz="2400" b="1" dirty="0"/>
          </a:p>
        </p:txBody>
      </p:sp>
      <p:sp>
        <p:nvSpPr>
          <p:cNvPr id="6" name="Content Placeholder 5"/>
          <p:cNvSpPr>
            <a:spLocks noGrp="1"/>
          </p:cNvSpPr>
          <p:nvPr>
            <p:ph idx="1"/>
          </p:nvPr>
        </p:nvSpPr>
        <p:spPr/>
        <p:txBody>
          <a:bodyPr>
            <a:normAutofit fontScale="92500" lnSpcReduction="20000"/>
          </a:bodyPr>
          <a:lstStyle/>
          <a:p>
            <a:pPr>
              <a:buFont typeface="Wingdings" panose="05000000000000000000" pitchFamily="2" charset="2"/>
              <a:buChar char="v"/>
            </a:pPr>
            <a:endParaRPr lang="en-US" sz="2133" dirty="0" smtClean="0"/>
          </a:p>
          <a:p>
            <a:pPr>
              <a:buFont typeface="Wingdings" panose="05000000000000000000" pitchFamily="2" charset="2"/>
              <a:buChar char="v"/>
            </a:pPr>
            <a:r>
              <a:rPr lang="en-US" sz="2133" dirty="0" smtClean="0"/>
              <a:t>What </a:t>
            </a:r>
            <a:r>
              <a:rPr lang="en-US" sz="2133" dirty="0"/>
              <a:t>matters in rich countries is not the income or living standards, but how you compare with other people in the same society--How do I compare with the other guy next to me? It is more about your position in the social pecking order.</a:t>
            </a:r>
          </a:p>
          <a:p>
            <a:pPr marL="0" indent="0">
              <a:buNone/>
            </a:pPr>
            <a:endParaRPr lang="en-US" sz="2133" dirty="0" smtClean="0"/>
          </a:p>
          <a:p>
            <a:pPr>
              <a:buFont typeface="Wingdings" panose="05000000000000000000" pitchFamily="2" charset="2"/>
              <a:buChar char="v"/>
            </a:pPr>
            <a:endParaRPr lang="en-US" sz="2133" dirty="0"/>
          </a:p>
          <a:p>
            <a:pPr>
              <a:buFont typeface="Wingdings" panose="05000000000000000000" pitchFamily="2" charset="2"/>
              <a:buChar char="v"/>
            </a:pPr>
            <a:r>
              <a:rPr lang="en-US" sz="2133" dirty="0" smtClean="0"/>
              <a:t>Secondly</a:t>
            </a:r>
            <a:r>
              <a:rPr lang="en-US" sz="2133" dirty="0"/>
              <a:t>, the social gradient does not result from the effects of relative income or social status on health, but from effects of social mobility. Kind of natural selection- perhaps the healthy tend to move up the social ladder and the unhealthy end up at the bottom.</a:t>
            </a:r>
          </a:p>
          <a:p>
            <a:pPr>
              <a:buFont typeface="Wingdings" panose="05000000000000000000" pitchFamily="2" charset="2"/>
              <a:buChar char="v"/>
            </a:pPr>
            <a:endParaRPr lang="en-US" sz="2133" dirty="0"/>
          </a:p>
        </p:txBody>
      </p:sp>
    </p:spTree>
    <p:extLst>
      <p:ext uri="{BB962C8B-B14F-4D97-AF65-F5344CB8AC3E}">
        <p14:creationId xmlns:p14="http://schemas.microsoft.com/office/powerpoint/2010/main" val="2917076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560746"/>
          </a:xfrm>
        </p:spPr>
        <p:txBody>
          <a:bodyPr>
            <a:normAutofit/>
          </a:bodyPr>
          <a:lstStyle/>
          <a:p>
            <a:r>
              <a:rPr lang="en-US" sz="2800" b="1" dirty="0" smtClean="0"/>
              <a:t>Snowdon’s Critique &amp; Wilkinson &amp; Pickett’s Rebuttal</a:t>
            </a:r>
            <a:endParaRPr lang="en-US" sz="2800" b="1" dirty="0"/>
          </a:p>
        </p:txBody>
      </p:sp>
      <p:sp>
        <p:nvSpPr>
          <p:cNvPr id="3" name="Content Placeholder 2"/>
          <p:cNvSpPr>
            <a:spLocks noGrp="1"/>
          </p:cNvSpPr>
          <p:nvPr>
            <p:ph sz="half" idx="1"/>
          </p:nvPr>
        </p:nvSpPr>
        <p:spPr>
          <a:xfrm>
            <a:off x="344246" y="1452282"/>
            <a:ext cx="3227294" cy="4724681"/>
          </a:xfrm>
        </p:spPr>
        <p:txBody>
          <a:bodyPr>
            <a:normAutofit fontScale="40000" lnSpcReduction="20000"/>
          </a:bodyPr>
          <a:lstStyle/>
          <a:p>
            <a:pPr>
              <a:buFont typeface="Wingdings" panose="05000000000000000000" pitchFamily="2" charset="2"/>
              <a:buChar char="v"/>
            </a:pPr>
            <a:r>
              <a:rPr lang="en-US" sz="5100" dirty="0" smtClean="0">
                <a:solidFill>
                  <a:srgbClr val="FF0000"/>
                </a:solidFill>
              </a:rPr>
              <a:t>Methodological critique</a:t>
            </a:r>
          </a:p>
          <a:p>
            <a:pPr marL="398463" indent="-173038">
              <a:buFont typeface="Wingdings" panose="05000000000000000000" pitchFamily="2" charset="2"/>
              <a:buChar char="v"/>
            </a:pPr>
            <a:r>
              <a:rPr lang="en-US" sz="4200" dirty="0" smtClean="0"/>
              <a:t> Cherry-Picking Data/Data mining. </a:t>
            </a:r>
          </a:p>
          <a:p>
            <a:pPr>
              <a:buFont typeface="Wingdings" panose="05000000000000000000" pitchFamily="2" charset="2"/>
              <a:buChar char="v"/>
            </a:pPr>
            <a:endParaRPr lang="en-US" sz="4200" dirty="0"/>
          </a:p>
          <a:p>
            <a:pPr>
              <a:buFont typeface="Courier New" panose="02070309020205020404" pitchFamily="49" charset="0"/>
              <a:buChar char="o"/>
            </a:pPr>
            <a:r>
              <a:rPr lang="en-US" sz="4200" dirty="0" smtClean="0">
                <a:solidFill>
                  <a:srgbClr val="C00000"/>
                </a:solidFill>
              </a:rPr>
              <a:t>1. Exclusion of some of the 50 </a:t>
            </a:r>
            <a:r>
              <a:rPr lang="en-US" sz="4200" dirty="0">
                <a:solidFill>
                  <a:srgbClr val="C00000"/>
                </a:solidFill>
              </a:rPr>
              <a:t>rich countries</a:t>
            </a:r>
          </a:p>
          <a:p>
            <a:pPr lvl="1">
              <a:buFont typeface="Courier New" panose="02070309020205020404" pitchFamily="49" charset="0"/>
              <a:buChar char="o"/>
            </a:pPr>
            <a:r>
              <a:rPr lang="en-US" sz="3800" dirty="0" smtClean="0">
                <a:solidFill>
                  <a:srgbClr val="C00000"/>
                </a:solidFill>
              </a:rPr>
              <a:t>Czech Republic, </a:t>
            </a:r>
          </a:p>
          <a:p>
            <a:pPr lvl="1">
              <a:buFont typeface="Courier New" panose="02070309020205020404" pitchFamily="49" charset="0"/>
              <a:buChar char="o"/>
            </a:pPr>
            <a:r>
              <a:rPr lang="en-US" sz="3800" dirty="0" smtClean="0">
                <a:solidFill>
                  <a:srgbClr val="C00000"/>
                </a:solidFill>
              </a:rPr>
              <a:t>South Korea </a:t>
            </a:r>
            <a:endParaRPr lang="en-US" sz="3800" dirty="0">
              <a:solidFill>
                <a:srgbClr val="C00000"/>
              </a:solidFill>
            </a:endParaRPr>
          </a:p>
          <a:p>
            <a:pPr lvl="1">
              <a:buFont typeface="Courier New" panose="02070309020205020404" pitchFamily="49" charset="0"/>
              <a:buChar char="o"/>
            </a:pPr>
            <a:r>
              <a:rPr lang="en-US" sz="3800" dirty="0" smtClean="0">
                <a:solidFill>
                  <a:srgbClr val="C00000"/>
                </a:solidFill>
              </a:rPr>
              <a:t>Hong Kong</a:t>
            </a:r>
            <a:endParaRPr lang="en-US" sz="3200" dirty="0">
              <a:solidFill>
                <a:srgbClr val="C00000"/>
              </a:solidFill>
            </a:endParaRPr>
          </a:p>
          <a:p>
            <a:pPr>
              <a:buFont typeface="Courier New" panose="02070309020205020404" pitchFamily="49" charset="0"/>
              <a:buChar char="o"/>
            </a:pPr>
            <a:endParaRPr lang="en-US" sz="3600" dirty="0" smtClean="0">
              <a:solidFill>
                <a:srgbClr val="C00000"/>
              </a:solidFill>
            </a:endParaRPr>
          </a:p>
          <a:p>
            <a:pPr>
              <a:buFont typeface="Courier New" panose="02070309020205020404" pitchFamily="49" charset="0"/>
              <a:buChar char="o"/>
            </a:pPr>
            <a:r>
              <a:rPr lang="en-US" sz="4200" dirty="0" smtClean="0">
                <a:solidFill>
                  <a:srgbClr val="C00000"/>
                </a:solidFill>
              </a:rPr>
              <a:t>2. Exclusion of in the mental health analysis</a:t>
            </a:r>
          </a:p>
          <a:p>
            <a:pPr lvl="1">
              <a:buFont typeface="Courier New" panose="02070309020205020404" pitchFamily="49" charset="0"/>
              <a:buChar char="o"/>
            </a:pPr>
            <a:r>
              <a:rPr lang="en-US" sz="4000" dirty="0">
                <a:solidFill>
                  <a:srgbClr val="C00000"/>
                </a:solidFill>
              </a:rPr>
              <a:t>Singapore</a:t>
            </a:r>
            <a:endParaRPr lang="en-US" sz="3800" dirty="0" smtClean="0"/>
          </a:p>
          <a:p>
            <a:endParaRPr lang="en-US" sz="2100" dirty="0" smtClean="0"/>
          </a:p>
          <a:p>
            <a:pPr>
              <a:buFont typeface="Courier New" panose="02070309020205020404" pitchFamily="49" charset="0"/>
              <a:buChar char="o"/>
            </a:pPr>
            <a:endParaRPr lang="en-US" sz="2100" dirty="0" smtClean="0"/>
          </a:p>
          <a:p>
            <a:pPr marL="0" indent="0">
              <a:buNone/>
            </a:pPr>
            <a:endParaRPr lang="en-US" dirty="0" smtClean="0"/>
          </a:p>
          <a:p>
            <a:pPr marL="0" indent="0">
              <a:buNone/>
            </a:pPr>
            <a:endParaRPr lang="en-US" dirty="0" smtClean="0"/>
          </a:p>
          <a:p>
            <a:pPr marL="0" indent="0">
              <a:buNone/>
            </a:pPr>
            <a:endParaRPr lang="en-US" dirty="0"/>
          </a:p>
        </p:txBody>
      </p:sp>
      <p:sp>
        <p:nvSpPr>
          <p:cNvPr id="4" name="Content Placeholder 3"/>
          <p:cNvSpPr>
            <a:spLocks noGrp="1"/>
          </p:cNvSpPr>
          <p:nvPr>
            <p:ph sz="half" idx="2"/>
          </p:nvPr>
        </p:nvSpPr>
        <p:spPr>
          <a:xfrm>
            <a:off x="3937299" y="2073050"/>
            <a:ext cx="7889838" cy="4548281"/>
          </a:xfrm>
        </p:spPr>
        <p:txBody>
          <a:bodyPr>
            <a:normAutofit fontScale="40000" lnSpcReduction="20000"/>
          </a:bodyPr>
          <a:lstStyle/>
          <a:p>
            <a:pPr marL="0" indent="0">
              <a:buNone/>
            </a:pPr>
            <a:r>
              <a:rPr lang="en-US" sz="4400" dirty="0" smtClean="0"/>
              <a:t>Rebuttal</a:t>
            </a:r>
          </a:p>
          <a:p>
            <a:pPr marL="225425" indent="-225425">
              <a:buNone/>
            </a:pPr>
            <a:r>
              <a:rPr lang="en-US" sz="3600" dirty="0" smtClean="0"/>
              <a:t>1. </a:t>
            </a:r>
            <a:r>
              <a:rPr lang="en-US" sz="4200" dirty="0" smtClean="0"/>
              <a:t>Use </a:t>
            </a:r>
            <a:r>
              <a:rPr lang="en-US" sz="4200" dirty="0"/>
              <a:t>of Atlas method of estimation of size of </a:t>
            </a:r>
            <a:r>
              <a:rPr lang="en-US" sz="4200" dirty="0" smtClean="0"/>
              <a:t>countries  in the </a:t>
            </a:r>
            <a:r>
              <a:rPr lang="en-US" sz="4200" dirty="0" err="1" smtClean="0"/>
              <a:t>GNI</a:t>
            </a:r>
            <a:r>
              <a:rPr lang="en-US" sz="4200" dirty="0" smtClean="0"/>
              <a:t>, </a:t>
            </a:r>
            <a:r>
              <a:rPr lang="en-US" sz="4200" dirty="0" smtClean="0">
                <a:solidFill>
                  <a:srgbClr val="002060"/>
                </a:solidFill>
              </a:rPr>
              <a:t>selection criteria </a:t>
            </a:r>
            <a:r>
              <a:rPr lang="en-US" sz="4200" dirty="0" smtClean="0"/>
              <a:t>and the </a:t>
            </a:r>
            <a:r>
              <a:rPr lang="en-US" sz="4200" dirty="0" smtClean="0">
                <a:solidFill>
                  <a:srgbClr val="002060"/>
                </a:solidFill>
                <a:effectLst>
                  <a:outerShdw blurRad="38100" dist="38100" dir="2700000" algn="tl">
                    <a:srgbClr val="000000">
                      <a:alpha val="43137"/>
                    </a:srgbClr>
                  </a:outerShdw>
                </a:effectLst>
              </a:rPr>
              <a:t>World Bank</a:t>
            </a:r>
            <a:r>
              <a:rPr lang="en-US" sz="4200" dirty="0" smtClean="0"/>
              <a:t>’s approach were used.</a:t>
            </a:r>
            <a:endParaRPr lang="en-US" sz="4200" dirty="0"/>
          </a:p>
          <a:p>
            <a:pPr marL="461963" indent="-461963"/>
            <a:r>
              <a:rPr lang="en-US" sz="3800" dirty="0"/>
              <a:t>Excluded </a:t>
            </a:r>
            <a:r>
              <a:rPr lang="en-US" sz="3800" dirty="0" smtClean="0"/>
              <a:t>countries:</a:t>
            </a:r>
          </a:p>
          <a:p>
            <a:pPr lvl="1"/>
            <a:r>
              <a:rPr lang="en-US" sz="3800" dirty="0" smtClean="0"/>
              <a:t>with </a:t>
            </a:r>
            <a:r>
              <a:rPr lang="en-US" sz="3800" dirty="0"/>
              <a:t>population </a:t>
            </a:r>
            <a:r>
              <a:rPr lang="en-US" sz="3800" dirty="0" smtClean="0"/>
              <a:t>&lt;3M </a:t>
            </a:r>
          </a:p>
          <a:p>
            <a:pPr lvl="1"/>
            <a:r>
              <a:rPr lang="en-US" sz="3800" dirty="0" smtClean="0"/>
              <a:t>without </a:t>
            </a:r>
            <a:r>
              <a:rPr lang="en-US" sz="3800" dirty="0"/>
              <a:t>income inequality data from UN. </a:t>
            </a:r>
            <a:endParaRPr lang="en-US" sz="3800" dirty="0" smtClean="0"/>
          </a:p>
          <a:p>
            <a:pPr marL="461963" indent="-461963"/>
            <a:r>
              <a:rPr lang="en-US" sz="3800" dirty="0" smtClean="0"/>
              <a:t>Selected </a:t>
            </a:r>
            <a:r>
              <a:rPr lang="en-US" sz="3800" dirty="0"/>
              <a:t>older, rich developed, market </a:t>
            </a:r>
            <a:r>
              <a:rPr lang="en-US" sz="3800" dirty="0" smtClean="0"/>
              <a:t>economies</a:t>
            </a:r>
          </a:p>
          <a:p>
            <a:endParaRPr lang="en-US" sz="3600" dirty="0"/>
          </a:p>
          <a:p>
            <a:r>
              <a:rPr lang="en-US" sz="3600" dirty="0" smtClean="0"/>
              <a:t>2. </a:t>
            </a:r>
            <a:r>
              <a:rPr lang="en-US" sz="4200" dirty="0" smtClean="0"/>
              <a:t>As </a:t>
            </a:r>
            <a:r>
              <a:rPr lang="en-US" sz="4200" dirty="0"/>
              <a:t>a result of the problematic labelling of </a:t>
            </a:r>
            <a:r>
              <a:rPr lang="en-US" sz="4200" dirty="0" smtClean="0"/>
              <a:t>mental </a:t>
            </a:r>
            <a:r>
              <a:rPr lang="en-US" sz="4200" dirty="0"/>
              <a:t>i</a:t>
            </a:r>
            <a:r>
              <a:rPr lang="en-US" sz="4200" dirty="0" smtClean="0"/>
              <a:t>llness </a:t>
            </a:r>
            <a:r>
              <a:rPr lang="en-US" sz="4200" dirty="0"/>
              <a:t>and help-seeking behavior, </a:t>
            </a:r>
            <a:r>
              <a:rPr lang="en-US" sz="4200" dirty="0" smtClean="0"/>
              <a:t> the </a:t>
            </a:r>
            <a:r>
              <a:rPr lang="en-US" sz="4200" dirty="0" smtClean="0">
                <a:solidFill>
                  <a:srgbClr val="002060"/>
                </a:solidFill>
                <a:effectLst>
                  <a:outerShdw blurRad="38100" dist="38100" dir="2700000" algn="tl">
                    <a:srgbClr val="000000">
                      <a:alpha val="43137"/>
                    </a:srgbClr>
                  </a:outerShdw>
                </a:effectLst>
              </a:rPr>
              <a:t>World Health Organization’</a:t>
            </a:r>
            <a:r>
              <a:rPr lang="en-US" sz="4200" dirty="0" smtClean="0">
                <a:solidFill>
                  <a:srgbClr val="002060"/>
                </a:solidFill>
              </a:rPr>
              <a:t>s  </a:t>
            </a:r>
            <a:r>
              <a:rPr lang="en-US" sz="4200" dirty="0" smtClean="0"/>
              <a:t>approach (included drug use) was used</a:t>
            </a:r>
            <a:endParaRPr lang="en-US" sz="4200" dirty="0"/>
          </a:p>
          <a:p>
            <a:pPr lvl="1"/>
            <a:r>
              <a:rPr lang="en-US" sz="3800" dirty="0"/>
              <a:t>Exclusion of Singapore was based on the assumption that self-reported mental illness will be low because of the death penalty in 1988 given to people in drug related cases.</a:t>
            </a:r>
          </a:p>
          <a:p>
            <a:pPr lvl="1"/>
            <a:r>
              <a:rPr lang="en-US" sz="3800" dirty="0"/>
              <a:t>Inclusion of Singapore does not change the statistical significance of the association</a:t>
            </a:r>
          </a:p>
          <a:p>
            <a:endParaRPr lang="en-CA" sz="3600" dirty="0"/>
          </a:p>
        </p:txBody>
      </p:sp>
    </p:spTree>
    <p:extLst>
      <p:ext uri="{BB962C8B-B14F-4D97-AF65-F5344CB8AC3E}">
        <p14:creationId xmlns:p14="http://schemas.microsoft.com/office/powerpoint/2010/main" val="2932984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242964" cy="493857"/>
          </a:xfrm>
        </p:spPr>
        <p:txBody>
          <a:bodyPr>
            <a:noAutofit/>
          </a:bodyPr>
          <a:lstStyle/>
          <a:p>
            <a:r>
              <a:rPr lang="en-US" sz="3100" b="1" dirty="0"/>
              <a:t>Snowdon’s Critique &amp; Wilkinson &amp; Pickett’s </a:t>
            </a:r>
            <a:r>
              <a:rPr lang="en-US" sz="3100" b="1" dirty="0" smtClean="0"/>
              <a:t>Rebuttal cont’d</a:t>
            </a:r>
            <a:endParaRPr lang="en-US" sz="3100" b="1" dirty="0"/>
          </a:p>
        </p:txBody>
      </p:sp>
      <p:sp>
        <p:nvSpPr>
          <p:cNvPr id="3" name="Content Placeholder 2"/>
          <p:cNvSpPr>
            <a:spLocks noGrp="1"/>
          </p:cNvSpPr>
          <p:nvPr>
            <p:ph sz="half" idx="1"/>
          </p:nvPr>
        </p:nvSpPr>
        <p:spPr>
          <a:xfrm>
            <a:off x="667274" y="1316366"/>
            <a:ext cx="2372388" cy="5179436"/>
          </a:xfrm>
        </p:spPr>
        <p:txBody>
          <a:bodyPr>
            <a:noAutofit/>
          </a:bodyPr>
          <a:lstStyle/>
          <a:p>
            <a:pPr>
              <a:buFont typeface="Wingdings" panose="05000000000000000000" pitchFamily="2" charset="2"/>
              <a:buChar char="v"/>
            </a:pPr>
            <a:r>
              <a:rPr lang="en-US" sz="2400" dirty="0" smtClean="0">
                <a:solidFill>
                  <a:srgbClr val="FF0000"/>
                </a:solidFill>
              </a:rPr>
              <a:t>Analytical Critique</a:t>
            </a:r>
          </a:p>
          <a:p>
            <a:pPr marL="0" indent="0">
              <a:buNone/>
            </a:pPr>
            <a:r>
              <a:rPr lang="en-US" sz="2000" dirty="0">
                <a:solidFill>
                  <a:srgbClr val="C00000"/>
                </a:solidFill>
              </a:rPr>
              <a:t>3</a:t>
            </a:r>
            <a:r>
              <a:rPr lang="en-US" sz="2000" dirty="0" smtClean="0">
                <a:solidFill>
                  <a:srgbClr val="C00000"/>
                </a:solidFill>
              </a:rPr>
              <a:t>. Why is the crime rate not included in the index of health and social problems?</a:t>
            </a:r>
          </a:p>
          <a:p>
            <a:pPr marL="342900" indent="-342900">
              <a:buAutoNum type="arabicPeriod"/>
            </a:pPr>
            <a:endParaRPr lang="en-US" sz="2000" dirty="0">
              <a:solidFill>
                <a:srgbClr val="C00000"/>
              </a:solidFill>
            </a:endParaRPr>
          </a:p>
          <a:p>
            <a:pPr marL="0" indent="0">
              <a:buNone/>
            </a:pPr>
            <a:r>
              <a:rPr lang="en-US" sz="2000" dirty="0">
                <a:solidFill>
                  <a:srgbClr val="C00000"/>
                </a:solidFill>
              </a:rPr>
              <a:t>4</a:t>
            </a:r>
            <a:r>
              <a:rPr lang="en-US" sz="2000" dirty="0" smtClean="0">
                <a:solidFill>
                  <a:srgbClr val="C00000"/>
                </a:solidFill>
              </a:rPr>
              <a:t>. Pickett’s </a:t>
            </a:r>
            <a:r>
              <a:rPr lang="en-US" sz="2000" dirty="0">
                <a:solidFill>
                  <a:srgbClr val="C00000"/>
                </a:solidFill>
              </a:rPr>
              <a:t>Video on </a:t>
            </a:r>
            <a:r>
              <a:rPr lang="en-US" sz="2000" dirty="0" smtClean="0">
                <a:solidFill>
                  <a:srgbClr val="C00000"/>
                </a:solidFill>
              </a:rPr>
              <a:t>“Why </a:t>
            </a:r>
            <a:r>
              <a:rPr lang="en-US" sz="2000" dirty="0">
                <a:solidFill>
                  <a:srgbClr val="C00000"/>
                </a:solidFill>
              </a:rPr>
              <a:t>Cubans live longer than Americans</a:t>
            </a:r>
            <a:r>
              <a:rPr lang="en-US" sz="2000" dirty="0" smtClean="0">
                <a:solidFill>
                  <a:srgbClr val="C00000"/>
                </a:solidFill>
              </a:rPr>
              <a:t>”</a:t>
            </a:r>
            <a:endParaRPr lang="en-US" sz="2000" dirty="0">
              <a:solidFill>
                <a:srgbClr val="C00000"/>
              </a:solidFill>
            </a:endParaRPr>
          </a:p>
          <a:p>
            <a:pPr marL="0" indent="0">
              <a:buNone/>
            </a:pPr>
            <a:r>
              <a:rPr lang="en-US" sz="1700" dirty="0"/>
              <a:t> </a:t>
            </a:r>
          </a:p>
          <a:p>
            <a:pPr marL="0" indent="0">
              <a:buNone/>
            </a:pPr>
            <a:endParaRPr lang="en-US" sz="1700" dirty="0" smtClean="0"/>
          </a:p>
        </p:txBody>
      </p:sp>
      <p:sp>
        <p:nvSpPr>
          <p:cNvPr id="5" name="Content Placeholder 4"/>
          <p:cNvSpPr>
            <a:spLocks noGrp="1"/>
          </p:cNvSpPr>
          <p:nvPr>
            <p:ph sz="half" idx="2"/>
          </p:nvPr>
        </p:nvSpPr>
        <p:spPr>
          <a:xfrm>
            <a:off x="3205779" y="1065006"/>
            <a:ext cx="8148021" cy="5682157"/>
          </a:xfrm>
        </p:spPr>
        <p:txBody>
          <a:bodyPr>
            <a:normAutofit fontScale="70000" lnSpcReduction="20000"/>
          </a:bodyPr>
          <a:lstStyle/>
          <a:p>
            <a:pPr marL="0" indent="0">
              <a:buNone/>
            </a:pPr>
            <a:r>
              <a:rPr lang="en-US" sz="2400" dirty="0" smtClean="0"/>
              <a:t>1.  Homicide </a:t>
            </a:r>
            <a:r>
              <a:rPr lang="en-US" sz="2400" dirty="0"/>
              <a:t>is preferable because it is reliably comparable among countries</a:t>
            </a:r>
          </a:p>
          <a:p>
            <a:pPr marL="461963" indent="-171450"/>
            <a:r>
              <a:rPr lang="en-US" sz="2200" dirty="0" smtClean="0"/>
              <a:t> Comparison </a:t>
            </a:r>
            <a:r>
              <a:rPr lang="en-US" sz="2200" dirty="0"/>
              <a:t>of other kinds of crimes are affected by differences in law, reporting and other extraneous </a:t>
            </a:r>
            <a:r>
              <a:rPr lang="en-US" sz="2200" dirty="0" smtClean="0"/>
              <a:t>factors</a:t>
            </a:r>
          </a:p>
          <a:p>
            <a:endParaRPr lang="en-US" sz="2200" dirty="0"/>
          </a:p>
          <a:p>
            <a:pPr marL="290513" indent="-290513">
              <a:buNone/>
            </a:pPr>
            <a:r>
              <a:rPr lang="en-US" sz="2200" dirty="0" smtClean="0"/>
              <a:t>2. </a:t>
            </a:r>
            <a:r>
              <a:rPr lang="en-US" sz="2400" dirty="0" smtClean="0"/>
              <a:t>Countries </a:t>
            </a:r>
            <a:r>
              <a:rPr lang="en-US" sz="2400" dirty="0"/>
              <a:t>such as Cuba, Costa Rica and some European countries have life expectancy as high or higher than the US.</a:t>
            </a:r>
          </a:p>
          <a:p>
            <a:pPr marL="290513" indent="0">
              <a:buNone/>
            </a:pPr>
            <a:r>
              <a:rPr lang="en-US" sz="2200" dirty="0"/>
              <a:t>E.g. 2006 revision of the UN world population prospects report for </a:t>
            </a:r>
            <a:r>
              <a:rPr lang="en-US" sz="2200" dirty="0" smtClean="0"/>
              <a:t>2005-2010</a:t>
            </a:r>
          </a:p>
          <a:p>
            <a:pPr marL="0" indent="0">
              <a:buNone/>
            </a:pPr>
            <a:endParaRPr lang="en-US" sz="2200" dirty="0"/>
          </a:p>
          <a:p>
            <a:pPr>
              <a:buFont typeface="Wingdings" panose="05000000000000000000" pitchFamily="2" charset="2"/>
              <a:buChar char="Ø"/>
            </a:pPr>
            <a:r>
              <a:rPr lang="en-US" sz="2200" dirty="0">
                <a:solidFill>
                  <a:srgbClr val="0070C0"/>
                </a:solidFill>
              </a:rPr>
              <a:t>Infant mortality rates 2006</a:t>
            </a:r>
          </a:p>
          <a:p>
            <a:pPr marL="461963" indent="-236538"/>
            <a:r>
              <a:rPr lang="en-US" sz="2200" dirty="0"/>
              <a:t>Cuba ------5.1 per 1000 live births</a:t>
            </a:r>
          </a:p>
          <a:p>
            <a:pPr marL="461963" indent="-236538">
              <a:tabLst>
                <a:tab pos="398463" algn="l"/>
                <a:tab pos="569913" algn="l"/>
              </a:tabLst>
            </a:pPr>
            <a:r>
              <a:rPr lang="en-US" sz="2200" dirty="0"/>
              <a:t>USA--------6.3 per 1000 live births</a:t>
            </a:r>
          </a:p>
          <a:p>
            <a:pPr marL="461963" indent="-236538"/>
            <a:r>
              <a:rPr lang="en-US" sz="2200" dirty="0"/>
              <a:t>Canada--- 4.8 per 1000 live births</a:t>
            </a:r>
          </a:p>
          <a:p>
            <a:pPr>
              <a:buFont typeface="Wingdings" panose="05000000000000000000" pitchFamily="2" charset="2"/>
              <a:buChar char="Ø"/>
            </a:pPr>
            <a:r>
              <a:rPr lang="en-US" sz="2200" dirty="0">
                <a:solidFill>
                  <a:srgbClr val="0070C0"/>
                </a:solidFill>
              </a:rPr>
              <a:t> Life expectancy</a:t>
            </a:r>
          </a:p>
          <a:p>
            <a:pPr marL="461963" indent="-236538"/>
            <a:r>
              <a:rPr lang="en-US" sz="2200" dirty="0"/>
              <a:t>Cuba------78.3 years</a:t>
            </a:r>
          </a:p>
          <a:p>
            <a:pPr marL="465138"/>
            <a:r>
              <a:rPr lang="en-US" sz="2200" dirty="0"/>
              <a:t>USA-------78.2 years</a:t>
            </a:r>
          </a:p>
          <a:p>
            <a:pPr marL="461963" indent="-236538"/>
            <a:r>
              <a:rPr lang="en-US" sz="2200" dirty="0"/>
              <a:t>Canada—80.7 years</a:t>
            </a:r>
          </a:p>
          <a:p>
            <a:pPr marL="290513" indent="0">
              <a:buNone/>
            </a:pPr>
            <a:r>
              <a:rPr lang="en-US" sz="2200" dirty="0"/>
              <a:t>NB: Depends on which data you are using. UN Human Development Report has different figures</a:t>
            </a:r>
          </a:p>
          <a:p>
            <a:endParaRPr lang="en-US" sz="2000" dirty="0"/>
          </a:p>
        </p:txBody>
      </p:sp>
    </p:spTree>
    <p:extLst>
      <p:ext uri="{BB962C8B-B14F-4D97-AF65-F5344CB8AC3E}">
        <p14:creationId xmlns:p14="http://schemas.microsoft.com/office/powerpoint/2010/main" val="370335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594" y="112142"/>
            <a:ext cx="10515600" cy="581890"/>
          </a:xfrm>
        </p:spPr>
        <p:txBody>
          <a:bodyPr>
            <a:noAutofit/>
          </a:bodyPr>
          <a:lstStyle/>
          <a:p>
            <a:r>
              <a:rPr lang="en-US" sz="2800" b="1" dirty="0">
                <a:solidFill>
                  <a:prstClr val="black"/>
                </a:solidFill>
              </a:rPr>
              <a:t>Snowdon’s Critique &amp; Wilkinson &amp; Pickett’s Rebuttal cont’d</a:t>
            </a:r>
            <a:endParaRPr lang="en-US" sz="2800" b="1" dirty="0"/>
          </a:p>
        </p:txBody>
      </p:sp>
      <p:sp>
        <p:nvSpPr>
          <p:cNvPr id="3" name="Content Placeholder 2"/>
          <p:cNvSpPr>
            <a:spLocks noGrp="1"/>
          </p:cNvSpPr>
          <p:nvPr>
            <p:ph sz="half" idx="1"/>
          </p:nvPr>
        </p:nvSpPr>
        <p:spPr>
          <a:xfrm>
            <a:off x="365925" y="1281839"/>
            <a:ext cx="2968947" cy="5846617"/>
          </a:xfrm>
        </p:spPr>
        <p:txBody>
          <a:bodyPr>
            <a:normAutofit fontScale="62500" lnSpcReduction="20000"/>
          </a:bodyPr>
          <a:lstStyle/>
          <a:p>
            <a:pPr marL="344488" indent="-344488">
              <a:buNone/>
            </a:pPr>
            <a:r>
              <a:rPr lang="en-US" sz="2600" dirty="0" smtClean="0">
                <a:solidFill>
                  <a:srgbClr val="C00000"/>
                </a:solidFill>
              </a:rPr>
              <a:t>5.  Community life is weaker in less equal countries. When membership to clubs, societies, sports association and religious groups is more common in unequal societies.</a:t>
            </a:r>
          </a:p>
          <a:p>
            <a:pPr marL="0" indent="0">
              <a:buNone/>
            </a:pPr>
            <a:endParaRPr lang="en-US" sz="2600" dirty="0" smtClean="0">
              <a:solidFill>
                <a:srgbClr val="C00000"/>
              </a:solidFill>
            </a:endParaRPr>
          </a:p>
          <a:p>
            <a:pPr marL="0" indent="0">
              <a:buNone/>
            </a:pPr>
            <a:endParaRPr lang="en-US" sz="2600" dirty="0" smtClean="0">
              <a:solidFill>
                <a:srgbClr val="C00000"/>
              </a:solidFill>
            </a:endParaRPr>
          </a:p>
          <a:p>
            <a:pPr marL="344488" indent="-344488">
              <a:buNone/>
            </a:pPr>
            <a:r>
              <a:rPr lang="en-US" sz="2600" dirty="0" smtClean="0">
                <a:solidFill>
                  <a:srgbClr val="C00000"/>
                </a:solidFill>
              </a:rPr>
              <a:t>6.  No existent relationship between happiness and inequality, but a stronger correlation between happiness and income in World Values Survey</a:t>
            </a:r>
          </a:p>
          <a:p>
            <a:pPr marL="342900" indent="-342900">
              <a:buAutoNum type="arabicPeriod" startAt="2"/>
            </a:pPr>
            <a:endParaRPr lang="en-US" sz="2600" dirty="0" smtClean="0">
              <a:solidFill>
                <a:srgbClr val="C00000"/>
              </a:solidFill>
            </a:endParaRPr>
          </a:p>
          <a:p>
            <a:pPr marL="0" indent="0">
              <a:buNone/>
            </a:pPr>
            <a:r>
              <a:rPr lang="en-US" sz="1800" dirty="0" smtClean="0"/>
              <a:t> </a:t>
            </a:r>
            <a:endParaRPr lang="en-US" sz="1800" dirty="0" smtClean="0">
              <a:solidFill>
                <a:srgbClr val="C00000"/>
              </a:solidFill>
            </a:endParaRPr>
          </a:p>
        </p:txBody>
      </p:sp>
      <p:sp>
        <p:nvSpPr>
          <p:cNvPr id="4" name="Content Placeholder 3"/>
          <p:cNvSpPr>
            <a:spLocks noGrp="1"/>
          </p:cNvSpPr>
          <p:nvPr>
            <p:ph sz="half" idx="2"/>
          </p:nvPr>
        </p:nvSpPr>
        <p:spPr>
          <a:xfrm>
            <a:off x="3334872" y="1022790"/>
            <a:ext cx="8326418" cy="5517859"/>
          </a:xfrm>
        </p:spPr>
        <p:txBody>
          <a:bodyPr>
            <a:normAutofit fontScale="62500" lnSpcReduction="20000"/>
          </a:bodyPr>
          <a:lstStyle/>
          <a:p>
            <a:pPr marL="0" indent="0">
              <a:buNone/>
            </a:pPr>
            <a:r>
              <a:rPr lang="en-US" sz="2200" b="1" dirty="0"/>
              <a:t>5</a:t>
            </a:r>
            <a:r>
              <a:rPr lang="en-US" sz="2600" b="1" dirty="0" smtClean="0"/>
              <a:t>. </a:t>
            </a:r>
            <a:r>
              <a:rPr lang="en-US" sz="2600" dirty="0" smtClean="0"/>
              <a:t>Other </a:t>
            </a:r>
            <a:r>
              <a:rPr lang="en-US" sz="2600" dirty="0"/>
              <a:t>researchers have linked measures of social capital to greater equality</a:t>
            </a:r>
          </a:p>
          <a:p>
            <a:pPr marL="461963" indent="-461963"/>
            <a:r>
              <a:rPr lang="en-US" sz="2600" dirty="0"/>
              <a:t>Putnam’s studies in Italian regions and the US show a very strong tendency for the more equal regions and states to have stronger community ties.</a:t>
            </a:r>
          </a:p>
          <a:p>
            <a:pPr marL="461963" indent="-461963"/>
            <a:r>
              <a:rPr lang="en-US" sz="2600" dirty="0"/>
              <a:t>The US was more egalitarian in the 50s and 60s, these were also the period of social connectedness and civic engagement. Conversely the last third of the 20</a:t>
            </a:r>
            <a:r>
              <a:rPr lang="en-US" sz="2600" baseline="30000" dirty="0"/>
              <a:t>th</a:t>
            </a:r>
            <a:r>
              <a:rPr lang="en-US" sz="2600" dirty="0"/>
              <a:t> century was a time of growing inequality and eroding social capital</a:t>
            </a:r>
            <a:r>
              <a:rPr lang="en-US" sz="2600" dirty="0" smtClean="0"/>
              <a:t>.</a:t>
            </a:r>
          </a:p>
          <a:p>
            <a:pPr marL="0" lvl="0" indent="0">
              <a:buNone/>
            </a:pPr>
            <a:endParaRPr lang="en-US" sz="2600" dirty="0" smtClean="0">
              <a:solidFill>
                <a:prstClr val="black"/>
              </a:solidFill>
            </a:endParaRPr>
          </a:p>
          <a:p>
            <a:pPr marL="0" lvl="0" indent="0">
              <a:buNone/>
            </a:pPr>
            <a:endParaRPr lang="en-US" sz="2600" dirty="0" smtClean="0">
              <a:solidFill>
                <a:prstClr val="black"/>
              </a:solidFill>
            </a:endParaRPr>
          </a:p>
          <a:p>
            <a:pPr marL="290513" lvl="0" indent="-290513">
              <a:buNone/>
            </a:pPr>
            <a:r>
              <a:rPr lang="en-US" sz="2600" dirty="0">
                <a:solidFill>
                  <a:prstClr val="black"/>
                </a:solidFill>
              </a:rPr>
              <a:t>6</a:t>
            </a:r>
            <a:r>
              <a:rPr lang="en-US" sz="2600" dirty="0" smtClean="0">
                <a:solidFill>
                  <a:prstClr val="black"/>
                </a:solidFill>
              </a:rPr>
              <a:t>. True</a:t>
            </a:r>
            <a:r>
              <a:rPr lang="en-US" sz="2600" dirty="0">
                <a:solidFill>
                  <a:prstClr val="black"/>
                </a:solidFill>
              </a:rPr>
              <a:t>, however, among rich countries neither is there a relationship between happiness and GNI per head.</a:t>
            </a:r>
          </a:p>
          <a:p>
            <a:pPr marL="461963" lvl="0" indent="-461963"/>
            <a:r>
              <a:rPr lang="en-US" sz="2600" dirty="0">
                <a:solidFill>
                  <a:prstClr val="black"/>
                </a:solidFill>
              </a:rPr>
              <a:t>The correlation between income and happiness among individuals within countries has been shown to be a relationship with </a:t>
            </a:r>
            <a:r>
              <a:rPr lang="en-US" sz="2600" dirty="0">
                <a:solidFill>
                  <a:srgbClr val="C00000"/>
                </a:solidFill>
              </a:rPr>
              <a:t>relative</a:t>
            </a:r>
            <a:r>
              <a:rPr lang="en-US" sz="2600" dirty="0">
                <a:solidFill>
                  <a:prstClr val="black"/>
                </a:solidFill>
              </a:rPr>
              <a:t> income and status. Hence redistribution would improve over-all happiness</a:t>
            </a:r>
          </a:p>
          <a:p>
            <a:pPr marL="461963" lvl="0" indent="-461963"/>
            <a:r>
              <a:rPr lang="en-US" sz="2600" dirty="0">
                <a:solidFill>
                  <a:prstClr val="black"/>
                </a:solidFill>
              </a:rPr>
              <a:t>Additional income makes much more difference to the happiness to the poor than the rich</a:t>
            </a:r>
          </a:p>
          <a:p>
            <a:pPr marL="0" lvl="0" indent="0">
              <a:buNone/>
            </a:pPr>
            <a:endParaRPr lang="en-US" sz="2600" dirty="0" smtClean="0">
              <a:solidFill>
                <a:prstClr val="black"/>
              </a:solidFill>
            </a:endParaRPr>
          </a:p>
          <a:p>
            <a:pPr marL="290513" lvl="0" indent="0">
              <a:buNone/>
            </a:pPr>
            <a:r>
              <a:rPr lang="en-US" sz="2600" dirty="0" smtClean="0">
                <a:solidFill>
                  <a:srgbClr val="FF0000"/>
                </a:solidFill>
              </a:rPr>
              <a:t>NB</a:t>
            </a:r>
            <a:r>
              <a:rPr lang="en-US" sz="2600" dirty="0">
                <a:solidFill>
                  <a:srgbClr val="FF0000"/>
                </a:solidFill>
              </a:rPr>
              <a:t>: both relative and absolute income contribute to happiness not just one</a:t>
            </a:r>
            <a:r>
              <a:rPr lang="en-US" sz="2600" dirty="0" smtClean="0">
                <a:solidFill>
                  <a:prstClr val="black"/>
                </a:solidFill>
              </a:rPr>
              <a:t>.</a:t>
            </a:r>
          </a:p>
          <a:p>
            <a:pPr marL="0" lvl="0" indent="0">
              <a:buNone/>
            </a:pPr>
            <a:endParaRPr lang="en-US" sz="2600" dirty="0">
              <a:solidFill>
                <a:prstClr val="black"/>
              </a:solidFill>
            </a:endParaRPr>
          </a:p>
          <a:p>
            <a:endParaRPr lang="en-US" sz="2200" dirty="0"/>
          </a:p>
          <a:p>
            <a:endParaRPr lang="en-US" dirty="0"/>
          </a:p>
        </p:txBody>
      </p:sp>
    </p:spTree>
    <p:extLst>
      <p:ext uri="{BB962C8B-B14F-4D97-AF65-F5344CB8AC3E}">
        <p14:creationId xmlns:p14="http://schemas.microsoft.com/office/powerpoint/2010/main" val="3730960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774" y="365126"/>
            <a:ext cx="10763026" cy="562154"/>
          </a:xfrm>
        </p:spPr>
        <p:txBody>
          <a:bodyPr>
            <a:noAutofit/>
          </a:bodyPr>
          <a:lstStyle/>
          <a:p>
            <a:r>
              <a:rPr lang="en-US" sz="2900" b="1" dirty="0">
                <a:solidFill>
                  <a:prstClr val="black"/>
                </a:solidFill>
              </a:rPr>
              <a:t>Snowdon’s Critique &amp; Wilkinson &amp; Pickett’s </a:t>
            </a:r>
            <a:r>
              <a:rPr lang="en-US" sz="2900" b="1" dirty="0" smtClean="0">
                <a:solidFill>
                  <a:prstClr val="black"/>
                </a:solidFill>
              </a:rPr>
              <a:t>Rebuttal cont’d</a:t>
            </a:r>
            <a:endParaRPr lang="en-CA" sz="2900" dirty="0"/>
          </a:p>
        </p:txBody>
      </p:sp>
      <p:sp>
        <p:nvSpPr>
          <p:cNvPr id="3" name="Content Placeholder 2"/>
          <p:cNvSpPr>
            <a:spLocks noGrp="1"/>
          </p:cNvSpPr>
          <p:nvPr>
            <p:ph sz="half" idx="1"/>
          </p:nvPr>
        </p:nvSpPr>
        <p:spPr>
          <a:xfrm>
            <a:off x="590774" y="1922444"/>
            <a:ext cx="2453640" cy="3574714"/>
          </a:xfrm>
        </p:spPr>
        <p:txBody>
          <a:bodyPr>
            <a:normAutofit fontScale="92500" lnSpcReduction="20000"/>
          </a:bodyPr>
          <a:lstStyle/>
          <a:p>
            <a:pPr marL="344488" indent="-344488">
              <a:buNone/>
            </a:pPr>
            <a:r>
              <a:rPr lang="en-US" dirty="0" smtClean="0">
                <a:solidFill>
                  <a:srgbClr val="C00000"/>
                </a:solidFill>
              </a:rPr>
              <a:t>7</a:t>
            </a:r>
            <a:r>
              <a:rPr lang="en-US" dirty="0">
                <a:solidFill>
                  <a:srgbClr val="C00000"/>
                </a:solidFill>
              </a:rPr>
              <a:t>.   </a:t>
            </a:r>
            <a:r>
              <a:rPr lang="en-US" sz="2200" dirty="0">
                <a:solidFill>
                  <a:srgbClr val="C00000"/>
                </a:solidFill>
              </a:rPr>
              <a:t>Inclusion of alcohol addiction as a health and social problem, but conspicuously missing in the discussion. </a:t>
            </a:r>
          </a:p>
          <a:p>
            <a:pPr marL="344488" indent="0">
              <a:buNone/>
            </a:pPr>
            <a:r>
              <a:rPr lang="en-US" sz="2200" dirty="0">
                <a:solidFill>
                  <a:srgbClr val="C00000"/>
                </a:solidFill>
              </a:rPr>
              <a:t>Is it because of the high rates of alcoholism in Scandinavia?</a:t>
            </a:r>
          </a:p>
          <a:p>
            <a:pPr marL="342900" indent="-342900">
              <a:buAutoNum type="arabicPeriod" startAt="2"/>
            </a:pPr>
            <a:endParaRPr lang="en-US" sz="2000" dirty="0">
              <a:solidFill>
                <a:srgbClr val="C00000"/>
              </a:solidFill>
            </a:endParaRPr>
          </a:p>
          <a:p>
            <a:endParaRPr lang="en-CA" dirty="0"/>
          </a:p>
        </p:txBody>
      </p:sp>
      <p:sp>
        <p:nvSpPr>
          <p:cNvPr id="4" name="Content Placeholder 3"/>
          <p:cNvSpPr>
            <a:spLocks noGrp="1"/>
          </p:cNvSpPr>
          <p:nvPr>
            <p:ph sz="half" idx="2"/>
          </p:nvPr>
        </p:nvSpPr>
        <p:spPr>
          <a:xfrm>
            <a:off x="3689872" y="2162287"/>
            <a:ext cx="7663927" cy="4014676"/>
          </a:xfrm>
        </p:spPr>
        <p:txBody>
          <a:bodyPr>
            <a:normAutofit fontScale="92500" lnSpcReduction="20000"/>
          </a:bodyPr>
          <a:lstStyle/>
          <a:p>
            <a:pPr marL="0" indent="0">
              <a:buNone/>
            </a:pPr>
            <a:r>
              <a:rPr lang="en-US" dirty="0" smtClean="0"/>
              <a:t>7. </a:t>
            </a:r>
            <a:r>
              <a:rPr lang="en-US" sz="2000" dirty="0"/>
              <a:t>Alcohol use and abuse are two different  things. The Scandinavian situation can be seen as high alcohol use where consumption is higher among social classes</a:t>
            </a:r>
          </a:p>
          <a:p>
            <a:pPr marL="398463" indent="-398463"/>
            <a:r>
              <a:rPr lang="en-US" sz="2000" dirty="0"/>
              <a:t>Alcohol abuse has been include as measured by surveys of mental illness that cover drug and alcohol addiction in the index of health and social problems. </a:t>
            </a:r>
          </a:p>
          <a:p>
            <a:pPr marL="398463" indent="-398463"/>
            <a:r>
              <a:rPr lang="en-US" sz="2000" dirty="0"/>
              <a:t>They further demonstrated a significant relationship between death from alcohol-related liver disease and income inequality in US states</a:t>
            </a:r>
          </a:p>
          <a:p>
            <a:endParaRPr lang="en-CA" dirty="0"/>
          </a:p>
        </p:txBody>
      </p:sp>
    </p:spTree>
    <p:extLst>
      <p:ext uri="{BB962C8B-B14F-4D97-AF65-F5344CB8AC3E}">
        <p14:creationId xmlns:p14="http://schemas.microsoft.com/office/powerpoint/2010/main" val="2459214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pPr algn="ctr"/>
            <a:r>
              <a:rPr lang="en-US" altLang="en-US" dirty="0"/>
              <a:t>I-clicker </a:t>
            </a:r>
            <a:r>
              <a:rPr lang="en-US" altLang="en-US" dirty="0" smtClean="0"/>
              <a:t>Question</a:t>
            </a:r>
            <a:endParaRPr lang="en-US" dirty="0"/>
          </a:p>
        </p:txBody>
      </p:sp>
      <p:sp>
        <p:nvSpPr>
          <p:cNvPr id="16" name="Content Placeholder 15"/>
          <p:cNvSpPr>
            <a:spLocks noGrp="1"/>
          </p:cNvSpPr>
          <p:nvPr>
            <p:ph idx="1"/>
          </p:nvPr>
        </p:nvSpPr>
        <p:spPr/>
        <p:txBody>
          <a:bodyPr/>
          <a:lstStyle/>
          <a:p>
            <a:pPr lvl="0">
              <a:spcBef>
                <a:spcPts val="0"/>
              </a:spcBef>
              <a:buFont typeface="+mj-lt"/>
              <a:buAutoNum type="arabicPeriod"/>
            </a:pPr>
            <a:r>
              <a:rPr lang="en-US" sz="2000" dirty="0">
                <a:latin typeface="Times New Roman" panose="02020603050405020304" pitchFamily="18" charset="0"/>
                <a:ea typeface="Times New Roman" panose="02020603050405020304" pitchFamily="18" charset="0"/>
              </a:rPr>
              <a:t>Which of the following is a major criticism of Wilkinson and Pickett’s book </a:t>
            </a:r>
            <a:r>
              <a:rPr lang="en-US" sz="2000" b="1" i="1" dirty="0">
                <a:latin typeface="Times New Roman" panose="02020603050405020304" pitchFamily="18" charset="0"/>
                <a:ea typeface="Times New Roman" panose="02020603050405020304" pitchFamily="18" charset="0"/>
              </a:rPr>
              <a:t>The spirit level”</a:t>
            </a:r>
            <a:r>
              <a:rPr lang="en-US" sz="2000" dirty="0">
                <a:latin typeface="Times New Roman" panose="02020603050405020304" pitchFamily="18" charset="0"/>
                <a:ea typeface="Times New Roman" panose="02020603050405020304" pitchFamily="18" charset="0"/>
              </a:rPr>
              <a:t> by Snowdon:</a:t>
            </a:r>
          </a:p>
          <a:p>
            <a:pPr lvl="1">
              <a:spcBef>
                <a:spcPts val="0"/>
              </a:spcBef>
              <a:buFont typeface="+mj-lt"/>
              <a:buAutoNum type="alphaLcPeriod"/>
            </a:pPr>
            <a:r>
              <a:rPr lang="en-US" sz="2000" dirty="0">
                <a:latin typeface="Times New Roman" panose="02020603050405020304" pitchFamily="18" charset="0"/>
                <a:ea typeface="Times New Roman" panose="02020603050405020304" pitchFamily="18" charset="0"/>
              </a:rPr>
              <a:t>Relative income plays a big role in health outcomes</a:t>
            </a:r>
          </a:p>
          <a:p>
            <a:pPr lvl="1">
              <a:spcBef>
                <a:spcPts val="0"/>
              </a:spcBef>
              <a:buFont typeface="+mj-lt"/>
              <a:buAutoNum type="alphaLcPeriod"/>
            </a:pPr>
            <a:r>
              <a:rPr lang="en-US" sz="2000" dirty="0">
                <a:latin typeface="Times New Roman" panose="02020603050405020304" pitchFamily="18" charset="0"/>
                <a:ea typeface="Times New Roman" panose="02020603050405020304" pitchFamily="18" charset="0"/>
              </a:rPr>
              <a:t>Gross Domestic product is not correlated with good health</a:t>
            </a:r>
          </a:p>
          <a:p>
            <a:pPr lvl="1">
              <a:spcBef>
                <a:spcPts val="0"/>
              </a:spcBef>
              <a:buFont typeface="+mj-lt"/>
              <a:buAutoNum type="alphaLcPeriod"/>
            </a:pPr>
            <a:r>
              <a:rPr lang="en-US" sz="2000" dirty="0" smtClean="0">
                <a:latin typeface="Times New Roman" panose="02020603050405020304" pitchFamily="18" charset="0"/>
                <a:ea typeface="Times New Roman" panose="02020603050405020304" pitchFamily="18" charset="0"/>
              </a:rPr>
              <a:t>A high </a:t>
            </a:r>
            <a:r>
              <a:rPr lang="en-US" sz="2000" dirty="0">
                <a:latin typeface="Times New Roman" panose="02020603050405020304" pitchFamily="18" charset="0"/>
                <a:ea typeface="Times New Roman" panose="02020603050405020304" pitchFamily="18" charset="0"/>
              </a:rPr>
              <a:t>income gap </a:t>
            </a:r>
            <a:r>
              <a:rPr lang="en-US" sz="2000" dirty="0" smtClean="0">
                <a:latin typeface="Times New Roman" panose="02020603050405020304" pitchFamily="18" charset="0"/>
                <a:ea typeface="Times New Roman" panose="02020603050405020304" pitchFamily="18" charset="0"/>
              </a:rPr>
              <a:t>within society is associated with lower life expectancy</a:t>
            </a:r>
            <a:endParaRPr lang="en-US" sz="2000" dirty="0">
              <a:latin typeface="Times New Roman" panose="02020603050405020304" pitchFamily="18" charset="0"/>
              <a:ea typeface="Times New Roman" panose="02020603050405020304" pitchFamily="18" charset="0"/>
            </a:endParaRPr>
          </a:p>
          <a:p>
            <a:pPr lvl="1">
              <a:spcBef>
                <a:spcPts val="0"/>
              </a:spcBef>
              <a:buFont typeface="+mj-lt"/>
              <a:buAutoNum type="alphaLcPeriod"/>
            </a:pPr>
            <a:r>
              <a:rPr lang="en-US" sz="2000" dirty="0">
                <a:solidFill>
                  <a:schemeClr val="tx1"/>
                </a:solidFill>
                <a:latin typeface="Times New Roman" panose="02020603050405020304" pitchFamily="18" charset="0"/>
                <a:ea typeface="Times New Roman" panose="02020603050405020304" pitchFamily="18" charset="0"/>
              </a:rPr>
              <a:t>Correlation between relative income and </a:t>
            </a:r>
            <a:r>
              <a:rPr lang="en-US" sz="2000" dirty="0" smtClean="0">
                <a:solidFill>
                  <a:schemeClr val="tx1"/>
                </a:solidFill>
                <a:latin typeface="Times New Roman" panose="02020603050405020304" pitchFamily="18" charset="0"/>
                <a:ea typeface="Times New Roman" panose="02020603050405020304" pitchFamily="18" charset="0"/>
              </a:rPr>
              <a:t>life expectancy </a:t>
            </a:r>
            <a:r>
              <a:rPr lang="en-US" sz="2000" dirty="0">
                <a:solidFill>
                  <a:schemeClr val="tx1"/>
                </a:solidFill>
                <a:latin typeface="Times New Roman" panose="02020603050405020304" pitchFamily="18" charset="0"/>
                <a:ea typeface="Times New Roman" panose="02020603050405020304" pitchFamily="18" charset="0"/>
              </a:rPr>
              <a:t>is a product of choice of countries</a:t>
            </a:r>
          </a:p>
          <a:p>
            <a:pPr lvl="1">
              <a:spcBef>
                <a:spcPts val="0"/>
              </a:spcBef>
              <a:buFont typeface="+mj-lt"/>
              <a:buAutoNum type="alphaLcPeriod"/>
            </a:pPr>
            <a:r>
              <a:rPr lang="en-US" sz="2000" dirty="0" smtClean="0">
                <a:latin typeface="Times New Roman" panose="02020603050405020304" pitchFamily="18" charset="0"/>
                <a:ea typeface="Times New Roman" panose="02020603050405020304" pitchFamily="18" charset="0"/>
              </a:rPr>
              <a:t>a </a:t>
            </a:r>
            <a:r>
              <a:rPr lang="en-US" sz="2000" dirty="0">
                <a:latin typeface="Times New Roman" panose="02020603050405020304" pitchFamily="18" charset="0"/>
                <a:ea typeface="Times New Roman" panose="02020603050405020304" pitchFamily="18" charset="0"/>
              </a:rPr>
              <a:t>and </a:t>
            </a:r>
            <a:r>
              <a:rPr lang="en-US" sz="2000" dirty="0" smtClean="0">
                <a:latin typeface="Times New Roman" panose="02020603050405020304" pitchFamily="18" charset="0"/>
                <a:ea typeface="Times New Roman" panose="02020603050405020304" pitchFamily="18" charset="0"/>
              </a:rPr>
              <a:t>c</a:t>
            </a:r>
            <a:endParaRPr lang="en-US" sz="2000" dirty="0">
              <a:latin typeface="Times New Roman" panose="02020603050405020304" pitchFamily="18" charset="0"/>
              <a:ea typeface="Times New Roman" panose="02020603050405020304" pitchFamily="18" charset="0"/>
            </a:endParaRPr>
          </a:p>
          <a:p>
            <a:pPr indent="0">
              <a:spcBef>
                <a:spcPts val="0"/>
              </a:spcBef>
              <a:buNone/>
            </a:pPr>
            <a:r>
              <a:rPr lang="en-US" sz="2000" dirty="0">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230394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580"/>
            <a:ext cx="10515600" cy="1001096"/>
          </a:xfrm>
        </p:spPr>
        <p:txBody>
          <a:bodyPr>
            <a:normAutofit/>
          </a:bodyPr>
          <a:lstStyle/>
          <a:p>
            <a:r>
              <a:rPr lang="en-US" sz="2400" b="1" dirty="0" smtClean="0"/>
              <a:t>Critique by other writers</a:t>
            </a:r>
            <a:endParaRPr lang="en-US" sz="2400" b="1" dirty="0"/>
          </a:p>
        </p:txBody>
      </p:sp>
      <p:sp>
        <p:nvSpPr>
          <p:cNvPr id="3" name="Content Placeholder 2"/>
          <p:cNvSpPr>
            <a:spLocks noGrp="1"/>
          </p:cNvSpPr>
          <p:nvPr>
            <p:ph idx="1"/>
          </p:nvPr>
        </p:nvSpPr>
        <p:spPr>
          <a:xfrm>
            <a:off x="838199" y="1624405"/>
            <a:ext cx="10704755" cy="4819426"/>
          </a:xfrm>
        </p:spPr>
        <p:txBody>
          <a:bodyPr/>
          <a:lstStyle/>
          <a:p>
            <a:pPr>
              <a:buFont typeface="Wingdings" panose="05000000000000000000" pitchFamily="2" charset="2"/>
              <a:buChar char="v"/>
            </a:pPr>
            <a:r>
              <a:rPr lang="en-US" sz="2200" dirty="0" smtClean="0"/>
              <a:t>The strength of association between absolute income and life expectancy seems quite sensitive to which countries are included. If more countries are included it changes the association between income and life expectancy (Ken Judge)</a:t>
            </a:r>
          </a:p>
          <a:p>
            <a:endParaRPr lang="en-US" sz="2000" dirty="0" smtClean="0"/>
          </a:p>
          <a:p>
            <a:endParaRPr lang="en-US" sz="2000" dirty="0"/>
          </a:p>
          <a:p>
            <a:pPr>
              <a:buFont typeface="Wingdings" panose="05000000000000000000" pitchFamily="2" charset="2"/>
              <a:buChar char="v"/>
            </a:pPr>
            <a:r>
              <a:rPr lang="en-US" sz="2200" dirty="0" smtClean="0"/>
              <a:t>Wilkinson findings were an artifact of the selection of countries. The relationship between income inequality and health of the population is slowly dissipating. (Lynch. J et al)</a:t>
            </a:r>
          </a:p>
          <a:p>
            <a:pPr marL="0" indent="0">
              <a:buNone/>
            </a:pPr>
            <a:endParaRPr lang="en-US" sz="2200" dirty="0"/>
          </a:p>
        </p:txBody>
      </p:sp>
    </p:spTree>
    <p:extLst>
      <p:ext uri="{BB962C8B-B14F-4D97-AF65-F5344CB8AC3E}">
        <p14:creationId xmlns:p14="http://schemas.microsoft.com/office/powerpoint/2010/main" val="2824335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
            <a:ext cx="10515600" cy="526472"/>
          </a:xfrm>
        </p:spPr>
        <p:txBody>
          <a:bodyPr>
            <a:noAutofit/>
          </a:bodyPr>
          <a:lstStyle/>
          <a:p>
            <a:pPr algn="ctr"/>
            <a:r>
              <a:rPr lang="en-US" sz="3200" b="1" dirty="0" smtClean="0"/>
              <a:t>Concluding notes</a:t>
            </a:r>
            <a:endParaRPr lang="en-US" sz="3200" b="1" dirty="0"/>
          </a:p>
        </p:txBody>
      </p:sp>
      <p:sp>
        <p:nvSpPr>
          <p:cNvPr id="4" name="Text Placeholder 3"/>
          <p:cNvSpPr>
            <a:spLocks noGrp="1"/>
          </p:cNvSpPr>
          <p:nvPr>
            <p:ph type="body" idx="1"/>
          </p:nvPr>
        </p:nvSpPr>
        <p:spPr>
          <a:xfrm>
            <a:off x="6232395" y="548292"/>
            <a:ext cx="5157787" cy="400805"/>
          </a:xfrm>
        </p:spPr>
        <p:txBody>
          <a:bodyPr>
            <a:normAutofit fontScale="92500" lnSpcReduction="10000"/>
          </a:bodyPr>
          <a:lstStyle/>
          <a:p>
            <a:r>
              <a:rPr lang="en-US" dirty="0" smtClean="0"/>
              <a:t>Food for thought </a:t>
            </a:r>
            <a:endParaRPr lang="en-US" dirty="0"/>
          </a:p>
        </p:txBody>
      </p:sp>
      <p:sp>
        <p:nvSpPr>
          <p:cNvPr id="3" name="Content Placeholder 2"/>
          <p:cNvSpPr>
            <a:spLocks noGrp="1"/>
          </p:cNvSpPr>
          <p:nvPr>
            <p:ph sz="half" idx="2"/>
          </p:nvPr>
        </p:nvSpPr>
        <p:spPr>
          <a:xfrm>
            <a:off x="5970493" y="892885"/>
            <a:ext cx="6002767" cy="5868522"/>
          </a:xfrm>
        </p:spPr>
        <p:txBody>
          <a:bodyPr>
            <a:normAutofit fontScale="85000" lnSpcReduction="10000"/>
          </a:bodyPr>
          <a:lstStyle/>
          <a:p>
            <a:r>
              <a:rPr lang="en-GB" altLang="en-US" sz="2000" dirty="0" smtClean="0">
                <a:solidFill>
                  <a:srgbClr val="0070C0"/>
                </a:solidFill>
              </a:rPr>
              <a:t>Almost everything is affected </a:t>
            </a:r>
            <a:r>
              <a:rPr lang="en-GB" altLang="en-US" sz="2000" dirty="0" smtClean="0"/>
              <a:t>not by how wealthy a society is, </a:t>
            </a:r>
            <a:r>
              <a:rPr lang="en-GB" altLang="en-US" sz="2000" dirty="0" smtClean="0">
                <a:solidFill>
                  <a:srgbClr val="0070C0"/>
                </a:solidFill>
              </a:rPr>
              <a:t>but how equal it is</a:t>
            </a:r>
          </a:p>
          <a:p>
            <a:r>
              <a:rPr lang="en-GB" altLang="en-US" sz="2000" dirty="0" smtClean="0">
                <a:solidFill>
                  <a:srgbClr val="0070C0"/>
                </a:solidFill>
              </a:rPr>
              <a:t>Societies with a bigger gap between rich and poor are bad for everyone </a:t>
            </a:r>
            <a:r>
              <a:rPr lang="en-GB" altLang="en-US" sz="2000" dirty="0" smtClean="0"/>
              <a:t>in them – including the well off</a:t>
            </a:r>
          </a:p>
          <a:p>
            <a:r>
              <a:rPr lang="en-GB" sz="2000" dirty="0" smtClean="0"/>
              <a:t> </a:t>
            </a:r>
            <a:r>
              <a:rPr lang="en-GB" sz="2000" dirty="0" smtClean="0">
                <a:solidFill>
                  <a:srgbClr val="0070C0"/>
                </a:solidFill>
              </a:rPr>
              <a:t>Everyone </a:t>
            </a:r>
            <a:r>
              <a:rPr lang="en-GB" sz="2000" dirty="0">
                <a:solidFill>
                  <a:srgbClr val="0070C0"/>
                </a:solidFill>
              </a:rPr>
              <a:t>benefits </a:t>
            </a:r>
            <a:r>
              <a:rPr lang="en-GB" sz="2000" dirty="0"/>
              <a:t>from greater </a:t>
            </a:r>
            <a:r>
              <a:rPr lang="en-GB" sz="2000" dirty="0" smtClean="0"/>
              <a:t>equality.</a:t>
            </a:r>
          </a:p>
          <a:p>
            <a:r>
              <a:rPr lang="en-GB" sz="2000" dirty="0" smtClean="0">
                <a:solidFill>
                  <a:srgbClr val="0070C0"/>
                </a:solidFill>
              </a:rPr>
              <a:t>Usually </a:t>
            </a:r>
            <a:r>
              <a:rPr lang="en-GB" sz="2000" dirty="0">
                <a:solidFill>
                  <a:srgbClr val="0070C0"/>
                </a:solidFill>
              </a:rPr>
              <a:t>the benefits are greatest among the poor </a:t>
            </a:r>
            <a:r>
              <a:rPr lang="en-GB" sz="2000" dirty="0"/>
              <a:t>but extend to the majority of the population </a:t>
            </a:r>
            <a:endParaRPr lang="en-GB" sz="2000" dirty="0" smtClean="0"/>
          </a:p>
          <a:p>
            <a:r>
              <a:rPr lang="en-US" sz="2000" dirty="0" smtClean="0"/>
              <a:t>There are multiple sources of influence on health and social problems and </a:t>
            </a:r>
            <a:r>
              <a:rPr lang="en-US" sz="2000" dirty="0" smtClean="0">
                <a:solidFill>
                  <a:srgbClr val="0070C0"/>
                </a:solidFill>
              </a:rPr>
              <a:t>income and inequality are just a part of the puzzle</a:t>
            </a:r>
            <a:endParaRPr lang="en-GB" sz="2000" dirty="0" smtClean="0">
              <a:solidFill>
                <a:srgbClr val="0070C0"/>
              </a:solidFill>
            </a:endParaRPr>
          </a:p>
          <a:p>
            <a:r>
              <a:rPr lang="en-GB" sz="2000" dirty="0" smtClean="0">
                <a:solidFill>
                  <a:srgbClr val="0070C0"/>
                </a:solidFill>
              </a:rPr>
              <a:t>Real world differences are very crucial </a:t>
            </a:r>
            <a:r>
              <a:rPr lang="en-GB" sz="2000" dirty="0" smtClean="0"/>
              <a:t>in the analysis of health and social problems.</a:t>
            </a:r>
          </a:p>
          <a:p>
            <a:r>
              <a:rPr lang="en-GB" sz="2000" dirty="0" smtClean="0">
                <a:solidFill>
                  <a:srgbClr val="0070C0"/>
                </a:solidFill>
              </a:rPr>
              <a:t>Social, demographic, historical and cultural differences between nations are very important </a:t>
            </a:r>
            <a:r>
              <a:rPr lang="en-GB" sz="2000" dirty="0" smtClean="0"/>
              <a:t>in the outcome of health and social problems. </a:t>
            </a:r>
          </a:p>
          <a:p>
            <a:pPr lvl="1"/>
            <a:r>
              <a:rPr lang="en-GB" sz="2000" dirty="0" err="1" smtClean="0"/>
              <a:t>Eg</a:t>
            </a:r>
            <a:r>
              <a:rPr lang="en-GB" sz="2000" dirty="0" smtClean="0"/>
              <a:t>. Cultural differences may provide a better explanation of teen birth rates than inequality</a:t>
            </a:r>
          </a:p>
          <a:p>
            <a:r>
              <a:rPr lang="en-US" sz="2000" dirty="0">
                <a:solidFill>
                  <a:srgbClr val="0070C0"/>
                </a:solidFill>
              </a:rPr>
              <a:t>B</a:t>
            </a:r>
            <a:r>
              <a:rPr lang="en-US" sz="2000" dirty="0" smtClean="0">
                <a:solidFill>
                  <a:srgbClr val="0070C0"/>
                </a:solidFill>
              </a:rPr>
              <a:t>oth relative and absolute income are major contributors </a:t>
            </a:r>
            <a:r>
              <a:rPr lang="en-US" sz="2000" dirty="0" smtClean="0"/>
              <a:t>to health and social problems.</a:t>
            </a:r>
          </a:p>
          <a:p>
            <a:endParaRPr lang="en-GB" sz="2400" dirty="0" smtClean="0"/>
          </a:p>
          <a:p>
            <a:endParaRPr lang="en-GB" dirty="0" smtClean="0"/>
          </a:p>
          <a:p>
            <a:endParaRPr lang="en-GB" dirty="0" smtClean="0"/>
          </a:p>
          <a:p>
            <a:endParaRPr lang="en-GB" dirty="0"/>
          </a:p>
          <a:p>
            <a:endParaRPr lang="en-US" dirty="0"/>
          </a:p>
        </p:txBody>
      </p:sp>
      <p:sp>
        <p:nvSpPr>
          <p:cNvPr id="5" name="Text Placeholder 4"/>
          <p:cNvSpPr>
            <a:spLocks noGrp="1"/>
          </p:cNvSpPr>
          <p:nvPr>
            <p:ph type="body" sz="quarter" idx="3"/>
          </p:nvPr>
        </p:nvSpPr>
        <p:spPr>
          <a:xfrm>
            <a:off x="143881" y="167425"/>
            <a:ext cx="5183188" cy="1129476"/>
          </a:xfrm>
        </p:spPr>
        <p:txBody>
          <a:bodyPr>
            <a:normAutofit lnSpcReduction="10000"/>
          </a:bodyPr>
          <a:lstStyle/>
          <a:p>
            <a:pPr>
              <a:spcBef>
                <a:spcPts val="0"/>
              </a:spcBef>
            </a:pPr>
            <a:r>
              <a:rPr lang="en-GB" altLang="en-US" dirty="0"/>
              <a:t>Which way for the </a:t>
            </a:r>
            <a:r>
              <a:rPr lang="en-GB" altLang="en-US" dirty="0" smtClean="0"/>
              <a:t>future? </a:t>
            </a:r>
          </a:p>
          <a:p>
            <a:pPr>
              <a:spcBef>
                <a:spcPts val="0"/>
              </a:spcBef>
            </a:pPr>
            <a:r>
              <a:rPr lang="en-GB" altLang="en-US" dirty="0" smtClean="0"/>
              <a:t>(</a:t>
            </a:r>
            <a:r>
              <a:rPr lang="en-GB" altLang="en-US" dirty="0"/>
              <a:t>Wilkinson and Pickett, and Snowdon)?</a:t>
            </a:r>
            <a:endParaRPr lang="en-US" dirty="0"/>
          </a:p>
        </p:txBody>
      </p:sp>
      <p:sp>
        <p:nvSpPr>
          <p:cNvPr id="6" name="Content Placeholder 5"/>
          <p:cNvSpPr>
            <a:spLocks noGrp="1"/>
          </p:cNvSpPr>
          <p:nvPr>
            <p:ph sz="quarter" idx="4"/>
          </p:nvPr>
        </p:nvSpPr>
        <p:spPr>
          <a:xfrm>
            <a:off x="301213" y="1296901"/>
            <a:ext cx="5497157" cy="5328256"/>
          </a:xfrm>
        </p:spPr>
        <p:txBody>
          <a:bodyPr>
            <a:normAutofit fontScale="70000" lnSpcReduction="20000"/>
          </a:bodyPr>
          <a:lstStyle/>
          <a:p>
            <a:pPr marL="0" lvl="0" indent="0">
              <a:buNone/>
            </a:pPr>
            <a:r>
              <a:rPr lang="en-GB" altLang="en-US" sz="2200" dirty="0">
                <a:solidFill>
                  <a:srgbClr val="C00000"/>
                </a:solidFill>
              </a:rPr>
              <a:t>W &amp; P</a:t>
            </a:r>
          </a:p>
          <a:p>
            <a:pPr lvl="0"/>
            <a:r>
              <a:rPr lang="en-GB" altLang="en-US" sz="2400" dirty="0">
                <a:solidFill>
                  <a:prstClr val="black"/>
                </a:solidFill>
              </a:rPr>
              <a:t>Sustainability</a:t>
            </a:r>
          </a:p>
          <a:p>
            <a:pPr lvl="0"/>
            <a:r>
              <a:rPr lang="en-GB" altLang="en-US" sz="2400" dirty="0">
                <a:solidFill>
                  <a:prstClr val="black"/>
                </a:solidFill>
              </a:rPr>
              <a:t> Greater equality</a:t>
            </a:r>
          </a:p>
          <a:p>
            <a:pPr lvl="0"/>
            <a:r>
              <a:rPr lang="en-GB" altLang="en-US" sz="2400" dirty="0">
                <a:solidFill>
                  <a:prstClr val="black"/>
                </a:solidFill>
              </a:rPr>
              <a:t> Economic democracy</a:t>
            </a:r>
          </a:p>
          <a:p>
            <a:pPr lvl="0"/>
            <a:r>
              <a:rPr lang="en-GB" altLang="en-US" sz="2400" dirty="0">
                <a:solidFill>
                  <a:prstClr val="black"/>
                </a:solidFill>
              </a:rPr>
              <a:t> Relative income not absolute income offers a better explanation of health and social problems.</a:t>
            </a:r>
          </a:p>
          <a:p>
            <a:pPr marL="0" lvl="0" indent="0">
              <a:buNone/>
            </a:pPr>
            <a:endParaRPr lang="en-GB" altLang="en-US" sz="2200" dirty="0" smtClean="0">
              <a:solidFill>
                <a:srgbClr val="C00000"/>
              </a:solidFill>
            </a:endParaRPr>
          </a:p>
          <a:p>
            <a:pPr marL="0" lvl="0" indent="0">
              <a:buNone/>
            </a:pPr>
            <a:r>
              <a:rPr lang="en-GB" altLang="en-US" sz="2200" dirty="0" smtClean="0">
                <a:solidFill>
                  <a:srgbClr val="C00000"/>
                </a:solidFill>
              </a:rPr>
              <a:t>Snowdon</a:t>
            </a:r>
            <a:endParaRPr lang="en-GB" altLang="en-US" sz="2200" dirty="0">
              <a:solidFill>
                <a:srgbClr val="C00000"/>
              </a:solidFill>
            </a:endParaRPr>
          </a:p>
          <a:p>
            <a:pPr lvl="0"/>
            <a:r>
              <a:rPr lang="en-GB" altLang="en-US" sz="2200" dirty="0">
                <a:solidFill>
                  <a:prstClr val="black"/>
                </a:solidFill>
              </a:rPr>
              <a:t>Poor housing, unhealthy diet, urban pollution, long working hours and other trappings of poverty offer as much explanation for health and social problems</a:t>
            </a:r>
          </a:p>
          <a:p>
            <a:pPr lvl="0"/>
            <a:r>
              <a:rPr lang="en-GB" altLang="en-US" sz="2200" dirty="0">
                <a:solidFill>
                  <a:prstClr val="black"/>
                </a:solidFill>
              </a:rPr>
              <a:t>Use of current and consistent data offers room for unequivocal explanation </a:t>
            </a:r>
            <a:r>
              <a:rPr lang="en-GB" altLang="en-US" sz="2200" dirty="0" smtClean="0">
                <a:solidFill>
                  <a:prstClr val="black"/>
                </a:solidFill>
              </a:rPr>
              <a:t>of health </a:t>
            </a:r>
            <a:r>
              <a:rPr lang="en-GB" altLang="en-US" sz="2200" dirty="0">
                <a:solidFill>
                  <a:prstClr val="black"/>
                </a:solidFill>
              </a:rPr>
              <a:t>and social problems</a:t>
            </a:r>
          </a:p>
          <a:p>
            <a:pPr lvl="0"/>
            <a:r>
              <a:rPr lang="en-GB" altLang="en-US" sz="2200" dirty="0">
                <a:solidFill>
                  <a:prstClr val="black"/>
                </a:solidFill>
              </a:rPr>
              <a:t>Real world differences in countries should be considered in analysis</a:t>
            </a:r>
          </a:p>
          <a:p>
            <a:pPr lvl="0"/>
            <a:r>
              <a:rPr lang="en-GB" altLang="en-US" sz="2200" dirty="0">
                <a:solidFill>
                  <a:prstClr val="black"/>
                </a:solidFill>
              </a:rPr>
              <a:t>Absolute income (GDP) not relative income offers a better explanation of health and social problems.</a:t>
            </a:r>
          </a:p>
          <a:p>
            <a:endParaRPr lang="en-US" dirty="0"/>
          </a:p>
        </p:txBody>
      </p:sp>
    </p:spTree>
    <p:extLst>
      <p:ext uri="{BB962C8B-B14F-4D97-AF65-F5344CB8AC3E}">
        <p14:creationId xmlns:p14="http://schemas.microsoft.com/office/powerpoint/2010/main" val="2624098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5445"/>
          </a:xfrm>
        </p:spPr>
        <p:txBody>
          <a:bodyPr>
            <a:normAutofit/>
          </a:bodyPr>
          <a:lstStyle/>
          <a:p>
            <a:pPr algn="ctr"/>
            <a:r>
              <a:rPr lang="en-US" sz="2400" b="1" dirty="0" smtClean="0"/>
              <a:t>Questions to Ponder over</a:t>
            </a:r>
            <a:endParaRPr lang="en-US" sz="2400"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a:t>
            </a:r>
            <a:r>
              <a:rPr lang="en-US" sz="2400" dirty="0" smtClean="0"/>
              <a:t>What are some of the pathways linking income inequality and </a:t>
            </a:r>
            <a:r>
              <a:rPr lang="en-US" sz="2400" dirty="0"/>
              <a:t>health and social </a:t>
            </a:r>
            <a:r>
              <a:rPr lang="en-US" sz="2400" dirty="0" smtClean="0"/>
              <a:t>problems?</a:t>
            </a:r>
            <a:endParaRPr lang="en-US" sz="2400" dirty="0"/>
          </a:p>
          <a:p>
            <a:pPr marL="0" indent="0">
              <a:buNone/>
            </a:pPr>
            <a:endParaRPr lang="en-US" sz="2400" dirty="0" smtClean="0"/>
          </a:p>
          <a:p>
            <a:pPr>
              <a:buFont typeface="Wingdings" panose="05000000000000000000" pitchFamily="2" charset="2"/>
              <a:buChar char="Ø"/>
            </a:pPr>
            <a:r>
              <a:rPr lang="en-US" sz="2400" dirty="0"/>
              <a:t>W</a:t>
            </a:r>
            <a:r>
              <a:rPr lang="en-US" sz="2400" dirty="0" smtClean="0"/>
              <a:t>ho </a:t>
            </a:r>
            <a:r>
              <a:rPr lang="en-US" sz="2400" dirty="0"/>
              <a:t>might be </a:t>
            </a:r>
            <a:r>
              <a:rPr lang="en-US" sz="2400" dirty="0" smtClean="0"/>
              <a:t>affected </a:t>
            </a:r>
            <a:r>
              <a:rPr lang="en-US" sz="2400" dirty="0"/>
              <a:t>by income </a:t>
            </a:r>
            <a:r>
              <a:rPr lang="en-US" sz="2400" dirty="0" smtClean="0"/>
              <a:t>inequality?</a:t>
            </a:r>
            <a:endParaRPr lang="en-US" sz="2400" dirty="0"/>
          </a:p>
          <a:p>
            <a:pPr>
              <a:buFont typeface="Wingdings" panose="05000000000000000000" pitchFamily="2" charset="2"/>
              <a:buChar char="Ø"/>
            </a:pPr>
            <a:endParaRPr lang="en-US" sz="2400" dirty="0" smtClean="0"/>
          </a:p>
          <a:p>
            <a:pPr>
              <a:buFont typeface="Wingdings" panose="05000000000000000000" pitchFamily="2" charset="2"/>
              <a:buChar char="Ø"/>
            </a:pPr>
            <a:r>
              <a:rPr lang="en-US" sz="2400" dirty="0" smtClean="0"/>
              <a:t>What are the other </a:t>
            </a:r>
            <a:r>
              <a:rPr lang="en-US" sz="2400" dirty="0"/>
              <a:t>possible impacts of income inequality, for </a:t>
            </a:r>
            <a:r>
              <a:rPr lang="en-US" sz="2400" dirty="0" smtClean="0"/>
              <a:t>example, on </a:t>
            </a:r>
            <a:r>
              <a:rPr lang="en-US" sz="2400" dirty="0"/>
              <a:t>the </a:t>
            </a:r>
            <a:r>
              <a:rPr lang="en-US" sz="2400" dirty="0" smtClean="0"/>
              <a:t>economy?</a:t>
            </a:r>
            <a:endParaRPr lang="en-US" sz="2400" dirty="0"/>
          </a:p>
        </p:txBody>
      </p:sp>
    </p:spTree>
    <p:extLst>
      <p:ext uri="{BB962C8B-B14F-4D97-AF65-F5344CB8AC3E}">
        <p14:creationId xmlns:p14="http://schemas.microsoft.com/office/powerpoint/2010/main" val="1074260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I-clicker Question </a:t>
            </a:r>
            <a:r>
              <a:rPr lang="en-US" dirty="0" smtClean="0"/>
              <a:t>#2</a:t>
            </a:r>
            <a:endParaRPr lang="en-US" dirty="0"/>
          </a:p>
        </p:txBody>
      </p:sp>
      <p:sp>
        <p:nvSpPr>
          <p:cNvPr id="3" name="Content Placeholder 2"/>
          <p:cNvSpPr>
            <a:spLocks noGrp="1"/>
          </p:cNvSpPr>
          <p:nvPr>
            <p:ph idx="1"/>
          </p:nvPr>
        </p:nvSpPr>
        <p:spPr>
          <a:xfrm>
            <a:off x="1339403" y="1493949"/>
            <a:ext cx="10165209" cy="4417273"/>
          </a:xfrm>
        </p:spPr>
        <p:txBody>
          <a:bodyPr/>
          <a:lstStyle/>
          <a:p>
            <a:pPr marL="0" lvl="0" indent="0">
              <a:buNone/>
            </a:pPr>
            <a:r>
              <a:rPr lang="en-GB" altLang="en-US" dirty="0" smtClean="0">
                <a:solidFill>
                  <a:prstClr val="black"/>
                </a:solidFill>
              </a:rPr>
              <a:t>Which of the following is </a:t>
            </a:r>
            <a:r>
              <a:rPr lang="en-GB" altLang="en-US" b="1" i="1" dirty="0" smtClean="0">
                <a:solidFill>
                  <a:prstClr val="black"/>
                </a:solidFill>
              </a:rPr>
              <a:t>not</a:t>
            </a:r>
            <a:r>
              <a:rPr lang="en-GB" altLang="en-US" dirty="0" smtClean="0">
                <a:solidFill>
                  <a:prstClr val="black"/>
                </a:solidFill>
              </a:rPr>
              <a:t> a recommended action for rich countries by Wilkinson and Pickett?</a:t>
            </a:r>
          </a:p>
          <a:p>
            <a:pPr lvl="0">
              <a:buAutoNum type="alphaLcPeriod"/>
            </a:pPr>
            <a:endParaRPr lang="en-GB" altLang="en-US" dirty="0">
              <a:solidFill>
                <a:prstClr val="black"/>
              </a:solidFill>
            </a:endParaRPr>
          </a:p>
          <a:p>
            <a:pPr lvl="0">
              <a:buAutoNum type="alphaLcPeriod"/>
            </a:pPr>
            <a:r>
              <a:rPr lang="en-GB" altLang="en-US" dirty="0" smtClean="0">
                <a:solidFill>
                  <a:prstClr val="black"/>
                </a:solidFill>
              </a:rPr>
              <a:t>Greater equality</a:t>
            </a:r>
          </a:p>
          <a:p>
            <a:pPr lvl="0">
              <a:buAutoNum type="alphaLcPeriod"/>
            </a:pPr>
            <a:r>
              <a:rPr lang="en-GB" altLang="en-US" dirty="0" smtClean="0">
                <a:solidFill>
                  <a:prstClr val="black"/>
                </a:solidFill>
              </a:rPr>
              <a:t>Relative </a:t>
            </a:r>
            <a:r>
              <a:rPr lang="en-GB" altLang="en-US" dirty="0">
                <a:solidFill>
                  <a:prstClr val="black"/>
                </a:solidFill>
              </a:rPr>
              <a:t>income not absolute income offers a better explanation of health and social problems</a:t>
            </a:r>
            <a:r>
              <a:rPr lang="en-GB" altLang="en-US" dirty="0" smtClean="0">
                <a:solidFill>
                  <a:prstClr val="black"/>
                </a:solidFill>
              </a:rPr>
              <a:t>.</a:t>
            </a:r>
          </a:p>
          <a:p>
            <a:pPr>
              <a:buFont typeface="Wingdings 3" charset="2"/>
              <a:buAutoNum type="alphaLcPeriod"/>
            </a:pPr>
            <a:r>
              <a:rPr lang="en-GB" altLang="en-US" dirty="0" smtClean="0">
                <a:solidFill>
                  <a:prstClr val="black"/>
                </a:solidFill>
              </a:rPr>
              <a:t>Sustainability</a:t>
            </a:r>
          </a:p>
          <a:p>
            <a:pPr>
              <a:buFont typeface="Wingdings 3" charset="2"/>
              <a:buAutoNum type="alphaLcPeriod"/>
            </a:pPr>
            <a:r>
              <a:rPr lang="en-GB" altLang="en-US" dirty="0" smtClean="0">
                <a:solidFill>
                  <a:prstClr val="black"/>
                </a:solidFill>
              </a:rPr>
              <a:t>Increase in GDP</a:t>
            </a:r>
          </a:p>
          <a:p>
            <a:pPr lvl="0">
              <a:buFont typeface="Wingdings 3" charset="2"/>
              <a:buAutoNum type="alphaLcPeriod"/>
            </a:pPr>
            <a:r>
              <a:rPr lang="en-GB" altLang="en-US" dirty="0">
                <a:solidFill>
                  <a:prstClr val="black"/>
                </a:solidFill>
              </a:rPr>
              <a:t>Economic democracy</a:t>
            </a:r>
          </a:p>
          <a:p>
            <a:pPr>
              <a:buFont typeface="Wingdings 3" charset="2"/>
              <a:buAutoNum type="alphaLcPeriod"/>
            </a:pPr>
            <a:endParaRPr lang="en-GB" altLang="en-US" dirty="0">
              <a:solidFill>
                <a:prstClr val="black"/>
              </a:solidFill>
            </a:endParaRPr>
          </a:p>
          <a:p>
            <a:pPr lvl="0">
              <a:buAutoNum type="alphaLcPeriod"/>
            </a:pPr>
            <a:endParaRPr lang="en-GB" altLang="en-US" dirty="0" smtClean="0">
              <a:solidFill>
                <a:prstClr val="black"/>
              </a:solidFill>
            </a:endParaRPr>
          </a:p>
          <a:p>
            <a:pPr lvl="0">
              <a:buAutoNum type="alphaLcPeriod"/>
            </a:pPr>
            <a:endParaRPr lang="en-GB" altLang="en-US" dirty="0">
              <a:solidFill>
                <a:prstClr val="black"/>
              </a:solidFill>
            </a:endParaRPr>
          </a:p>
        </p:txBody>
      </p:sp>
    </p:spTree>
    <p:extLst>
      <p:ext uri="{BB962C8B-B14F-4D97-AF65-F5344CB8AC3E}">
        <p14:creationId xmlns:p14="http://schemas.microsoft.com/office/powerpoint/2010/main" val="1978764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Overview</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000" dirty="0" smtClean="0"/>
              <a:t>Reviews of the spirit level Thesis</a:t>
            </a:r>
          </a:p>
          <a:p>
            <a:pPr>
              <a:buFont typeface="Wingdings" panose="05000000000000000000" pitchFamily="2" charset="2"/>
              <a:buChar char="v"/>
            </a:pPr>
            <a:endParaRPr lang="en-US" sz="2000" dirty="0" smtClean="0"/>
          </a:p>
          <a:p>
            <a:pPr>
              <a:buFont typeface="Wingdings" panose="05000000000000000000" pitchFamily="2" charset="2"/>
              <a:buChar char="v"/>
            </a:pPr>
            <a:r>
              <a:rPr lang="en-US" sz="2000" dirty="0" smtClean="0"/>
              <a:t>Critique of the spirit level by Snowden and Rebuttal by Wilkinson &amp; Pricket</a:t>
            </a:r>
          </a:p>
          <a:p>
            <a:pPr>
              <a:buFont typeface="Wingdings" panose="05000000000000000000" pitchFamily="2" charset="2"/>
              <a:buChar char="v"/>
            </a:pPr>
            <a:endParaRPr lang="en-US" sz="2000" dirty="0" smtClean="0"/>
          </a:p>
          <a:p>
            <a:pPr>
              <a:buFont typeface="Wingdings" panose="05000000000000000000" pitchFamily="2" charset="2"/>
              <a:buChar char="v"/>
            </a:pPr>
            <a:r>
              <a:rPr lang="en-US" sz="2000" dirty="0" smtClean="0"/>
              <a:t>Critique by other writers</a:t>
            </a:r>
          </a:p>
          <a:p>
            <a:pPr>
              <a:buFont typeface="Wingdings" panose="05000000000000000000" pitchFamily="2" charset="2"/>
              <a:buChar char="v"/>
            </a:pPr>
            <a:endParaRPr lang="en-US" sz="2000" dirty="0" smtClean="0"/>
          </a:p>
          <a:p>
            <a:pPr>
              <a:buFont typeface="Wingdings" panose="05000000000000000000" pitchFamily="2" charset="2"/>
              <a:buChar char="v"/>
            </a:pPr>
            <a:r>
              <a:rPr lang="en-US" sz="2000" dirty="0" smtClean="0"/>
              <a:t>conclusions</a:t>
            </a:r>
            <a:endParaRPr lang="en-US" sz="2000" dirty="0"/>
          </a:p>
        </p:txBody>
      </p:sp>
    </p:spTree>
    <p:extLst>
      <p:ext uri="{BB962C8B-B14F-4D97-AF65-F5344CB8AC3E}">
        <p14:creationId xmlns:p14="http://schemas.microsoft.com/office/powerpoint/2010/main" val="2164401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smtClean="0"/>
              <a:t>Reference</a:t>
            </a:r>
            <a:endParaRPr lang="en-US" sz="2400" dirty="0"/>
          </a:p>
        </p:txBody>
      </p:sp>
      <p:sp>
        <p:nvSpPr>
          <p:cNvPr id="3" name="Content Placeholder 2"/>
          <p:cNvSpPr>
            <a:spLocks noGrp="1"/>
          </p:cNvSpPr>
          <p:nvPr>
            <p:ph idx="1"/>
          </p:nvPr>
        </p:nvSpPr>
        <p:spPr>
          <a:xfrm>
            <a:off x="838200" y="1825624"/>
            <a:ext cx="10515600" cy="5032375"/>
          </a:xfrm>
        </p:spPr>
        <p:txBody>
          <a:bodyPr>
            <a:normAutofit/>
          </a:bodyPr>
          <a:lstStyle/>
          <a:p>
            <a:pPr marL="514350" indent="-514350">
              <a:buFont typeface="+mj-lt"/>
              <a:buAutoNum type="arabicPeriod"/>
            </a:pPr>
            <a:r>
              <a:rPr lang="en-US" sz="2000" dirty="0"/>
              <a:t>Ken </a:t>
            </a:r>
            <a:r>
              <a:rPr lang="en-US" sz="2000" dirty="0" smtClean="0"/>
              <a:t>Judge (1995).Income </a:t>
            </a:r>
            <a:r>
              <a:rPr lang="en-US" sz="2000" dirty="0"/>
              <a:t>distribution and life expectancy: a critical </a:t>
            </a:r>
            <a:r>
              <a:rPr lang="en-US" sz="2000" dirty="0" smtClean="0"/>
              <a:t>appraisal</a:t>
            </a:r>
            <a:r>
              <a:rPr lang="en-US" sz="2000" dirty="0"/>
              <a:t>. </a:t>
            </a:r>
            <a:r>
              <a:rPr lang="en-US" sz="2000" i="1" dirty="0">
                <a:hlinkClick r:id="rId2"/>
              </a:rPr>
              <a:t>British Medical </a:t>
            </a:r>
            <a:r>
              <a:rPr lang="en-US" sz="2000" i="1" dirty="0" smtClean="0">
                <a:hlinkClick r:id="rId2"/>
              </a:rPr>
              <a:t>Journal</a:t>
            </a:r>
            <a:r>
              <a:rPr lang="en-US" sz="2000" dirty="0" smtClean="0"/>
              <a:t>. </a:t>
            </a:r>
          </a:p>
          <a:p>
            <a:pPr marL="514350" indent="-514350">
              <a:buFont typeface="+mj-lt"/>
              <a:buAutoNum type="arabicPeriod"/>
            </a:pPr>
            <a:r>
              <a:rPr lang="en-US" sz="2000" dirty="0" smtClean="0"/>
              <a:t>Lynch</a:t>
            </a:r>
            <a:r>
              <a:rPr lang="en-US" sz="2000" dirty="0"/>
              <a:t>, P. Due, C. </a:t>
            </a:r>
            <a:r>
              <a:rPr lang="en-US" sz="2000" dirty="0" err="1"/>
              <a:t>Muntaner</a:t>
            </a:r>
            <a:r>
              <a:rPr lang="en-US" sz="2000" dirty="0"/>
              <a:t> &amp; G. Davey </a:t>
            </a:r>
            <a:r>
              <a:rPr lang="en-US" sz="2000" dirty="0" smtClean="0"/>
              <a:t>Smith (2000). Social </a:t>
            </a:r>
            <a:r>
              <a:rPr lang="en-US" sz="2000" dirty="0"/>
              <a:t>capital - Is it a good investment strategy for public health?', </a:t>
            </a:r>
            <a:r>
              <a:rPr lang="en-US" sz="2000" i="1" dirty="0">
                <a:hlinkClick r:id="rId3"/>
              </a:rPr>
              <a:t>Journal of Epidemiological and Community </a:t>
            </a:r>
            <a:r>
              <a:rPr lang="en-US" sz="2000" i="1" dirty="0" smtClean="0">
                <a:hlinkClick r:id="rId3"/>
              </a:rPr>
              <a:t>Health</a:t>
            </a:r>
            <a:r>
              <a:rPr lang="en-US" sz="2000" dirty="0"/>
              <a:t>.</a:t>
            </a:r>
            <a:endParaRPr lang="en-US" sz="2000" dirty="0" smtClean="0"/>
          </a:p>
          <a:p>
            <a:pPr marL="514350" indent="-514350">
              <a:buFont typeface="+mj-lt"/>
              <a:buAutoNum type="arabicPeriod"/>
            </a:pPr>
            <a:r>
              <a:rPr lang="en-US" sz="2000" dirty="0"/>
              <a:t>Snowdon, C. (2010). </a:t>
            </a:r>
            <a:r>
              <a:rPr lang="en-US" sz="2000" i="1" dirty="0"/>
              <a:t>The spirit level delusion: fact-checking the left's new theory of everything</a:t>
            </a:r>
            <a:r>
              <a:rPr lang="en-US" sz="2000" dirty="0"/>
              <a:t>. London: Little Dice.</a:t>
            </a:r>
            <a:endParaRPr lang="en-US" sz="2000" dirty="0" smtClean="0"/>
          </a:p>
          <a:p>
            <a:pPr marL="514350" indent="-514350">
              <a:buFont typeface="+mj-lt"/>
              <a:buAutoNum type="arabicPeriod"/>
            </a:pPr>
            <a:r>
              <a:rPr lang="en-GB" altLang="en-US" sz="2000" dirty="0" smtClean="0"/>
              <a:t>Wilkinson &amp; Pickett (2010) </a:t>
            </a:r>
            <a:r>
              <a:rPr lang="en-GB" altLang="en-US" sz="2000" i="1" dirty="0" smtClean="0"/>
              <a:t>The Spirit Level: why equality is better for everyone</a:t>
            </a:r>
            <a:r>
              <a:rPr lang="en-GB" altLang="en-US" sz="2000" dirty="0" smtClean="0"/>
              <a:t> </a:t>
            </a:r>
          </a:p>
          <a:p>
            <a:pPr marL="514350" indent="-514350">
              <a:buFont typeface="+mj-lt"/>
              <a:buAutoNum type="arabicPeriod"/>
            </a:pPr>
            <a:r>
              <a:rPr lang="en-US" sz="2000" dirty="0" smtClean="0">
                <a:hlinkClick r:id="rId4"/>
              </a:rPr>
              <a:t>http://www.un.org/esa/population/publications/wpp2006/WPP2006_Highlights_rev.pdf</a:t>
            </a:r>
            <a:endParaRPr lang="en-US" sz="2000" dirty="0" smtClean="0"/>
          </a:p>
          <a:p>
            <a:pPr marL="514350" indent="-514350">
              <a:buFont typeface="+mj-lt"/>
              <a:buAutoNum type="arabicPeriod"/>
            </a:pPr>
            <a:r>
              <a:rPr lang="en-US" sz="2000" dirty="0" smtClean="0">
                <a:hlinkClick r:id="rId5"/>
              </a:rPr>
              <a:t>http://spiritleveldelusion.blogspot.ca/</a:t>
            </a:r>
            <a:endParaRPr lang="en-US" sz="2000" dirty="0" smtClean="0"/>
          </a:p>
          <a:p>
            <a:pPr marL="514350" indent="-514350">
              <a:buFont typeface="+mj-lt"/>
              <a:buAutoNum type="arabicPeriod"/>
            </a:pPr>
            <a:r>
              <a:rPr lang="en-US" sz="2000" dirty="0" smtClean="0">
                <a:hlinkClick r:id="rId6"/>
              </a:rPr>
              <a:t>http://www.equalitytrust.org.uk/resources/spirit-level</a:t>
            </a:r>
            <a:endParaRPr lang="en-US" sz="2000" dirty="0" smtClean="0"/>
          </a:p>
          <a:p>
            <a:pPr marL="514350" indent="-514350">
              <a:buFont typeface="+mj-lt"/>
              <a:buAutoNum type="arabicPeriod"/>
            </a:pPr>
            <a:r>
              <a:rPr lang="en-US" sz="2000" dirty="0"/>
              <a:t>Wilkinson, R. (2005) The Impact of Inequality. Abingdon: Routledge</a:t>
            </a:r>
            <a:endParaRPr lang="en-US" sz="2000"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42269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smtClean="0"/>
              <a:t>Learning objectives</a:t>
            </a:r>
            <a:endParaRPr lang="en-US" sz="2400" b="1"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r>
              <a:rPr lang="en-US" sz="2000" dirty="0" smtClean="0"/>
              <a:t>By the end of the session you should be able to:</a:t>
            </a:r>
          </a:p>
          <a:p>
            <a:pPr>
              <a:buFont typeface="Wingdings" panose="05000000000000000000" pitchFamily="2" charset="2"/>
              <a:buChar char="v"/>
            </a:pPr>
            <a:r>
              <a:rPr lang="en-US" sz="2000" dirty="0" smtClean="0"/>
              <a:t>Critically analyze and appreciate Wilkinson &amp; Pickett’s work</a:t>
            </a:r>
          </a:p>
          <a:p>
            <a:pPr>
              <a:buFont typeface="Wingdings" panose="05000000000000000000" pitchFamily="2" charset="2"/>
              <a:buChar char="v"/>
            </a:pPr>
            <a:r>
              <a:rPr lang="en-US" sz="2000" dirty="0" smtClean="0"/>
              <a:t>Understand the pathways through which income affects health</a:t>
            </a:r>
          </a:p>
          <a:p>
            <a:pPr>
              <a:buFont typeface="Wingdings" panose="05000000000000000000" pitchFamily="2" charset="2"/>
              <a:buChar char="v"/>
            </a:pPr>
            <a:r>
              <a:rPr lang="en-US" sz="2000" dirty="0" smtClean="0"/>
              <a:t>Appreciate other factors that impinge on health and social problems</a:t>
            </a:r>
          </a:p>
          <a:p>
            <a:pPr>
              <a:buFont typeface="Wingdings" panose="05000000000000000000" pitchFamily="2" charset="2"/>
              <a:buChar char="v"/>
            </a:pPr>
            <a:r>
              <a:rPr lang="en-US" sz="2000" dirty="0" smtClean="0"/>
              <a:t>Form an opinion on the determinants of health and wellbeing</a:t>
            </a:r>
          </a:p>
          <a:p>
            <a:pPr marL="0" indent="0">
              <a:buNone/>
            </a:pPr>
            <a:r>
              <a:rPr lang="en-US" sz="2000"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4198690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aperback cover"/>
          <p:cNvPicPr>
            <a:picLocks noChangeAspect="1" noChangeArrowheads="1"/>
          </p:cNvPicPr>
          <p:nvPr/>
        </p:nvPicPr>
        <p:blipFill>
          <a:blip r:embed="rId2"/>
          <a:srcRect/>
          <a:stretch>
            <a:fillRect/>
          </a:stretch>
        </p:blipFill>
        <p:spPr bwMode="auto">
          <a:xfrm>
            <a:off x="1062567" y="381000"/>
            <a:ext cx="4131733" cy="6096000"/>
          </a:xfrm>
          <a:prstGeom prst="rect">
            <a:avLst/>
          </a:prstGeom>
          <a:ln>
            <a:solidFill>
              <a:schemeClr val="bg1"/>
            </a:solidFill>
          </a:ln>
          <a:effectLst>
            <a:outerShdw blurRad="292100" dist="139700" dir="2700000" algn="tl" rotWithShape="0">
              <a:srgbClr val="333333">
                <a:alpha val="65000"/>
              </a:srgbClr>
            </a:outerShdw>
          </a:effectLst>
        </p:spPr>
      </p:pic>
      <p:sp>
        <p:nvSpPr>
          <p:cNvPr id="60418" name="Text Box 2"/>
          <p:cNvSpPr txBox="1">
            <a:spLocks noChangeArrowheads="1"/>
          </p:cNvSpPr>
          <p:nvPr/>
        </p:nvSpPr>
        <p:spPr bwMode="auto">
          <a:xfrm>
            <a:off x="5611285" y="869951"/>
            <a:ext cx="6479116" cy="5631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ts val="1600"/>
              </a:spcBef>
            </a:pPr>
            <a:r>
              <a:rPr lang="en-GB" altLang="en-US" sz="3200">
                <a:solidFill>
                  <a:srgbClr val="000000"/>
                </a:solidFill>
              </a:rPr>
              <a:t>Richard Wilkinson</a:t>
            </a:r>
          </a:p>
          <a:p>
            <a:pPr algn="ctr">
              <a:spcBef>
                <a:spcPts val="1600"/>
              </a:spcBef>
            </a:pPr>
            <a:r>
              <a:rPr lang="en-GB" altLang="en-US" sz="2133">
                <a:solidFill>
                  <a:srgbClr val="000000"/>
                </a:solidFill>
              </a:rPr>
              <a:t>Emeritus Professor of </a:t>
            </a:r>
          </a:p>
          <a:p>
            <a:pPr algn="ctr">
              <a:spcBef>
                <a:spcPts val="1600"/>
              </a:spcBef>
            </a:pPr>
            <a:r>
              <a:rPr lang="en-GB" altLang="en-US" sz="2133">
                <a:solidFill>
                  <a:srgbClr val="000000"/>
                </a:solidFill>
              </a:rPr>
              <a:t>Social Epidemiology</a:t>
            </a:r>
          </a:p>
          <a:p>
            <a:pPr algn="ctr">
              <a:spcBef>
                <a:spcPts val="1600"/>
              </a:spcBef>
            </a:pPr>
            <a:r>
              <a:rPr lang="en-GB" altLang="en-US" sz="2133">
                <a:solidFill>
                  <a:srgbClr val="000000"/>
                </a:solidFill>
              </a:rPr>
              <a:t>University of Nottingham</a:t>
            </a:r>
            <a:endParaRPr lang="en-GB" altLang="en-US" sz="2667">
              <a:solidFill>
                <a:srgbClr val="000000"/>
              </a:solidFill>
            </a:endParaRPr>
          </a:p>
          <a:p>
            <a:pPr algn="ctr">
              <a:spcBef>
                <a:spcPts val="1600"/>
              </a:spcBef>
            </a:pPr>
            <a:r>
              <a:rPr lang="en-GB" altLang="en-US" sz="2667">
                <a:solidFill>
                  <a:srgbClr val="000000"/>
                </a:solidFill>
              </a:rPr>
              <a:t>&amp;</a:t>
            </a:r>
          </a:p>
          <a:p>
            <a:pPr algn="ctr">
              <a:spcBef>
                <a:spcPts val="1600"/>
              </a:spcBef>
            </a:pPr>
            <a:r>
              <a:rPr lang="en-GB" altLang="en-US" sz="3200">
                <a:solidFill>
                  <a:srgbClr val="000000"/>
                </a:solidFill>
              </a:rPr>
              <a:t>Kate Pickett</a:t>
            </a:r>
          </a:p>
          <a:p>
            <a:pPr algn="ctr">
              <a:spcBef>
                <a:spcPts val="1600"/>
              </a:spcBef>
            </a:pPr>
            <a:r>
              <a:rPr lang="en-GB" altLang="en-US" sz="2133">
                <a:solidFill>
                  <a:srgbClr val="000000"/>
                </a:solidFill>
              </a:rPr>
              <a:t>Professor of Epidemiology</a:t>
            </a:r>
          </a:p>
          <a:p>
            <a:pPr algn="ctr">
              <a:spcBef>
                <a:spcPts val="1600"/>
              </a:spcBef>
            </a:pPr>
            <a:r>
              <a:rPr lang="en-GB" altLang="en-US" sz="2133">
                <a:solidFill>
                  <a:srgbClr val="000000"/>
                </a:solidFill>
              </a:rPr>
              <a:t>University of York</a:t>
            </a:r>
            <a:endParaRPr lang="en-GB" altLang="en-US" sz="2133">
              <a:solidFill>
                <a:srgbClr val="00CC00"/>
              </a:solidFill>
            </a:endParaRPr>
          </a:p>
          <a:p>
            <a:pPr algn="ctr">
              <a:spcBef>
                <a:spcPts val="1600"/>
              </a:spcBef>
            </a:pPr>
            <a:r>
              <a:rPr lang="en-GB" altLang="en-US" sz="2133">
                <a:solidFill>
                  <a:srgbClr val="009900"/>
                </a:solidFill>
                <a:hlinkClick r:id="rId3"/>
              </a:rPr>
              <a:t>http://www.equalitytrust.org.uk</a:t>
            </a:r>
            <a:endParaRPr lang="en-GB" altLang="en-US" sz="2133">
              <a:solidFill>
                <a:srgbClr val="009900"/>
              </a:solidFill>
            </a:endParaRPr>
          </a:p>
          <a:p>
            <a:pPr algn="ctr">
              <a:spcBef>
                <a:spcPts val="1600"/>
              </a:spcBef>
            </a:pPr>
            <a:endParaRPr lang="en-GB" altLang="en-US" sz="2133">
              <a:solidFill>
                <a:srgbClr val="009900"/>
              </a:solidFill>
            </a:endParaRPr>
          </a:p>
        </p:txBody>
      </p:sp>
    </p:spTree>
    <p:extLst>
      <p:ext uri="{BB962C8B-B14F-4D97-AF65-F5344CB8AC3E}">
        <p14:creationId xmlns:p14="http://schemas.microsoft.com/office/powerpoint/2010/main" val="1632406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58557"/>
          </a:xfrm>
        </p:spPr>
        <p:txBody>
          <a:bodyPr>
            <a:normAutofit/>
          </a:bodyPr>
          <a:lstStyle/>
          <a:p>
            <a:r>
              <a:rPr lang="en-US" sz="2400" b="1" dirty="0" smtClean="0"/>
              <a:t>Review of the spirit level Thesis</a:t>
            </a:r>
            <a:endParaRPr lang="en-US" sz="2400" b="1" dirty="0"/>
          </a:p>
        </p:txBody>
      </p:sp>
      <p:sp>
        <p:nvSpPr>
          <p:cNvPr id="3" name="Content Placeholder 2"/>
          <p:cNvSpPr>
            <a:spLocks noGrp="1"/>
          </p:cNvSpPr>
          <p:nvPr>
            <p:ph idx="1"/>
          </p:nvPr>
        </p:nvSpPr>
        <p:spPr>
          <a:xfrm>
            <a:off x="838200" y="1344706"/>
            <a:ext cx="10515600" cy="5131398"/>
          </a:xfrm>
        </p:spPr>
        <p:txBody>
          <a:bodyPr>
            <a:normAutofit fontScale="85000" lnSpcReduction="10000"/>
          </a:bodyPr>
          <a:lstStyle/>
          <a:p>
            <a:pPr marL="0" indent="0">
              <a:buNone/>
            </a:pPr>
            <a:r>
              <a:rPr lang="en-US" sz="2000" dirty="0" smtClean="0"/>
              <a:t>Evidence from the data according to Wilkinson and Pickett.</a:t>
            </a:r>
          </a:p>
          <a:p>
            <a:pPr>
              <a:buFont typeface="Wingdings" panose="05000000000000000000" pitchFamily="2" charset="2"/>
              <a:buChar char="v"/>
            </a:pPr>
            <a:r>
              <a:rPr lang="en-US" sz="2000" dirty="0" smtClean="0"/>
              <a:t> As societies get richer, there is a long-term rise in health and other social problems.</a:t>
            </a:r>
          </a:p>
          <a:p>
            <a:pPr marL="0" indent="0">
              <a:buNone/>
            </a:pPr>
            <a:r>
              <a:rPr lang="en-US" sz="2000" dirty="0" smtClean="0"/>
              <a:t> </a:t>
            </a:r>
            <a:r>
              <a:rPr lang="en-US" sz="2000" dirty="0" err="1" smtClean="0"/>
              <a:t>Eg</a:t>
            </a:r>
            <a:r>
              <a:rPr lang="en-US" sz="2000" dirty="0" smtClean="0"/>
              <a:t>. Social </a:t>
            </a:r>
            <a:r>
              <a:rPr lang="en-US" sz="2000" dirty="0"/>
              <a:t>problems – such as violence, drug use, depression, teenage pregnancy and poor </a:t>
            </a:r>
            <a:r>
              <a:rPr lang="en-US" sz="2000" dirty="0" smtClean="0"/>
              <a:t> educational </a:t>
            </a:r>
            <a:r>
              <a:rPr lang="en-US" sz="2000" dirty="0"/>
              <a:t>performance of schoolchildren – are rooted in the same insecurities, anxieties and </a:t>
            </a:r>
            <a:r>
              <a:rPr lang="en-US" sz="2000" dirty="0" smtClean="0"/>
              <a:t>other </a:t>
            </a:r>
            <a:r>
              <a:rPr lang="en-US" sz="2000" dirty="0"/>
              <a:t>sources of chronic stress as those that affect our ability to withstand disease, the functioning </a:t>
            </a:r>
            <a:r>
              <a:rPr lang="en-US" sz="2000" dirty="0" smtClean="0"/>
              <a:t>of </a:t>
            </a:r>
            <a:r>
              <a:rPr lang="en-US" sz="2000" dirty="0"/>
              <a:t>our cardiovascular and immune systems, and how rapidly we </a:t>
            </a:r>
            <a:r>
              <a:rPr lang="en-US" sz="2000" dirty="0" smtClean="0"/>
              <a:t>age. Wilkinson</a:t>
            </a:r>
            <a:r>
              <a:rPr lang="en-US" sz="2000" dirty="0"/>
              <a:t>, 2005: 20 .</a:t>
            </a:r>
            <a:endParaRPr lang="en-US" sz="2000" dirty="0" smtClean="0"/>
          </a:p>
          <a:p>
            <a:pPr marL="0" indent="0">
              <a:buNone/>
            </a:pPr>
            <a:endParaRPr lang="en-US" sz="2000" dirty="0" smtClean="0">
              <a:solidFill>
                <a:srgbClr val="FF0000"/>
              </a:solidFill>
            </a:endParaRPr>
          </a:p>
          <a:p>
            <a:pPr>
              <a:buFont typeface="Wingdings" panose="05000000000000000000" pitchFamily="2" charset="2"/>
              <a:buChar char="v"/>
            </a:pPr>
            <a:r>
              <a:rPr lang="en-US" sz="2000" dirty="0" smtClean="0"/>
              <a:t>In early stages of economic </a:t>
            </a:r>
            <a:r>
              <a:rPr lang="en-US" sz="2000" dirty="0" err="1" smtClean="0"/>
              <a:t>dev’t</a:t>
            </a:r>
            <a:r>
              <a:rPr lang="en-US" sz="2000" dirty="0" smtClean="0"/>
              <a:t>, life expectancy increases rapidly and slows down when a middle-income status is achieved.</a:t>
            </a:r>
          </a:p>
          <a:p>
            <a:pPr marL="0" indent="0">
              <a:buNone/>
            </a:pPr>
            <a:endParaRPr lang="en-US" sz="2000" dirty="0" smtClean="0"/>
          </a:p>
          <a:p>
            <a:pPr>
              <a:buFont typeface="Wingdings" panose="05000000000000000000" pitchFamily="2" charset="2"/>
              <a:buChar char="v"/>
            </a:pPr>
            <a:r>
              <a:rPr lang="en-US" sz="2000" dirty="0" smtClean="0"/>
              <a:t>As countries get richer and richer, living standards rise and the relationship between economic growth and life expectancy weakens and levels off</a:t>
            </a:r>
          </a:p>
          <a:p>
            <a:pPr>
              <a:buFont typeface="Wingdings" panose="05000000000000000000" pitchFamily="2" charset="2"/>
              <a:buChar char="v"/>
            </a:pPr>
            <a:endParaRPr lang="en-US" sz="2000" dirty="0" smtClean="0"/>
          </a:p>
          <a:p>
            <a:pPr>
              <a:buFont typeface="Wingdings" panose="05000000000000000000" pitchFamily="2" charset="2"/>
              <a:buChar char="v"/>
            </a:pPr>
            <a:r>
              <a:rPr lang="en-US" sz="2000" dirty="0" smtClean="0"/>
              <a:t>As health and economic growth levels off, so has the relationship with happiness.</a:t>
            </a:r>
          </a:p>
          <a:p>
            <a:r>
              <a:rPr lang="en-US" sz="2000" dirty="0" smtClean="0"/>
              <a:t>Epidemiological transition in cause of death  (infectious/communicable diseases to chronic/ non-communicable or both</a:t>
            </a:r>
            <a:endParaRPr lang="en-US" sz="2000" dirty="0"/>
          </a:p>
        </p:txBody>
      </p:sp>
    </p:spTree>
    <p:extLst>
      <p:ext uri="{BB962C8B-B14F-4D97-AF65-F5344CB8AC3E}">
        <p14:creationId xmlns:p14="http://schemas.microsoft.com/office/powerpoint/2010/main" val="3151884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496711" y="0"/>
            <a:ext cx="3980795" cy="1108364"/>
          </a:xfrm>
        </p:spPr>
        <p:txBody>
          <a:bodyPr>
            <a:normAutofit fontScale="90000"/>
          </a:bodyPr>
          <a:lstStyle/>
          <a:p>
            <a:r>
              <a:rPr lang="en-GB" altLang="en-US" sz="1867" dirty="0"/>
              <a:t/>
            </a:r>
            <a:br>
              <a:rPr lang="en-GB" altLang="en-US" sz="1867" dirty="0"/>
            </a:br>
            <a:r>
              <a:rPr lang="en-GB" altLang="en-US" sz="1867" dirty="0"/>
              <a:t/>
            </a:r>
            <a:br>
              <a:rPr lang="en-GB" altLang="en-US" sz="1867" dirty="0"/>
            </a:br>
            <a:r>
              <a:rPr lang="en-GB" altLang="en-US" sz="1867" dirty="0"/>
              <a:t/>
            </a:r>
            <a:br>
              <a:rPr lang="en-GB" altLang="en-US" sz="1867" dirty="0"/>
            </a:br>
            <a:r>
              <a:rPr lang="en-GB" altLang="en-US" sz="2700" b="1" dirty="0"/>
              <a:t>Effects of income between countries</a:t>
            </a:r>
            <a:br>
              <a:rPr lang="en-GB" altLang="en-US" sz="2700" b="1" dirty="0"/>
            </a:br>
            <a:endParaRPr lang="en-GB" altLang="en-US" sz="2700" b="1" dirty="0"/>
          </a:p>
        </p:txBody>
      </p:sp>
      <p:sp>
        <p:nvSpPr>
          <p:cNvPr id="2" name="Content Placeholder 1"/>
          <p:cNvSpPr>
            <a:spLocks noGrp="1"/>
          </p:cNvSpPr>
          <p:nvPr>
            <p:ph idx="1"/>
          </p:nvPr>
        </p:nvSpPr>
        <p:spPr>
          <a:xfrm>
            <a:off x="4477506" y="696821"/>
            <a:ext cx="7345004" cy="5860556"/>
          </a:xfrm>
        </p:spPr>
        <p:txBody>
          <a:bodyPr/>
          <a:lstStyle/>
          <a:p>
            <a:endParaRPr lang="en-US" dirty="0"/>
          </a:p>
        </p:txBody>
      </p:sp>
      <p:sp>
        <p:nvSpPr>
          <p:cNvPr id="3" name="Text Placeholder 2"/>
          <p:cNvSpPr>
            <a:spLocks noGrp="1"/>
          </p:cNvSpPr>
          <p:nvPr>
            <p:ph type="body" sz="half" idx="2"/>
          </p:nvPr>
        </p:nvSpPr>
        <p:spPr>
          <a:xfrm>
            <a:off x="496711" y="701794"/>
            <a:ext cx="4011084" cy="5102228"/>
          </a:xfrm>
        </p:spPr>
        <p:txBody>
          <a:bodyPr>
            <a:normAutofit lnSpcReduction="10000"/>
          </a:bodyPr>
          <a:lstStyle/>
          <a:p>
            <a:endParaRPr lang="en-US" dirty="0"/>
          </a:p>
          <a:p>
            <a:pPr marL="228594" indent="-228594">
              <a:buFont typeface="Wingdings" panose="05000000000000000000" pitchFamily="2" charset="2"/>
              <a:buChar char="v"/>
            </a:pPr>
            <a:endParaRPr lang="en-US" dirty="0"/>
          </a:p>
          <a:p>
            <a:pPr marL="228594" indent="-228594">
              <a:buFont typeface="Wingdings" panose="05000000000000000000" pitchFamily="2" charset="2"/>
              <a:buChar char="v"/>
            </a:pPr>
            <a:r>
              <a:rPr lang="en-US" sz="2000" dirty="0"/>
              <a:t>Social problems (violence, mental illness, educational failures have little or no relation to level of average income in between </a:t>
            </a:r>
            <a:r>
              <a:rPr lang="en-US" sz="2000" dirty="0" smtClean="0"/>
              <a:t>countries).</a:t>
            </a:r>
            <a:endParaRPr lang="en-US" sz="2000" dirty="0"/>
          </a:p>
          <a:p>
            <a:pPr marL="228594" indent="-228594">
              <a:buFont typeface="Wingdings" panose="05000000000000000000" pitchFamily="2" charset="2"/>
              <a:buChar char="v"/>
            </a:pPr>
            <a:r>
              <a:rPr lang="en-US" sz="2000" dirty="0"/>
              <a:t>E.g. Among rich countries life expectancy is not related to national differences in average income.</a:t>
            </a:r>
          </a:p>
          <a:p>
            <a:pPr marL="228594" indent="-228594">
              <a:buFont typeface="Wingdings" panose="05000000000000000000" pitchFamily="2" charset="2"/>
              <a:buChar char="v"/>
            </a:pPr>
            <a:r>
              <a:rPr lang="en-US" sz="2000" dirty="0"/>
              <a:t>Some countries are almost twice as </a:t>
            </a:r>
            <a:r>
              <a:rPr lang="en-US" sz="2000" dirty="0" smtClean="0"/>
              <a:t>rich as others </a:t>
            </a:r>
            <a:r>
              <a:rPr lang="en-US" sz="2000" dirty="0"/>
              <a:t>without benefits to life expectancy (on graph)</a:t>
            </a:r>
          </a:p>
          <a:p>
            <a:endParaRPr lang="en-US" dirty="0"/>
          </a:p>
          <a:p>
            <a:endParaRPr lang="en-US" dirty="0"/>
          </a:p>
        </p:txBody>
      </p:sp>
      <p:pic>
        <p:nvPicPr>
          <p:cNvPr id="4" name="Picture 11" descr="Life expectancy - national income"/>
          <p:cNvPicPr>
            <a:picLocks noChangeAspect="1" noChangeArrowheads="1"/>
          </p:cNvPicPr>
          <p:nvPr/>
        </p:nvPicPr>
        <p:blipFill>
          <a:blip r:embed="rId2"/>
          <a:stretch>
            <a:fillRect/>
          </a:stretch>
        </p:blipFill>
        <p:spPr bwMode="auto">
          <a:xfrm>
            <a:off x="4485939" y="730606"/>
            <a:ext cx="7293685" cy="5274625"/>
          </a:xfrm>
          <a:prstGeom prst="rect">
            <a:avLst/>
          </a:prstGeom>
          <a:ln>
            <a:solidFill>
              <a:schemeClr val="bg1"/>
            </a:solidFill>
          </a:ln>
          <a:effectLst>
            <a:outerShdw blurRad="292100" dist="139700" dir="2700000" algn="tl" rotWithShape="0">
              <a:srgbClr val="333333">
                <a:alpha val="65000"/>
              </a:srgbClr>
            </a:outerShdw>
          </a:effectLst>
        </p:spPr>
      </p:pic>
      <p:sp>
        <p:nvSpPr>
          <p:cNvPr id="61443" name="Text Box 10"/>
          <p:cNvSpPr txBox="1">
            <a:spLocks noChangeArrowheads="1"/>
          </p:cNvSpPr>
          <p:nvPr/>
        </p:nvSpPr>
        <p:spPr bwMode="auto">
          <a:xfrm>
            <a:off x="101601" y="6388100"/>
            <a:ext cx="52050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GB" altLang="en-US" sz="1600" b="1" i="1">
                <a:solidFill>
                  <a:srgbClr val="000000"/>
                </a:solidFill>
              </a:rPr>
              <a:t>Source: Wilkinson &amp; Pickett, The Spirit Level (2009)</a:t>
            </a:r>
          </a:p>
        </p:txBody>
      </p:sp>
      <p:grpSp>
        <p:nvGrpSpPr>
          <p:cNvPr id="61444" name="Group 8"/>
          <p:cNvGrpSpPr>
            <a:grpSpLocks/>
          </p:cNvGrpSpPr>
          <p:nvPr/>
        </p:nvGrpSpPr>
        <p:grpSpPr bwMode="auto">
          <a:xfrm>
            <a:off x="9541934" y="6330964"/>
            <a:ext cx="2506133" cy="469259"/>
            <a:chOff x="4333" y="4104"/>
            <a:chExt cx="1427" cy="217"/>
          </a:xfrm>
        </p:grpSpPr>
        <p:pic>
          <p:nvPicPr>
            <p:cNvPr id="6144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 y="4104"/>
              <a:ext cx="49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Text Box 10"/>
            <p:cNvSpPr txBox="1">
              <a:spLocks noChangeArrowheads="1"/>
            </p:cNvSpPr>
            <p:nvPr/>
          </p:nvSpPr>
          <p:spPr bwMode="auto">
            <a:xfrm>
              <a:off x="4333" y="4212"/>
              <a:ext cx="1160"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GB" altLang="en-US" sz="933" b="1">
                  <a:solidFill>
                    <a:srgbClr val="009900"/>
                  </a:solidFill>
                </a:rPr>
                <a:t>www.equalitytrust.org.uk</a:t>
              </a:r>
            </a:p>
          </p:txBody>
        </p:sp>
      </p:grpSp>
      <p:sp>
        <p:nvSpPr>
          <p:cNvPr id="5" name="TextBox 4"/>
          <p:cNvSpPr txBox="1"/>
          <p:nvPr/>
        </p:nvSpPr>
        <p:spPr>
          <a:xfrm>
            <a:off x="5540188" y="268941"/>
            <a:ext cx="5506636" cy="461665"/>
          </a:xfrm>
          <a:prstGeom prst="rect">
            <a:avLst/>
          </a:prstGeom>
          <a:noFill/>
        </p:spPr>
        <p:txBody>
          <a:bodyPr wrap="none" rtlCol="0">
            <a:spAutoFit/>
          </a:bodyPr>
          <a:lstStyle/>
          <a:p>
            <a:r>
              <a:rPr lang="en-US" sz="2400" b="1" dirty="0" smtClean="0">
                <a:solidFill>
                  <a:srgbClr val="002060"/>
                </a:solidFill>
              </a:rPr>
              <a:t>Life Expectancy by Mean National Income</a:t>
            </a:r>
            <a:endParaRPr lang="en-CA" sz="2400" b="1" dirty="0">
              <a:solidFill>
                <a:srgbClr val="002060"/>
              </a:solidFill>
            </a:endParaRPr>
          </a:p>
        </p:txBody>
      </p:sp>
    </p:spTree>
    <p:extLst>
      <p:ext uri="{BB962C8B-B14F-4D97-AF65-F5344CB8AC3E}">
        <p14:creationId xmlns:p14="http://schemas.microsoft.com/office/powerpoint/2010/main" val="2464117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8"/>
          <p:cNvSpPr>
            <a:spLocks noGrp="1"/>
          </p:cNvSpPr>
          <p:nvPr>
            <p:ph type="title"/>
          </p:nvPr>
        </p:nvSpPr>
        <p:spPr>
          <a:xfrm>
            <a:off x="1608815" y="267250"/>
            <a:ext cx="4011084" cy="1162051"/>
          </a:xfrm>
        </p:spPr>
        <p:txBody>
          <a:bodyPr>
            <a:normAutofit fontScale="90000"/>
          </a:bodyPr>
          <a:lstStyle/>
          <a:p>
            <a:r>
              <a:rPr lang="en-GB" altLang="en-US" sz="2400" dirty="0">
                <a:solidFill>
                  <a:srgbClr val="FF0000"/>
                </a:solidFill>
              </a:rPr>
              <a:t>Effect of income within societies</a:t>
            </a:r>
            <a:br>
              <a:rPr lang="en-GB" altLang="en-US" sz="2400" dirty="0">
                <a:solidFill>
                  <a:srgbClr val="FF0000"/>
                </a:solidFill>
              </a:rPr>
            </a:br>
            <a:endParaRPr lang="en-GB" altLang="en-US" sz="2400" dirty="0">
              <a:solidFill>
                <a:srgbClr val="FF0000"/>
              </a:solidFill>
            </a:endParaRPr>
          </a:p>
        </p:txBody>
      </p:sp>
      <p:sp>
        <p:nvSpPr>
          <p:cNvPr id="3" name="Text Placeholder 2"/>
          <p:cNvSpPr>
            <a:spLocks noGrp="1"/>
          </p:cNvSpPr>
          <p:nvPr>
            <p:ph type="body" sz="half" idx="2"/>
          </p:nvPr>
        </p:nvSpPr>
        <p:spPr>
          <a:xfrm>
            <a:off x="839788" y="1316182"/>
            <a:ext cx="3932237" cy="4552806"/>
          </a:xfrm>
        </p:spPr>
        <p:txBody>
          <a:bodyPr>
            <a:normAutofit fontScale="85000" lnSpcReduction="10000"/>
          </a:bodyPr>
          <a:lstStyle/>
          <a:p>
            <a:pPr marL="380990" indent="-380990">
              <a:buFont typeface="Wingdings" panose="05000000000000000000" pitchFamily="2" charset="2"/>
              <a:buChar char="v"/>
            </a:pPr>
            <a:r>
              <a:rPr lang="en-US" sz="2000" dirty="0" smtClean="0"/>
              <a:t>Within societies, life expectancy is related to income differences within rich countries.</a:t>
            </a:r>
          </a:p>
          <a:p>
            <a:pPr marL="380990" indent="-380990">
              <a:buFont typeface="Wingdings" panose="05000000000000000000" pitchFamily="2" charset="2"/>
              <a:buChar char="v"/>
            </a:pPr>
            <a:endParaRPr lang="en-US" sz="2000" dirty="0" smtClean="0"/>
          </a:p>
          <a:p>
            <a:pPr marL="380990" indent="-380990">
              <a:buFont typeface="Wingdings" panose="05000000000000000000" pitchFamily="2" charset="2"/>
              <a:buChar char="v"/>
            </a:pPr>
            <a:r>
              <a:rPr lang="en-US" sz="2000" dirty="0" smtClean="0"/>
              <a:t>Higher incomes are related to lower death rates</a:t>
            </a:r>
          </a:p>
          <a:p>
            <a:pPr marL="380990" indent="-380990">
              <a:buFont typeface="Wingdings" panose="05000000000000000000" pitchFamily="2" charset="2"/>
              <a:buChar char="v"/>
            </a:pPr>
            <a:endParaRPr lang="en-US" sz="2000" dirty="0" smtClean="0"/>
          </a:p>
          <a:p>
            <a:pPr marL="380990" indent="-380990">
              <a:buFont typeface="Wingdings" panose="05000000000000000000" pitchFamily="2" charset="2"/>
              <a:buChar char="v"/>
            </a:pPr>
            <a:r>
              <a:rPr lang="en-US" sz="2000" dirty="0" smtClean="0"/>
              <a:t>Society is represented in a social gradient that runs across everyone</a:t>
            </a:r>
          </a:p>
          <a:p>
            <a:pPr marL="380990" indent="-380990">
              <a:buFont typeface="Wingdings" panose="05000000000000000000" pitchFamily="2" charset="2"/>
              <a:buChar char="v"/>
            </a:pPr>
            <a:endParaRPr lang="en-US" sz="2000" dirty="0"/>
          </a:p>
          <a:p>
            <a:pPr marL="380990" indent="-380990">
              <a:buFont typeface="Wingdings" panose="05000000000000000000" pitchFamily="2" charset="2"/>
              <a:buChar char="v"/>
            </a:pPr>
            <a:r>
              <a:rPr lang="en-US" sz="2000" dirty="0" smtClean="0"/>
              <a:t>Health and happiness is related to income. Richer people on the average are healthier and happier than poorer people </a:t>
            </a:r>
          </a:p>
          <a:p>
            <a:pPr marL="380990" indent="-380990">
              <a:buFont typeface="Wingdings" panose="05000000000000000000" pitchFamily="2" charset="2"/>
              <a:buChar char="v"/>
            </a:pPr>
            <a:endParaRPr lang="en-US" dirty="0"/>
          </a:p>
        </p:txBody>
      </p:sp>
      <p:graphicFrame>
        <p:nvGraphicFramePr>
          <p:cNvPr id="2050" name="Object 17"/>
          <p:cNvGraphicFramePr>
            <a:graphicFrameLocks noChangeAspect="1"/>
          </p:cNvGraphicFramePr>
          <p:nvPr>
            <p:extLst>
              <p:ext uri="{D42A27DB-BD31-4B8C-83A1-F6EECF244321}">
                <p14:modId xmlns:p14="http://schemas.microsoft.com/office/powerpoint/2010/main" val="1815058490"/>
              </p:ext>
            </p:extLst>
          </p:nvPr>
        </p:nvGraphicFramePr>
        <p:xfrm>
          <a:off x="5619899" y="1316182"/>
          <a:ext cx="5959256" cy="4691064"/>
        </p:xfrm>
        <a:graphic>
          <a:graphicData uri="http://schemas.openxmlformats.org/presentationml/2006/ole">
            <mc:AlternateContent xmlns:mc="http://schemas.openxmlformats.org/markup-compatibility/2006">
              <mc:Choice xmlns:v="urn:schemas-microsoft-com:vml" Requires="v">
                <p:oleObj spid="_x0000_s1102" name="Chart" r:id="rId3" imgW="9372617" imgH="4667152" progId="MSGraph.Chart.8">
                  <p:embed followColorScheme="full"/>
                </p:oleObj>
              </mc:Choice>
              <mc:Fallback>
                <p:oleObj name="Chart" r:id="rId3" imgW="9372617" imgH="4667152" progId="MSGraph.Chart.8">
                  <p:embed followColorScheme="full"/>
                  <p:pic>
                    <p:nvPicPr>
                      <p:cNvPr id="0" name=""/>
                      <p:cNvPicPr>
                        <a:picLocks noChangeAspect="1" noChangeArrowheads="1"/>
                      </p:cNvPicPr>
                      <p:nvPr/>
                    </p:nvPicPr>
                    <p:blipFill>
                      <a:blip r:embed="rId4"/>
                      <a:srcRect/>
                      <a:stretch>
                        <a:fillRect/>
                      </a:stretch>
                    </p:blipFill>
                    <p:spPr bwMode="auto">
                      <a:xfrm>
                        <a:off x="5619899" y="1316182"/>
                        <a:ext cx="5959256" cy="4691064"/>
                      </a:xfrm>
                      <a:prstGeom prst="rect">
                        <a:avLst/>
                      </a:prstGeom>
                      <a:noFill/>
                    </p:spPr>
                  </p:pic>
                </p:oleObj>
              </mc:Fallback>
            </mc:AlternateContent>
          </a:graphicData>
        </a:graphic>
      </p:graphicFrame>
      <p:sp>
        <p:nvSpPr>
          <p:cNvPr id="2052" name="Text Box 18"/>
          <p:cNvSpPr txBox="1">
            <a:spLocks noChangeArrowheads="1"/>
          </p:cNvSpPr>
          <p:nvPr/>
        </p:nvSpPr>
        <p:spPr bwMode="auto">
          <a:xfrm>
            <a:off x="9652770" y="5983818"/>
            <a:ext cx="184730"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endParaRPr lang="en-US" altLang="en-US" sz="1333" b="1">
              <a:solidFill>
                <a:srgbClr val="000000"/>
              </a:solidFill>
            </a:endParaRPr>
          </a:p>
        </p:txBody>
      </p:sp>
      <p:sp>
        <p:nvSpPr>
          <p:cNvPr id="2053" name="Text Box 10"/>
          <p:cNvSpPr txBox="1">
            <a:spLocks noChangeArrowheads="1"/>
          </p:cNvSpPr>
          <p:nvPr/>
        </p:nvSpPr>
        <p:spPr bwMode="auto">
          <a:xfrm>
            <a:off x="101601" y="6388100"/>
            <a:ext cx="52050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GB" altLang="en-US" sz="1600" b="1" i="1">
                <a:solidFill>
                  <a:srgbClr val="000000"/>
                </a:solidFill>
              </a:rPr>
              <a:t>Source: Wilkinson &amp; Pickett, The Spirit Level (2009)</a:t>
            </a:r>
          </a:p>
        </p:txBody>
      </p:sp>
      <p:grpSp>
        <p:nvGrpSpPr>
          <p:cNvPr id="2054" name="Group 8"/>
          <p:cNvGrpSpPr>
            <a:grpSpLocks/>
          </p:cNvGrpSpPr>
          <p:nvPr/>
        </p:nvGrpSpPr>
        <p:grpSpPr bwMode="auto">
          <a:xfrm>
            <a:off x="9541934" y="6330964"/>
            <a:ext cx="2506133" cy="469259"/>
            <a:chOff x="4333" y="4104"/>
            <a:chExt cx="1427" cy="217"/>
          </a:xfrm>
        </p:grpSpPr>
        <p:pic>
          <p:nvPicPr>
            <p:cNvPr id="2055"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67" y="4104"/>
              <a:ext cx="49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10"/>
            <p:cNvSpPr txBox="1">
              <a:spLocks noChangeArrowheads="1"/>
            </p:cNvSpPr>
            <p:nvPr/>
          </p:nvSpPr>
          <p:spPr bwMode="auto">
            <a:xfrm>
              <a:off x="4333" y="4212"/>
              <a:ext cx="1160"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GB" altLang="en-US" sz="933" b="1">
                  <a:solidFill>
                    <a:srgbClr val="009900"/>
                  </a:solidFill>
                </a:rPr>
                <a:t>www.equalitytrust.org.uk</a:t>
              </a:r>
            </a:p>
          </p:txBody>
        </p:sp>
      </p:grpSp>
      <p:sp>
        <p:nvSpPr>
          <p:cNvPr id="4" name="Rectangle 3"/>
          <p:cNvSpPr/>
          <p:nvPr/>
        </p:nvSpPr>
        <p:spPr>
          <a:xfrm>
            <a:off x="5219531" y="663610"/>
            <a:ext cx="5006499" cy="369332"/>
          </a:xfrm>
          <a:prstGeom prst="rect">
            <a:avLst/>
          </a:prstGeom>
        </p:spPr>
        <p:txBody>
          <a:bodyPr wrap="none">
            <a:spAutoFit/>
          </a:bodyPr>
          <a:lstStyle/>
          <a:p>
            <a:r>
              <a:rPr lang="en-US" b="1" dirty="0">
                <a:solidFill>
                  <a:srgbClr val="002060"/>
                </a:solidFill>
              </a:rPr>
              <a:t>Life Expectancy by Ward Deprivation Score</a:t>
            </a:r>
            <a:endParaRPr lang="en-US" b="1" dirty="0">
              <a:solidFill>
                <a:srgbClr val="002060"/>
              </a:solidFill>
            </a:endParaRPr>
          </a:p>
        </p:txBody>
      </p:sp>
    </p:spTree>
    <p:extLst>
      <p:ext uri="{BB962C8B-B14F-4D97-AF65-F5344CB8AC3E}">
        <p14:creationId xmlns:p14="http://schemas.microsoft.com/office/powerpoint/2010/main" val="3628187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609602" y="273051"/>
            <a:ext cx="4011084" cy="667107"/>
          </a:xfrm>
        </p:spPr>
        <p:txBody>
          <a:bodyPr>
            <a:normAutofit fontScale="90000"/>
          </a:bodyPr>
          <a:lstStyle/>
          <a:p>
            <a:r>
              <a:rPr lang="en-GB" altLang="en-US" sz="2133" b="1" dirty="0"/>
              <a:t>How much richer are the richest 20% </a:t>
            </a:r>
            <a:r>
              <a:rPr lang="en-GB" altLang="en-US" sz="2133" b="1" dirty="0" smtClean="0"/>
              <a:t>than </a:t>
            </a:r>
            <a:r>
              <a:rPr lang="en-GB" altLang="en-US" sz="2133" b="1" dirty="0"/>
              <a:t>the poorest 20</a:t>
            </a:r>
            <a:r>
              <a:rPr lang="en-GB" altLang="en-US" sz="2133" b="1" dirty="0" smtClean="0"/>
              <a:t>%?</a:t>
            </a:r>
            <a:br>
              <a:rPr lang="en-GB" altLang="en-US" sz="2133" b="1" dirty="0" smtClean="0"/>
            </a:br>
            <a:endParaRPr lang="en-GB" altLang="en-US" sz="2133" b="1" dirty="0"/>
          </a:p>
        </p:txBody>
      </p:sp>
      <p:sp>
        <p:nvSpPr>
          <p:cNvPr id="2" name="Content Placeholder 1"/>
          <p:cNvSpPr>
            <a:spLocks noGrp="1"/>
          </p:cNvSpPr>
          <p:nvPr>
            <p:ph idx="1"/>
          </p:nvPr>
        </p:nvSpPr>
        <p:spPr>
          <a:xfrm>
            <a:off x="5293801" y="1261191"/>
            <a:ext cx="4042893" cy="4485757"/>
          </a:xfrm>
        </p:spPr>
        <p:txBody>
          <a:bodyPr/>
          <a:lstStyle/>
          <a:p>
            <a:pPr marL="0" indent="0">
              <a:buNone/>
            </a:pPr>
            <a:endParaRPr lang="en-US" dirty="0"/>
          </a:p>
        </p:txBody>
      </p:sp>
      <p:sp>
        <p:nvSpPr>
          <p:cNvPr id="3" name="Text Placeholder 2"/>
          <p:cNvSpPr>
            <a:spLocks noGrp="1"/>
          </p:cNvSpPr>
          <p:nvPr>
            <p:ph type="body" sz="half" idx="2"/>
          </p:nvPr>
        </p:nvSpPr>
        <p:spPr>
          <a:xfrm>
            <a:off x="644219" y="1481070"/>
            <a:ext cx="4011084" cy="4417454"/>
          </a:xfrm>
        </p:spPr>
        <p:txBody>
          <a:bodyPr>
            <a:normAutofit fontScale="92500" lnSpcReduction="10000"/>
          </a:bodyPr>
          <a:lstStyle/>
          <a:p>
            <a:pPr marL="380990" indent="-380990">
              <a:buFont typeface="Wingdings" panose="05000000000000000000" pitchFamily="2" charset="2"/>
              <a:buChar char="v"/>
            </a:pPr>
            <a:r>
              <a:rPr lang="en-US" sz="1667" dirty="0"/>
              <a:t>Most equal countries on the left</a:t>
            </a:r>
          </a:p>
          <a:p>
            <a:pPr marL="380990" indent="-380990">
              <a:buFont typeface="Wingdings" panose="05000000000000000000" pitchFamily="2" charset="2"/>
              <a:buChar char="v"/>
            </a:pPr>
            <a:r>
              <a:rPr lang="en-US" sz="1667" dirty="0"/>
              <a:t>Length of the vertical bar shows how much the richest top 20% are richer than the poorest 20%</a:t>
            </a:r>
          </a:p>
          <a:p>
            <a:pPr marL="380990" indent="-380990">
              <a:buFont typeface="Wingdings" panose="05000000000000000000" pitchFamily="2" charset="2"/>
              <a:buChar char="v"/>
            </a:pPr>
            <a:r>
              <a:rPr lang="en-US" sz="1667" dirty="0"/>
              <a:t>The richest 20% in Japan and some Scandinavian countries are less than four times as rich as the poorest 20%</a:t>
            </a:r>
          </a:p>
          <a:p>
            <a:pPr marL="380990" indent="-380990">
              <a:buFont typeface="Wingdings" panose="05000000000000000000" pitchFamily="2" charset="2"/>
              <a:buChar char="v"/>
            </a:pPr>
            <a:r>
              <a:rPr lang="en-US" sz="1667" dirty="0"/>
              <a:t>At the right side of the </a:t>
            </a:r>
            <a:r>
              <a:rPr lang="en-US" sz="1667" dirty="0" smtClean="0"/>
              <a:t>chart, countries </a:t>
            </a:r>
            <a:r>
              <a:rPr lang="en-US" sz="1667" dirty="0"/>
              <a:t>like the US the richest 20% get about nine times as much as the poorest</a:t>
            </a:r>
          </a:p>
          <a:p>
            <a:pPr marL="380990" indent="-380990">
              <a:buFont typeface="Wingdings" panose="05000000000000000000" pitchFamily="2" charset="2"/>
              <a:buChar char="v"/>
            </a:pPr>
            <a:r>
              <a:rPr lang="en-US" sz="1667" dirty="0"/>
              <a:t>Canada </a:t>
            </a:r>
            <a:r>
              <a:rPr lang="en-US" sz="1667" dirty="0" smtClean="0"/>
              <a:t>is </a:t>
            </a:r>
            <a:r>
              <a:rPr lang="en-US" sz="1667" dirty="0"/>
              <a:t>placed in the middle with the richest 20% getting about six times as much as the poor</a:t>
            </a:r>
          </a:p>
          <a:p>
            <a:pPr marL="228594" indent="-228594">
              <a:buFont typeface="Arial" panose="020B0604020202020204" pitchFamily="34" charset="0"/>
              <a:buChar char="•"/>
            </a:pPr>
            <a:r>
              <a:rPr lang="en-US" sz="1333" dirty="0">
                <a:solidFill>
                  <a:srgbClr val="000000"/>
                </a:solidFill>
              </a:rPr>
              <a:t>Household level figures after tax and benefits  adjusted for number of people in each household</a:t>
            </a:r>
          </a:p>
          <a:p>
            <a:pPr marL="380990" indent="-380990">
              <a:buFont typeface="Wingdings" panose="05000000000000000000" pitchFamily="2" charset="2"/>
              <a:buChar char="§"/>
            </a:pPr>
            <a:endParaRPr lang="en-US" sz="1733" dirty="0"/>
          </a:p>
          <a:p>
            <a:pPr marL="380990" indent="-380990">
              <a:buFont typeface="Wingdings" panose="05000000000000000000" pitchFamily="2" charset="2"/>
              <a:buChar char="v"/>
            </a:pPr>
            <a:endParaRPr lang="en-US" sz="1733" dirty="0"/>
          </a:p>
        </p:txBody>
      </p:sp>
      <p:pic>
        <p:nvPicPr>
          <p:cNvPr id="4" name="Picture 4"/>
          <p:cNvPicPr>
            <a:picLocks noChangeAspect="1" noChangeArrowheads="1"/>
          </p:cNvPicPr>
          <p:nvPr/>
        </p:nvPicPr>
        <p:blipFill>
          <a:blip r:embed="rId2"/>
          <a:srcRect l="1319" r="1593"/>
          <a:stretch>
            <a:fillRect/>
          </a:stretch>
        </p:blipFill>
        <p:spPr bwMode="auto">
          <a:xfrm>
            <a:off x="5128687" y="476613"/>
            <a:ext cx="6812421" cy="5737577"/>
          </a:xfrm>
          <a:prstGeom prst="rect">
            <a:avLst/>
          </a:prstGeom>
          <a:ln>
            <a:solidFill>
              <a:schemeClr val="bg1"/>
            </a:solidFill>
          </a:ln>
          <a:effectLst>
            <a:outerShdw blurRad="292100" dist="139700" dir="2700000" algn="tl" rotWithShape="0">
              <a:srgbClr val="333333">
                <a:alpha val="65000"/>
              </a:srgbClr>
            </a:outerShdw>
          </a:effectLst>
        </p:spPr>
      </p:pic>
      <p:sp>
        <p:nvSpPr>
          <p:cNvPr id="64515" name="Text Box 10"/>
          <p:cNvSpPr txBox="1">
            <a:spLocks noChangeArrowheads="1"/>
          </p:cNvSpPr>
          <p:nvPr/>
        </p:nvSpPr>
        <p:spPr bwMode="auto">
          <a:xfrm>
            <a:off x="101601" y="6388100"/>
            <a:ext cx="52050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GB" altLang="en-US" sz="1600" b="1" i="1">
                <a:solidFill>
                  <a:srgbClr val="000000"/>
                </a:solidFill>
              </a:rPr>
              <a:t>Source: Wilkinson &amp; Pickett, The Spirit Level (2009)</a:t>
            </a:r>
          </a:p>
        </p:txBody>
      </p:sp>
      <p:grpSp>
        <p:nvGrpSpPr>
          <p:cNvPr id="64516" name="Group 8"/>
          <p:cNvGrpSpPr>
            <a:grpSpLocks/>
          </p:cNvGrpSpPr>
          <p:nvPr/>
        </p:nvGrpSpPr>
        <p:grpSpPr bwMode="auto">
          <a:xfrm>
            <a:off x="9541934" y="6330964"/>
            <a:ext cx="2506133" cy="469259"/>
            <a:chOff x="4333" y="4104"/>
            <a:chExt cx="1427" cy="217"/>
          </a:xfrm>
        </p:grpSpPr>
        <p:pic>
          <p:nvPicPr>
            <p:cNvPr id="6451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 y="4104"/>
              <a:ext cx="49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Text Box 10"/>
            <p:cNvSpPr txBox="1">
              <a:spLocks noChangeArrowheads="1"/>
            </p:cNvSpPr>
            <p:nvPr/>
          </p:nvSpPr>
          <p:spPr bwMode="auto">
            <a:xfrm>
              <a:off x="4333" y="4212"/>
              <a:ext cx="1160"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GB" altLang="en-US" sz="933" b="1">
                  <a:solidFill>
                    <a:srgbClr val="009900"/>
                  </a:solidFill>
                </a:rPr>
                <a:t>www.equalitytrust.org.uk</a:t>
              </a:r>
            </a:p>
          </p:txBody>
        </p:sp>
      </p:grpSp>
      <p:sp>
        <p:nvSpPr>
          <p:cNvPr id="5" name="TextBox 4"/>
          <p:cNvSpPr txBox="1"/>
          <p:nvPr/>
        </p:nvSpPr>
        <p:spPr>
          <a:xfrm>
            <a:off x="4655303" y="263490"/>
            <a:ext cx="6959854" cy="461665"/>
          </a:xfrm>
          <a:prstGeom prst="rect">
            <a:avLst/>
          </a:prstGeom>
          <a:noFill/>
        </p:spPr>
        <p:txBody>
          <a:bodyPr wrap="none" rtlCol="0">
            <a:spAutoFit/>
          </a:bodyPr>
          <a:lstStyle/>
          <a:p>
            <a:r>
              <a:rPr lang="en-US" sz="2400" b="1" dirty="0" smtClean="0">
                <a:solidFill>
                  <a:srgbClr val="002060"/>
                </a:solidFill>
              </a:rPr>
              <a:t>Income Gap by Country, Selected Developed Nations </a:t>
            </a:r>
            <a:endParaRPr lang="en-CA" sz="2400" b="1" dirty="0">
              <a:solidFill>
                <a:srgbClr val="002060"/>
              </a:solidFill>
            </a:endParaRPr>
          </a:p>
        </p:txBody>
      </p:sp>
    </p:spTree>
    <p:extLst>
      <p:ext uri="{BB962C8B-B14F-4D97-AF65-F5344CB8AC3E}">
        <p14:creationId xmlns:p14="http://schemas.microsoft.com/office/powerpoint/2010/main" val="701878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67" b="1" dirty="0" smtClean="0"/>
              <a:t>Why does </a:t>
            </a:r>
            <a:r>
              <a:rPr lang="en-US" sz="2667" b="1" dirty="0"/>
              <a:t>the amount of inequality matter?</a:t>
            </a:r>
          </a:p>
        </p:txBody>
      </p:sp>
      <p:sp>
        <p:nvSpPr>
          <p:cNvPr id="3" name="Content Placeholder 2"/>
          <p:cNvSpPr>
            <a:spLocks noGrp="1"/>
          </p:cNvSpPr>
          <p:nvPr>
            <p:ph idx="1"/>
          </p:nvPr>
        </p:nvSpPr>
        <p:spPr>
          <a:xfrm>
            <a:off x="838200" y="1262130"/>
            <a:ext cx="10515600" cy="4914833"/>
          </a:xfrm>
        </p:spPr>
        <p:txBody>
          <a:bodyPr>
            <a:normAutofit lnSpcReduction="10000"/>
          </a:bodyPr>
          <a:lstStyle/>
          <a:p>
            <a:pPr marL="0" indent="0">
              <a:buNone/>
            </a:pPr>
            <a:endParaRPr lang="en-US" sz="2133" dirty="0"/>
          </a:p>
          <a:p>
            <a:pPr>
              <a:buFont typeface="Wingdings" panose="05000000000000000000" pitchFamily="2" charset="2"/>
              <a:buChar char="v"/>
            </a:pPr>
            <a:r>
              <a:rPr lang="en-US" sz="2133" dirty="0"/>
              <a:t>Data shows that with Increasing inequality, the higher is the score on the index of health and social problems.</a:t>
            </a:r>
          </a:p>
          <a:p>
            <a:pPr>
              <a:buFont typeface="Wingdings" panose="05000000000000000000" pitchFamily="2" charset="2"/>
              <a:buChar char="v"/>
            </a:pPr>
            <a:r>
              <a:rPr lang="en-US" sz="2133" dirty="0"/>
              <a:t>Health and social problems are more common in countries with bigger income inequality</a:t>
            </a:r>
          </a:p>
          <a:p>
            <a:pPr>
              <a:buFont typeface="Wingdings" panose="05000000000000000000" pitchFamily="2" charset="2"/>
              <a:buChar char="v"/>
            </a:pPr>
            <a:r>
              <a:rPr lang="en-US" sz="2133" dirty="0"/>
              <a:t>Health and social problems are more common among the less well-off in a particular society. </a:t>
            </a:r>
            <a:r>
              <a:rPr lang="en-US" sz="2133" dirty="0">
                <a:solidFill>
                  <a:srgbClr val="FF0000"/>
                </a:solidFill>
              </a:rPr>
              <a:t>E.g</a:t>
            </a:r>
            <a:r>
              <a:rPr lang="en-US" sz="2133" dirty="0" smtClean="0">
                <a:solidFill>
                  <a:srgbClr val="FF0000"/>
                </a:solidFill>
              </a:rPr>
              <a:t>. Though there are small variance between provinces, if inequality rise, a graph </a:t>
            </a:r>
            <a:r>
              <a:rPr lang="en-US" sz="2133" dirty="0">
                <a:solidFill>
                  <a:srgbClr val="FF0000"/>
                </a:solidFill>
              </a:rPr>
              <a:t>among or within provinces in Canada </a:t>
            </a:r>
            <a:r>
              <a:rPr lang="en-US" sz="2133" dirty="0" smtClean="0">
                <a:solidFill>
                  <a:srgbClr val="FF0000"/>
                </a:solidFill>
              </a:rPr>
              <a:t>will likely indicate a positive </a:t>
            </a:r>
            <a:r>
              <a:rPr lang="en-US" sz="2133" dirty="0">
                <a:solidFill>
                  <a:srgbClr val="FF0000"/>
                </a:solidFill>
              </a:rPr>
              <a:t>relationship between health and inequality </a:t>
            </a:r>
            <a:r>
              <a:rPr lang="en-US" sz="2133" dirty="0" smtClean="0">
                <a:solidFill>
                  <a:srgbClr val="FF0000"/>
                </a:solidFill>
              </a:rPr>
              <a:t>over time</a:t>
            </a:r>
            <a:endParaRPr lang="en-US" sz="2133" dirty="0">
              <a:solidFill>
                <a:srgbClr val="FF0000"/>
              </a:solidFill>
            </a:endParaRPr>
          </a:p>
          <a:p>
            <a:pPr>
              <a:buFont typeface="Wingdings" panose="05000000000000000000" pitchFamily="2" charset="2"/>
              <a:buChar char="v"/>
            </a:pPr>
            <a:r>
              <a:rPr lang="en-US" sz="2133" dirty="0"/>
              <a:t>These health and social problems are within countries but not between countries</a:t>
            </a:r>
          </a:p>
          <a:p>
            <a:pPr>
              <a:buFont typeface="Wingdings" panose="05000000000000000000" pitchFamily="2" charset="2"/>
              <a:buChar char="v"/>
            </a:pPr>
            <a:r>
              <a:rPr lang="en-US" sz="2133" dirty="0"/>
              <a:t>There is no difference in relation to average income (national income per person) between countries</a:t>
            </a:r>
          </a:p>
          <a:p>
            <a:pPr>
              <a:buFont typeface="Wingdings" panose="05000000000000000000" pitchFamily="2" charset="2"/>
              <a:buChar char="v"/>
            </a:pPr>
            <a:endParaRPr lang="en-US" sz="2133" dirty="0"/>
          </a:p>
        </p:txBody>
      </p:sp>
    </p:spTree>
    <p:extLst>
      <p:ext uri="{BB962C8B-B14F-4D97-AF65-F5344CB8AC3E}">
        <p14:creationId xmlns:p14="http://schemas.microsoft.com/office/powerpoint/2010/main" val="2856239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16880</TotalTime>
  <Words>1993</Words>
  <Application>Microsoft Office PowerPoint</Application>
  <PresentationFormat>Widescreen</PresentationFormat>
  <Paragraphs>218</Paragraphs>
  <Slides>20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9" baseType="lpstr">
      <vt:lpstr>Arial</vt:lpstr>
      <vt:lpstr>Calibri</vt:lpstr>
      <vt:lpstr>Century Gothic</vt:lpstr>
      <vt:lpstr>Courier New</vt:lpstr>
      <vt:lpstr>Times New Roman</vt:lpstr>
      <vt:lpstr>Wingdings</vt:lpstr>
      <vt:lpstr>Wingdings 3</vt:lpstr>
      <vt:lpstr>Wisp</vt:lpstr>
      <vt:lpstr>Chart</vt:lpstr>
      <vt:lpstr>SICK PEOPLE OR SICK SOCIETIES SNOWDON’S CRITICISM OF W&amp;P</vt:lpstr>
      <vt:lpstr>Overview</vt:lpstr>
      <vt:lpstr>Learning objectives</vt:lpstr>
      <vt:lpstr>PowerPoint Presentation</vt:lpstr>
      <vt:lpstr>Review of the spirit level Thesis</vt:lpstr>
      <vt:lpstr>   Effects of income between countries </vt:lpstr>
      <vt:lpstr>Effect of income within societies </vt:lpstr>
      <vt:lpstr>How much richer are the richest 20% than the poorest 20%? </vt:lpstr>
      <vt:lpstr>Why does the amount of inequality matter?</vt:lpstr>
      <vt:lpstr>What sense can we make from the paradox?/ Wilkinson and Pickett’s Hypothesis</vt:lpstr>
      <vt:lpstr>Snowdon’s Critique &amp; Wilkinson &amp; Pickett’s Rebuttal</vt:lpstr>
      <vt:lpstr>Snowdon’s Critique &amp; Wilkinson &amp; Pickett’s Rebuttal cont’d</vt:lpstr>
      <vt:lpstr>Snowdon’s Critique &amp; Wilkinson &amp; Pickett’s Rebuttal cont’d</vt:lpstr>
      <vt:lpstr>Snowdon’s Critique &amp; Wilkinson &amp; Pickett’s Rebuttal cont’d</vt:lpstr>
      <vt:lpstr>I-clicker Question</vt:lpstr>
      <vt:lpstr>Critique by other writers</vt:lpstr>
      <vt:lpstr>Concluding notes</vt:lpstr>
      <vt:lpstr>Questions to Ponder over</vt:lpstr>
      <vt:lpstr>I-clicker Question #2</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Kotuah Sakeah</dc:creator>
  <cp:lastModifiedBy>Yanicki, Sharon</cp:lastModifiedBy>
  <cp:revision>116</cp:revision>
  <cp:lastPrinted>2016-02-11T23:13:32Z</cp:lastPrinted>
  <dcterms:created xsi:type="dcterms:W3CDTF">2014-09-24T15:41:29Z</dcterms:created>
  <dcterms:modified xsi:type="dcterms:W3CDTF">2016-02-11T23:19:40Z</dcterms:modified>
</cp:coreProperties>
</file>