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4" r:id="rId4"/>
    <p:sldId id="273" r:id="rId5"/>
    <p:sldId id="274" r:id="rId6"/>
    <p:sldId id="265" r:id="rId7"/>
    <p:sldId id="266" r:id="rId8"/>
    <p:sldId id="267" r:id="rId9"/>
    <p:sldId id="268" r:id="rId1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97944-9A90-4AE8-A860-CB84876F3081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D14DB7-7244-4F83-A973-71888DF1F786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Real</a:t>
          </a:r>
          <a:endParaRPr lang="en-US" dirty="0"/>
        </a:p>
      </dgm:t>
    </dgm:pt>
    <dgm:pt modelId="{A849944E-9AAA-4438-9071-7F753BA3B1BD}" type="parTrans" cxnId="{50204FC5-2D27-4AEC-8A6E-53F1B6237BE3}">
      <dgm:prSet/>
      <dgm:spPr/>
      <dgm:t>
        <a:bodyPr/>
        <a:lstStyle/>
        <a:p>
          <a:endParaRPr lang="en-US"/>
        </a:p>
      </dgm:t>
    </dgm:pt>
    <dgm:pt modelId="{2D3BE0F5-2CC2-4B60-9D25-F523A72624DA}" type="sibTrans" cxnId="{50204FC5-2D27-4AEC-8A6E-53F1B6237BE3}">
      <dgm:prSet/>
      <dgm:spPr/>
      <dgm:t>
        <a:bodyPr/>
        <a:lstStyle/>
        <a:p>
          <a:endParaRPr lang="en-US"/>
        </a:p>
      </dgm:t>
    </dgm:pt>
    <dgm:pt modelId="{C4DE0C3C-4D50-420D-A7F6-467F70255312}">
      <dgm:prSet phldrT="[Text]"/>
      <dgm:spPr/>
      <dgm:t>
        <a:bodyPr/>
        <a:lstStyle/>
        <a:p>
          <a:r>
            <a:rPr lang="en-US" dirty="0" smtClean="0"/>
            <a:t>Actual</a:t>
          </a:r>
          <a:endParaRPr lang="en-US" dirty="0"/>
        </a:p>
      </dgm:t>
    </dgm:pt>
    <dgm:pt modelId="{A5F1C617-4412-46D8-BEFB-3E03B3237FA4}" type="parTrans" cxnId="{75311AE2-70FA-470A-B863-B85A28A2CDFF}">
      <dgm:prSet/>
      <dgm:spPr/>
      <dgm:t>
        <a:bodyPr/>
        <a:lstStyle/>
        <a:p>
          <a:endParaRPr lang="en-US"/>
        </a:p>
      </dgm:t>
    </dgm:pt>
    <dgm:pt modelId="{CF4DA309-2E07-4CAD-B7CE-CA5A3F59C4B0}" type="sibTrans" cxnId="{75311AE2-70FA-470A-B863-B85A28A2CDFF}">
      <dgm:prSet/>
      <dgm:spPr/>
      <dgm:t>
        <a:bodyPr/>
        <a:lstStyle/>
        <a:p>
          <a:endParaRPr lang="en-US"/>
        </a:p>
      </dgm:t>
    </dgm:pt>
    <dgm:pt modelId="{2A814554-20A9-4B0C-B9D0-CE31C11A638F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Empirical</a:t>
          </a:r>
          <a:endParaRPr lang="en-US" dirty="0"/>
        </a:p>
      </dgm:t>
    </dgm:pt>
    <dgm:pt modelId="{E9EEBB7C-B2BF-4462-9859-78EEBD483BB3}" type="parTrans" cxnId="{3488D39D-DC53-4373-B2DD-84FAFABED242}">
      <dgm:prSet/>
      <dgm:spPr/>
      <dgm:t>
        <a:bodyPr/>
        <a:lstStyle/>
        <a:p>
          <a:endParaRPr lang="en-US"/>
        </a:p>
      </dgm:t>
    </dgm:pt>
    <dgm:pt modelId="{74F4D554-66B3-446F-B185-CFA281B4680B}" type="sibTrans" cxnId="{3488D39D-DC53-4373-B2DD-84FAFABED242}">
      <dgm:prSet/>
      <dgm:spPr/>
      <dgm:t>
        <a:bodyPr/>
        <a:lstStyle/>
        <a:p>
          <a:endParaRPr lang="en-US"/>
        </a:p>
      </dgm:t>
    </dgm:pt>
    <dgm:pt modelId="{F85BBE6A-F917-4390-A78F-A42DD17C4C54}" type="pres">
      <dgm:prSet presAssocID="{1BB97944-9A90-4AE8-A860-CB84876F3081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AFB2B3-FD90-4B69-9287-1CC07D16D024}" type="pres">
      <dgm:prSet presAssocID="{1BB97944-9A90-4AE8-A860-CB84876F3081}" presName="comp1" presStyleCnt="0"/>
      <dgm:spPr/>
    </dgm:pt>
    <dgm:pt modelId="{E3E3DB51-DDBE-4338-9F1E-AD7742053138}" type="pres">
      <dgm:prSet presAssocID="{1BB97944-9A90-4AE8-A860-CB84876F3081}" presName="circle1" presStyleLbl="node1" presStyleIdx="0" presStyleCnt="3"/>
      <dgm:spPr/>
      <dgm:t>
        <a:bodyPr/>
        <a:lstStyle/>
        <a:p>
          <a:endParaRPr lang="en-US"/>
        </a:p>
      </dgm:t>
    </dgm:pt>
    <dgm:pt modelId="{3C117510-7318-4B29-A53D-60F8C96C038B}" type="pres">
      <dgm:prSet presAssocID="{1BB97944-9A90-4AE8-A860-CB84876F3081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876A6E-C931-4524-83EE-7AAF95432C2B}" type="pres">
      <dgm:prSet presAssocID="{1BB97944-9A90-4AE8-A860-CB84876F3081}" presName="comp2" presStyleCnt="0"/>
      <dgm:spPr/>
    </dgm:pt>
    <dgm:pt modelId="{187248D3-3B26-4BD7-B746-64B2200A8FDF}" type="pres">
      <dgm:prSet presAssocID="{1BB97944-9A90-4AE8-A860-CB84876F3081}" presName="circle2" presStyleLbl="node1" presStyleIdx="1" presStyleCnt="3"/>
      <dgm:spPr/>
      <dgm:t>
        <a:bodyPr/>
        <a:lstStyle/>
        <a:p>
          <a:endParaRPr lang="en-US"/>
        </a:p>
      </dgm:t>
    </dgm:pt>
    <dgm:pt modelId="{C017A9F8-2C4B-4446-BD4C-E99D9B37DD84}" type="pres">
      <dgm:prSet presAssocID="{1BB97944-9A90-4AE8-A860-CB84876F3081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17E72-0725-4ACE-BA1A-EDA11BA9C8AE}" type="pres">
      <dgm:prSet presAssocID="{1BB97944-9A90-4AE8-A860-CB84876F3081}" presName="comp3" presStyleCnt="0"/>
      <dgm:spPr/>
    </dgm:pt>
    <dgm:pt modelId="{A04DA17E-DD77-4037-84DC-EE87CC18ADD6}" type="pres">
      <dgm:prSet presAssocID="{1BB97944-9A90-4AE8-A860-CB84876F3081}" presName="circle3" presStyleLbl="node1" presStyleIdx="2" presStyleCnt="3"/>
      <dgm:spPr/>
      <dgm:t>
        <a:bodyPr/>
        <a:lstStyle/>
        <a:p>
          <a:endParaRPr lang="en-US"/>
        </a:p>
      </dgm:t>
    </dgm:pt>
    <dgm:pt modelId="{DCAD5889-9424-428E-A8FA-78052672CC43}" type="pres">
      <dgm:prSet presAssocID="{1BB97944-9A90-4AE8-A860-CB84876F3081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01D1B8-3A37-40EF-8680-CCFE939F7451}" type="presOf" srcId="{1BB97944-9A90-4AE8-A860-CB84876F3081}" destId="{F85BBE6A-F917-4390-A78F-A42DD17C4C54}" srcOrd="0" destOrd="0" presId="urn:microsoft.com/office/officeart/2005/8/layout/venn2"/>
    <dgm:cxn modelId="{3488D39D-DC53-4373-B2DD-84FAFABED242}" srcId="{1BB97944-9A90-4AE8-A860-CB84876F3081}" destId="{2A814554-20A9-4B0C-B9D0-CE31C11A638F}" srcOrd="2" destOrd="0" parTransId="{E9EEBB7C-B2BF-4462-9859-78EEBD483BB3}" sibTransId="{74F4D554-66B3-446F-B185-CFA281B4680B}"/>
    <dgm:cxn modelId="{F399C240-2787-441A-B632-A44F1103FA2A}" type="presOf" srcId="{C4DE0C3C-4D50-420D-A7F6-467F70255312}" destId="{187248D3-3B26-4BD7-B746-64B2200A8FDF}" srcOrd="0" destOrd="0" presId="urn:microsoft.com/office/officeart/2005/8/layout/venn2"/>
    <dgm:cxn modelId="{75311AE2-70FA-470A-B863-B85A28A2CDFF}" srcId="{1BB97944-9A90-4AE8-A860-CB84876F3081}" destId="{C4DE0C3C-4D50-420D-A7F6-467F70255312}" srcOrd="1" destOrd="0" parTransId="{A5F1C617-4412-46D8-BEFB-3E03B3237FA4}" sibTransId="{CF4DA309-2E07-4CAD-B7CE-CA5A3F59C4B0}"/>
    <dgm:cxn modelId="{B0D3A8B0-0101-4280-B2FE-DB50FCF81ED1}" type="presOf" srcId="{44D14DB7-7244-4F83-A973-71888DF1F786}" destId="{3C117510-7318-4B29-A53D-60F8C96C038B}" srcOrd="1" destOrd="0" presId="urn:microsoft.com/office/officeart/2005/8/layout/venn2"/>
    <dgm:cxn modelId="{9457CDFD-45BC-47FE-82CA-318A6522870B}" type="presOf" srcId="{44D14DB7-7244-4F83-A973-71888DF1F786}" destId="{E3E3DB51-DDBE-4338-9F1E-AD7742053138}" srcOrd="0" destOrd="0" presId="urn:microsoft.com/office/officeart/2005/8/layout/venn2"/>
    <dgm:cxn modelId="{7850B142-7853-433E-8E27-B47C24748584}" type="presOf" srcId="{2A814554-20A9-4B0C-B9D0-CE31C11A638F}" destId="{DCAD5889-9424-428E-A8FA-78052672CC43}" srcOrd="1" destOrd="0" presId="urn:microsoft.com/office/officeart/2005/8/layout/venn2"/>
    <dgm:cxn modelId="{1DB77029-9187-41A7-9B69-473010B45D4E}" type="presOf" srcId="{C4DE0C3C-4D50-420D-A7F6-467F70255312}" destId="{C017A9F8-2C4B-4446-BD4C-E99D9B37DD84}" srcOrd="1" destOrd="0" presId="urn:microsoft.com/office/officeart/2005/8/layout/venn2"/>
    <dgm:cxn modelId="{EC4D28C2-95B6-4B3A-8DE7-33FA7CCD1153}" type="presOf" srcId="{2A814554-20A9-4B0C-B9D0-CE31C11A638F}" destId="{A04DA17E-DD77-4037-84DC-EE87CC18ADD6}" srcOrd="0" destOrd="0" presId="urn:microsoft.com/office/officeart/2005/8/layout/venn2"/>
    <dgm:cxn modelId="{50204FC5-2D27-4AEC-8A6E-53F1B6237BE3}" srcId="{1BB97944-9A90-4AE8-A860-CB84876F3081}" destId="{44D14DB7-7244-4F83-A973-71888DF1F786}" srcOrd="0" destOrd="0" parTransId="{A849944E-9AAA-4438-9071-7F753BA3B1BD}" sibTransId="{2D3BE0F5-2CC2-4B60-9D25-F523A72624DA}"/>
    <dgm:cxn modelId="{14C33CC6-03CC-454D-9827-44EDCC3CF57B}" type="presParOf" srcId="{F85BBE6A-F917-4390-A78F-A42DD17C4C54}" destId="{9BAFB2B3-FD90-4B69-9287-1CC07D16D024}" srcOrd="0" destOrd="0" presId="urn:microsoft.com/office/officeart/2005/8/layout/venn2"/>
    <dgm:cxn modelId="{554E56F2-3B70-4A73-B175-0982FE6ACBBF}" type="presParOf" srcId="{9BAFB2B3-FD90-4B69-9287-1CC07D16D024}" destId="{E3E3DB51-DDBE-4338-9F1E-AD7742053138}" srcOrd="0" destOrd="0" presId="urn:microsoft.com/office/officeart/2005/8/layout/venn2"/>
    <dgm:cxn modelId="{9B20A29F-2D66-4694-B508-D3BBDCA0BC15}" type="presParOf" srcId="{9BAFB2B3-FD90-4B69-9287-1CC07D16D024}" destId="{3C117510-7318-4B29-A53D-60F8C96C038B}" srcOrd="1" destOrd="0" presId="urn:microsoft.com/office/officeart/2005/8/layout/venn2"/>
    <dgm:cxn modelId="{1766754B-E9AF-49E8-84B5-DBB8A3823B1B}" type="presParOf" srcId="{F85BBE6A-F917-4390-A78F-A42DD17C4C54}" destId="{A5876A6E-C931-4524-83EE-7AAF95432C2B}" srcOrd="1" destOrd="0" presId="urn:microsoft.com/office/officeart/2005/8/layout/venn2"/>
    <dgm:cxn modelId="{EC8CB823-9608-4966-A6CA-C9ADC5C6F100}" type="presParOf" srcId="{A5876A6E-C931-4524-83EE-7AAF95432C2B}" destId="{187248D3-3B26-4BD7-B746-64B2200A8FDF}" srcOrd="0" destOrd="0" presId="urn:microsoft.com/office/officeart/2005/8/layout/venn2"/>
    <dgm:cxn modelId="{0AFEC4B8-3969-45E9-9817-5875F9B3FAD6}" type="presParOf" srcId="{A5876A6E-C931-4524-83EE-7AAF95432C2B}" destId="{C017A9F8-2C4B-4446-BD4C-E99D9B37DD84}" srcOrd="1" destOrd="0" presId="urn:microsoft.com/office/officeart/2005/8/layout/venn2"/>
    <dgm:cxn modelId="{5BD26153-396C-491D-AF6F-F3306AF5211A}" type="presParOf" srcId="{F85BBE6A-F917-4390-A78F-A42DD17C4C54}" destId="{89F17E72-0725-4ACE-BA1A-EDA11BA9C8AE}" srcOrd="2" destOrd="0" presId="urn:microsoft.com/office/officeart/2005/8/layout/venn2"/>
    <dgm:cxn modelId="{109DBD9F-A699-42DE-BD88-99D9436B7BBC}" type="presParOf" srcId="{89F17E72-0725-4ACE-BA1A-EDA11BA9C8AE}" destId="{A04DA17E-DD77-4037-84DC-EE87CC18ADD6}" srcOrd="0" destOrd="0" presId="urn:microsoft.com/office/officeart/2005/8/layout/venn2"/>
    <dgm:cxn modelId="{F3AADF2B-30E6-4EE9-A833-F2450732112E}" type="presParOf" srcId="{89F17E72-0725-4ACE-BA1A-EDA11BA9C8AE}" destId="{DCAD5889-9424-428E-A8FA-78052672CC4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3DB51-DDBE-4338-9F1E-AD7742053138}">
      <dsp:nvSpPr>
        <dsp:cNvPr id="0" name=""/>
        <dsp:cNvSpPr/>
      </dsp:nvSpPr>
      <dsp:spPr>
        <a:xfrm>
          <a:off x="0" y="115887"/>
          <a:ext cx="3581400" cy="358140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Real</a:t>
          </a:r>
          <a:endParaRPr lang="en-US" sz="1800" kern="1200" dirty="0"/>
        </a:p>
      </dsp:txBody>
      <dsp:txXfrm>
        <a:off x="1164850" y="294957"/>
        <a:ext cx="1251699" cy="537210"/>
      </dsp:txXfrm>
    </dsp:sp>
    <dsp:sp modelId="{187248D3-3B26-4BD7-B746-64B2200A8FDF}">
      <dsp:nvSpPr>
        <dsp:cNvPr id="0" name=""/>
        <dsp:cNvSpPr/>
      </dsp:nvSpPr>
      <dsp:spPr>
        <a:xfrm>
          <a:off x="447674" y="1011237"/>
          <a:ext cx="2686050" cy="2686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Actual</a:t>
          </a:r>
          <a:endParaRPr lang="en-US" sz="1800" kern="1200" dirty="0"/>
        </a:p>
      </dsp:txBody>
      <dsp:txXfrm>
        <a:off x="1164850" y="1179115"/>
        <a:ext cx="1251699" cy="503634"/>
      </dsp:txXfrm>
    </dsp:sp>
    <dsp:sp modelId="{A04DA17E-DD77-4037-84DC-EE87CC18ADD6}">
      <dsp:nvSpPr>
        <dsp:cNvPr id="0" name=""/>
        <dsp:cNvSpPr/>
      </dsp:nvSpPr>
      <dsp:spPr>
        <a:xfrm>
          <a:off x="895350" y="1906587"/>
          <a:ext cx="1790700" cy="1790700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Empirical</a:t>
          </a:r>
          <a:endParaRPr lang="en-US" sz="1800" kern="1200" dirty="0"/>
        </a:p>
      </dsp:txBody>
      <dsp:txXfrm>
        <a:off x="1157591" y="2354262"/>
        <a:ext cx="1266216" cy="895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4D4EE-0C85-4D6A-B7BA-A1BC19BC4D9D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F6A4F-5431-427D-A25D-3A9FB507B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5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55CE7-D825-48FD-B521-C8E333F6489F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D269-F2D7-4993-8FF9-EA82B34A8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D269-F2D7-4993-8FF9-EA82B34A88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8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02E-4354-4F5D-AAE8-3B4708954DFD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F421-3839-4499-B7C8-06A34ABB324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02E-4354-4F5D-AAE8-3B4708954DFD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F421-3839-4499-B7C8-06A34ABB3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02E-4354-4F5D-AAE8-3B4708954DFD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F421-3839-4499-B7C8-06A34ABB3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02E-4354-4F5D-AAE8-3B4708954DFD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F421-3839-4499-B7C8-06A34ABB3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02E-4354-4F5D-AAE8-3B4708954DFD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F421-3839-4499-B7C8-06A34ABB32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02E-4354-4F5D-AAE8-3B4708954DFD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F421-3839-4499-B7C8-06A34ABB3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02E-4354-4F5D-AAE8-3B4708954DFD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F421-3839-4499-B7C8-06A34ABB324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02E-4354-4F5D-AAE8-3B4708954DFD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F421-3839-4499-B7C8-06A34ABB3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02E-4354-4F5D-AAE8-3B4708954DFD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F421-3839-4499-B7C8-06A34ABB3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02E-4354-4F5D-AAE8-3B4708954DFD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F421-3839-4499-B7C8-06A34ABB32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302E-4354-4F5D-AAE8-3B4708954DFD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F421-3839-4499-B7C8-06A34ABB3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990302E-4354-4F5D-AAE8-3B4708954DFD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F9DF421-3839-4499-B7C8-06A34ABB32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hchr.org/english/issues/health/right/standards.htm" TargetMode="External"/><Relationship Id="rId2" Type="http://schemas.openxmlformats.org/officeDocument/2006/relationships/hyperlink" Target="http://www.ohchr.org/english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1676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Political Economy &amp; Rights-</a:t>
            </a:r>
            <a:r>
              <a:rPr lang="en-US" sz="3200" dirty="0" err="1" smtClean="0"/>
              <a:t>bAsed</a:t>
            </a:r>
            <a:r>
              <a:rPr lang="en-US" sz="3200" dirty="0" smtClean="0"/>
              <a:t> views of Health: </a:t>
            </a:r>
            <a:br>
              <a:rPr lang="en-US" sz="3200" dirty="0" smtClean="0"/>
            </a:br>
            <a:r>
              <a:rPr lang="en-US" sz="2400" dirty="0" smtClean="0"/>
              <a:t>The context for Sick or healthy societies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Sharon Yanicki </a:t>
            </a:r>
            <a:endParaRPr lang="en-US" dirty="0" smtClean="0"/>
          </a:p>
          <a:p>
            <a:r>
              <a:rPr lang="en-US" sz="1600" dirty="0" smtClean="0"/>
              <a:t>Mar 17 2016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Political Economy Perspective</a:t>
            </a:r>
          </a:p>
          <a:p>
            <a:r>
              <a:rPr lang="en-US" dirty="0" smtClean="0"/>
              <a:t>Human Rights Perspective</a:t>
            </a:r>
          </a:p>
          <a:p>
            <a:endParaRPr lang="en-US" dirty="0"/>
          </a:p>
          <a:p>
            <a:r>
              <a:rPr lang="en-US" dirty="0" smtClean="0"/>
              <a:t>How can we understand the role of society in creating a healthy or sick society?</a:t>
            </a:r>
          </a:p>
          <a:p>
            <a:pPr lvl="1"/>
            <a:r>
              <a:rPr lang="en-US" dirty="0" smtClean="0"/>
              <a:t>Government</a:t>
            </a:r>
          </a:p>
          <a:p>
            <a:pPr lvl="1"/>
            <a:r>
              <a:rPr lang="en-US" dirty="0" smtClean="0"/>
              <a:t>Governance mechanisms</a:t>
            </a:r>
          </a:p>
          <a:p>
            <a:pPr lvl="1"/>
            <a:r>
              <a:rPr lang="en-US" dirty="0" smtClean="0"/>
              <a:t>Civil Society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Foundations: </a:t>
            </a:r>
            <a:br>
              <a:rPr lang="en-US" dirty="0" smtClean="0"/>
            </a:br>
            <a:r>
              <a:rPr lang="en-US" dirty="0" smtClean="0"/>
              <a:t>Power, State and Public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3352800" cy="471830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Labonte (2004)</a:t>
            </a:r>
          </a:p>
          <a:p>
            <a:r>
              <a:rPr lang="en-US" sz="2400" dirty="0" smtClean="0"/>
              <a:t>Power has non-zero sum aspects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Dominance = win/loose</a:t>
            </a:r>
          </a:p>
          <a:p>
            <a:r>
              <a:rPr lang="en-US" sz="2000" dirty="0" smtClean="0"/>
              <a:t>Power to name issues/disease</a:t>
            </a:r>
          </a:p>
          <a:p>
            <a:r>
              <a:rPr lang="en-US" sz="2000" dirty="0" smtClean="0"/>
              <a:t>Decisions are made by those with power or those with information</a:t>
            </a:r>
          </a:p>
          <a:p>
            <a:r>
              <a:rPr lang="en-US" sz="2000" dirty="0" smtClean="0"/>
              <a:t>Political power, money, influence and knowledge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200" b="1" dirty="0" smtClean="0"/>
              <a:t>Power with = sharing power</a:t>
            </a:r>
          </a:p>
          <a:p>
            <a:r>
              <a:rPr lang="en-US" sz="2000" dirty="0" smtClean="0"/>
              <a:t>Patients are partners in their health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3352"/>
            <a:ext cx="4495800" cy="471830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Raphael (2012)</a:t>
            </a:r>
          </a:p>
          <a:p>
            <a:pPr>
              <a:buNone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of State</a:t>
            </a:r>
          </a:p>
          <a:p>
            <a:r>
              <a:rPr lang="en-US" sz="2600" dirty="0" smtClean="0"/>
              <a:t>Liberal </a:t>
            </a:r>
            <a:r>
              <a:rPr lang="en-US" sz="2600" dirty="0" err="1" smtClean="0"/>
              <a:t>vs</a:t>
            </a:r>
            <a:r>
              <a:rPr lang="en-US" sz="2600" dirty="0" smtClean="0"/>
              <a:t> Social Democratic Welfare regime</a:t>
            </a:r>
          </a:p>
          <a:p>
            <a:r>
              <a:rPr lang="en-US" sz="2600" dirty="0" smtClean="0"/>
              <a:t>Electoral process</a:t>
            </a:r>
          </a:p>
          <a:p>
            <a:r>
              <a:rPr lang="en-US" sz="2600" dirty="0" smtClean="0"/>
              <a:t>Unitary (Central) </a:t>
            </a:r>
            <a:r>
              <a:rPr lang="en-US" sz="2600" dirty="0" err="1" smtClean="0"/>
              <a:t>vs</a:t>
            </a:r>
            <a:r>
              <a:rPr lang="en-US" sz="2600" dirty="0" smtClean="0"/>
              <a:t> Federal system of governance</a:t>
            </a:r>
            <a:endParaRPr 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Relations</a:t>
            </a:r>
          </a:p>
          <a:p>
            <a:r>
              <a:rPr lang="en-US" sz="2200" dirty="0" smtClean="0"/>
              <a:t>Electoral behaviour</a:t>
            </a:r>
          </a:p>
          <a:p>
            <a:r>
              <a:rPr lang="en-US" sz="2200" dirty="0" smtClean="0"/>
              <a:t>Trade union strength</a:t>
            </a:r>
          </a:p>
          <a:p>
            <a:r>
              <a:rPr lang="en-US" sz="2200" dirty="0" smtClean="0"/>
              <a:t>Civil society organizations</a:t>
            </a:r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SDOH-related public policy </a:t>
            </a:r>
            <a:r>
              <a:rPr lang="en-US" sz="2200" dirty="0" smtClean="0"/>
              <a:t>(empirical)</a:t>
            </a:r>
          </a:p>
          <a:p>
            <a:pPr marL="0" indent="0">
              <a:buNone/>
            </a:pPr>
            <a:r>
              <a:rPr lang="en-US" sz="2200" dirty="0" smtClean="0"/>
              <a:t>Extent of social inequalities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Extent of health inequalities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Critical Realism: Philosophical underpinnings - </a:t>
            </a:r>
            <a:br>
              <a:rPr lang="en-US" sz="3100" dirty="0" smtClean="0"/>
            </a:br>
            <a:r>
              <a:rPr lang="en-US" sz="3100" dirty="0" smtClean="0"/>
              <a:t>Political Economy Perspective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Mingers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Wilcocks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, 2004 cited in Raphael, 2012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7291383"/>
              </p:ext>
            </p:extLst>
          </p:nvPr>
        </p:nvGraphicFramePr>
        <p:xfrm>
          <a:off x="838200" y="1828800"/>
          <a:ext cx="3581400" cy="381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Real</a:t>
            </a:r>
            <a:r>
              <a:rPr lang="en-US" sz="2000" dirty="0" smtClean="0"/>
              <a:t> = Mechanisms and powers that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</a:t>
            </a:r>
            <a:r>
              <a:rPr lang="en-US" sz="2000" dirty="0" smtClean="0"/>
              <a:t> shape health inequality- related public policies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Actual</a:t>
            </a:r>
            <a:r>
              <a:rPr lang="en-US" sz="2000" dirty="0" smtClean="0"/>
              <a:t> = How mechanisms and powers are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activated</a:t>
            </a:r>
            <a:r>
              <a:rPr lang="en-US" sz="2000" dirty="0" smtClean="0"/>
              <a:t> to shape health inequality-related public polices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7030A0"/>
                </a:solidFill>
              </a:rPr>
              <a:t>Empirical</a:t>
            </a:r>
            <a:r>
              <a:rPr lang="en-US" sz="2000" dirty="0" smtClean="0"/>
              <a:t> = Observable public policies that create, maintain or tackle health inequalities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965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Government Authorities on the Action Spectrum on Inequalities in Health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Whitehead (1998, cited in Raphael, 2012, p. 234).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 smtClean="0"/>
              <a:t>Measurement (Canada?)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 smtClean="0"/>
              <a:t>Recognition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 smtClean="0"/>
              <a:t>Awareness Raising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 smtClean="0"/>
              <a:t>Concern                                         Denial/Indifferences</a:t>
            </a:r>
          </a:p>
          <a:p>
            <a:pPr marL="0" indent="0">
              <a:buNone/>
            </a:pPr>
            <a:r>
              <a:rPr lang="en-US" sz="1800" dirty="0" smtClean="0"/>
              <a:t>   Mental blocks     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 smtClean="0"/>
              <a:t>Will to take action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 smtClean="0"/>
              <a:t>Isolated initiatives (Australia)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 smtClean="0"/>
              <a:t>More structured developments (Britain &amp; Northern Ireland)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 smtClean="0"/>
              <a:t>Comprehensive coordinated policy (Finland, Norway, Sweden)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19600" y="1905000"/>
            <a:ext cx="1925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29225" y="2590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38850" y="3124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9599" y="4343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9599" y="4953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19598" y="5562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447800" y="3619500"/>
            <a:ext cx="304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58100" y="3289033"/>
            <a:ext cx="799700" cy="330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43200" y="3289033"/>
            <a:ext cx="1686024" cy="330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3619500"/>
            <a:ext cx="1676398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8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Political Economy Perspective</a:t>
            </a:r>
            <a:br>
              <a:rPr lang="en-US" dirty="0" smtClean="0"/>
            </a:br>
            <a:r>
              <a:rPr lang="en-US" sz="2200" dirty="0" smtClean="0"/>
              <a:t>Coburn, 2010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smtClean="0"/>
              <a:t>Health is linked to:</a:t>
            </a:r>
          </a:p>
          <a:p>
            <a:r>
              <a:rPr lang="en-US" sz="2400" dirty="0" smtClean="0"/>
              <a:t>economic, </a:t>
            </a:r>
          </a:p>
          <a:p>
            <a:r>
              <a:rPr lang="en-US" sz="2400" dirty="0" smtClean="0"/>
              <a:t>political </a:t>
            </a:r>
          </a:p>
          <a:p>
            <a:r>
              <a:rPr lang="en-US" sz="2400" dirty="0" smtClean="0"/>
              <a:t>social life of people </a:t>
            </a:r>
          </a:p>
          <a:p>
            <a:r>
              <a:rPr lang="en-US" sz="2400" dirty="0" smtClean="0"/>
              <a:t>by class, group, region &amp; society </a:t>
            </a:r>
          </a:p>
          <a:p>
            <a:pPr>
              <a:buNone/>
            </a:pPr>
            <a:r>
              <a:rPr lang="en-US" sz="2400" dirty="0" smtClean="0"/>
              <a:t>(Coburn, 2010, p. 65)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The society in which we live shapes, enables and constrains social life.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2672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Materialist approach </a:t>
            </a:r>
            <a:r>
              <a:rPr lang="en-US" sz="2000" dirty="0" smtClean="0"/>
              <a:t>(p. 66-67)</a:t>
            </a:r>
          </a:p>
          <a:p>
            <a:r>
              <a:rPr lang="en-US" sz="2400" dirty="0" smtClean="0"/>
              <a:t>Social organization structures</a:t>
            </a:r>
          </a:p>
          <a:p>
            <a:pPr lvl="1"/>
            <a:r>
              <a:rPr lang="en-US" sz="2000" dirty="0" smtClean="0"/>
              <a:t>The way people live and </a:t>
            </a:r>
          </a:p>
          <a:p>
            <a:pPr lvl="1"/>
            <a:r>
              <a:rPr lang="en-US" sz="2000" dirty="0" smtClean="0"/>
              <a:t>The conditions of everyday life</a:t>
            </a:r>
          </a:p>
          <a:p>
            <a:r>
              <a:rPr lang="en-US" sz="2000" dirty="0" smtClean="0"/>
              <a:t>Social life is an evolving context</a:t>
            </a:r>
          </a:p>
          <a:p>
            <a:r>
              <a:rPr lang="en-US" sz="2000" dirty="0" smtClean="0"/>
              <a:t>People reproduce, modify and transform existing structures in society</a:t>
            </a:r>
          </a:p>
          <a:p>
            <a:r>
              <a:rPr lang="en-US" sz="2000" dirty="0" smtClean="0"/>
              <a:t>Different social formations produce differing health outcomes</a:t>
            </a:r>
          </a:p>
          <a:p>
            <a:r>
              <a:rPr lang="en-US" sz="2400" dirty="0" smtClean="0"/>
              <a:t>Capitalism produces inequality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Political Economy Perspective </a:t>
            </a:r>
            <a:br>
              <a:rPr lang="en-US" dirty="0" smtClean="0"/>
            </a:br>
            <a:r>
              <a:rPr lang="en-US" sz="2200" dirty="0" smtClean="0"/>
              <a:t>Coburn, 2010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Dominant Political ideology</a:t>
            </a:r>
          </a:p>
          <a:p>
            <a:r>
              <a:rPr lang="en-US" dirty="0" smtClean="0"/>
              <a:t>Neo-liberalism </a:t>
            </a:r>
          </a:p>
          <a:p>
            <a:pPr lvl="1"/>
            <a:r>
              <a:rPr lang="en-US" dirty="0" smtClean="0"/>
              <a:t>Free enterprise produces economic growth</a:t>
            </a:r>
          </a:p>
          <a:p>
            <a:pPr lvl="1"/>
            <a:r>
              <a:rPr lang="en-US" dirty="0" smtClean="0"/>
              <a:t>Uncontrolled markets are assumed to be the best strategy for economic growth</a:t>
            </a:r>
          </a:p>
          <a:p>
            <a:pPr lvl="1"/>
            <a:r>
              <a:rPr lang="en-US" dirty="0" smtClean="0"/>
              <a:t>Economic growth is assumed to produce equal opportunities for health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Reduced state intervention </a:t>
            </a:r>
            <a:r>
              <a:rPr lang="en-US" dirty="0" smtClean="0"/>
              <a:t>and investment in universal services (health &amp; the welfare state)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Dominant Economic ideology</a:t>
            </a:r>
          </a:p>
          <a:p>
            <a:r>
              <a:rPr lang="en-US" dirty="0" smtClean="0"/>
              <a:t>Capitalism</a:t>
            </a:r>
          </a:p>
          <a:p>
            <a:pPr lvl="1"/>
            <a:r>
              <a:rPr lang="en-US" dirty="0" smtClean="0"/>
              <a:t>Capitalists control the means of production </a:t>
            </a:r>
          </a:p>
          <a:p>
            <a:pPr lvl="1"/>
            <a:r>
              <a:rPr lang="en-US" dirty="0" smtClean="0"/>
              <a:t>Profits from the labour of others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Individualism</a:t>
            </a:r>
          </a:p>
          <a:p>
            <a:pPr>
              <a:buNone/>
            </a:pPr>
            <a:r>
              <a:rPr lang="en-US" sz="2200" dirty="0" smtClean="0"/>
              <a:t>“</a:t>
            </a:r>
            <a:r>
              <a:rPr lang="en-US" sz="2600" dirty="0" smtClean="0"/>
              <a:t>The greatest good is that which frees individuals from constraints” (p. 68)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600" dirty="0" smtClean="0"/>
              <a:t>Critique: social problems of low wages, unemployment, pollution, working conditions etc. are constructed as an individual problem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Right to Health</a:t>
            </a:r>
            <a:br>
              <a:rPr lang="en-US" dirty="0" smtClean="0"/>
            </a:br>
            <a:r>
              <a:rPr lang="en-US" sz="2200" dirty="0" err="1" smtClean="0"/>
              <a:t>Rioux</a:t>
            </a:r>
            <a:r>
              <a:rPr lang="en-US" sz="2200" dirty="0" smtClean="0"/>
              <a:t>, 2010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Health has been defined as a right through a framework of international agreements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UN Office of the High Commissioner for Human Rights</a:t>
            </a:r>
          </a:p>
          <a:p>
            <a:r>
              <a:rPr lang="en-US" sz="2000" dirty="0" smtClean="0">
                <a:hlinkClick r:id="rId2"/>
              </a:rPr>
              <a:t>http://www.ohchr.org/english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http://www.ohchr.org/english/issues/health/right/standards.htm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41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Human rights principles (p. 94)</a:t>
            </a:r>
          </a:p>
          <a:p>
            <a:r>
              <a:rPr lang="en-US" sz="2400" dirty="0" smtClean="0"/>
              <a:t>Universality</a:t>
            </a:r>
          </a:p>
          <a:p>
            <a:r>
              <a:rPr lang="en-US" sz="2400" dirty="0" smtClean="0"/>
              <a:t>Inalienability</a:t>
            </a:r>
          </a:p>
          <a:p>
            <a:r>
              <a:rPr lang="en-US" sz="2400" dirty="0" smtClean="0"/>
              <a:t>Worth/dignity</a:t>
            </a:r>
          </a:p>
          <a:p>
            <a:r>
              <a:rPr lang="en-US" sz="2400" dirty="0" smtClean="0"/>
              <a:t>Autonomy/Self-determination</a:t>
            </a:r>
          </a:p>
          <a:p>
            <a:r>
              <a:rPr lang="en-US" sz="2400" dirty="0" smtClean="0"/>
              <a:t>Equality</a:t>
            </a:r>
          </a:p>
          <a:p>
            <a:r>
              <a:rPr lang="en-US" sz="2400" dirty="0" smtClean="0"/>
              <a:t>Freedom &amp; Social support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 as a Right</a:t>
            </a:r>
            <a:br>
              <a:rPr lang="en-US" dirty="0" smtClean="0"/>
            </a:br>
            <a:r>
              <a:rPr lang="en-US" sz="2200" dirty="0" err="1" smtClean="0"/>
              <a:t>Rioux</a:t>
            </a:r>
            <a:r>
              <a:rPr lang="en-US" sz="2200" dirty="0" smtClean="0"/>
              <a:t>, 2010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Aspects  </a:t>
            </a:r>
            <a:r>
              <a:rPr lang="en-US" sz="2000" dirty="0" smtClean="0"/>
              <a:t>(p. 90)</a:t>
            </a:r>
          </a:p>
          <a:p>
            <a:r>
              <a:rPr lang="en-US" sz="2000" dirty="0" smtClean="0"/>
              <a:t>The right to health is an inclusive right, with freedoms, and entitlements</a:t>
            </a:r>
          </a:p>
          <a:p>
            <a:endParaRPr lang="en-US" sz="2000" dirty="0"/>
          </a:p>
          <a:p>
            <a:r>
              <a:rPr lang="en-US" sz="2000" dirty="0" smtClean="0"/>
              <a:t>All services, goods, and facilities must be available, accessible, acceptable and or good quality.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 smtClean="0"/>
              <a:t>(Office of the UN High Commission on Human Rights, 2009)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International instruments </a:t>
            </a:r>
          </a:p>
          <a:p>
            <a:pPr marL="461963" indent="-173038"/>
            <a:r>
              <a:rPr lang="en-US" sz="2000" dirty="0" smtClean="0"/>
              <a:t>A normative standard for the right to health</a:t>
            </a:r>
          </a:p>
          <a:p>
            <a:pPr lvl="1"/>
            <a:r>
              <a:rPr lang="en-US" sz="2000" dirty="0" smtClean="0"/>
              <a:t>A way of judging what should be done</a:t>
            </a:r>
          </a:p>
          <a:p>
            <a:pPr lvl="1"/>
            <a:r>
              <a:rPr lang="en-US" sz="2000" dirty="0" smtClean="0"/>
              <a:t>Holding societies accountable for respecting and upholding the rights of citizens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</TotalTime>
  <Words>583</Words>
  <Application>Microsoft Office PowerPoint</Application>
  <PresentationFormat>On-screen Show (4:3)</PresentationFormat>
  <Paragraphs>122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Clarity</vt:lpstr>
      <vt:lpstr>Political Economy &amp; Rights-bAsed views of Health:  The context for Sick or healthy societies</vt:lpstr>
      <vt:lpstr>Overview</vt:lpstr>
      <vt:lpstr>Foundations:  Power, State and Public Policy</vt:lpstr>
      <vt:lpstr>Critical Realism: Philosophical underpinnings -  Political Economy Perspective Mingers &amp; Wilcocks, 2004 cited in Raphael, 2012</vt:lpstr>
      <vt:lpstr>Government Authorities on the Action Spectrum on Inequalities in Health Whitehead (1998, cited in Raphael, 2012, p. 234).</vt:lpstr>
      <vt:lpstr>Political Economy Perspective Coburn, 2010</vt:lpstr>
      <vt:lpstr>Political Economy Perspective  Coburn, 2010 </vt:lpstr>
      <vt:lpstr>The Right to Health Rioux, 2010</vt:lpstr>
      <vt:lpstr>Health as a Right Rioux, 2010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Sociological, Political Economy and Rights-based views of Health</dc:title>
  <dc:creator>Yanicki</dc:creator>
  <cp:lastModifiedBy>Yanicki, Sharon</cp:lastModifiedBy>
  <cp:revision>37</cp:revision>
  <cp:lastPrinted>2016-03-17T23:37:24Z</cp:lastPrinted>
  <dcterms:created xsi:type="dcterms:W3CDTF">2010-09-23T18:06:46Z</dcterms:created>
  <dcterms:modified xsi:type="dcterms:W3CDTF">2016-03-17T23:37:31Z</dcterms:modified>
</cp:coreProperties>
</file>