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90" r:id="rId5"/>
    <p:sldId id="292" r:id="rId6"/>
    <p:sldId id="293" r:id="rId7"/>
    <p:sldId id="28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31/07/2015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01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31/07/2015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4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31/07/2015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90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31/07/2015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3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31/07/2015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69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31/07/2015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40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31/07/2015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44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31/07/2015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8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31/07/2015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3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31/07/2015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74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31/07/2015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13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510E-3786-4B1F-B622-9ECE7779108F}" type="datetimeFigureOut">
              <a:rPr lang="pt-BR" smtClean="0"/>
              <a:t>31/07/2015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8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-315416"/>
            <a:ext cx="7891486" cy="558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396564" y="4365104"/>
            <a:ext cx="252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ESTRUTURA DE DECISÃO</a:t>
            </a:r>
          </a:p>
          <a:p>
            <a:pPr algn="ctr"/>
            <a:r>
              <a:rPr lang="pt-BR" b="1" dirty="0" smtClean="0"/>
              <a:t>IF, ELIF E ELSE</a:t>
            </a:r>
            <a:endParaRPr lang="pt-BR" b="1" dirty="0"/>
          </a:p>
        </p:txBody>
      </p:sp>
      <p:pic>
        <p:nvPicPr>
          <p:cNvPr id="5" name="Picture 2" descr="C:\Users\Silvio Luis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0" y="5896552"/>
            <a:ext cx="88106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4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Sintaxe </a:t>
            </a:r>
            <a:r>
              <a:rPr lang="pt-BR" b="1" dirty="0"/>
              <a:t>ESTRUTURA DE DECISÃO</a:t>
            </a:r>
          </a:p>
          <a:p>
            <a:r>
              <a:rPr lang="pt-BR" dirty="0" smtClean="0"/>
              <a:t>em </a:t>
            </a:r>
            <a:r>
              <a:rPr lang="pt-BR" dirty="0" err="1" smtClean="0"/>
              <a:t>Pyton</a:t>
            </a:r>
            <a:r>
              <a:rPr lang="pt-BR" dirty="0" smtClean="0"/>
              <a:t> 3</a:t>
            </a:r>
            <a:endParaRPr lang="pt-BR" dirty="0"/>
          </a:p>
        </p:txBody>
      </p:sp>
      <p:sp>
        <p:nvSpPr>
          <p:cNvPr id="1027" name="Retângulo de cantos arredondados 1026"/>
          <p:cNvSpPr/>
          <p:nvPr/>
        </p:nvSpPr>
        <p:spPr>
          <a:xfrm>
            <a:off x="3063477" y="1244912"/>
            <a:ext cx="2228603" cy="5159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err="1"/>
              <a:t>i</a:t>
            </a:r>
            <a:r>
              <a:rPr lang="pt-BR" sz="2000" dirty="0" err="1" smtClean="0"/>
              <a:t>f</a:t>
            </a:r>
            <a:r>
              <a:rPr lang="pt-BR" sz="2000" dirty="0" smtClean="0"/>
              <a:t> &lt;condição&gt;:</a:t>
            </a:r>
            <a:endParaRPr lang="pt-BR" sz="2000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4139952" y="1904908"/>
            <a:ext cx="2880320" cy="435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&lt;Bloco de comandos&gt;</a:t>
            </a:r>
            <a:endParaRPr lang="pt-BR" dirty="0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3059832" y="2480972"/>
            <a:ext cx="252028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err="1" smtClean="0"/>
              <a:t>elif</a:t>
            </a:r>
            <a:r>
              <a:rPr lang="pt-BR" sz="2400" dirty="0" smtClean="0"/>
              <a:t> &lt;condição&gt;:</a:t>
            </a:r>
            <a:endParaRPr lang="pt-BR" sz="2400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4139952" y="3129044"/>
            <a:ext cx="2880320" cy="435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&lt;Bloco de comandos&gt;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3032212" y="3734937"/>
            <a:ext cx="252028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err="1" smtClean="0"/>
              <a:t>elif</a:t>
            </a:r>
            <a:r>
              <a:rPr lang="pt-BR" sz="2400" dirty="0" smtClean="0"/>
              <a:t> &lt;condição&gt;:</a:t>
            </a:r>
            <a:endParaRPr lang="pt-BR" sz="2400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4112332" y="4383009"/>
            <a:ext cx="2880320" cy="435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&lt;Bloco de comandos&gt;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015782" y="5001252"/>
            <a:ext cx="252028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err="1" smtClean="0"/>
              <a:t>else</a:t>
            </a:r>
            <a:r>
              <a:rPr lang="pt-BR" sz="2400" dirty="0" smtClean="0"/>
              <a:t>:</a:t>
            </a:r>
            <a:endParaRPr lang="pt-BR" sz="2400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4095902" y="5649324"/>
            <a:ext cx="2880320" cy="435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&lt;Bloco de comandos&gt;</a:t>
            </a:r>
            <a:endParaRPr lang="pt-BR" dirty="0"/>
          </a:p>
        </p:txBody>
      </p:sp>
      <p:sp>
        <p:nvSpPr>
          <p:cNvPr id="1028" name="Seta para a direita 1027"/>
          <p:cNvSpPr/>
          <p:nvPr/>
        </p:nvSpPr>
        <p:spPr>
          <a:xfrm>
            <a:off x="3059832" y="1904908"/>
            <a:ext cx="859685" cy="43558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9" name="CaixaDeTexto 1028"/>
          <p:cNvSpPr txBox="1"/>
          <p:nvPr/>
        </p:nvSpPr>
        <p:spPr>
          <a:xfrm>
            <a:off x="1243290" y="1831255"/>
            <a:ext cx="167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Não esqueça a </a:t>
            </a:r>
            <a:r>
              <a:rPr lang="pt-BR" sz="1400" dirty="0" err="1" smtClean="0"/>
              <a:t>indentação</a:t>
            </a:r>
            <a:endParaRPr lang="pt-BR" sz="1400" dirty="0"/>
          </a:p>
        </p:txBody>
      </p:sp>
      <p:sp>
        <p:nvSpPr>
          <p:cNvPr id="1030" name="Chave esquerda 1029"/>
          <p:cNvSpPr/>
          <p:nvPr/>
        </p:nvSpPr>
        <p:spPr>
          <a:xfrm>
            <a:off x="2681148" y="2733000"/>
            <a:ext cx="302265" cy="12539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11560" y="3098372"/>
            <a:ext cx="178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Podem não ocorrer ou ocorrer  “n” vezes</a:t>
            </a:r>
            <a:endParaRPr lang="pt-BR" sz="1400" dirty="0"/>
          </a:p>
        </p:txBody>
      </p:sp>
      <p:sp>
        <p:nvSpPr>
          <p:cNvPr id="1031" name="CaixaDeTexto 1030"/>
          <p:cNvSpPr txBox="1"/>
          <p:nvPr/>
        </p:nvSpPr>
        <p:spPr>
          <a:xfrm>
            <a:off x="1417781" y="5202858"/>
            <a:ext cx="1328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 não haver satisfação de nenhuma das condições</a:t>
            </a:r>
            <a:endParaRPr lang="pt-BR" sz="1400" dirty="0"/>
          </a:p>
        </p:txBody>
      </p:sp>
      <p:sp>
        <p:nvSpPr>
          <p:cNvPr id="50" name="Seta para a direita 49"/>
          <p:cNvSpPr/>
          <p:nvPr/>
        </p:nvSpPr>
        <p:spPr>
          <a:xfrm>
            <a:off x="3063477" y="3121593"/>
            <a:ext cx="859685" cy="43558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ta para a direita 50"/>
          <p:cNvSpPr/>
          <p:nvPr/>
        </p:nvSpPr>
        <p:spPr>
          <a:xfrm>
            <a:off x="3081670" y="4382519"/>
            <a:ext cx="859685" cy="43558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ta para a direita 51"/>
          <p:cNvSpPr/>
          <p:nvPr/>
        </p:nvSpPr>
        <p:spPr>
          <a:xfrm>
            <a:off x="3059831" y="5679912"/>
            <a:ext cx="859685" cy="43558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0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1259632" y="1396470"/>
            <a:ext cx="6609159" cy="4567469"/>
            <a:chOff x="843161" y="517716"/>
            <a:chExt cx="6609159" cy="4567469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347864" y="1340768"/>
              <a:ext cx="1512168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Entre com n1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3933898" y="589330"/>
              <a:ext cx="340249" cy="297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stCxn id="5" idx="4"/>
              <a:endCxn id="4" idx="0"/>
            </p:cNvCxnSpPr>
            <p:nvPr/>
          </p:nvCxnSpPr>
          <p:spPr>
            <a:xfrm flipH="1">
              <a:off x="4103948" y="887048"/>
              <a:ext cx="75" cy="453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ângulo de cantos arredondados 9"/>
            <p:cNvSpPr/>
            <p:nvPr/>
          </p:nvSpPr>
          <p:spPr>
            <a:xfrm>
              <a:off x="3347939" y="2276871"/>
              <a:ext cx="1512168" cy="57606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Entre com n2</a:t>
              </a:r>
              <a:endParaRPr lang="pt-BR" dirty="0"/>
            </a:p>
          </p:txBody>
        </p:sp>
        <p:sp>
          <p:nvSpPr>
            <p:cNvPr id="9" name="Fluxograma: Decisão 8"/>
            <p:cNvSpPr/>
            <p:nvPr/>
          </p:nvSpPr>
          <p:spPr>
            <a:xfrm>
              <a:off x="3023903" y="3284984"/>
              <a:ext cx="2160240" cy="108012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n1 &gt; n2</a:t>
              </a:r>
              <a:endParaRPr lang="pt-BR" dirty="0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843161" y="4509120"/>
              <a:ext cx="1512168" cy="57606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Escreva n1</a:t>
              </a:r>
              <a:endParaRPr lang="pt-BR" dirty="0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5940152" y="4509120"/>
              <a:ext cx="1512168" cy="57606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Escreva n2</a:t>
              </a:r>
              <a:endParaRPr lang="pt-BR" dirty="0"/>
            </a:p>
          </p:txBody>
        </p:sp>
        <p:cxnSp>
          <p:nvCxnSpPr>
            <p:cNvPr id="17" name="Conector de seta reta 16"/>
            <p:cNvCxnSpPr>
              <a:stCxn id="4" idx="2"/>
              <a:endCxn id="10" idx="0"/>
            </p:cNvCxnSpPr>
            <p:nvPr/>
          </p:nvCxnSpPr>
          <p:spPr>
            <a:xfrm>
              <a:off x="4103948" y="1916832"/>
              <a:ext cx="75" cy="3600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10" idx="2"/>
              <a:endCxn id="9" idx="0"/>
            </p:cNvCxnSpPr>
            <p:nvPr/>
          </p:nvCxnSpPr>
          <p:spPr>
            <a:xfrm>
              <a:off x="4104023" y="2852936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angulado 22"/>
            <p:cNvCxnSpPr>
              <a:stCxn id="9" idx="1"/>
              <a:endCxn id="12" idx="0"/>
            </p:cNvCxnSpPr>
            <p:nvPr/>
          </p:nvCxnSpPr>
          <p:spPr>
            <a:xfrm rot="10800000" flipV="1">
              <a:off x="1599245" y="3825044"/>
              <a:ext cx="1424658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angulado 25"/>
            <p:cNvCxnSpPr>
              <a:stCxn id="9" idx="3"/>
              <a:endCxn id="13" idx="0"/>
            </p:cNvCxnSpPr>
            <p:nvPr/>
          </p:nvCxnSpPr>
          <p:spPr>
            <a:xfrm>
              <a:off x="5184143" y="3825044"/>
              <a:ext cx="1512093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5436096" y="3429000"/>
              <a:ext cx="659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Falso</a:t>
              </a:r>
              <a:endParaRPr lang="pt-BR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763688" y="3413051"/>
              <a:ext cx="1217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Verdadeiro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427984" y="517716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Inicio</a:t>
              </a:r>
              <a:endParaRPr lang="pt-BR" dirty="0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pic>
        <p:nvPicPr>
          <p:cNvPr id="19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ESTRUTURA </a:t>
            </a:r>
            <a:r>
              <a:rPr lang="pt-BR" b="1" dirty="0"/>
              <a:t>DE </a:t>
            </a:r>
            <a:r>
              <a:rPr lang="pt-BR" b="1" dirty="0" smtClean="0"/>
              <a:t>DECISÃO </a:t>
            </a:r>
            <a:r>
              <a:rPr lang="pt-BR" dirty="0" smtClean="0"/>
              <a:t>Fluxograma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72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103844" y="3392994"/>
            <a:ext cx="4324140" cy="2988334"/>
            <a:chOff x="843161" y="517716"/>
            <a:chExt cx="6609159" cy="4567469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347864" y="1340768"/>
              <a:ext cx="1512168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/>
                <a:t>Entre com n1</a:t>
              </a:r>
              <a:endParaRPr lang="pt-BR" sz="1100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3933898" y="589330"/>
              <a:ext cx="340249" cy="297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stCxn id="5" idx="4"/>
              <a:endCxn id="4" idx="0"/>
            </p:cNvCxnSpPr>
            <p:nvPr/>
          </p:nvCxnSpPr>
          <p:spPr>
            <a:xfrm flipH="1">
              <a:off x="4103948" y="887048"/>
              <a:ext cx="75" cy="453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ângulo de cantos arredondados 9"/>
            <p:cNvSpPr/>
            <p:nvPr/>
          </p:nvSpPr>
          <p:spPr>
            <a:xfrm>
              <a:off x="3347939" y="2276871"/>
              <a:ext cx="1512168" cy="57606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/>
                <a:t>Entre com n2</a:t>
              </a:r>
              <a:endParaRPr lang="pt-BR" sz="1100" dirty="0"/>
            </a:p>
          </p:txBody>
        </p:sp>
        <p:sp>
          <p:nvSpPr>
            <p:cNvPr id="9" name="Fluxograma: Decisão 8"/>
            <p:cNvSpPr/>
            <p:nvPr/>
          </p:nvSpPr>
          <p:spPr>
            <a:xfrm>
              <a:off x="3023903" y="3284984"/>
              <a:ext cx="2160240" cy="108012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/>
                <a:t>n1 &gt; n2</a:t>
              </a:r>
              <a:endParaRPr lang="pt-BR" sz="1100" dirty="0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843161" y="4509120"/>
              <a:ext cx="1512168" cy="57606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/>
                <a:t>Escreva n1</a:t>
              </a:r>
              <a:endParaRPr lang="pt-BR" sz="1100" dirty="0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5940152" y="4509120"/>
              <a:ext cx="1512168" cy="57606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/>
                <a:t>Escreva n2</a:t>
              </a:r>
              <a:endParaRPr lang="pt-BR" sz="1100" dirty="0"/>
            </a:p>
          </p:txBody>
        </p:sp>
        <p:cxnSp>
          <p:nvCxnSpPr>
            <p:cNvPr id="17" name="Conector de seta reta 16"/>
            <p:cNvCxnSpPr>
              <a:stCxn id="4" idx="2"/>
              <a:endCxn id="10" idx="0"/>
            </p:cNvCxnSpPr>
            <p:nvPr/>
          </p:nvCxnSpPr>
          <p:spPr>
            <a:xfrm>
              <a:off x="4103948" y="1916832"/>
              <a:ext cx="75" cy="3600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10" idx="2"/>
              <a:endCxn id="9" idx="0"/>
            </p:cNvCxnSpPr>
            <p:nvPr/>
          </p:nvCxnSpPr>
          <p:spPr>
            <a:xfrm>
              <a:off x="4104023" y="2852936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angulado 22"/>
            <p:cNvCxnSpPr>
              <a:stCxn id="9" idx="1"/>
              <a:endCxn id="12" idx="0"/>
            </p:cNvCxnSpPr>
            <p:nvPr/>
          </p:nvCxnSpPr>
          <p:spPr>
            <a:xfrm rot="10800000" flipV="1">
              <a:off x="1599245" y="3825044"/>
              <a:ext cx="1424658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angulado 25"/>
            <p:cNvCxnSpPr>
              <a:stCxn id="9" idx="3"/>
              <a:endCxn id="13" idx="0"/>
            </p:cNvCxnSpPr>
            <p:nvPr/>
          </p:nvCxnSpPr>
          <p:spPr>
            <a:xfrm>
              <a:off x="5184143" y="3825044"/>
              <a:ext cx="1512093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5436097" y="3429001"/>
              <a:ext cx="728164" cy="399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/>
                <a:t>Falso</a:t>
              </a:r>
              <a:endParaRPr lang="pt-BR" sz="11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763687" y="3413052"/>
              <a:ext cx="1262283" cy="399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/>
                <a:t>Verdadeiro</a:t>
              </a:r>
              <a:endParaRPr lang="pt-BR" sz="11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427983" y="517716"/>
              <a:ext cx="750216" cy="399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/>
                <a:t>Inicio</a:t>
              </a:r>
              <a:endParaRPr lang="pt-BR" sz="1100" dirty="0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pic>
        <p:nvPicPr>
          <p:cNvPr id="19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ESTRUTURA </a:t>
            </a:r>
            <a:r>
              <a:rPr lang="pt-BR" b="1" dirty="0"/>
              <a:t>DE </a:t>
            </a:r>
            <a:r>
              <a:rPr lang="pt-BR" b="1" dirty="0" smtClean="0"/>
              <a:t>DECISÃO </a:t>
            </a:r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779912" y="1181980"/>
            <a:ext cx="491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n</a:t>
            </a:r>
            <a:r>
              <a:rPr lang="pt-BR" sz="2800" b="1" dirty="0" smtClean="0"/>
              <a:t>1</a:t>
            </a:r>
            <a:r>
              <a:rPr lang="pt-BR" sz="2800" dirty="0" smtClean="0"/>
              <a:t> = </a:t>
            </a:r>
            <a:r>
              <a:rPr lang="pt-BR" sz="2800" dirty="0" err="1" smtClean="0">
                <a:solidFill>
                  <a:srgbClr val="7030A0"/>
                </a:solidFill>
              </a:rPr>
              <a:t>int</a:t>
            </a:r>
            <a:r>
              <a:rPr lang="pt-BR" sz="2800" dirty="0" smtClean="0">
                <a:solidFill>
                  <a:srgbClr val="7030A0"/>
                </a:solidFill>
              </a:rPr>
              <a:t>(input(</a:t>
            </a:r>
            <a:r>
              <a:rPr lang="pt-BR" sz="2800" dirty="0" smtClean="0">
                <a:solidFill>
                  <a:srgbClr val="00B050"/>
                </a:solidFill>
              </a:rPr>
              <a:t>“Entre com n1: ”</a:t>
            </a:r>
            <a:r>
              <a:rPr lang="pt-BR" sz="2800" dirty="0" smtClean="0">
                <a:solidFill>
                  <a:srgbClr val="7030A0"/>
                </a:solidFill>
              </a:rPr>
              <a:t>))</a:t>
            </a:r>
            <a:endParaRPr lang="pt-BR" sz="2800" dirty="0">
              <a:solidFill>
                <a:srgbClr val="7030A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779912" y="1569958"/>
            <a:ext cx="491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n</a:t>
            </a:r>
            <a:r>
              <a:rPr lang="pt-BR" sz="2800" b="1" dirty="0"/>
              <a:t>2</a:t>
            </a:r>
            <a:r>
              <a:rPr lang="pt-BR" sz="2800" dirty="0" smtClean="0"/>
              <a:t> = </a:t>
            </a:r>
            <a:r>
              <a:rPr lang="pt-BR" sz="2800" dirty="0" err="1" smtClean="0">
                <a:solidFill>
                  <a:srgbClr val="7030A0"/>
                </a:solidFill>
              </a:rPr>
              <a:t>int</a:t>
            </a:r>
            <a:r>
              <a:rPr lang="pt-BR" sz="2800" dirty="0" smtClean="0">
                <a:solidFill>
                  <a:srgbClr val="7030A0"/>
                </a:solidFill>
              </a:rPr>
              <a:t>(input(</a:t>
            </a:r>
            <a:r>
              <a:rPr lang="pt-BR" sz="2800" dirty="0" smtClean="0">
                <a:solidFill>
                  <a:srgbClr val="00B050"/>
                </a:solidFill>
              </a:rPr>
              <a:t>“Entre com n2: ”</a:t>
            </a:r>
            <a:r>
              <a:rPr lang="pt-BR" sz="2800" dirty="0" smtClean="0">
                <a:solidFill>
                  <a:srgbClr val="7030A0"/>
                </a:solidFill>
              </a:rPr>
              <a:t>))</a:t>
            </a:r>
            <a:endParaRPr lang="pt-BR" sz="2800" dirty="0">
              <a:solidFill>
                <a:srgbClr val="7030A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779912" y="2045166"/>
            <a:ext cx="24303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/>
              <a:t>i</a:t>
            </a:r>
            <a:r>
              <a:rPr lang="pt-BR" sz="2800" b="1" dirty="0" err="1" smtClean="0"/>
              <a:t>f</a:t>
            </a:r>
            <a:r>
              <a:rPr lang="pt-BR" sz="2800" b="1" dirty="0" smtClean="0"/>
              <a:t> </a:t>
            </a:r>
            <a:r>
              <a:rPr lang="pt-BR" sz="2800" b="1" dirty="0" smtClean="0">
                <a:solidFill>
                  <a:srgbClr val="FFC000"/>
                </a:solidFill>
              </a:rPr>
              <a:t>n1 &gt; n2</a:t>
            </a:r>
            <a:r>
              <a:rPr lang="pt-BR" sz="2800" b="1" dirty="0" smtClean="0"/>
              <a:t>:</a:t>
            </a:r>
          </a:p>
          <a:p>
            <a:r>
              <a:rPr lang="pt-BR" sz="2800" b="1" dirty="0">
                <a:solidFill>
                  <a:srgbClr val="7030A0"/>
                </a:solidFill>
              </a:rPr>
              <a:t>	</a:t>
            </a:r>
            <a:r>
              <a:rPr lang="pt-BR" sz="2800" b="1" dirty="0" err="1" smtClean="0">
                <a:solidFill>
                  <a:srgbClr val="7030A0"/>
                </a:solidFill>
              </a:rPr>
              <a:t>print</a:t>
            </a:r>
            <a:r>
              <a:rPr lang="pt-BR" sz="2800" b="1" dirty="0" smtClean="0">
                <a:solidFill>
                  <a:srgbClr val="7030A0"/>
                </a:solidFill>
              </a:rPr>
              <a:t>(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n1</a:t>
            </a:r>
            <a:r>
              <a:rPr lang="pt-BR" sz="2800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lse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pt-BR" sz="2800" b="1" dirty="0">
                <a:solidFill>
                  <a:srgbClr val="7030A0"/>
                </a:solidFill>
              </a:rPr>
              <a:t>	</a:t>
            </a:r>
            <a:r>
              <a:rPr lang="pt-BR" sz="2800" b="1" dirty="0" err="1" smtClean="0">
                <a:solidFill>
                  <a:srgbClr val="7030A0"/>
                </a:solidFill>
              </a:rPr>
              <a:t>print</a:t>
            </a:r>
            <a:r>
              <a:rPr lang="pt-BR" sz="2800" b="1" dirty="0" smtClean="0">
                <a:solidFill>
                  <a:srgbClr val="7030A0"/>
                </a:solidFill>
              </a:rPr>
              <a:t>(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n2</a:t>
            </a:r>
            <a:r>
              <a:rPr lang="pt-BR" sz="2800" b="1" dirty="0" smtClean="0">
                <a:solidFill>
                  <a:srgbClr val="7030A0"/>
                </a:solidFill>
              </a:rPr>
              <a:t>)</a:t>
            </a:r>
            <a:endParaRPr lang="pt-BR" sz="2800" dirty="0">
              <a:solidFill>
                <a:srgbClr val="7030A0"/>
              </a:solidFill>
            </a:endParaRPr>
          </a:p>
        </p:txBody>
      </p:sp>
      <p:sp>
        <p:nvSpPr>
          <p:cNvPr id="14" name="Chave direita 13"/>
          <p:cNvSpPr/>
          <p:nvPr/>
        </p:nvSpPr>
        <p:spPr>
          <a:xfrm>
            <a:off x="3412217" y="1916832"/>
            <a:ext cx="346070" cy="85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38531" y="1949931"/>
            <a:ext cx="3300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Fica a critério do programador ou da exigência da lógica de condição utilizar ou não o “()”. </a:t>
            </a:r>
            <a:r>
              <a:rPr lang="pt-BR" sz="1600" dirty="0" err="1" smtClean="0"/>
              <a:t>Ex</a:t>
            </a:r>
            <a:r>
              <a:rPr lang="pt-BR" sz="1600" dirty="0" smtClean="0"/>
              <a:t>: </a:t>
            </a:r>
            <a:r>
              <a:rPr lang="pt-BR" sz="1600" dirty="0" err="1" smtClean="0"/>
              <a:t>if</a:t>
            </a:r>
            <a:r>
              <a:rPr lang="pt-BR" sz="1600" dirty="0" smtClean="0"/>
              <a:t> (n1 &lt; n2):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637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pic>
        <p:nvPicPr>
          <p:cNvPr id="19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ESTRUTURA </a:t>
            </a:r>
            <a:r>
              <a:rPr lang="pt-BR" b="1" dirty="0"/>
              <a:t>DE </a:t>
            </a:r>
            <a:r>
              <a:rPr lang="pt-BR" b="1" dirty="0" smtClean="0"/>
              <a:t>DECISÃO </a:t>
            </a:r>
            <a:r>
              <a:rPr lang="pt-BR" dirty="0" smtClean="0"/>
              <a:t>Simplificada</a:t>
            </a:r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179512" y="2239262"/>
            <a:ext cx="1440160" cy="5159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&lt;variável&gt;</a:t>
            </a:r>
            <a:endParaRPr lang="pt-BR" sz="2000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123728" y="2224640"/>
            <a:ext cx="1440160" cy="52706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&lt;valor1&gt;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61870" y="220486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=</a:t>
            </a:r>
            <a:endParaRPr lang="pt-BR" sz="3200" b="1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779912" y="2219996"/>
            <a:ext cx="864096" cy="5159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if</a:t>
            </a:r>
            <a:endParaRPr lang="pt-BR" sz="2000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4788024" y="2219996"/>
            <a:ext cx="1440160" cy="5159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&lt;condição&gt;</a:t>
            </a:r>
            <a:endParaRPr lang="pt-BR" sz="2000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444208" y="2224433"/>
            <a:ext cx="864096" cy="5159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else</a:t>
            </a:r>
            <a:endParaRPr lang="pt-BR" sz="2000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452320" y="2213351"/>
            <a:ext cx="1440160" cy="52706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&lt;valor2&gt;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95698" y="1268760"/>
            <a:ext cx="759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 variável recebe o valor1 se a condição for verdadeira senão receberá o valor2</a:t>
            </a:r>
            <a:endParaRPr lang="pt-BR" dirty="0"/>
          </a:p>
        </p:txBody>
      </p:sp>
      <p:sp>
        <p:nvSpPr>
          <p:cNvPr id="11" name="Chave direita 10"/>
          <p:cNvSpPr/>
          <p:nvPr/>
        </p:nvSpPr>
        <p:spPr>
          <a:xfrm rot="5400000">
            <a:off x="4412294" y="-846184"/>
            <a:ext cx="360040" cy="54726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1619672" y="3789040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Sintaxe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146114" y="4437112"/>
            <a:ext cx="7014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/>
              <a:t>logado</a:t>
            </a:r>
            <a:r>
              <a:rPr lang="pt-BR" sz="2400" b="1" dirty="0" smtClean="0"/>
              <a:t> = </a:t>
            </a:r>
            <a:r>
              <a:rPr lang="pt-BR" sz="2400" b="1" dirty="0" err="1" smtClean="0">
                <a:solidFill>
                  <a:srgbClr val="FFC000"/>
                </a:solidFill>
              </a:rPr>
              <a:t>True</a:t>
            </a:r>
            <a:endParaRPr lang="pt-BR" sz="2400" b="1" dirty="0" smtClean="0">
              <a:solidFill>
                <a:srgbClr val="FFC000"/>
              </a:solidFill>
            </a:endParaRPr>
          </a:p>
          <a:p>
            <a:r>
              <a:rPr lang="pt-BR" sz="2400" b="1" dirty="0" err="1" smtClean="0"/>
              <a:t>saudacao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00B050"/>
                </a:solidFill>
              </a:rPr>
              <a:t>“Olá </a:t>
            </a:r>
            <a:r>
              <a:rPr lang="pt-BR" sz="2400" dirty="0" err="1" smtClean="0">
                <a:solidFill>
                  <a:srgbClr val="00B050"/>
                </a:solidFill>
              </a:rPr>
              <a:t>Username</a:t>
            </a:r>
            <a:r>
              <a:rPr lang="pt-BR" sz="2400" dirty="0" smtClean="0">
                <a:solidFill>
                  <a:srgbClr val="00B050"/>
                </a:solidFill>
              </a:rPr>
              <a:t>” </a:t>
            </a:r>
            <a:r>
              <a:rPr lang="pt-BR" sz="2400" b="1" dirty="0" err="1" smtClean="0">
                <a:solidFill>
                  <a:srgbClr val="FFC000"/>
                </a:solidFill>
              </a:rPr>
              <a:t>if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logado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b="1" dirty="0" err="1" smtClean="0">
                <a:solidFill>
                  <a:srgbClr val="FFC000"/>
                </a:solidFill>
              </a:rPr>
              <a:t>else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00B050"/>
                </a:solidFill>
              </a:rPr>
              <a:t>“faça </a:t>
            </a:r>
            <a:r>
              <a:rPr lang="pt-BR" sz="2400" dirty="0" err="1" smtClean="0">
                <a:solidFill>
                  <a:srgbClr val="00B050"/>
                </a:solidFill>
              </a:rPr>
              <a:t>Login</a:t>
            </a:r>
            <a:r>
              <a:rPr lang="pt-BR" sz="2400" dirty="0" smtClean="0">
                <a:solidFill>
                  <a:srgbClr val="00B050"/>
                </a:solidFill>
              </a:rPr>
              <a:t>”</a:t>
            </a:r>
          </a:p>
          <a:p>
            <a:r>
              <a:rPr lang="pt-BR" sz="2400" dirty="0" smtClean="0">
                <a:solidFill>
                  <a:srgbClr val="7030A0"/>
                </a:solidFill>
              </a:rPr>
              <a:t>Print(</a:t>
            </a:r>
            <a:r>
              <a:rPr lang="pt-B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saudacao</a:t>
            </a:r>
            <a:r>
              <a:rPr lang="pt-BR" sz="2400" dirty="0">
                <a:solidFill>
                  <a:srgbClr val="7030A0"/>
                </a:solidFill>
              </a:rPr>
              <a:t>)</a:t>
            </a:r>
            <a:endParaRPr lang="pt-BR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pic>
        <p:nvPicPr>
          <p:cNvPr id="19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PRATIQUE!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5907" y="1679317"/>
            <a:ext cx="78405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1 - Faça </a:t>
            </a:r>
            <a:r>
              <a:rPr lang="pt-BR" sz="2000" dirty="0"/>
              <a:t>um Programa que leia três números e mostre o maior e o menor deles</a:t>
            </a:r>
            <a:r>
              <a:rPr lang="pt-BR" sz="2000" dirty="0" smtClean="0"/>
              <a:t>.</a:t>
            </a:r>
          </a:p>
          <a:p>
            <a:endParaRPr lang="pt-BR" sz="2000" dirty="0" smtClean="0"/>
          </a:p>
          <a:p>
            <a:r>
              <a:rPr lang="pt-BR" sz="2000" dirty="0" smtClean="0"/>
              <a:t>2 - </a:t>
            </a:r>
            <a:r>
              <a:rPr lang="pt-BR" sz="2000" dirty="0"/>
              <a:t>Faça um Programa que pergunte em que turno você estuda. Peça para digitar </a:t>
            </a:r>
            <a:r>
              <a:rPr lang="pt-BR" sz="2000" dirty="0" err="1"/>
              <a:t>M-matutino</a:t>
            </a:r>
            <a:r>
              <a:rPr lang="pt-BR" sz="2000" dirty="0"/>
              <a:t> ou </a:t>
            </a:r>
            <a:r>
              <a:rPr lang="pt-BR" sz="2000" dirty="0" err="1"/>
              <a:t>V-Vespertino</a:t>
            </a:r>
            <a:r>
              <a:rPr lang="pt-BR" sz="2000" dirty="0"/>
              <a:t> ou N- Noturno. Imprima a mensagem "Bom Dia!", "Boa Tarde!" ou "Boa Noite!" ou "Valor Inválido!", conforme o caso. 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/>
              <a:t>3 - Faça um Programa que leia um número e exiba o dia correspondente da semana. (1-Domingo, 2- Segunda, etc.), se digitar outro valor deve aparecer valor inválido. </a:t>
            </a:r>
          </a:p>
        </p:txBody>
      </p:sp>
    </p:spTree>
    <p:extLst>
      <p:ext uri="{BB962C8B-B14F-4D97-AF65-F5344CB8AC3E}">
        <p14:creationId xmlns:p14="http://schemas.microsoft.com/office/powerpoint/2010/main" val="34865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41942"/>
            <a:ext cx="4824536" cy="34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582390" y="4872448"/>
            <a:ext cx="2400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Obrigado!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Bons estudos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328</Words>
  <Application>Microsoft Office PowerPoint</Application>
  <PresentationFormat>Apresentação na tela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Silvio Luis</dc:creator>
  <cp:lastModifiedBy>Silvio Luis</cp:lastModifiedBy>
  <cp:revision>27</cp:revision>
  <dcterms:created xsi:type="dcterms:W3CDTF">2015-06-22T21:56:48Z</dcterms:created>
  <dcterms:modified xsi:type="dcterms:W3CDTF">2015-08-01T01:45:21Z</dcterms:modified>
</cp:coreProperties>
</file>