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983EF1-27DB-4B09-8902-BBC6DEA2C73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6D6DB42-EAD0-4C84-8599-1D4AF3FB12E2}">
      <dgm:prSet/>
      <dgm:spPr/>
      <dgm:t>
        <a:bodyPr/>
        <a:lstStyle/>
        <a:p>
          <a:r>
            <a:rPr lang="ru-RU" dirty="0"/>
            <a:t>В процессе реализации проекта могут возникнуть различные риски и возможности. </a:t>
          </a:r>
          <a:r>
            <a:rPr lang="ru-RU" dirty="0" smtClean="0"/>
            <a:t/>
          </a:r>
          <a:br>
            <a:rPr lang="ru-RU" dirty="0" smtClean="0"/>
          </a:br>
          <a:r>
            <a:rPr lang="ru-RU" dirty="0" smtClean="0"/>
            <a:t>Возможные </a:t>
          </a:r>
          <a:r>
            <a:rPr lang="ru-RU" dirty="0"/>
            <a:t>риски: технические сбои, несвоевременное выполнение этапов проекта, изменение предпочтений </a:t>
          </a:r>
          <a:r>
            <a:rPr lang="ru-RU" dirty="0" smtClean="0"/>
            <a:t>потребителей</a:t>
          </a:r>
          <a:r>
            <a:rPr lang="en-US" dirty="0" smtClean="0"/>
            <a:t>,</a:t>
          </a:r>
          <a:r>
            <a:rPr lang="ru-RU" dirty="0" smtClean="0"/>
            <a:t> .</a:t>
          </a:r>
          <a:endParaRPr lang="en-US" dirty="0"/>
        </a:p>
      </dgm:t>
    </dgm:pt>
    <dgm:pt modelId="{C9390C3D-18C2-4473-AF98-CC676783D38B}" type="parTrans" cxnId="{CEA1F888-135D-4775-B334-2D8FA045633E}">
      <dgm:prSet/>
      <dgm:spPr/>
      <dgm:t>
        <a:bodyPr/>
        <a:lstStyle/>
        <a:p>
          <a:endParaRPr lang="en-US"/>
        </a:p>
      </dgm:t>
    </dgm:pt>
    <dgm:pt modelId="{C664DC10-AEE1-43C4-92C6-7C3885572396}" type="sibTrans" cxnId="{CEA1F888-135D-4775-B334-2D8FA045633E}">
      <dgm:prSet/>
      <dgm:spPr/>
      <dgm:t>
        <a:bodyPr/>
        <a:lstStyle/>
        <a:p>
          <a:endParaRPr lang="en-US"/>
        </a:p>
      </dgm:t>
    </dgm:pt>
    <dgm:pt modelId="{5C38B540-5170-454F-92F0-94A41469E610}">
      <dgm:prSet/>
      <dgm:spPr/>
      <dgm:t>
        <a:bodyPr/>
        <a:lstStyle/>
        <a:p>
          <a:r>
            <a:rPr lang="ru-RU"/>
            <a:t>Возможности: расширение ассортимента товаров, внедрение новых технологий, привлечение новых клиентов.</a:t>
          </a:r>
          <a:endParaRPr lang="en-US"/>
        </a:p>
      </dgm:t>
    </dgm:pt>
    <dgm:pt modelId="{C919B46B-3E4A-401B-97E7-21DD2524F4F3}" type="parTrans" cxnId="{828A2718-976A-477F-97E4-C1579777A657}">
      <dgm:prSet/>
      <dgm:spPr/>
      <dgm:t>
        <a:bodyPr/>
        <a:lstStyle/>
        <a:p>
          <a:endParaRPr lang="en-US"/>
        </a:p>
      </dgm:t>
    </dgm:pt>
    <dgm:pt modelId="{554FFA4C-3026-41A3-A6F8-6A97FE6BA72F}" type="sibTrans" cxnId="{828A2718-976A-477F-97E4-C1579777A657}">
      <dgm:prSet/>
      <dgm:spPr/>
      <dgm:t>
        <a:bodyPr/>
        <a:lstStyle/>
        <a:p>
          <a:endParaRPr lang="en-US"/>
        </a:p>
      </dgm:t>
    </dgm:pt>
    <dgm:pt modelId="{8E0C0BE3-07F1-4108-AAF6-B7BE54BA290A}" type="pres">
      <dgm:prSet presAssocID="{FB983EF1-27DB-4B09-8902-BBC6DEA2C73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4BB4F17-744A-4A39-9D32-BAEB71E98F13}" type="pres">
      <dgm:prSet presAssocID="{46D6DB42-EAD0-4C84-8599-1D4AF3FB12E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D4C2C88-5ACF-4039-8EB5-69ACB11DDD0D}" type="pres">
      <dgm:prSet presAssocID="{C664DC10-AEE1-43C4-92C6-7C3885572396}" presName="spacer" presStyleCnt="0"/>
      <dgm:spPr/>
    </dgm:pt>
    <dgm:pt modelId="{0D03D53C-2755-425A-8981-2CE81B88F466}" type="pres">
      <dgm:prSet presAssocID="{5C38B540-5170-454F-92F0-94A41469E61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CB043CC-47DA-4415-A6EE-EAFDFCC900BD}" type="presOf" srcId="{5C38B540-5170-454F-92F0-94A41469E610}" destId="{0D03D53C-2755-425A-8981-2CE81B88F466}" srcOrd="0" destOrd="0" presId="urn:microsoft.com/office/officeart/2005/8/layout/vList2"/>
    <dgm:cxn modelId="{4FDF8556-9064-4DA0-AD7B-39C7D0978096}" type="presOf" srcId="{46D6DB42-EAD0-4C84-8599-1D4AF3FB12E2}" destId="{B4BB4F17-744A-4A39-9D32-BAEB71E98F13}" srcOrd="0" destOrd="0" presId="urn:microsoft.com/office/officeart/2005/8/layout/vList2"/>
    <dgm:cxn modelId="{2D93E701-BCBA-4B32-AA84-49B433519B8F}" type="presOf" srcId="{FB983EF1-27DB-4B09-8902-BBC6DEA2C73B}" destId="{8E0C0BE3-07F1-4108-AAF6-B7BE54BA290A}" srcOrd="0" destOrd="0" presId="urn:microsoft.com/office/officeart/2005/8/layout/vList2"/>
    <dgm:cxn modelId="{CEA1F888-135D-4775-B334-2D8FA045633E}" srcId="{FB983EF1-27DB-4B09-8902-BBC6DEA2C73B}" destId="{46D6DB42-EAD0-4C84-8599-1D4AF3FB12E2}" srcOrd="0" destOrd="0" parTransId="{C9390C3D-18C2-4473-AF98-CC676783D38B}" sibTransId="{C664DC10-AEE1-43C4-92C6-7C3885572396}"/>
    <dgm:cxn modelId="{828A2718-976A-477F-97E4-C1579777A657}" srcId="{FB983EF1-27DB-4B09-8902-BBC6DEA2C73B}" destId="{5C38B540-5170-454F-92F0-94A41469E610}" srcOrd="1" destOrd="0" parTransId="{C919B46B-3E4A-401B-97E7-21DD2524F4F3}" sibTransId="{554FFA4C-3026-41A3-A6F8-6A97FE6BA72F}"/>
    <dgm:cxn modelId="{809049D3-9039-4AFA-A911-171019974733}" type="presParOf" srcId="{8E0C0BE3-07F1-4108-AAF6-B7BE54BA290A}" destId="{B4BB4F17-744A-4A39-9D32-BAEB71E98F13}" srcOrd="0" destOrd="0" presId="urn:microsoft.com/office/officeart/2005/8/layout/vList2"/>
    <dgm:cxn modelId="{5D4306A5-4C70-43D7-9993-1567C664FC72}" type="presParOf" srcId="{8E0C0BE3-07F1-4108-AAF6-B7BE54BA290A}" destId="{BD4C2C88-5ACF-4039-8EB5-69ACB11DDD0D}" srcOrd="1" destOrd="0" presId="urn:microsoft.com/office/officeart/2005/8/layout/vList2"/>
    <dgm:cxn modelId="{A8A1543C-5646-4458-ACA4-06DD46B3FDAD}" type="presParOf" srcId="{8E0C0BE3-07F1-4108-AAF6-B7BE54BA290A}" destId="{0D03D53C-2755-425A-8981-2CE81B88F46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B4F17-744A-4A39-9D32-BAEB71E98F13}">
      <dsp:nvSpPr>
        <dsp:cNvPr id="0" name=""/>
        <dsp:cNvSpPr/>
      </dsp:nvSpPr>
      <dsp:spPr>
        <a:xfrm>
          <a:off x="0" y="105108"/>
          <a:ext cx="5115491" cy="2340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В процессе реализации проекта могут возникнуть различные риски и возможности. </a:t>
          </a:r>
          <a:r>
            <a:rPr lang="ru-RU" sz="2000" kern="1200" dirty="0" smtClean="0"/>
            <a:t/>
          </a:r>
          <a:br>
            <a:rPr lang="ru-RU" sz="2000" kern="1200" dirty="0" smtClean="0"/>
          </a:br>
          <a:r>
            <a:rPr lang="ru-RU" sz="2000" kern="1200" dirty="0" smtClean="0"/>
            <a:t>Возможные </a:t>
          </a:r>
          <a:r>
            <a:rPr lang="ru-RU" sz="2000" kern="1200" dirty="0"/>
            <a:t>риски: технические сбои, несвоевременное выполнение этапов проекта, изменение предпочтений </a:t>
          </a:r>
          <a:r>
            <a:rPr lang="ru-RU" sz="2000" kern="1200" dirty="0" smtClean="0"/>
            <a:t>потребителей</a:t>
          </a:r>
          <a:r>
            <a:rPr lang="en-US" sz="2000" kern="1200" dirty="0" smtClean="0"/>
            <a:t>,</a:t>
          </a:r>
          <a:r>
            <a:rPr lang="ru-RU" sz="2000" kern="1200" dirty="0" smtClean="0"/>
            <a:t> .</a:t>
          </a:r>
          <a:endParaRPr lang="en-US" sz="2000" kern="1200" dirty="0"/>
        </a:p>
      </dsp:txBody>
      <dsp:txXfrm>
        <a:off x="114229" y="219337"/>
        <a:ext cx="4887033" cy="2111542"/>
      </dsp:txXfrm>
    </dsp:sp>
    <dsp:sp modelId="{0D03D53C-2755-425A-8981-2CE81B88F466}">
      <dsp:nvSpPr>
        <dsp:cNvPr id="0" name=""/>
        <dsp:cNvSpPr/>
      </dsp:nvSpPr>
      <dsp:spPr>
        <a:xfrm>
          <a:off x="0" y="2502709"/>
          <a:ext cx="5115491" cy="23400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/>
            <a:t>Возможности: расширение ассортимента товаров, внедрение новых технологий, привлечение новых клиентов.</a:t>
          </a:r>
          <a:endParaRPr lang="en-US" sz="2000" kern="1200"/>
        </a:p>
      </dsp:txBody>
      <dsp:txXfrm>
        <a:off x="114229" y="2616938"/>
        <a:ext cx="4887033" cy="21115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727970-B076-4F44-9F69-8454A42A0AF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789904-A65D-4C73-8B81-C88F15AF7E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7186AF-A702-4346-A595-45D2FDEEFF4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9A0C45-6254-4A04-A656-96A1B31A081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3C9DC15-7787-4FE3-B699-D7BD08B792A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3906A5B-8557-4AA0-AAB6-D0D63B9763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8777DDA-1DE2-4475-9136-8ED1CA50A8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B138AE-DE6B-4055-B55B-1E557B9F523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5CEA37B-5069-44E6-B2F4-09EC7036015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1441FED-B379-4AA2-8BC2-7BA3168CF44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3C11FA-E6BF-495D-89A7-6B4144ACDA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165511-2CE4-4DCC-AA5B-91B299FA08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38282A8-3DC2-47E8-BF87-53A644E2BC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F801819-6FBC-4326-B56E-AFC8F276C4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0C65446-A0EE-47EF-9524-C31DC41E620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6CF81AC-2084-421D-9D00-9540E704A12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375D232-6EE2-4D15-8136-44CAF653EEB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E6A89D-E978-4471-AB53-14E6616100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EFF463-EB01-466A-89B2-E861A33C4E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031051-3C9F-4BB1-B023-1692034BFE5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7604B6-70AA-4F72-924D-B6E3DCF65A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45383E-B23F-4FCA-9C76-AA5A47442B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4BE798-1545-4BBC-A569-8CC7756E07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63C250-F2B3-4784-A2C4-DAF2216CE8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7F52076-527F-4B63-A6AF-A5652961EDA0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D0383A7-1223-412C-AA97-69DF7C34B9BB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9"/>
          <p:cNvSpPr/>
          <p:nvPr/>
        </p:nvSpPr>
        <p:spPr>
          <a:xfrm>
            <a:off x="0" y="0"/>
            <a:ext cx="12191400" cy="685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3" name="Rectangle 11"/>
          <p:cNvSpPr/>
          <p:nvPr/>
        </p:nvSpPr>
        <p:spPr>
          <a:xfrm>
            <a:off x="360" y="0"/>
            <a:ext cx="121914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500880" y="2340360"/>
            <a:ext cx="5703120" cy="2702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ru-RU" sz="5400" spc="-1" strike="noStrike">
                <a:solidFill>
                  <a:srgbClr val="44546a"/>
                </a:solidFill>
                <a:latin typeface="Calibri Light"/>
                <a:ea typeface="Calibri Light"/>
              </a:rPr>
              <a:t>Проект "Интернет-магазин"</a:t>
            </a:r>
            <a:endParaRPr b="0" lang="ru-RU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Graphic 6"/>
          <p:cNvSpPr/>
          <p:nvPr/>
        </p:nvSpPr>
        <p:spPr>
          <a:xfrm>
            <a:off x="340560" y="1815480"/>
            <a:ext cx="4141440" cy="4141440"/>
          </a:xfrm>
          <a:custGeom>
            <a:avLst/>
            <a:gdLst>
              <a:gd name="textAreaLeft" fmla="*/ 0 w 4141440"/>
              <a:gd name="textAreaRight" fmla="*/ 4141800 w 4141440"/>
              <a:gd name="textAreaTop" fmla="*/ 0 h 4141440"/>
              <a:gd name="textAreaBottom" fmla="*/ 4141800 h 4141440"/>
            </a:gdLst>
            <a:ahLst/>
            <a:rect l="textAreaLeft" t="textAreaTop" r="textAreaRight" b="textAreaBottom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6" name="Group 13"/>
          <p:cNvGrpSpPr/>
          <p:nvPr/>
        </p:nvGrpSpPr>
        <p:grpSpPr>
          <a:xfrm>
            <a:off x="-4680" y="-6120"/>
            <a:ext cx="6238440" cy="6863760"/>
            <a:chOff x="-4680" y="-6120"/>
            <a:chExt cx="6238440" cy="6863760"/>
          </a:xfrm>
        </p:grpSpPr>
        <p:sp>
          <p:nvSpPr>
            <p:cNvPr id="87" name="Freeform: Shape 14"/>
            <p:cNvSpPr/>
            <p:nvPr/>
          </p:nvSpPr>
          <p:spPr>
            <a:xfrm flipH="1">
              <a:off x="-5040" y="34920"/>
              <a:ext cx="6028200" cy="6816960"/>
            </a:xfrm>
            <a:custGeom>
              <a:avLst/>
              <a:gdLst>
                <a:gd name="textAreaLeft" fmla="*/ -360 w 6028200"/>
                <a:gd name="textAreaRight" fmla="*/ 6028200 w 6028200"/>
                <a:gd name="textAreaTop" fmla="*/ 0 h 6816960"/>
                <a:gd name="textAreaBottom" fmla="*/ 6817320 h 6816960"/>
              </a:gdLst>
              <a:ahLst/>
              <a:rect l="textAreaLeft" t="textAreaTop" r="textAreaRight" b="textAreaBottom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20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88" name="Freeform: Shape 15"/>
            <p:cNvSpPr/>
            <p:nvPr/>
          </p:nvSpPr>
          <p:spPr>
            <a:xfrm flipH="1">
              <a:off x="-4320" y="0"/>
              <a:ext cx="6164640" cy="6857640"/>
            </a:xfrm>
            <a:custGeom>
              <a:avLst/>
              <a:gdLst>
                <a:gd name="textAreaLeft" fmla="*/ 360 w 6164640"/>
                <a:gd name="textAreaRight" fmla="*/ 6165360 w 616464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20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89" name="Freeform: Shape 16"/>
            <p:cNvSpPr/>
            <p:nvPr/>
          </p:nvSpPr>
          <p:spPr>
            <a:xfrm flipH="1">
              <a:off x="-5040" y="-6120"/>
              <a:ext cx="6238440" cy="6857640"/>
            </a:xfrm>
            <a:custGeom>
              <a:avLst/>
              <a:gdLst>
                <a:gd name="textAreaLeft" fmla="*/ -360 w 6238440"/>
                <a:gd name="textAreaRight" fmla="*/ 6238440 w 623844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20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7"/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97" name="Rectangle 9"/>
          <p:cNvSpPr/>
          <p:nvPr/>
        </p:nvSpPr>
        <p:spPr>
          <a:xfrm>
            <a:off x="360" y="0"/>
            <a:ext cx="121914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179360" y="1280520"/>
            <a:ext cx="983304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0" lang="ru-RU" sz="3600" spc="-1" strike="noStrike">
                <a:solidFill>
                  <a:srgbClr val="44546a"/>
                </a:solidFill>
                <a:latin typeface="Calibri Light"/>
                <a:ea typeface="Calibri Light"/>
              </a:rPr>
              <a:t>Проектирование и дизайн: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99" name="Group 11"/>
          <p:cNvGrpSpPr/>
          <p:nvPr/>
        </p:nvGrpSpPr>
        <p:grpSpPr>
          <a:xfrm>
            <a:off x="8289720" y="0"/>
            <a:ext cx="3902040" cy="2382480"/>
            <a:chOff x="8289720" y="0"/>
            <a:chExt cx="3902040" cy="2382480"/>
          </a:xfrm>
        </p:grpSpPr>
        <p:sp>
          <p:nvSpPr>
            <p:cNvPr id="200" name="Freeform: Shape 12"/>
            <p:cNvSpPr/>
            <p:nvPr/>
          </p:nvSpPr>
          <p:spPr>
            <a:xfrm>
              <a:off x="8289720" y="0"/>
              <a:ext cx="3901680" cy="2382480"/>
            </a:xfrm>
            <a:custGeom>
              <a:avLst/>
              <a:gdLst>
                <a:gd name="textAreaLeft" fmla="*/ 0 w 3901680"/>
                <a:gd name="textAreaRight" fmla="*/ 3902040 w 3901680"/>
                <a:gd name="textAreaTop" fmla="*/ 0 h 2382480"/>
                <a:gd name="textAreaBottom" fmla="*/ 2382840 h 2382480"/>
              </a:gdLst>
              <a:ahLst/>
              <a:rect l="textAreaLeft" t="textAreaTop" r="textAreaRight" b="textAreaBottom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01" name="Freeform: Shape 13"/>
            <p:cNvSpPr/>
            <p:nvPr/>
          </p:nvSpPr>
          <p:spPr>
            <a:xfrm>
              <a:off x="8326080" y="0"/>
              <a:ext cx="3865680" cy="2183760"/>
            </a:xfrm>
            <a:custGeom>
              <a:avLst/>
              <a:gdLst>
                <a:gd name="textAreaLeft" fmla="*/ 0 w 3865680"/>
                <a:gd name="textAreaRight" fmla="*/ 3866040 w 3865680"/>
                <a:gd name="textAreaTop" fmla="*/ 0 h 2183760"/>
                <a:gd name="textAreaBottom" fmla="*/ 2184120 h 2183760"/>
              </a:gdLst>
              <a:ahLst/>
              <a:rect l="textAreaLeft" t="textAreaTop" r="textAreaRight" b="textAreaBottom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02" name="Freeform: Shape 14"/>
            <p:cNvSpPr/>
            <p:nvPr/>
          </p:nvSpPr>
          <p:spPr>
            <a:xfrm>
              <a:off x="8329680" y="0"/>
              <a:ext cx="3862080" cy="2145240"/>
            </a:xfrm>
            <a:custGeom>
              <a:avLst/>
              <a:gdLst>
                <a:gd name="textAreaLeft" fmla="*/ 0 w 3862080"/>
                <a:gd name="textAreaRight" fmla="*/ 3862440 w 3862080"/>
                <a:gd name="textAreaTop" fmla="*/ 0 h 2145240"/>
                <a:gd name="textAreaBottom" fmla="*/ 2145600 h 2145240"/>
              </a:gdLst>
              <a:ahLst/>
              <a:rect l="textAreaLeft" t="textAreaTop" r="textAreaRight" b="textAreaBottom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03" name="Freeform: Shape 15"/>
            <p:cNvSpPr/>
            <p:nvPr/>
          </p:nvSpPr>
          <p:spPr>
            <a:xfrm>
              <a:off x="8329680" y="0"/>
              <a:ext cx="3862080" cy="2145240"/>
            </a:xfrm>
            <a:custGeom>
              <a:avLst/>
              <a:gdLst>
                <a:gd name="textAreaLeft" fmla="*/ 0 w 3862080"/>
                <a:gd name="textAreaRight" fmla="*/ 3862440 w 3862080"/>
                <a:gd name="textAreaTop" fmla="*/ 0 h 2145240"/>
                <a:gd name="textAreaBottom" fmla="*/ 2145600 h 2145240"/>
              </a:gdLst>
              <a:ahLst/>
              <a:rect l="textAreaLeft" t="textAreaTop" r="textAreaRight" b="textAreaBottom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1179360" y="2890800"/>
            <a:ext cx="9833040" cy="2693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44546a"/>
                </a:solidFill>
                <a:latin typeface="Calibri"/>
                <a:ea typeface="Calibri"/>
              </a:rPr>
              <a:t>    </a:t>
            </a:r>
            <a:r>
              <a:rPr b="0" lang="ru-RU" sz="2400" spc="-1" strike="noStrike">
                <a:solidFill>
                  <a:srgbClr val="44546a"/>
                </a:solidFill>
                <a:latin typeface="Calibri"/>
                <a:ea typeface="Calibri"/>
              </a:rPr>
              <a:t>С учетом поставленных требований будет определена функциональность продукта. Будут определена оптимальная модель процесса разработки ПО и  выполнено проектирование архитектуры и дизайна ПО(веб-сайта и веб-приложения), составлен календарный план работ. 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05" name="Group 17"/>
          <p:cNvGrpSpPr/>
          <p:nvPr/>
        </p:nvGrpSpPr>
        <p:grpSpPr>
          <a:xfrm>
            <a:off x="0" y="4682520"/>
            <a:ext cx="2898360" cy="2175120"/>
            <a:chOff x="0" y="4682520"/>
            <a:chExt cx="2898360" cy="2175120"/>
          </a:xfrm>
        </p:grpSpPr>
        <p:sp>
          <p:nvSpPr>
            <p:cNvPr id="206" name="Freeform: Shape 18"/>
            <p:cNvSpPr/>
            <p:nvPr/>
          </p:nvSpPr>
          <p:spPr>
            <a:xfrm flipV="1">
              <a:off x="360" y="4851000"/>
              <a:ext cx="2885400" cy="2006640"/>
            </a:xfrm>
            <a:custGeom>
              <a:avLst/>
              <a:gdLst>
                <a:gd name="textAreaLeft" fmla="*/ 0 w 2885400"/>
                <a:gd name="textAreaRight" fmla="*/ 2885760 w 2885400"/>
                <a:gd name="textAreaTop" fmla="*/ 360 h 2006640"/>
                <a:gd name="textAreaBottom" fmla="*/ 2007360 h 2006640"/>
              </a:gdLst>
              <a:ahLst/>
              <a:rect l="textAreaLeft" t="textAreaTop" r="textAreaRight" b="textAreaBottom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07" name="Freeform: Shape 19"/>
            <p:cNvSpPr/>
            <p:nvPr/>
          </p:nvSpPr>
          <p:spPr>
            <a:xfrm flipV="1">
              <a:off x="360" y="4851000"/>
              <a:ext cx="2885400" cy="2006640"/>
            </a:xfrm>
            <a:custGeom>
              <a:avLst/>
              <a:gdLst>
                <a:gd name="textAreaLeft" fmla="*/ 0 w 2885400"/>
                <a:gd name="textAreaRight" fmla="*/ 2885760 w 2885400"/>
                <a:gd name="textAreaTop" fmla="*/ 360 h 2006640"/>
                <a:gd name="textAreaBottom" fmla="*/ 2007360 h 2006640"/>
              </a:gdLst>
              <a:ahLst/>
              <a:rect l="textAreaLeft" t="textAreaTop" r="textAreaRight" b="textAreaBottom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08" name="Freeform: Shape 20"/>
            <p:cNvSpPr/>
            <p:nvPr/>
          </p:nvSpPr>
          <p:spPr>
            <a:xfrm flipV="1">
              <a:off x="0" y="4833360"/>
              <a:ext cx="2885760" cy="2023560"/>
            </a:xfrm>
            <a:custGeom>
              <a:avLst/>
              <a:gdLst>
                <a:gd name="textAreaLeft" fmla="*/ 0 w 2885760"/>
                <a:gd name="textAreaRight" fmla="*/ 2886120 w 2885760"/>
                <a:gd name="textAreaTop" fmla="*/ -360 h 2023560"/>
                <a:gd name="textAreaBottom" fmla="*/ 2023560 h 2023560"/>
              </a:gdLst>
              <a:ahLst/>
              <a:rect l="textAreaLeft" t="textAreaTop" r="textAreaRight" b="textAreaBottom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09" name="Freeform: Shape 21"/>
            <p:cNvSpPr/>
            <p:nvPr/>
          </p:nvSpPr>
          <p:spPr>
            <a:xfrm flipV="1">
              <a:off x="360" y="4682520"/>
              <a:ext cx="2898000" cy="2175120"/>
            </a:xfrm>
            <a:custGeom>
              <a:avLst/>
              <a:gdLst>
                <a:gd name="textAreaLeft" fmla="*/ 0 w 2898000"/>
                <a:gd name="textAreaRight" fmla="*/ 2898360 w 2898000"/>
                <a:gd name="textAreaTop" fmla="*/ 360 h 2175120"/>
                <a:gd name="textAreaBottom" fmla="*/ 2175840 h 2175120"/>
              </a:gdLst>
              <a:ahLst/>
              <a:rect l="textAreaLeft" t="textAreaTop" r="textAreaRight" b="textAreaBottom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7"/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1" name="Rectangle 9"/>
          <p:cNvSpPr/>
          <p:nvPr/>
        </p:nvSpPr>
        <p:spPr>
          <a:xfrm>
            <a:off x="360" y="0"/>
            <a:ext cx="121914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179360" y="1280520"/>
            <a:ext cx="983304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0" lang="ru-RU" sz="3600" spc="-1" strike="noStrike">
                <a:solidFill>
                  <a:srgbClr val="44546a"/>
                </a:solidFill>
                <a:latin typeface="Calibri Light"/>
                <a:ea typeface="Calibri Light"/>
              </a:rPr>
              <a:t>Разработка и тестирование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13" name="Group 11"/>
          <p:cNvGrpSpPr/>
          <p:nvPr/>
        </p:nvGrpSpPr>
        <p:grpSpPr>
          <a:xfrm>
            <a:off x="8289720" y="0"/>
            <a:ext cx="3902040" cy="2382480"/>
            <a:chOff x="8289720" y="0"/>
            <a:chExt cx="3902040" cy="2382480"/>
          </a:xfrm>
        </p:grpSpPr>
        <p:sp>
          <p:nvSpPr>
            <p:cNvPr id="214" name="Freeform: Shape 12"/>
            <p:cNvSpPr/>
            <p:nvPr/>
          </p:nvSpPr>
          <p:spPr>
            <a:xfrm>
              <a:off x="8289720" y="0"/>
              <a:ext cx="3901680" cy="2382480"/>
            </a:xfrm>
            <a:custGeom>
              <a:avLst/>
              <a:gdLst>
                <a:gd name="textAreaLeft" fmla="*/ 0 w 3901680"/>
                <a:gd name="textAreaRight" fmla="*/ 3902040 w 3901680"/>
                <a:gd name="textAreaTop" fmla="*/ 0 h 2382480"/>
                <a:gd name="textAreaBottom" fmla="*/ 2382840 h 2382480"/>
              </a:gdLst>
              <a:ahLst/>
              <a:rect l="textAreaLeft" t="textAreaTop" r="textAreaRight" b="textAreaBottom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15" name="Freeform: Shape 13"/>
            <p:cNvSpPr/>
            <p:nvPr/>
          </p:nvSpPr>
          <p:spPr>
            <a:xfrm>
              <a:off x="8326080" y="0"/>
              <a:ext cx="3865680" cy="2183760"/>
            </a:xfrm>
            <a:custGeom>
              <a:avLst/>
              <a:gdLst>
                <a:gd name="textAreaLeft" fmla="*/ 0 w 3865680"/>
                <a:gd name="textAreaRight" fmla="*/ 3866040 w 3865680"/>
                <a:gd name="textAreaTop" fmla="*/ 0 h 2183760"/>
                <a:gd name="textAreaBottom" fmla="*/ 2184120 h 2183760"/>
              </a:gdLst>
              <a:ahLst/>
              <a:rect l="textAreaLeft" t="textAreaTop" r="textAreaRight" b="textAreaBottom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16" name="Freeform: Shape 14"/>
            <p:cNvSpPr/>
            <p:nvPr/>
          </p:nvSpPr>
          <p:spPr>
            <a:xfrm>
              <a:off x="8329680" y="0"/>
              <a:ext cx="3862080" cy="2145240"/>
            </a:xfrm>
            <a:custGeom>
              <a:avLst/>
              <a:gdLst>
                <a:gd name="textAreaLeft" fmla="*/ 0 w 3862080"/>
                <a:gd name="textAreaRight" fmla="*/ 3862440 w 3862080"/>
                <a:gd name="textAreaTop" fmla="*/ 0 h 2145240"/>
                <a:gd name="textAreaBottom" fmla="*/ 2145600 h 2145240"/>
              </a:gdLst>
              <a:ahLst/>
              <a:rect l="textAreaLeft" t="textAreaTop" r="textAreaRight" b="textAreaBottom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17" name="Freeform: Shape 15"/>
            <p:cNvSpPr/>
            <p:nvPr/>
          </p:nvSpPr>
          <p:spPr>
            <a:xfrm>
              <a:off x="8329680" y="0"/>
              <a:ext cx="3862080" cy="2145240"/>
            </a:xfrm>
            <a:custGeom>
              <a:avLst/>
              <a:gdLst>
                <a:gd name="textAreaLeft" fmla="*/ 0 w 3862080"/>
                <a:gd name="textAreaRight" fmla="*/ 3862440 w 3862080"/>
                <a:gd name="textAreaTop" fmla="*/ 0 h 2145240"/>
                <a:gd name="textAreaBottom" fmla="*/ 2145600 h 2145240"/>
              </a:gdLst>
              <a:ahLst/>
              <a:rect l="textAreaLeft" t="textAreaTop" r="textAreaRight" b="textAreaBottom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1179360" y="2890800"/>
            <a:ext cx="9833040" cy="2693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44546a"/>
                </a:solidFill>
                <a:latin typeface="Calibri"/>
                <a:ea typeface="Calibri"/>
              </a:rPr>
              <a:t>На основе модели процесса разработки и архитектуры ПО будет выполнена разработка ПО и его тестирование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19" name="Group 17"/>
          <p:cNvGrpSpPr/>
          <p:nvPr/>
        </p:nvGrpSpPr>
        <p:grpSpPr>
          <a:xfrm>
            <a:off x="0" y="4682520"/>
            <a:ext cx="2898360" cy="2175120"/>
            <a:chOff x="0" y="4682520"/>
            <a:chExt cx="2898360" cy="2175120"/>
          </a:xfrm>
        </p:grpSpPr>
        <p:sp>
          <p:nvSpPr>
            <p:cNvPr id="220" name="Freeform: Shape 18"/>
            <p:cNvSpPr/>
            <p:nvPr/>
          </p:nvSpPr>
          <p:spPr>
            <a:xfrm flipV="1">
              <a:off x="360" y="4851000"/>
              <a:ext cx="2885400" cy="2006640"/>
            </a:xfrm>
            <a:custGeom>
              <a:avLst/>
              <a:gdLst>
                <a:gd name="textAreaLeft" fmla="*/ 0 w 2885400"/>
                <a:gd name="textAreaRight" fmla="*/ 2885760 w 2885400"/>
                <a:gd name="textAreaTop" fmla="*/ 360 h 2006640"/>
                <a:gd name="textAreaBottom" fmla="*/ 2007360 h 2006640"/>
              </a:gdLst>
              <a:ahLst/>
              <a:rect l="textAreaLeft" t="textAreaTop" r="textAreaRight" b="textAreaBottom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21" name="Freeform: Shape 19"/>
            <p:cNvSpPr/>
            <p:nvPr/>
          </p:nvSpPr>
          <p:spPr>
            <a:xfrm flipV="1">
              <a:off x="360" y="4851000"/>
              <a:ext cx="2885400" cy="2006640"/>
            </a:xfrm>
            <a:custGeom>
              <a:avLst/>
              <a:gdLst>
                <a:gd name="textAreaLeft" fmla="*/ 0 w 2885400"/>
                <a:gd name="textAreaRight" fmla="*/ 2885760 w 2885400"/>
                <a:gd name="textAreaTop" fmla="*/ 360 h 2006640"/>
                <a:gd name="textAreaBottom" fmla="*/ 2007360 h 2006640"/>
              </a:gdLst>
              <a:ahLst/>
              <a:rect l="textAreaLeft" t="textAreaTop" r="textAreaRight" b="textAreaBottom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22" name="Freeform: Shape 20"/>
            <p:cNvSpPr/>
            <p:nvPr/>
          </p:nvSpPr>
          <p:spPr>
            <a:xfrm flipV="1">
              <a:off x="0" y="4833360"/>
              <a:ext cx="2885760" cy="2023560"/>
            </a:xfrm>
            <a:custGeom>
              <a:avLst/>
              <a:gdLst>
                <a:gd name="textAreaLeft" fmla="*/ 0 w 2885760"/>
                <a:gd name="textAreaRight" fmla="*/ 2886120 w 2885760"/>
                <a:gd name="textAreaTop" fmla="*/ -360 h 2023560"/>
                <a:gd name="textAreaBottom" fmla="*/ 2023560 h 2023560"/>
              </a:gdLst>
              <a:ahLst/>
              <a:rect l="textAreaLeft" t="textAreaTop" r="textAreaRight" b="textAreaBottom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23" name="Freeform: Shape 21"/>
            <p:cNvSpPr/>
            <p:nvPr/>
          </p:nvSpPr>
          <p:spPr>
            <a:xfrm flipV="1">
              <a:off x="360" y="4682520"/>
              <a:ext cx="2898000" cy="2175120"/>
            </a:xfrm>
            <a:custGeom>
              <a:avLst/>
              <a:gdLst>
                <a:gd name="textAreaLeft" fmla="*/ 0 w 2898000"/>
                <a:gd name="textAreaRight" fmla="*/ 2898360 w 2898000"/>
                <a:gd name="textAreaTop" fmla="*/ 360 h 2175120"/>
                <a:gd name="textAreaBottom" fmla="*/ 2175840 h 2175120"/>
              </a:gdLst>
              <a:ahLst/>
              <a:rect l="textAreaLeft" t="textAreaTop" r="textAreaRight" b="textAreaBottom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Rectangle 7"/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25" name="Rectangle 9"/>
          <p:cNvSpPr/>
          <p:nvPr/>
        </p:nvSpPr>
        <p:spPr>
          <a:xfrm>
            <a:off x="360" y="0"/>
            <a:ext cx="121914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179360" y="1280520"/>
            <a:ext cx="983304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0" lang="ru-RU" sz="3600" spc="-1" strike="noStrike">
                <a:solidFill>
                  <a:srgbClr val="44546a"/>
                </a:solidFill>
                <a:latin typeface="Calibri Light"/>
                <a:ea typeface="Calibri Light"/>
              </a:rPr>
              <a:t>Внедрение, эксплуатация.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27" name="Group 11"/>
          <p:cNvGrpSpPr/>
          <p:nvPr/>
        </p:nvGrpSpPr>
        <p:grpSpPr>
          <a:xfrm>
            <a:off x="8289720" y="0"/>
            <a:ext cx="3902040" cy="2382480"/>
            <a:chOff x="8289720" y="0"/>
            <a:chExt cx="3902040" cy="2382480"/>
          </a:xfrm>
        </p:grpSpPr>
        <p:sp>
          <p:nvSpPr>
            <p:cNvPr id="228" name="Freeform: Shape 12"/>
            <p:cNvSpPr/>
            <p:nvPr/>
          </p:nvSpPr>
          <p:spPr>
            <a:xfrm>
              <a:off x="8289720" y="0"/>
              <a:ext cx="3901680" cy="2382480"/>
            </a:xfrm>
            <a:custGeom>
              <a:avLst/>
              <a:gdLst>
                <a:gd name="textAreaLeft" fmla="*/ 0 w 3901680"/>
                <a:gd name="textAreaRight" fmla="*/ 3902040 w 3901680"/>
                <a:gd name="textAreaTop" fmla="*/ 0 h 2382480"/>
                <a:gd name="textAreaBottom" fmla="*/ 2382840 h 2382480"/>
              </a:gdLst>
              <a:ahLst/>
              <a:rect l="textAreaLeft" t="textAreaTop" r="textAreaRight" b="textAreaBottom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29" name="Freeform: Shape 13"/>
            <p:cNvSpPr/>
            <p:nvPr/>
          </p:nvSpPr>
          <p:spPr>
            <a:xfrm>
              <a:off x="8326080" y="0"/>
              <a:ext cx="3865680" cy="2183760"/>
            </a:xfrm>
            <a:custGeom>
              <a:avLst/>
              <a:gdLst>
                <a:gd name="textAreaLeft" fmla="*/ 0 w 3865680"/>
                <a:gd name="textAreaRight" fmla="*/ 3866040 w 3865680"/>
                <a:gd name="textAreaTop" fmla="*/ 0 h 2183760"/>
                <a:gd name="textAreaBottom" fmla="*/ 2184120 h 2183760"/>
              </a:gdLst>
              <a:ahLst/>
              <a:rect l="textAreaLeft" t="textAreaTop" r="textAreaRight" b="textAreaBottom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30" name="Freeform: Shape 14"/>
            <p:cNvSpPr/>
            <p:nvPr/>
          </p:nvSpPr>
          <p:spPr>
            <a:xfrm>
              <a:off x="8329680" y="0"/>
              <a:ext cx="3862080" cy="2145240"/>
            </a:xfrm>
            <a:custGeom>
              <a:avLst/>
              <a:gdLst>
                <a:gd name="textAreaLeft" fmla="*/ 0 w 3862080"/>
                <a:gd name="textAreaRight" fmla="*/ 3862440 w 3862080"/>
                <a:gd name="textAreaTop" fmla="*/ 0 h 2145240"/>
                <a:gd name="textAreaBottom" fmla="*/ 2145600 h 2145240"/>
              </a:gdLst>
              <a:ahLst/>
              <a:rect l="textAreaLeft" t="textAreaTop" r="textAreaRight" b="textAreaBottom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31" name="Freeform: Shape 15"/>
            <p:cNvSpPr/>
            <p:nvPr/>
          </p:nvSpPr>
          <p:spPr>
            <a:xfrm>
              <a:off x="8329680" y="0"/>
              <a:ext cx="3862080" cy="2145240"/>
            </a:xfrm>
            <a:custGeom>
              <a:avLst/>
              <a:gdLst>
                <a:gd name="textAreaLeft" fmla="*/ 0 w 3862080"/>
                <a:gd name="textAreaRight" fmla="*/ 3862440 w 3862080"/>
                <a:gd name="textAreaTop" fmla="*/ 0 h 2145240"/>
                <a:gd name="textAreaBottom" fmla="*/ 2145600 h 2145240"/>
              </a:gdLst>
              <a:ahLst/>
              <a:rect l="textAreaLeft" t="textAreaTop" r="textAreaRight" b="textAreaBottom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1179360" y="2890800"/>
            <a:ext cx="9833040" cy="2693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44546a"/>
                </a:solidFill>
                <a:latin typeface="Calibri"/>
                <a:ea typeface="Calibri"/>
              </a:rPr>
              <a:t>    </a:t>
            </a:r>
            <a:r>
              <a:rPr b="0" lang="ru-RU" sz="2400" spc="-1" strike="noStrike">
                <a:solidFill>
                  <a:srgbClr val="44546a"/>
                </a:solidFill>
                <a:latin typeface="Calibri"/>
                <a:ea typeface="Calibri"/>
              </a:rPr>
              <a:t>После завершения разработки и тестирования ПО будет выполнено развертывание получившегося ПО, его отладка и обучение персонала работе с ПО. По итогу этапа должен быть производен запуск интернет-магазина и должны быть привлечены посетители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33" name="Group 17"/>
          <p:cNvGrpSpPr/>
          <p:nvPr/>
        </p:nvGrpSpPr>
        <p:grpSpPr>
          <a:xfrm>
            <a:off x="0" y="4682520"/>
            <a:ext cx="2898360" cy="2175120"/>
            <a:chOff x="0" y="4682520"/>
            <a:chExt cx="2898360" cy="2175120"/>
          </a:xfrm>
        </p:grpSpPr>
        <p:sp>
          <p:nvSpPr>
            <p:cNvPr id="234" name="Freeform: Shape 18"/>
            <p:cNvSpPr/>
            <p:nvPr/>
          </p:nvSpPr>
          <p:spPr>
            <a:xfrm flipV="1">
              <a:off x="360" y="4851000"/>
              <a:ext cx="2885400" cy="2006640"/>
            </a:xfrm>
            <a:custGeom>
              <a:avLst/>
              <a:gdLst>
                <a:gd name="textAreaLeft" fmla="*/ 0 w 2885400"/>
                <a:gd name="textAreaRight" fmla="*/ 2885760 w 2885400"/>
                <a:gd name="textAreaTop" fmla="*/ 360 h 2006640"/>
                <a:gd name="textAreaBottom" fmla="*/ 2007360 h 2006640"/>
              </a:gdLst>
              <a:ahLst/>
              <a:rect l="textAreaLeft" t="textAreaTop" r="textAreaRight" b="textAreaBottom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35" name="Freeform: Shape 19"/>
            <p:cNvSpPr/>
            <p:nvPr/>
          </p:nvSpPr>
          <p:spPr>
            <a:xfrm flipV="1">
              <a:off x="360" y="4851000"/>
              <a:ext cx="2885400" cy="2006640"/>
            </a:xfrm>
            <a:custGeom>
              <a:avLst/>
              <a:gdLst>
                <a:gd name="textAreaLeft" fmla="*/ 0 w 2885400"/>
                <a:gd name="textAreaRight" fmla="*/ 2885760 w 2885400"/>
                <a:gd name="textAreaTop" fmla="*/ 360 h 2006640"/>
                <a:gd name="textAreaBottom" fmla="*/ 2007360 h 2006640"/>
              </a:gdLst>
              <a:ahLst/>
              <a:rect l="textAreaLeft" t="textAreaTop" r="textAreaRight" b="textAreaBottom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36" name="Freeform: Shape 20"/>
            <p:cNvSpPr/>
            <p:nvPr/>
          </p:nvSpPr>
          <p:spPr>
            <a:xfrm flipV="1">
              <a:off x="0" y="4833360"/>
              <a:ext cx="2885760" cy="2023560"/>
            </a:xfrm>
            <a:custGeom>
              <a:avLst/>
              <a:gdLst>
                <a:gd name="textAreaLeft" fmla="*/ 0 w 2885760"/>
                <a:gd name="textAreaRight" fmla="*/ 2886120 w 2885760"/>
                <a:gd name="textAreaTop" fmla="*/ -360 h 2023560"/>
                <a:gd name="textAreaBottom" fmla="*/ 2023560 h 2023560"/>
              </a:gdLst>
              <a:ahLst/>
              <a:rect l="textAreaLeft" t="textAreaTop" r="textAreaRight" b="textAreaBottom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37" name="Freeform: Shape 21"/>
            <p:cNvSpPr/>
            <p:nvPr/>
          </p:nvSpPr>
          <p:spPr>
            <a:xfrm flipV="1">
              <a:off x="360" y="4682520"/>
              <a:ext cx="2898000" cy="2175120"/>
            </a:xfrm>
            <a:custGeom>
              <a:avLst/>
              <a:gdLst>
                <a:gd name="textAreaLeft" fmla="*/ 0 w 2898000"/>
                <a:gd name="textAreaRight" fmla="*/ 2898360 w 2898000"/>
                <a:gd name="textAreaTop" fmla="*/ 360 h 2175120"/>
                <a:gd name="textAreaBottom" fmla="*/ 2175840 h 2175120"/>
              </a:gdLst>
              <a:ahLst/>
              <a:rect l="textAreaLeft" t="textAreaTop" r="textAreaRight" b="textAreaBottom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angle 7"/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39" name="Rectangle 9"/>
          <p:cNvSpPr/>
          <p:nvPr/>
        </p:nvSpPr>
        <p:spPr>
          <a:xfrm>
            <a:off x="360" y="0"/>
            <a:ext cx="121914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179360" y="221400"/>
            <a:ext cx="983304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0" lang="ru-RU" sz="3600" spc="-1" strike="noStrike">
                <a:solidFill>
                  <a:srgbClr val="44546a"/>
                </a:solidFill>
                <a:latin typeface="Calibri Light"/>
                <a:ea typeface="Calibri Light"/>
              </a:rPr>
              <a:t>Анализ результатов.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41" name="Group 11"/>
          <p:cNvGrpSpPr/>
          <p:nvPr/>
        </p:nvGrpSpPr>
        <p:grpSpPr>
          <a:xfrm>
            <a:off x="0" y="0"/>
            <a:ext cx="3345480" cy="2510640"/>
            <a:chOff x="0" y="0"/>
            <a:chExt cx="3345480" cy="2510640"/>
          </a:xfrm>
        </p:grpSpPr>
        <p:sp>
          <p:nvSpPr>
            <p:cNvPr id="242" name="Freeform: Shape 12"/>
            <p:cNvSpPr/>
            <p:nvPr/>
          </p:nvSpPr>
          <p:spPr>
            <a:xfrm>
              <a:off x="360" y="0"/>
              <a:ext cx="3330360" cy="2316240"/>
            </a:xfrm>
            <a:custGeom>
              <a:avLst/>
              <a:gdLst>
                <a:gd name="textAreaLeft" fmla="*/ 0 w 3330360"/>
                <a:gd name="textAreaRight" fmla="*/ 3330720 w 3330360"/>
                <a:gd name="textAreaTop" fmla="*/ 0 h 2316240"/>
                <a:gd name="textAreaBottom" fmla="*/ 2316600 h 2316240"/>
              </a:gdLst>
              <a:ahLst/>
              <a:rect l="textAreaLeft" t="textAreaTop" r="textAreaRight" b="textAreaBottom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43" name="Freeform: Shape 13"/>
            <p:cNvSpPr/>
            <p:nvPr/>
          </p:nvSpPr>
          <p:spPr>
            <a:xfrm>
              <a:off x="360" y="0"/>
              <a:ext cx="3330360" cy="2316240"/>
            </a:xfrm>
            <a:custGeom>
              <a:avLst/>
              <a:gdLst>
                <a:gd name="textAreaLeft" fmla="*/ 0 w 3330360"/>
                <a:gd name="textAreaRight" fmla="*/ 3330720 w 3330360"/>
                <a:gd name="textAreaTop" fmla="*/ 0 h 2316240"/>
                <a:gd name="textAreaBottom" fmla="*/ 2316600 h 2316240"/>
              </a:gdLst>
              <a:ahLst/>
              <a:rect l="textAreaLeft" t="textAreaTop" r="textAreaRight" b="textAreaBottom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44" name="Freeform: Shape 14"/>
            <p:cNvSpPr/>
            <p:nvPr/>
          </p:nvSpPr>
          <p:spPr>
            <a:xfrm>
              <a:off x="0" y="0"/>
              <a:ext cx="3331080" cy="2335680"/>
            </a:xfrm>
            <a:custGeom>
              <a:avLst/>
              <a:gdLst>
                <a:gd name="textAreaLeft" fmla="*/ 0 w 3331080"/>
                <a:gd name="textAreaRight" fmla="*/ 3331440 w 3331080"/>
                <a:gd name="textAreaTop" fmla="*/ 0 h 2335680"/>
                <a:gd name="textAreaBottom" fmla="*/ 2336040 h 2335680"/>
              </a:gdLst>
              <a:ahLst/>
              <a:rect l="textAreaLeft" t="textAreaTop" r="textAreaRight" b="textAreaBottom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45" name="Freeform: Shape 15"/>
            <p:cNvSpPr/>
            <p:nvPr/>
          </p:nvSpPr>
          <p:spPr>
            <a:xfrm>
              <a:off x="360" y="0"/>
              <a:ext cx="3345120" cy="2510640"/>
            </a:xfrm>
            <a:custGeom>
              <a:avLst/>
              <a:gdLst>
                <a:gd name="textAreaLeft" fmla="*/ 0 w 3345120"/>
                <a:gd name="textAreaRight" fmla="*/ 3345480 w 3345120"/>
                <a:gd name="textAreaTop" fmla="*/ 0 h 2510640"/>
                <a:gd name="textAreaBottom" fmla="*/ 2511000 h 2510640"/>
              </a:gdLst>
              <a:ahLst/>
              <a:rect l="textAreaLeft" t="textAreaTop" r="textAreaRight" b="textAreaBottom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1179360" y="1974960"/>
            <a:ext cx="9833040" cy="2457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44546a"/>
                </a:solidFill>
                <a:latin typeface="Calibri"/>
                <a:ea typeface="Calibri"/>
              </a:rPr>
              <a:t>После запуска интернет-магазина будет проведен анализ получившихся результатов, на основе которого будут определены направления его развития.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44546a"/>
                </a:solidFill>
                <a:latin typeface="Calibri"/>
                <a:ea typeface="Calibri"/>
              </a:rPr>
              <a:t>В рамках проекта будет проведено исследование рынка для того, чтобы: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44546a"/>
                </a:solidFill>
                <a:latin typeface="Calibri"/>
                <a:ea typeface="Calibri"/>
              </a:rPr>
              <a:t>    • </a:t>
            </a:r>
            <a:r>
              <a:rPr b="0" lang="ru-RU" sz="2400" spc="-1" strike="noStrike">
                <a:solidFill>
                  <a:srgbClr val="44546a"/>
                </a:solidFill>
                <a:latin typeface="Calibri"/>
                <a:ea typeface="Calibri"/>
              </a:rPr>
              <a:t>Выявить целевую аудиторию и ее запросы.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44546a"/>
                </a:solidFill>
                <a:latin typeface="Calibri"/>
                <a:ea typeface="Calibri"/>
              </a:rPr>
              <a:t>    • </a:t>
            </a:r>
            <a:r>
              <a:rPr b="0" lang="ru-RU" sz="2400" spc="-1" strike="noStrike">
                <a:solidFill>
                  <a:srgbClr val="44546a"/>
                </a:solidFill>
                <a:latin typeface="Calibri"/>
                <a:ea typeface="Calibri"/>
              </a:rPr>
              <a:t>Выявить преимущества/недостатки схожих интернет-магазинов конкурентов.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44546a"/>
                </a:solidFill>
                <a:latin typeface="Calibri"/>
                <a:ea typeface="Calibri"/>
              </a:rPr>
              <a:t>    </a:t>
            </a:r>
            <a:r>
              <a:rPr b="0" lang="ru-RU" sz="2400" spc="-1" strike="noStrike">
                <a:solidFill>
                  <a:srgbClr val="44546a"/>
                </a:solidFill>
                <a:latin typeface="Calibri"/>
                <a:ea typeface="Calibri"/>
              </a:rPr>
              <a:t>На основе  данного исследования будут определены: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44546a"/>
                </a:solidFill>
                <a:latin typeface="Calibri"/>
                <a:ea typeface="Calibri"/>
              </a:rPr>
              <a:t>    • </a:t>
            </a:r>
            <a:r>
              <a:rPr b="0" lang="ru-RU" sz="2400" spc="-1" strike="noStrike">
                <a:solidFill>
                  <a:srgbClr val="44546a"/>
                </a:solidFill>
                <a:latin typeface="Calibri"/>
                <a:ea typeface="Calibri"/>
              </a:rPr>
              <a:t>Оптимальные функциональность и дизайн веб-сайта.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44546a"/>
                </a:solidFill>
                <a:latin typeface="Calibri"/>
                <a:ea typeface="Calibri"/>
              </a:rPr>
              <a:t>    • </a:t>
            </a:r>
            <a:r>
              <a:rPr b="0" lang="ru-RU" sz="2400" spc="-1" strike="noStrike">
                <a:solidFill>
                  <a:srgbClr val="44546a"/>
                </a:solidFill>
                <a:latin typeface="Calibri"/>
                <a:ea typeface="Calibri"/>
              </a:rPr>
              <a:t>Наиболее подходящий дизайн для веб-сайта.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47" name="Group 17"/>
          <p:cNvGrpSpPr/>
          <p:nvPr/>
        </p:nvGrpSpPr>
        <p:grpSpPr>
          <a:xfrm>
            <a:off x="9828000" y="2979360"/>
            <a:ext cx="2368440" cy="3878280"/>
            <a:chOff x="9828000" y="2979360"/>
            <a:chExt cx="2368440" cy="3878280"/>
          </a:xfrm>
        </p:grpSpPr>
        <p:sp>
          <p:nvSpPr>
            <p:cNvPr id="248" name="Freeform: Shape 18"/>
            <p:cNvSpPr/>
            <p:nvPr/>
          </p:nvSpPr>
          <p:spPr>
            <a:xfrm rot="5400000">
              <a:off x="9073080" y="3734280"/>
              <a:ext cx="3878280" cy="2368440"/>
            </a:xfrm>
            <a:custGeom>
              <a:avLst/>
              <a:gdLst>
                <a:gd name="textAreaLeft" fmla="*/ 0 w 3878280"/>
                <a:gd name="textAreaRight" fmla="*/ 3878640 w 3878280"/>
                <a:gd name="textAreaTop" fmla="*/ 0 h 2368440"/>
                <a:gd name="textAreaBottom" fmla="*/ 2368800 h 2368440"/>
              </a:gdLst>
              <a:ahLst/>
              <a:rect l="textAreaLeft" t="textAreaTop" r="textAreaRight" b="textAreaBottom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49" name="Freeform: Shape 19"/>
            <p:cNvSpPr/>
            <p:nvPr/>
          </p:nvSpPr>
          <p:spPr>
            <a:xfrm rot="5400000">
              <a:off x="9189720" y="3850920"/>
              <a:ext cx="3842280" cy="2170800"/>
            </a:xfrm>
            <a:custGeom>
              <a:avLst/>
              <a:gdLst>
                <a:gd name="textAreaLeft" fmla="*/ 0 w 3842280"/>
                <a:gd name="textAreaRight" fmla="*/ 3842640 w 3842280"/>
                <a:gd name="textAreaTop" fmla="*/ 0 h 2170800"/>
                <a:gd name="textAreaBottom" fmla="*/ 2171160 h 2170800"/>
              </a:gdLst>
              <a:ahLst/>
              <a:rect l="textAreaLeft" t="textAreaTop" r="textAreaRight" b="textAreaBottom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50" name="Freeform: Shape 20"/>
            <p:cNvSpPr/>
            <p:nvPr/>
          </p:nvSpPr>
          <p:spPr>
            <a:xfrm rot="5400000">
              <a:off x="9210960" y="3872160"/>
              <a:ext cx="3838680" cy="2132280"/>
            </a:xfrm>
            <a:custGeom>
              <a:avLst/>
              <a:gdLst>
                <a:gd name="textAreaLeft" fmla="*/ 0 w 3838680"/>
                <a:gd name="textAreaRight" fmla="*/ 3839040 w 3838680"/>
                <a:gd name="textAreaTop" fmla="*/ 0 h 2132280"/>
                <a:gd name="textAreaBottom" fmla="*/ 2132640 h 2132280"/>
              </a:gdLst>
              <a:ahLst/>
              <a:rect l="textAreaLeft" t="textAreaTop" r="textAreaRight" b="textAreaBottom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51" name="Freeform: Shape 21"/>
            <p:cNvSpPr/>
            <p:nvPr/>
          </p:nvSpPr>
          <p:spPr>
            <a:xfrm rot="5400000">
              <a:off x="9210960" y="3872160"/>
              <a:ext cx="3838680" cy="2132280"/>
            </a:xfrm>
            <a:custGeom>
              <a:avLst/>
              <a:gdLst>
                <a:gd name="textAreaLeft" fmla="*/ 0 w 3838680"/>
                <a:gd name="textAreaRight" fmla="*/ 3839040 w 3838680"/>
                <a:gd name="textAreaTop" fmla="*/ 0 h 2132280"/>
                <a:gd name="textAreaBottom" fmla="*/ 2132640 h 2132280"/>
              </a:gdLst>
              <a:ahLst/>
              <a:rect l="textAreaLeft" t="textAreaTop" r="textAreaRight" b="textAreaBottom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075680" y="-13255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ru-RU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4" name="Рисунок 5" descr=""/>
          <p:cNvPicPr/>
          <p:nvPr/>
        </p:nvPicPr>
        <p:blipFill>
          <a:blip r:embed="rId1"/>
          <a:stretch/>
        </p:blipFill>
        <p:spPr>
          <a:xfrm>
            <a:off x="162720" y="738360"/>
            <a:ext cx="12028680" cy="439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Rectangle 7"/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56" name="Rectangle 9"/>
          <p:cNvSpPr/>
          <p:nvPr/>
        </p:nvSpPr>
        <p:spPr>
          <a:xfrm>
            <a:off x="360" y="0"/>
            <a:ext cx="121914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800" spc="-1" strike="noStrike">
              <a:solidFill>
                <a:schemeClr val="lt1"/>
              </a:solidFill>
              <a:latin typeface="Calibri"/>
            </a:endParaRPr>
          </a:p>
        </p:txBody>
      </p:sp>
      <p:grpSp>
        <p:nvGrpSpPr>
          <p:cNvPr id="257" name="Group 11"/>
          <p:cNvGrpSpPr/>
          <p:nvPr/>
        </p:nvGrpSpPr>
        <p:grpSpPr>
          <a:xfrm>
            <a:off x="-8280" y="0"/>
            <a:ext cx="5646600" cy="6482880"/>
            <a:chOff x="-8280" y="0"/>
            <a:chExt cx="5646600" cy="6482880"/>
          </a:xfrm>
        </p:grpSpPr>
        <p:sp>
          <p:nvSpPr>
            <p:cNvPr id="258" name="Freeform: Shape 12"/>
            <p:cNvSpPr/>
            <p:nvPr/>
          </p:nvSpPr>
          <p:spPr>
            <a:xfrm>
              <a:off x="-8280" y="116640"/>
              <a:ext cx="5534640" cy="6249600"/>
            </a:xfrm>
            <a:custGeom>
              <a:avLst/>
              <a:gdLst>
                <a:gd name="textAreaLeft" fmla="*/ 0 w 5534640"/>
                <a:gd name="textAreaRight" fmla="*/ 5535000 w 5534640"/>
                <a:gd name="textAreaTop" fmla="*/ 0 h 6249600"/>
                <a:gd name="textAreaBottom" fmla="*/ 6249960 h 6249600"/>
              </a:gdLst>
              <a:ahLst/>
              <a:rect l="textAreaLeft" t="textAreaTop" r="textAreaRight" b="textAreaBottom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59" name="Freeform: Shape 13"/>
            <p:cNvSpPr/>
            <p:nvPr/>
          </p:nvSpPr>
          <p:spPr>
            <a:xfrm>
              <a:off x="-8280" y="176400"/>
              <a:ext cx="5646600" cy="6130080"/>
            </a:xfrm>
            <a:custGeom>
              <a:avLst/>
              <a:gdLst>
                <a:gd name="textAreaLeft" fmla="*/ 0 w 5646600"/>
                <a:gd name="textAreaRight" fmla="*/ 5646960 w 5646600"/>
                <a:gd name="textAreaTop" fmla="*/ 0 h 6130080"/>
                <a:gd name="textAreaBottom" fmla="*/ 6130440 h 6130080"/>
              </a:gdLst>
              <a:ahLst/>
              <a:rect l="textAreaLeft" t="textAreaTop" r="textAreaRight" b="textAreaBottom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10196"/>
                  </a:srgbClr>
                </a:gs>
                <a:gs pos="100000">
                  <a:srgbClr val="70ad47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60" name="Freeform: Shape 14"/>
            <p:cNvSpPr/>
            <p:nvPr/>
          </p:nvSpPr>
          <p:spPr>
            <a:xfrm>
              <a:off x="-8280" y="176400"/>
              <a:ext cx="5517000" cy="6130080"/>
            </a:xfrm>
            <a:custGeom>
              <a:avLst/>
              <a:gdLst>
                <a:gd name="textAreaLeft" fmla="*/ 0 w 5517000"/>
                <a:gd name="textAreaRight" fmla="*/ 5517360 w 5517000"/>
                <a:gd name="textAreaTop" fmla="*/ 0 h 6130080"/>
                <a:gd name="textAreaBottom" fmla="*/ 6130440 h 6130080"/>
              </a:gdLst>
              <a:ahLst/>
              <a:rect l="textAreaLeft" t="textAreaTop" r="textAreaRight" b="textAreaBottom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61" name="Freeform: Shape 15"/>
            <p:cNvSpPr/>
            <p:nvPr/>
          </p:nvSpPr>
          <p:spPr>
            <a:xfrm>
              <a:off x="-8280" y="176400"/>
              <a:ext cx="5517000" cy="6130080"/>
            </a:xfrm>
            <a:custGeom>
              <a:avLst/>
              <a:gdLst>
                <a:gd name="textAreaLeft" fmla="*/ 0 w 5517000"/>
                <a:gd name="textAreaRight" fmla="*/ 5517360 w 5517000"/>
                <a:gd name="textAreaTop" fmla="*/ 0 h 6130080"/>
                <a:gd name="textAreaBottom" fmla="*/ 6130440 h 6130080"/>
              </a:gdLst>
              <a:ahLst/>
              <a:rect l="textAreaLeft" t="textAreaTop" r="textAreaRight" b="textAreaBottom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62" name="Freeform: Shape 16"/>
            <p:cNvSpPr/>
            <p:nvPr/>
          </p:nvSpPr>
          <p:spPr>
            <a:xfrm>
              <a:off x="-8280" y="0"/>
              <a:ext cx="5646600" cy="6482880"/>
            </a:xfrm>
            <a:custGeom>
              <a:avLst/>
              <a:gdLst>
                <a:gd name="textAreaLeft" fmla="*/ 0 w 5646600"/>
                <a:gd name="textAreaRight" fmla="*/ 5646960 w 5646600"/>
                <a:gd name="textAreaTop" fmla="*/ 0 h 6482880"/>
                <a:gd name="textAreaBottom" fmla="*/ 6483240 h 6482880"/>
              </a:gdLst>
              <a:ahLst/>
              <a:rect l="textAreaLeft" t="textAreaTop" r="textAreaRight" b="textAreaBottom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804600" y="2053800"/>
            <a:ext cx="3668760" cy="2759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ru-RU" sz="3400" spc="-1" strike="noStrike">
                <a:solidFill>
                  <a:srgbClr val="44546a"/>
                </a:solidFill>
                <a:latin typeface="Calibri Light"/>
                <a:ea typeface="Calibri Light"/>
              </a:rPr>
              <a:t>Заинтересованные лица</a:t>
            </a:r>
            <a:endParaRPr b="0" lang="ru-RU" sz="3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5752080" y="801720"/>
            <a:ext cx="5954760" cy="5230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Calibri"/>
              </a:rPr>
              <a:t>1. Потребители/покупатели: Это люди, которые будут использовать интернет-магазин для покупки товаров и услуг. Они заинтересованы в проекте, потому что они ищут удобное и надёжное место для онлайн-шопинга без необходимости посещать физический магазин.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Calibri"/>
              </a:rPr>
              <a:t>2. Владельцы бизнеса: Это люди, которые хотят запустить собственный интернет-магазин для продажи товаров и услуг. Они заинтересованы в проекте, потому что они видят потенциал для увеличения продаж и расширения бизнеса в онлайн-среде.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Calibri"/>
              </a:rPr>
              <a:t>3. Поставщики товаров: Это компании или частные лица, которые предлагают товары и услуги для продажи в интернет-магазине. Они заинтересованы в проекте, потому что они видят возможность расширить свою клиентскую базу и увеличить объемы продаж через новый канал сбыта.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ru-RU" sz="1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Rectangle 7"/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66" name="Rectangle 9"/>
          <p:cNvSpPr/>
          <p:nvPr/>
        </p:nvSpPr>
        <p:spPr>
          <a:xfrm>
            <a:off x="360" y="0"/>
            <a:ext cx="121914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800" spc="-1" strike="noStrike">
              <a:solidFill>
                <a:schemeClr val="lt1"/>
              </a:solidFill>
              <a:latin typeface="Calibri"/>
            </a:endParaRPr>
          </a:p>
        </p:txBody>
      </p:sp>
      <p:grpSp>
        <p:nvGrpSpPr>
          <p:cNvPr id="267" name="Group 11"/>
          <p:cNvGrpSpPr/>
          <p:nvPr/>
        </p:nvGrpSpPr>
        <p:grpSpPr>
          <a:xfrm>
            <a:off x="-8280" y="0"/>
            <a:ext cx="5646600" cy="6482880"/>
            <a:chOff x="-8280" y="0"/>
            <a:chExt cx="5646600" cy="6482880"/>
          </a:xfrm>
        </p:grpSpPr>
        <p:sp>
          <p:nvSpPr>
            <p:cNvPr id="268" name="Freeform: Shape 12"/>
            <p:cNvSpPr/>
            <p:nvPr/>
          </p:nvSpPr>
          <p:spPr>
            <a:xfrm>
              <a:off x="-8280" y="116640"/>
              <a:ext cx="5534640" cy="6249600"/>
            </a:xfrm>
            <a:custGeom>
              <a:avLst/>
              <a:gdLst>
                <a:gd name="textAreaLeft" fmla="*/ 0 w 5534640"/>
                <a:gd name="textAreaRight" fmla="*/ 5535000 w 5534640"/>
                <a:gd name="textAreaTop" fmla="*/ 0 h 6249600"/>
                <a:gd name="textAreaBottom" fmla="*/ 6249960 h 6249600"/>
              </a:gdLst>
              <a:ahLst/>
              <a:rect l="textAreaLeft" t="textAreaTop" r="textAreaRight" b="textAreaBottom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69" name="Freeform: Shape 13"/>
            <p:cNvSpPr/>
            <p:nvPr/>
          </p:nvSpPr>
          <p:spPr>
            <a:xfrm>
              <a:off x="-8280" y="176400"/>
              <a:ext cx="5646600" cy="6130080"/>
            </a:xfrm>
            <a:custGeom>
              <a:avLst/>
              <a:gdLst>
                <a:gd name="textAreaLeft" fmla="*/ 0 w 5646600"/>
                <a:gd name="textAreaRight" fmla="*/ 5646960 w 5646600"/>
                <a:gd name="textAreaTop" fmla="*/ 0 h 6130080"/>
                <a:gd name="textAreaBottom" fmla="*/ 6130440 h 6130080"/>
              </a:gdLst>
              <a:ahLst/>
              <a:rect l="textAreaLeft" t="textAreaTop" r="textAreaRight" b="textAreaBottom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10196"/>
                  </a:srgbClr>
                </a:gs>
                <a:gs pos="100000">
                  <a:srgbClr val="70ad47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70" name="Freeform: Shape 14"/>
            <p:cNvSpPr/>
            <p:nvPr/>
          </p:nvSpPr>
          <p:spPr>
            <a:xfrm>
              <a:off x="-8280" y="176400"/>
              <a:ext cx="5517000" cy="6130080"/>
            </a:xfrm>
            <a:custGeom>
              <a:avLst/>
              <a:gdLst>
                <a:gd name="textAreaLeft" fmla="*/ 0 w 5517000"/>
                <a:gd name="textAreaRight" fmla="*/ 5517360 w 5517000"/>
                <a:gd name="textAreaTop" fmla="*/ 0 h 6130080"/>
                <a:gd name="textAreaBottom" fmla="*/ 6130440 h 6130080"/>
              </a:gdLst>
              <a:ahLst/>
              <a:rect l="textAreaLeft" t="textAreaTop" r="textAreaRight" b="textAreaBottom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71" name="Freeform: Shape 15"/>
            <p:cNvSpPr/>
            <p:nvPr/>
          </p:nvSpPr>
          <p:spPr>
            <a:xfrm>
              <a:off x="-8280" y="176400"/>
              <a:ext cx="5517000" cy="6130080"/>
            </a:xfrm>
            <a:custGeom>
              <a:avLst/>
              <a:gdLst>
                <a:gd name="textAreaLeft" fmla="*/ 0 w 5517000"/>
                <a:gd name="textAreaRight" fmla="*/ 5517360 w 5517000"/>
                <a:gd name="textAreaTop" fmla="*/ 0 h 6130080"/>
                <a:gd name="textAreaBottom" fmla="*/ 6130440 h 6130080"/>
              </a:gdLst>
              <a:ahLst/>
              <a:rect l="textAreaLeft" t="textAreaTop" r="textAreaRight" b="textAreaBottom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72" name="Freeform: Shape 16"/>
            <p:cNvSpPr/>
            <p:nvPr/>
          </p:nvSpPr>
          <p:spPr>
            <a:xfrm>
              <a:off x="-8280" y="0"/>
              <a:ext cx="5646600" cy="6482880"/>
            </a:xfrm>
            <a:custGeom>
              <a:avLst/>
              <a:gdLst>
                <a:gd name="textAreaLeft" fmla="*/ 0 w 5646600"/>
                <a:gd name="textAreaRight" fmla="*/ 5646960 w 5646600"/>
                <a:gd name="textAreaTop" fmla="*/ 0 h 6482880"/>
                <a:gd name="textAreaBottom" fmla="*/ 6483240 h 6482880"/>
              </a:gdLst>
              <a:ahLst/>
              <a:rect l="textAreaLeft" t="textAreaTop" r="textAreaRight" b="textAreaBottom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804600" y="2053800"/>
            <a:ext cx="3668760" cy="2759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ru-RU" sz="3400" spc="-1" strike="noStrike">
                <a:solidFill>
                  <a:srgbClr val="44546a"/>
                </a:solidFill>
                <a:latin typeface="Calibri Light"/>
                <a:ea typeface="Calibri Light"/>
              </a:rPr>
              <a:t>Заинтересованные лица</a:t>
            </a:r>
            <a:endParaRPr b="0" lang="ru-RU" sz="3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5937480" y="310320"/>
            <a:ext cx="5954760" cy="6361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Calibri"/>
              </a:rPr>
              <a:t>4. Разработчики/IT-специалисты: Это профессионалы, которые создают и поддерживают веб-приложение интернет-магазина. Они заинтересованы в проекте, потому что это предоставляет им возможность проявить свои навыки и опыт в создании и развитии веб-приложений.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Calibri"/>
              </a:rPr>
              <a:t>5. Маркетинговые специалисты: Это профессионалы, которые занимаются продвижением интернет-магазина и привлечением новых клиентов. Они заинтересованы в проекте, потому что это дает им возможность проявить свои навыки и использовать различные стратегии маркетинга для увеличения видимости и продаж.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Calibri"/>
              </a:rPr>
              <a:t>6. Консультанты по электронной коммерции: Это эксперты, которые предоставляют консультационные услуги в области электронной коммерции. Они заинтересованы в проекте, потому что они могут помочь советами и рекомендациями в развитии и оптимизации интернет-магазина.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100" spc="-1" strike="noStrike">
                <a:solidFill>
                  <a:srgbClr val="000000"/>
                </a:solidFill>
                <a:latin typeface="Calibri"/>
                <a:ea typeface="Calibri"/>
              </a:rPr>
              <a:t>Это лишь некоторые примеры заинтересованных лиц. Фактический список может варьироваться в зависимости от конкретного интернет-магазина и его целевой аудитории.</a:t>
            </a:r>
            <a:endParaRPr b="0" lang="ru-RU" sz="11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Rectangle 7"/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76" name="Rectangle 9"/>
          <p:cNvSpPr/>
          <p:nvPr/>
        </p:nvSpPr>
        <p:spPr>
          <a:xfrm>
            <a:off x="360" y="0"/>
            <a:ext cx="12191400" cy="6857640"/>
          </a:xfrm>
          <a:prstGeom prst="rect">
            <a:avLst/>
          </a:prstGeom>
          <a:gradFill rotWithShape="0">
            <a:gsLst>
              <a:gs pos="0">
                <a:srgbClr val="70ad47">
                  <a:alpha val="20000"/>
                </a:srgbClr>
              </a:gs>
              <a:gs pos="100000">
                <a:srgbClr val="4472c4">
                  <a:alpha val="40000"/>
                </a:srgbClr>
              </a:gs>
            </a:gsLst>
            <a:lin ang="12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grpSp>
        <p:nvGrpSpPr>
          <p:cNvPr id="277" name="Group 11"/>
          <p:cNvGrpSpPr/>
          <p:nvPr/>
        </p:nvGrpSpPr>
        <p:grpSpPr>
          <a:xfrm>
            <a:off x="1024560" y="3960"/>
            <a:ext cx="9772200" cy="6857640"/>
            <a:chOff x="1024560" y="3960"/>
            <a:chExt cx="9772200" cy="6857640"/>
          </a:xfrm>
        </p:grpSpPr>
        <p:sp>
          <p:nvSpPr>
            <p:cNvPr id="278" name="Freeform: Shape 12"/>
            <p:cNvSpPr/>
            <p:nvPr/>
          </p:nvSpPr>
          <p:spPr>
            <a:xfrm>
              <a:off x="1281600" y="3960"/>
              <a:ext cx="9312480" cy="6857640"/>
            </a:xfrm>
            <a:custGeom>
              <a:avLst/>
              <a:gdLst>
                <a:gd name="textAreaLeft" fmla="*/ 0 w 9312480"/>
                <a:gd name="textAreaRight" fmla="*/ 9312840 w 931248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79" name="Freeform: Shape 13"/>
            <p:cNvSpPr/>
            <p:nvPr/>
          </p:nvSpPr>
          <p:spPr>
            <a:xfrm>
              <a:off x="1380600" y="3960"/>
              <a:ext cx="9065160" cy="6857640"/>
            </a:xfrm>
            <a:custGeom>
              <a:avLst/>
              <a:gdLst>
                <a:gd name="textAreaLeft" fmla="*/ 0 w 9065160"/>
                <a:gd name="textAreaRight" fmla="*/ 9065520 w 906516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80" name="Freeform: Shape 14"/>
            <p:cNvSpPr/>
            <p:nvPr/>
          </p:nvSpPr>
          <p:spPr>
            <a:xfrm>
              <a:off x="1369080" y="3960"/>
              <a:ext cx="9087840" cy="6857640"/>
            </a:xfrm>
            <a:custGeom>
              <a:avLst/>
              <a:gdLst>
                <a:gd name="textAreaLeft" fmla="*/ 0 w 9087840"/>
                <a:gd name="textAreaRight" fmla="*/ 9088200 w 908784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81" name="Freeform: Shape 15"/>
            <p:cNvSpPr/>
            <p:nvPr/>
          </p:nvSpPr>
          <p:spPr>
            <a:xfrm>
              <a:off x="1350000" y="3960"/>
              <a:ext cx="9106920" cy="6857640"/>
            </a:xfrm>
            <a:custGeom>
              <a:avLst/>
              <a:gdLst>
                <a:gd name="textAreaLeft" fmla="*/ 0 w 9106920"/>
                <a:gd name="textAreaRight" fmla="*/ 9107280 w 910692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82" name="Freeform: Shape 16"/>
            <p:cNvSpPr/>
            <p:nvPr/>
          </p:nvSpPr>
          <p:spPr>
            <a:xfrm>
              <a:off x="1024560" y="3960"/>
              <a:ext cx="9767520" cy="6857640"/>
            </a:xfrm>
            <a:custGeom>
              <a:avLst/>
              <a:gdLst>
                <a:gd name="textAreaLeft" fmla="*/ 0 w 9767520"/>
                <a:gd name="textAreaRight" fmla="*/ 9767880 w 976752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83" name="Freeform: Shape 17"/>
            <p:cNvSpPr/>
            <p:nvPr/>
          </p:nvSpPr>
          <p:spPr>
            <a:xfrm>
              <a:off x="1039320" y="3960"/>
              <a:ext cx="9747360" cy="6857640"/>
            </a:xfrm>
            <a:custGeom>
              <a:avLst/>
              <a:gdLst>
                <a:gd name="textAreaLeft" fmla="*/ 0 w 9747360"/>
                <a:gd name="textAreaRight" fmla="*/ 9747720 w 974736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84" name="Freeform: Shape 18"/>
            <p:cNvSpPr/>
            <p:nvPr/>
          </p:nvSpPr>
          <p:spPr>
            <a:xfrm>
              <a:off x="1029240" y="3960"/>
              <a:ext cx="9767520" cy="6857640"/>
            </a:xfrm>
            <a:custGeom>
              <a:avLst/>
              <a:gdLst>
                <a:gd name="textAreaLeft" fmla="*/ 0 w 9767520"/>
                <a:gd name="textAreaRight" fmla="*/ 9767880 w 976752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3033360" y="991440"/>
            <a:ext cx="5754240" cy="1837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0" lang="ru-RU" sz="3600" spc="-1" strike="noStrike">
                <a:solidFill>
                  <a:srgbClr val="44546a"/>
                </a:solidFill>
                <a:latin typeface="Calibri Light"/>
                <a:ea typeface="Calibri Light"/>
              </a:rPr>
              <a:t>Сроки реализации проекта 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indent="0" algn="ctr">
              <a:lnSpc>
                <a:spcPct val="90000"/>
              </a:lnSpc>
              <a:buNone/>
            </a:pP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3056040" y="2979360"/>
            <a:ext cx="5709240" cy="243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Calibri"/>
              </a:rPr>
              <a:t>Начало проекта - “26” Сентября 2023 года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Calibri"/>
              </a:rPr>
              <a:t>Окончание проекта - “26” Декабря 2023 года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Rectangle 7"/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88" name="Rectangle 9"/>
          <p:cNvSpPr/>
          <p:nvPr/>
        </p:nvSpPr>
        <p:spPr>
          <a:xfrm>
            <a:off x="360" y="0"/>
            <a:ext cx="12191400" cy="6857640"/>
          </a:xfrm>
          <a:prstGeom prst="rect">
            <a:avLst/>
          </a:prstGeom>
          <a:gradFill rotWithShape="0">
            <a:gsLst>
              <a:gs pos="0">
                <a:srgbClr val="70ad47">
                  <a:alpha val="20000"/>
                </a:srgbClr>
              </a:gs>
              <a:gs pos="100000">
                <a:srgbClr val="4472c4">
                  <a:alpha val="40000"/>
                </a:srgbClr>
              </a:gs>
            </a:gsLst>
            <a:lin ang="12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grpSp>
        <p:nvGrpSpPr>
          <p:cNvPr id="289" name="Group 11"/>
          <p:cNvGrpSpPr/>
          <p:nvPr/>
        </p:nvGrpSpPr>
        <p:grpSpPr>
          <a:xfrm>
            <a:off x="1024560" y="3960"/>
            <a:ext cx="9772200" cy="6857640"/>
            <a:chOff x="1024560" y="3960"/>
            <a:chExt cx="9772200" cy="6857640"/>
          </a:xfrm>
        </p:grpSpPr>
        <p:sp>
          <p:nvSpPr>
            <p:cNvPr id="290" name="Freeform: Shape 12"/>
            <p:cNvSpPr/>
            <p:nvPr/>
          </p:nvSpPr>
          <p:spPr>
            <a:xfrm>
              <a:off x="1281600" y="3960"/>
              <a:ext cx="9312480" cy="6857640"/>
            </a:xfrm>
            <a:custGeom>
              <a:avLst/>
              <a:gdLst>
                <a:gd name="textAreaLeft" fmla="*/ 0 w 9312480"/>
                <a:gd name="textAreaRight" fmla="*/ 9312840 w 931248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91" name="Freeform: Shape 13"/>
            <p:cNvSpPr/>
            <p:nvPr/>
          </p:nvSpPr>
          <p:spPr>
            <a:xfrm>
              <a:off x="1380600" y="3960"/>
              <a:ext cx="9065160" cy="6857640"/>
            </a:xfrm>
            <a:custGeom>
              <a:avLst/>
              <a:gdLst>
                <a:gd name="textAreaLeft" fmla="*/ 0 w 9065160"/>
                <a:gd name="textAreaRight" fmla="*/ 9065520 w 906516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92" name="Freeform: Shape 14"/>
            <p:cNvSpPr/>
            <p:nvPr/>
          </p:nvSpPr>
          <p:spPr>
            <a:xfrm>
              <a:off x="1369080" y="3960"/>
              <a:ext cx="9087840" cy="6857640"/>
            </a:xfrm>
            <a:custGeom>
              <a:avLst/>
              <a:gdLst>
                <a:gd name="textAreaLeft" fmla="*/ 0 w 9087840"/>
                <a:gd name="textAreaRight" fmla="*/ 9088200 w 908784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93" name="Freeform: Shape 15"/>
            <p:cNvSpPr/>
            <p:nvPr/>
          </p:nvSpPr>
          <p:spPr>
            <a:xfrm>
              <a:off x="1350000" y="3960"/>
              <a:ext cx="9106920" cy="6857640"/>
            </a:xfrm>
            <a:custGeom>
              <a:avLst/>
              <a:gdLst>
                <a:gd name="textAreaLeft" fmla="*/ 0 w 9106920"/>
                <a:gd name="textAreaRight" fmla="*/ 9107280 w 910692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94" name="Freeform: Shape 16"/>
            <p:cNvSpPr/>
            <p:nvPr/>
          </p:nvSpPr>
          <p:spPr>
            <a:xfrm>
              <a:off x="1024560" y="3960"/>
              <a:ext cx="9767520" cy="6857640"/>
            </a:xfrm>
            <a:custGeom>
              <a:avLst/>
              <a:gdLst>
                <a:gd name="textAreaLeft" fmla="*/ 0 w 9767520"/>
                <a:gd name="textAreaRight" fmla="*/ 9767880 w 976752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95" name="Freeform: Shape 17"/>
            <p:cNvSpPr/>
            <p:nvPr/>
          </p:nvSpPr>
          <p:spPr>
            <a:xfrm>
              <a:off x="1039320" y="3960"/>
              <a:ext cx="9747360" cy="6857640"/>
            </a:xfrm>
            <a:custGeom>
              <a:avLst/>
              <a:gdLst>
                <a:gd name="textAreaLeft" fmla="*/ 0 w 9747360"/>
                <a:gd name="textAreaRight" fmla="*/ 9747720 w 974736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96" name="Freeform: Shape 18"/>
            <p:cNvSpPr/>
            <p:nvPr/>
          </p:nvSpPr>
          <p:spPr>
            <a:xfrm>
              <a:off x="1029240" y="3960"/>
              <a:ext cx="9767520" cy="6857640"/>
            </a:xfrm>
            <a:custGeom>
              <a:avLst/>
              <a:gdLst>
                <a:gd name="textAreaLeft" fmla="*/ 0 w 9767520"/>
                <a:gd name="textAreaRight" fmla="*/ 9767880 w 976752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3033360" y="991440"/>
            <a:ext cx="5754240" cy="1837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0" lang="ru-RU" sz="3600" spc="-1" strike="noStrike">
                <a:solidFill>
                  <a:srgbClr val="44546a"/>
                </a:solidFill>
                <a:latin typeface="Calibri Light"/>
                <a:ea typeface="Calibri Light"/>
              </a:rPr>
              <a:t>Ресурсы проекта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indent="0" algn="ctr">
              <a:lnSpc>
                <a:spcPct val="90000"/>
              </a:lnSpc>
              <a:buNone/>
            </a:pP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3046680" y="2678400"/>
            <a:ext cx="5709240" cy="3512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Calibri"/>
              </a:rPr>
              <a:t>Для реализации проекта будут использоваться ресурсы ФГАОУ ВО КФУ: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Calibri"/>
              </a:rPr>
              <a:t>– 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Calibri"/>
              </a:rPr>
              <a:t>Материально-технические ресурсы (офисное оборудование, компьютеры, программное обеспечение);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Calibri"/>
              </a:rPr>
              <a:t> – 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Calibri"/>
              </a:rPr>
              <a:t>Человеческие ресурсы (учащиеся, участвующие в проекте);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Calibri"/>
              </a:rPr>
              <a:t> – 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Calibri"/>
              </a:rPr>
              <a:t>Финансовые ресурсы (бюджет, </a:t>
            </a:r>
            <a:r>
              <a:rPr b="1" lang="ru-RU" sz="2000" spc="-1" strike="noStrike">
                <a:solidFill>
                  <a:srgbClr val="44546a"/>
                </a:solidFill>
                <a:latin typeface="Calibri"/>
                <a:ea typeface="Calibri"/>
              </a:rPr>
              <a:t>НЕ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Calibri"/>
              </a:rPr>
              <a:t> выделенный на реализацию проекта).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Calibri"/>
              </a:rPr>
              <a:t>– 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Calibri"/>
              </a:rPr>
              <a:t>Внешние платные ресурсы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7"/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00" name="Rectangle 9"/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gradFill rotWithShape="0">
            <a:gsLst>
              <a:gs pos="0">
                <a:srgbClr val="70ad47">
                  <a:alpha val="20000"/>
                </a:srgbClr>
              </a:gs>
              <a:gs pos="100000">
                <a:srgbClr val="4472c4">
                  <a:alpha val="40000"/>
                </a:srgbClr>
              </a:gs>
            </a:gsLst>
            <a:lin ang="12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grpSp>
        <p:nvGrpSpPr>
          <p:cNvPr id="301" name="Group 11"/>
          <p:cNvGrpSpPr/>
          <p:nvPr/>
        </p:nvGrpSpPr>
        <p:grpSpPr>
          <a:xfrm>
            <a:off x="-18720" y="-8280"/>
            <a:ext cx="4833720" cy="2487960"/>
            <a:chOff x="-18720" y="-8280"/>
            <a:chExt cx="4833720" cy="2487960"/>
          </a:xfrm>
        </p:grpSpPr>
        <p:sp>
          <p:nvSpPr>
            <p:cNvPr id="302" name="Freeform: Shape 12"/>
            <p:cNvSpPr/>
            <p:nvPr/>
          </p:nvSpPr>
          <p:spPr>
            <a:xfrm flipH="1">
              <a:off x="-19080" y="-8280"/>
              <a:ext cx="4833720" cy="2487960"/>
            </a:xfrm>
            <a:custGeom>
              <a:avLst/>
              <a:gdLst>
                <a:gd name="textAreaLeft" fmla="*/ -360 w 4833720"/>
                <a:gd name="textAreaRight" fmla="*/ 4833720 w 4833720"/>
                <a:gd name="textAreaTop" fmla="*/ 0 h 2487960"/>
                <a:gd name="textAreaBottom" fmla="*/ 2488320 h 2487960"/>
              </a:gdLst>
              <a:ahLst/>
              <a:rect l="textAreaLeft" t="textAreaTop" r="textAreaRight" b="textAreaBottom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03" name="Freeform: Shape 13"/>
            <p:cNvSpPr/>
            <p:nvPr/>
          </p:nvSpPr>
          <p:spPr>
            <a:xfrm flipH="1">
              <a:off x="-18360" y="-8280"/>
              <a:ext cx="4788720" cy="2280240"/>
            </a:xfrm>
            <a:custGeom>
              <a:avLst/>
              <a:gdLst>
                <a:gd name="textAreaLeft" fmla="*/ 360 w 4788720"/>
                <a:gd name="textAreaRight" fmla="*/ 4789440 w 4788720"/>
                <a:gd name="textAreaTop" fmla="*/ 0 h 2280240"/>
                <a:gd name="textAreaBottom" fmla="*/ 2280600 h 2280240"/>
              </a:gdLst>
              <a:ahLst/>
              <a:rect l="textAreaLeft" t="textAreaTop" r="textAreaRight" b="textAreaBottom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04" name="Freeform: Shape 14"/>
            <p:cNvSpPr/>
            <p:nvPr/>
          </p:nvSpPr>
          <p:spPr>
            <a:xfrm flipH="1">
              <a:off x="-18360" y="-8280"/>
              <a:ext cx="4784400" cy="2239920"/>
            </a:xfrm>
            <a:custGeom>
              <a:avLst/>
              <a:gdLst>
                <a:gd name="textAreaLeft" fmla="*/ 360 w 4784400"/>
                <a:gd name="textAreaRight" fmla="*/ 4785120 w 4784400"/>
                <a:gd name="textAreaTop" fmla="*/ 0 h 2239920"/>
                <a:gd name="textAreaBottom" fmla="*/ 2240280 h 2239920"/>
              </a:gdLst>
              <a:ahLst/>
              <a:rect l="textAreaLeft" t="textAreaTop" r="textAreaRight" b="textAreaBottom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05" name="Freeform: Shape 15"/>
            <p:cNvSpPr/>
            <p:nvPr/>
          </p:nvSpPr>
          <p:spPr>
            <a:xfrm flipH="1">
              <a:off x="-18360" y="-8280"/>
              <a:ext cx="4784400" cy="2239920"/>
            </a:xfrm>
            <a:custGeom>
              <a:avLst/>
              <a:gdLst>
                <a:gd name="textAreaLeft" fmla="*/ 360 w 4784400"/>
                <a:gd name="textAreaRight" fmla="*/ 4785120 w 4784400"/>
                <a:gd name="textAreaTop" fmla="*/ 0 h 2239920"/>
                <a:gd name="textAreaBottom" fmla="*/ 2240280 h 2239920"/>
              </a:gdLst>
              <a:ahLst/>
              <a:rect l="textAreaLeft" t="textAreaTop" r="textAreaRight" b="textAreaBottom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3027960" y="991440"/>
            <a:ext cx="5754240" cy="1837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0" lang="ru-RU" sz="4000" spc="-1" strike="noStrike">
                <a:solidFill>
                  <a:srgbClr val="44546a"/>
                </a:solidFill>
                <a:latin typeface="Calibri Light"/>
                <a:ea typeface="Calibri Light"/>
              </a:rPr>
              <a:t>Отчетность и контроль</a:t>
            </a:r>
            <a:endParaRPr b="0" lang="ru-RU" sz="4000" spc="-1" strike="noStrike">
              <a:solidFill>
                <a:srgbClr val="000000"/>
              </a:solidFill>
              <a:latin typeface="Calibri"/>
            </a:endParaRPr>
          </a:p>
          <a:p>
            <a:pPr indent="0" algn="ctr">
              <a:lnSpc>
                <a:spcPct val="90000"/>
              </a:lnSpc>
              <a:buNone/>
            </a:pPr>
            <a:endParaRPr b="0" lang="ru-RU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3050280" y="2604600"/>
            <a:ext cx="5709240" cy="243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Calibri"/>
              </a:rPr>
              <a:t>Контроль за реализацией проекта осуществляется руководителем проекта и старшим лектором </a:t>
            </a:r>
            <a:r>
              <a:rPr b="0" lang="en-US" sz="2000" spc="-1" strike="noStrike">
                <a:solidFill>
                  <a:srgbClr val="44546a"/>
                </a:solidFill>
                <a:latin typeface="Calibri"/>
                <a:ea typeface="Calibri"/>
              </a:rPr>
              <a:t>PhD Amir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Calibri"/>
              </a:rPr>
              <a:t> Ismailovich</a:t>
            </a:r>
            <a:r>
              <a:rPr b="0" lang="en-US" sz="2000" spc="-1" strike="noStrike">
                <a:solidFill>
                  <a:srgbClr val="44546a"/>
                </a:solidFill>
                <a:latin typeface="Calibri"/>
                <a:ea typeface="Calibri"/>
              </a:rPr>
              <a:t>em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Calibri"/>
              </a:rPr>
              <a:t> Mukhamedzhanov</a:t>
            </a:r>
            <a:r>
              <a:rPr b="0" lang="en-US" sz="2000" spc="-1" strike="noStrike">
                <a:solidFill>
                  <a:srgbClr val="44546a"/>
                </a:solidFill>
                <a:latin typeface="Calibri"/>
                <a:ea typeface="Calibri"/>
              </a:rPr>
              <a:t>im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Calibri"/>
              </a:rPr>
              <a:t>. 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Calibri"/>
              </a:rPr>
              <a:t>Еженедельные отчеты о ходе проекта предоставляются руководителю проекта и старшему лектору </a:t>
            </a:r>
            <a:r>
              <a:rPr b="0" lang="en-US" sz="2000" spc="-1" strike="noStrike">
                <a:solidFill>
                  <a:srgbClr val="44546a"/>
                </a:solidFill>
                <a:latin typeface="Calibri"/>
                <a:ea typeface="Calibri"/>
              </a:rPr>
              <a:t>Amir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Calibri"/>
              </a:rPr>
              <a:t> Ismailovich</a:t>
            </a:r>
            <a:r>
              <a:rPr b="0" lang="en-US" sz="2000" spc="-1" strike="noStrike">
                <a:solidFill>
                  <a:srgbClr val="44546a"/>
                </a:solidFill>
                <a:latin typeface="Calibri"/>
                <a:ea typeface="Calibri"/>
              </a:rPr>
              <a:t>evomy 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Calibri"/>
              </a:rPr>
              <a:t>Mukhamedzhanov</a:t>
            </a:r>
            <a:r>
              <a:rPr b="0" lang="en-US" sz="2000" spc="-1" strike="noStrike">
                <a:solidFill>
                  <a:srgbClr val="44546a"/>
                </a:solidFill>
                <a:latin typeface="Calibri"/>
                <a:ea typeface="Calibri"/>
              </a:rPr>
              <a:t>imy.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08" name="Group 17"/>
          <p:cNvGrpSpPr/>
          <p:nvPr/>
        </p:nvGrpSpPr>
        <p:grpSpPr>
          <a:xfrm>
            <a:off x="9058680" y="4146840"/>
            <a:ext cx="3142080" cy="2716200"/>
            <a:chOff x="9058680" y="4146840"/>
            <a:chExt cx="3142080" cy="2716200"/>
          </a:xfrm>
        </p:grpSpPr>
        <p:sp>
          <p:nvSpPr>
            <p:cNvPr id="309" name="Freeform: Shape 18"/>
            <p:cNvSpPr/>
            <p:nvPr/>
          </p:nvSpPr>
          <p:spPr>
            <a:xfrm rot="10800000">
              <a:off x="9058680" y="4146840"/>
              <a:ext cx="3142080" cy="2711160"/>
            </a:xfrm>
            <a:custGeom>
              <a:avLst/>
              <a:gdLst>
                <a:gd name="textAreaLeft" fmla="*/ 0 w 3142080"/>
                <a:gd name="textAreaRight" fmla="*/ 3142440 w 3142080"/>
                <a:gd name="textAreaTop" fmla="*/ 0 h 2711160"/>
                <a:gd name="textAreaBottom" fmla="*/ 2711520 h 2711160"/>
              </a:gdLst>
              <a:ahLst/>
              <a:rect l="textAreaLeft" t="textAreaTop" r="textAreaRight" b="textAreaBottom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10" name="Freeform: Shape 19"/>
            <p:cNvSpPr/>
            <p:nvPr/>
          </p:nvSpPr>
          <p:spPr>
            <a:xfrm rot="10800000">
              <a:off x="9086040" y="4429440"/>
              <a:ext cx="3114720" cy="2433600"/>
            </a:xfrm>
            <a:custGeom>
              <a:avLst/>
              <a:gdLst>
                <a:gd name="textAreaLeft" fmla="*/ 0 w 3114720"/>
                <a:gd name="textAreaRight" fmla="*/ 3115080 w 3114720"/>
                <a:gd name="textAreaTop" fmla="*/ 0 h 2433600"/>
                <a:gd name="textAreaBottom" fmla="*/ 2433960 h 2433600"/>
              </a:gdLst>
              <a:ahLst/>
              <a:rect l="textAreaLeft" t="textAreaTop" r="textAreaRight" b="textAreaBottom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11" name="Freeform: Shape 20"/>
            <p:cNvSpPr/>
            <p:nvPr/>
          </p:nvSpPr>
          <p:spPr>
            <a:xfrm rot="10800000">
              <a:off x="9075960" y="4393440"/>
              <a:ext cx="3124800" cy="2464560"/>
            </a:xfrm>
            <a:custGeom>
              <a:avLst/>
              <a:gdLst>
                <a:gd name="textAreaLeft" fmla="*/ 0 w 3124800"/>
                <a:gd name="textAreaRight" fmla="*/ 3125160 w 3124800"/>
                <a:gd name="textAreaTop" fmla="*/ 0 h 2464560"/>
                <a:gd name="textAreaBottom" fmla="*/ 2464920 h 2464560"/>
              </a:gdLst>
              <a:ahLst/>
              <a:rect l="textAreaLeft" t="textAreaTop" r="textAreaRight" b="textAreaBottom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12" name="Freeform: Shape 21"/>
            <p:cNvSpPr/>
            <p:nvPr/>
          </p:nvSpPr>
          <p:spPr>
            <a:xfrm rot="10800000">
              <a:off x="9087840" y="4429800"/>
              <a:ext cx="3112200" cy="2428200"/>
            </a:xfrm>
            <a:custGeom>
              <a:avLst/>
              <a:gdLst>
                <a:gd name="textAreaLeft" fmla="*/ 0 w 3112200"/>
                <a:gd name="textAreaRight" fmla="*/ 3112560 w 3112200"/>
                <a:gd name="textAreaTop" fmla="*/ 0 h 2428200"/>
                <a:gd name="textAreaBottom" fmla="*/ 2428560 h 2428200"/>
              </a:gdLst>
              <a:ahLst/>
              <a:rect l="textAreaLeft" t="textAreaTop" r="textAreaRight" b="textAreaBottom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7"/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1" name="Rectangle 9"/>
          <p:cNvSpPr/>
          <p:nvPr/>
        </p:nvSpPr>
        <p:spPr>
          <a:xfrm>
            <a:off x="360" y="0"/>
            <a:ext cx="12191400" cy="6857640"/>
          </a:xfrm>
          <a:prstGeom prst="rect">
            <a:avLst/>
          </a:prstGeom>
          <a:gradFill rotWithShape="0">
            <a:gsLst>
              <a:gs pos="0">
                <a:srgbClr val="70ad47">
                  <a:alpha val="20000"/>
                </a:srgbClr>
              </a:gs>
              <a:gs pos="100000">
                <a:srgbClr val="4472c4">
                  <a:alpha val="40000"/>
                </a:srgbClr>
              </a:gs>
            </a:gsLst>
            <a:lin ang="12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grpSp>
        <p:nvGrpSpPr>
          <p:cNvPr id="92" name="Group 11"/>
          <p:cNvGrpSpPr/>
          <p:nvPr/>
        </p:nvGrpSpPr>
        <p:grpSpPr>
          <a:xfrm>
            <a:off x="1024560" y="3960"/>
            <a:ext cx="9772200" cy="6857640"/>
            <a:chOff x="1024560" y="3960"/>
            <a:chExt cx="9772200" cy="6857640"/>
          </a:xfrm>
        </p:grpSpPr>
        <p:sp>
          <p:nvSpPr>
            <p:cNvPr id="93" name="Freeform: Shape 12"/>
            <p:cNvSpPr/>
            <p:nvPr/>
          </p:nvSpPr>
          <p:spPr>
            <a:xfrm>
              <a:off x="1281600" y="3960"/>
              <a:ext cx="9312480" cy="6857640"/>
            </a:xfrm>
            <a:custGeom>
              <a:avLst/>
              <a:gdLst>
                <a:gd name="textAreaLeft" fmla="*/ 0 w 9312480"/>
                <a:gd name="textAreaRight" fmla="*/ 9312840 w 931248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94" name="Freeform: Shape 13"/>
            <p:cNvSpPr/>
            <p:nvPr/>
          </p:nvSpPr>
          <p:spPr>
            <a:xfrm>
              <a:off x="1380600" y="3960"/>
              <a:ext cx="9065160" cy="6857640"/>
            </a:xfrm>
            <a:custGeom>
              <a:avLst/>
              <a:gdLst>
                <a:gd name="textAreaLeft" fmla="*/ 0 w 9065160"/>
                <a:gd name="textAreaRight" fmla="*/ 9065520 w 906516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95" name="Freeform: Shape 14"/>
            <p:cNvSpPr/>
            <p:nvPr/>
          </p:nvSpPr>
          <p:spPr>
            <a:xfrm>
              <a:off x="1369080" y="3960"/>
              <a:ext cx="9087840" cy="6857640"/>
            </a:xfrm>
            <a:custGeom>
              <a:avLst/>
              <a:gdLst>
                <a:gd name="textAreaLeft" fmla="*/ 0 w 9087840"/>
                <a:gd name="textAreaRight" fmla="*/ 9088200 w 908784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96" name="Freeform: Shape 15"/>
            <p:cNvSpPr/>
            <p:nvPr/>
          </p:nvSpPr>
          <p:spPr>
            <a:xfrm>
              <a:off x="1350000" y="3960"/>
              <a:ext cx="9106920" cy="6857640"/>
            </a:xfrm>
            <a:custGeom>
              <a:avLst/>
              <a:gdLst>
                <a:gd name="textAreaLeft" fmla="*/ 0 w 9106920"/>
                <a:gd name="textAreaRight" fmla="*/ 9107280 w 910692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97" name="Freeform: Shape 16"/>
            <p:cNvSpPr/>
            <p:nvPr/>
          </p:nvSpPr>
          <p:spPr>
            <a:xfrm>
              <a:off x="1024560" y="3960"/>
              <a:ext cx="9767520" cy="6857640"/>
            </a:xfrm>
            <a:custGeom>
              <a:avLst/>
              <a:gdLst>
                <a:gd name="textAreaLeft" fmla="*/ 0 w 9767520"/>
                <a:gd name="textAreaRight" fmla="*/ 9767880 w 976752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98" name="Freeform: Shape 17"/>
            <p:cNvSpPr/>
            <p:nvPr/>
          </p:nvSpPr>
          <p:spPr>
            <a:xfrm>
              <a:off x="1039320" y="3960"/>
              <a:ext cx="9747360" cy="6857640"/>
            </a:xfrm>
            <a:custGeom>
              <a:avLst/>
              <a:gdLst>
                <a:gd name="textAreaLeft" fmla="*/ 0 w 9747360"/>
                <a:gd name="textAreaRight" fmla="*/ 9747720 w 974736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99" name="Freeform: Shape 18"/>
            <p:cNvSpPr/>
            <p:nvPr/>
          </p:nvSpPr>
          <p:spPr>
            <a:xfrm>
              <a:off x="1029240" y="3960"/>
              <a:ext cx="9767520" cy="6857640"/>
            </a:xfrm>
            <a:custGeom>
              <a:avLst/>
              <a:gdLst>
                <a:gd name="textAreaLeft" fmla="*/ 0 w 9767520"/>
                <a:gd name="textAreaRight" fmla="*/ 9767880 w 976752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033360" y="991440"/>
            <a:ext cx="5754240" cy="1837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0" lang="ru-RU" sz="3600" spc="-1" strike="noStrike">
                <a:solidFill>
                  <a:srgbClr val="44546a"/>
                </a:solidFill>
                <a:latin typeface="Calibri Light"/>
                <a:ea typeface="Calibri Light"/>
              </a:rPr>
              <a:t>Общие положение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3084120" y="2706480"/>
            <a:ext cx="5709240" cy="243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ru-RU" sz="2200" spc="-1" strike="noStrike">
                <a:solidFill>
                  <a:srgbClr val="44546a"/>
                </a:solidFill>
                <a:latin typeface="Calibri"/>
                <a:ea typeface="Calibri"/>
              </a:rPr>
              <a:t>Проект “Проектирование интернет-магазина одежды”, далее “Проект”, представляет собой комплекс мероприятий, направленных на создание и запуск в эксплуатацию интернет-магазина, предназначенного для продажи одежды. Целью проекта является обеспечение эффективного функционирования интернет-магазина для достижения коммерческого успеха и удовлетворения потребностей клиентов.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ru-RU" sz="1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Рисунок 5" descr=""/>
          <p:cNvPicPr/>
          <p:nvPr/>
        </p:nvPicPr>
        <p:blipFill>
          <a:blip r:embed="rId1"/>
          <a:stretch/>
        </p:blipFill>
        <p:spPr>
          <a:xfrm>
            <a:off x="282960" y="987480"/>
            <a:ext cx="11615400" cy="4538160"/>
          </a:xfrm>
          <a:prstGeom prst="rect">
            <a:avLst/>
          </a:prstGeom>
          <a:ln w="0">
            <a:noFill/>
          </a:ln>
        </p:spPr>
      </p:pic>
      <p:pic>
        <p:nvPicPr>
          <p:cNvPr id="314" name="Рисунок 6" descr=""/>
          <p:cNvPicPr/>
          <p:nvPr/>
        </p:nvPicPr>
        <p:blipFill>
          <a:blip r:embed="rId2"/>
          <a:stretch/>
        </p:blipFill>
        <p:spPr>
          <a:xfrm>
            <a:off x="279000" y="1048680"/>
            <a:ext cx="11619360" cy="465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ctangle 8"/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16" name="Rectangle 10"/>
          <p:cNvSpPr/>
          <p:nvPr/>
        </p:nvSpPr>
        <p:spPr>
          <a:xfrm>
            <a:off x="360" y="30240"/>
            <a:ext cx="121914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800" spc="-1" strike="noStrike">
              <a:solidFill>
                <a:schemeClr val="lt1"/>
              </a:solidFill>
              <a:latin typeface="Calibri"/>
            </a:endParaRPr>
          </a:p>
        </p:txBody>
      </p:sp>
      <p:grpSp>
        <p:nvGrpSpPr>
          <p:cNvPr id="317" name="Group 12"/>
          <p:cNvGrpSpPr/>
          <p:nvPr/>
        </p:nvGrpSpPr>
        <p:grpSpPr>
          <a:xfrm>
            <a:off x="360" y="-11160"/>
            <a:ext cx="5646600" cy="6482880"/>
            <a:chOff x="360" y="-11160"/>
            <a:chExt cx="5646600" cy="6482880"/>
          </a:xfrm>
        </p:grpSpPr>
        <p:sp>
          <p:nvSpPr>
            <p:cNvPr id="318" name="Freeform: Shape 13"/>
            <p:cNvSpPr/>
            <p:nvPr/>
          </p:nvSpPr>
          <p:spPr>
            <a:xfrm>
              <a:off x="360" y="105480"/>
              <a:ext cx="5534640" cy="6249600"/>
            </a:xfrm>
            <a:custGeom>
              <a:avLst/>
              <a:gdLst>
                <a:gd name="textAreaLeft" fmla="*/ 0 w 5534640"/>
                <a:gd name="textAreaRight" fmla="*/ 5535000 w 5534640"/>
                <a:gd name="textAreaTop" fmla="*/ 0 h 6249600"/>
                <a:gd name="textAreaBottom" fmla="*/ 6249960 h 6249600"/>
              </a:gdLst>
              <a:ahLst/>
              <a:rect l="textAreaLeft" t="textAreaTop" r="textAreaRight" b="textAreaBottom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19" name="Freeform: Shape 14"/>
            <p:cNvSpPr/>
            <p:nvPr/>
          </p:nvSpPr>
          <p:spPr>
            <a:xfrm>
              <a:off x="360" y="164880"/>
              <a:ext cx="5646600" cy="6130080"/>
            </a:xfrm>
            <a:custGeom>
              <a:avLst/>
              <a:gdLst>
                <a:gd name="textAreaLeft" fmla="*/ 0 w 5646600"/>
                <a:gd name="textAreaRight" fmla="*/ 5646960 w 5646600"/>
                <a:gd name="textAreaTop" fmla="*/ 0 h 6130080"/>
                <a:gd name="textAreaBottom" fmla="*/ 6130440 h 6130080"/>
              </a:gdLst>
              <a:ahLst/>
              <a:rect l="textAreaLeft" t="textAreaTop" r="textAreaRight" b="textAreaBottom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20" name="Freeform: Shape 15"/>
            <p:cNvSpPr/>
            <p:nvPr/>
          </p:nvSpPr>
          <p:spPr>
            <a:xfrm>
              <a:off x="360" y="164880"/>
              <a:ext cx="5517000" cy="6130080"/>
            </a:xfrm>
            <a:custGeom>
              <a:avLst/>
              <a:gdLst>
                <a:gd name="textAreaLeft" fmla="*/ 0 w 5517000"/>
                <a:gd name="textAreaRight" fmla="*/ 5517360 w 5517000"/>
                <a:gd name="textAreaTop" fmla="*/ 0 h 6130080"/>
                <a:gd name="textAreaBottom" fmla="*/ 6130440 h 6130080"/>
              </a:gdLst>
              <a:ahLst/>
              <a:rect l="textAreaLeft" t="textAreaTop" r="textAreaRight" b="textAreaBottom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21" name="Freeform: Shape 16"/>
            <p:cNvSpPr/>
            <p:nvPr/>
          </p:nvSpPr>
          <p:spPr>
            <a:xfrm>
              <a:off x="360" y="164880"/>
              <a:ext cx="5517000" cy="6130080"/>
            </a:xfrm>
            <a:custGeom>
              <a:avLst/>
              <a:gdLst>
                <a:gd name="textAreaLeft" fmla="*/ 0 w 5517000"/>
                <a:gd name="textAreaRight" fmla="*/ 5517360 w 5517000"/>
                <a:gd name="textAreaTop" fmla="*/ 0 h 6130080"/>
                <a:gd name="textAreaBottom" fmla="*/ 6130440 h 6130080"/>
              </a:gdLst>
              <a:ahLst/>
              <a:rect l="textAreaLeft" t="textAreaTop" r="textAreaRight" b="textAreaBottom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22" name="Freeform: Shape 17"/>
            <p:cNvSpPr/>
            <p:nvPr/>
          </p:nvSpPr>
          <p:spPr>
            <a:xfrm>
              <a:off x="360" y="-11160"/>
              <a:ext cx="5646600" cy="6482880"/>
            </a:xfrm>
            <a:custGeom>
              <a:avLst/>
              <a:gdLst>
                <a:gd name="textAreaLeft" fmla="*/ 0 w 5646600"/>
                <a:gd name="textAreaRight" fmla="*/ 5646960 w 5646600"/>
                <a:gd name="textAreaTop" fmla="*/ 0 h 6482880"/>
                <a:gd name="textAreaBottom" fmla="*/ 6483240 h 6482880"/>
              </a:gdLst>
              <a:ahLst/>
              <a:rect l="textAreaLeft" t="textAreaTop" r="textAreaRight" b="textAreaBottom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804600" y="2023200"/>
            <a:ext cx="3659400" cy="2820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ru-RU" sz="4000" spc="-1" strike="noStrike">
                <a:solidFill>
                  <a:srgbClr val="44546a"/>
                </a:solidFill>
                <a:latin typeface="Calibri Light"/>
                <a:ea typeface="Calibri Light"/>
              </a:rPr>
              <a:t>Риски и возможности</a:t>
            </a:r>
            <a:endParaRPr b="0" lang="ru-RU" sz="4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buNone/>
            </a:pPr>
            <a:endParaRPr b="0" lang="ru-RU" sz="40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326069676"/>
              </p:ext>
            </p:extLst>
          </p:nvPr>
        </p:nvGraphicFramePr>
        <p:xfrm>
          <a:off x="6091200" y="955800"/>
          <a:ext cx="5115240" cy="4947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325" name="Group 9"/>
          <p:cNvGrpSpPr/>
          <p:nvPr/>
        </p:nvGrpSpPr>
        <p:grpSpPr>
          <a:xfrm>
            <a:off x="0" y="0"/>
            <a:ext cx="7467120" cy="6857640"/>
            <a:chOff x="0" y="0"/>
            <a:chExt cx="7467120" cy="6857640"/>
          </a:xfrm>
        </p:grpSpPr>
        <p:sp>
          <p:nvSpPr>
            <p:cNvPr id="326" name="Rectangle 10"/>
            <p:cNvSpPr/>
            <p:nvPr/>
          </p:nvSpPr>
          <p:spPr>
            <a:xfrm>
              <a:off x="0" y="0"/>
              <a:ext cx="7467120" cy="685764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27" name="Rectangle 11"/>
            <p:cNvSpPr/>
            <p:nvPr/>
          </p:nvSpPr>
          <p:spPr>
            <a:xfrm>
              <a:off x="0" y="0"/>
              <a:ext cx="7467120" cy="685764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Calibri"/>
              </a:endParaRPr>
            </a:p>
          </p:txBody>
        </p:sp>
      </p:grpSp>
      <p:sp>
        <p:nvSpPr>
          <p:cNvPr id="328" name="Freeform: Shape 13"/>
          <p:cNvSpPr/>
          <p:nvPr/>
        </p:nvSpPr>
        <p:spPr>
          <a:xfrm>
            <a:off x="0" y="0"/>
            <a:ext cx="7369200" cy="6857640"/>
          </a:xfrm>
          <a:custGeom>
            <a:avLst/>
            <a:gdLst>
              <a:gd name="textAreaLeft" fmla="*/ 0 w 7369200"/>
              <a:gd name="textAreaRight" fmla="*/ 7369560 w 736920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9" name="Rectangle 15"/>
          <p:cNvSpPr/>
          <p:nvPr/>
        </p:nvSpPr>
        <p:spPr>
          <a:xfrm>
            <a:off x="457200" y="990720"/>
            <a:ext cx="11277360" cy="4876560"/>
          </a:xfrm>
          <a:prstGeom prst="rect">
            <a:avLst/>
          </a:prstGeom>
          <a:ln>
            <a:noFill/>
          </a:ln>
          <a:effectLst>
            <a:outerShdw algn="ctr" blurRad="317520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1143000" y="1676520"/>
            <a:ext cx="3809520" cy="3504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Завершение проекта</a:t>
            </a:r>
            <a:endParaRPr b="0" lang="ru-RU" sz="4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buNone/>
            </a:pPr>
            <a:endParaRPr b="0" lang="ru-RU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/>
          </p:nvPr>
        </p:nvSpPr>
        <p:spPr>
          <a:xfrm>
            <a:off x="5181480" y="1676520"/>
            <a:ext cx="5638320" cy="3504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>
                    <a:alpha val="55000"/>
                  </a:srgbClr>
                </a:solidFill>
                <a:latin typeface="Calibri"/>
                <a:ea typeface="Calibri"/>
              </a:rPr>
              <a:t>После успешного завершения проекта будет проведен анализ результатов и определены дальнейшие направления развития интернет-магазина.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7"/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3" name="Rectangle 9"/>
          <p:cNvSpPr/>
          <p:nvPr/>
        </p:nvSpPr>
        <p:spPr>
          <a:xfrm>
            <a:off x="360" y="0"/>
            <a:ext cx="12191400" cy="6857640"/>
          </a:xfrm>
          <a:prstGeom prst="rect">
            <a:avLst/>
          </a:prstGeom>
          <a:gradFill rotWithShape="0">
            <a:gsLst>
              <a:gs pos="0">
                <a:srgbClr val="70ad47">
                  <a:alpha val="20000"/>
                </a:srgbClr>
              </a:gs>
              <a:gs pos="100000">
                <a:srgbClr val="4472c4">
                  <a:alpha val="40000"/>
                </a:srgbClr>
              </a:gs>
            </a:gsLst>
            <a:lin ang="12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grpSp>
        <p:nvGrpSpPr>
          <p:cNvPr id="104" name="Group 11"/>
          <p:cNvGrpSpPr/>
          <p:nvPr/>
        </p:nvGrpSpPr>
        <p:grpSpPr>
          <a:xfrm>
            <a:off x="1024560" y="3960"/>
            <a:ext cx="9772200" cy="6857640"/>
            <a:chOff x="1024560" y="3960"/>
            <a:chExt cx="9772200" cy="6857640"/>
          </a:xfrm>
        </p:grpSpPr>
        <p:sp>
          <p:nvSpPr>
            <p:cNvPr id="105" name="Freeform: Shape 12"/>
            <p:cNvSpPr/>
            <p:nvPr/>
          </p:nvSpPr>
          <p:spPr>
            <a:xfrm>
              <a:off x="1281600" y="3960"/>
              <a:ext cx="9312480" cy="6857640"/>
            </a:xfrm>
            <a:custGeom>
              <a:avLst/>
              <a:gdLst>
                <a:gd name="textAreaLeft" fmla="*/ 0 w 9312480"/>
                <a:gd name="textAreaRight" fmla="*/ 9312840 w 931248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06" name="Freeform: Shape 13"/>
            <p:cNvSpPr/>
            <p:nvPr/>
          </p:nvSpPr>
          <p:spPr>
            <a:xfrm>
              <a:off x="1380600" y="3960"/>
              <a:ext cx="9065160" cy="6857640"/>
            </a:xfrm>
            <a:custGeom>
              <a:avLst/>
              <a:gdLst>
                <a:gd name="textAreaLeft" fmla="*/ 0 w 9065160"/>
                <a:gd name="textAreaRight" fmla="*/ 9065520 w 906516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07" name="Freeform: Shape 14"/>
            <p:cNvSpPr/>
            <p:nvPr/>
          </p:nvSpPr>
          <p:spPr>
            <a:xfrm>
              <a:off x="1369080" y="3960"/>
              <a:ext cx="9087840" cy="6857640"/>
            </a:xfrm>
            <a:custGeom>
              <a:avLst/>
              <a:gdLst>
                <a:gd name="textAreaLeft" fmla="*/ 0 w 9087840"/>
                <a:gd name="textAreaRight" fmla="*/ 9088200 w 908784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08" name="Freeform: Shape 15"/>
            <p:cNvSpPr/>
            <p:nvPr/>
          </p:nvSpPr>
          <p:spPr>
            <a:xfrm>
              <a:off x="1350000" y="3960"/>
              <a:ext cx="9106920" cy="6857640"/>
            </a:xfrm>
            <a:custGeom>
              <a:avLst/>
              <a:gdLst>
                <a:gd name="textAreaLeft" fmla="*/ 0 w 9106920"/>
                <a:gd name="textAreaRight" fmla="*/ 9107280 w 910692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09" name="Freeform: Shape 16"/>
            <p:cNvSpPr/>
            <p:nvPr/>
          </p:nvSpPr>
          <p:spPr>
            <a:xfrm>
              <a:off x="1024560" y="3960"/>
              <a:ext cx="9767520" cy="6857640"/>
            </a:xfrm>
            <a:custGeom>
              <a:avLst/>
              <a:gdLst>
                <a:gd name="textAreaLeft" fmla="*/ 0 w 9767520"/>
                <a:gd name="textAreaRight" fmla="*/ 9767880 w 976752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10" name="Freeform: Shape 17"/>
            <p:cNvSpPr/>
            <p:nvPr/>
          </p:nvSpPr>
          <p:spPr>
            <a:xfrm>
              <a:off x="1039320" y="3960"/>
              <a:ext cx="9747360" cy="6857640"/>
            </a:xfrm>
            <a:custGeom>
              <a:avLst/>
              <a:gdLst>
                <a:gd name="textAreaLeft" fmla="*/ 0 w 9747360"/>
                <a:gd name="textAreaRight" fmla="*/ 9747720 w 974736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11" name="Freeform: Shape 18"/>
            <p:cNvSpPr/>
            <p:nvPr/>
          </p:nvSpPr>
          <p:spPr>
            <a:xfrm>
              <a:off x="1029240" y="3960"/>
              <a:ext cx="9767520" cy="6857640"/>
            </a:xfrm>
            <a:custGeom>
              <a:avLst/>
              <a:gdLst>
                <a:gd name="textAreaLeft" fmla="*/ 0 w 9767520"/>
                <a:gd name="textAreaRight" fmla="*/ 9767880 w 976752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033360" y="633600"/>
            <a:ext cx="5754240" cy="1837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0" lang="ru-RU" sz="3600" spc="-1" strike="noStrike">
                <a:solidFill>
                  <a:srgbClr val="44546a"/>
                </a:solidFill>
                <a:latin typeface="Calibri Light"/>
                <a:ea typeface="Calibri Light"/>
              </a:rPr>
              <a:t>Основные задачи и этапы проекта 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indent="0" algn="ctr">
              <a:lnSpc>
                <a:spcPct val="90000"/>
              </a:lnSpc>
              <a:buNone/>
            </a:pP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3056040" y="1878840"/>
            <a:ext cx="5709240" cy="243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Calibri"/>
              </a:rPr>
              <a:t>Основной задачей проекта является разработка и внедрение интернет-магазина с учетом современных требований и технологий. Для этого необходимо выполнить следующие этапы: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Calibri"/>
              </a:rPr>
              <a:t>– 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Calibri"/>
              </a:rPr>
              <a:t>Исследование рынка и определение недостатков/преимуществ существующих интернет-магазинов;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Calibri"/>
              </a:rPr>
              <a:t> – 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Calibri"/>
              </a:rPr>
              <a:t>Выработка концепции и структуры интернет-магазина на основе проведенного анализа;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Calibri"/>
              </a:rPr>
              <a:t>– 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Calibri"/>
              </a:rPr>
              <a:t>Разработка и интеграция ПО интернет-магазина;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Calibri"/>
              </a:rPr>
              <a:t> – 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Calibri"/>
              </a:rPr>
              <a:t>Создание и наполнение каталога товаров;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Calibri"/>
              </a:rPr>
              <a:t> – 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Calibri"/>
              </a:rPr>
              <a:t>Настройка и тестирование функциональности интернет-магазина;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Calibri"/>
              </a:rPr>
              <a:t> – </a:t>
            </a: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Calibri"/>
              </a:rPr>
              <a:t>Запуск и продвижение интернет-магазина в сети Интернет.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7"/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5" name="Rectangle 9"/>
          <p:cNvSpPr/>
          <p:nvPr/>
        </p:nvSpPr>
        <p:spPr>
          <a:xfrm>
            <a:off x="360" y="0"/>
            <a:ext cx="12191400" cy="6857640"/>
          </a:xfrm>
          <a:prstGeom prst="rect">
            <a:avLst/>
          </a:prstGeom>
          <a:gradFill rotWithShape="0">
            <a:gsLst>
              <a:gs pos="0">
                <a:srgbClr val="70ad47">
                  <a:alpha val="20000"/>
                </a:srgbClr>
              </a:gs>
              <a:gs pos="100000">
                <a:srgbClr val="4472c4">
                  <a:alpha val="40000"/>
                </a:srgbClr>
              </a:gs>
            </a:gsLst>
            <a:lin ang="12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grpSp>
        <p:nvGrpSpPr>
          <p:cNvPr id="116" name="Group 11"/>
          <p:cNvGrpSpPr/>
          <p:nvPr/>
        </p:nvGrpSpPr>
        <p:grpSpPr>
          <a:xfrm>
            <a:off x="1024560" y="3960"/>
            <a:ext cx="9772200" cy="6857640"/>
            <a:chOff x="1024560" y="3960"/>
            <a:chExt cx="9772200" cy="6857640"/>
          </a:xfrm>
        </p:grpSpPr>
        <p:sp>
          <p:nvSpPr>
            <p:cNvPr id="117" name="Freeform: Shape 12"/>
            <p:cNvSpPr/>
            <p:nvPr/>
          </p:nvSpPr>
          <p:spPr>
            <a:xfrm>
              <a:off x="1281600" y="3960"/>
              <a:ext cx="9312480" cy="6857640"/>
            </a:xfrm>
            <a:custGeom>
              <a:avLst/>
              <a:gdLst>
                <a:gd name="textAreaLeft" fmla="*/ 0 w 9312480"/>
                <a:gd name="textAreaRight" fmla="*/ 9312840 w 931248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18" name="Freeform: Shape 13"/>
            <p:cNvSpPr/>
            <p:nvPr/>
          </p:nvSpPr>
          <p:spPr>
            <a:xfrm>
              <a:off x="1380600" y="3960"/>
              <a:ext cx="9065160" cy="6857640"/>
            </a:xfrm>
            <a:custGeom>
              <a:avLst/>
              <a:gdLst>
                <a:gd name="textAreaLeft" fmla="*/ 0 w 9065160"/>
                <a:gd name="textAreaRight" fmla="*/ 9065520 w 906516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19" name="Freeform: Shape 14"/>
            <p:cNvSpPr/>
            <p:nvPr/>
          </p:nvSpPr>
          <p:spPr>
            <a:xfrm>
              <a:off x="1369080" y="3960"/>
              <a:ext cx="9087840" cy="6857640"/>
            </a:xfrm>
            <a:custGeom>
              <a:avLst/>
              <a:gdLst>
                <a:gd name="textAreaLeft" fmla="*/ 0 w 9087840"/>
                <a:gd name="textAreaRight" fmla="*/ 9088200 w 908784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20" name="Freeform: Shape 15"/>
            <p:cNvSpPr/>
            <p:nvPr/>
          </p:nvSpPr>
          <p:spPr>
            <a:xfrm>
              <a:off x="1350000" y="3960"/>
              <a:ext cx="9106920" cy="6857640"/>
            </a:xfrm>
            <a:custGeom>
              <a:avLst/>
              <a:gdLst>
                <a:gd name="textAreaLeft" fmla="*/ 0 w 9106920"/>
                <a:gd name="textAreaRight" fmla="*/ 9107280 w 910692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21" name="Freeform: Shape 16"/>
            <p:cNvSpPr/>
            <p:nvPr/>
          </p:nvSpPr>
          <p:spPr>
            <a:xfrm>
              <a:off x="1024560" y="3960"/>
              <a:ext cx="9767520" cy="6857640"/>
            </a:xfrm>
            <a:custGeom>
              <a:avLst/>
              <a:gdLst>
                <a:gd name="textAreaLeft" fmla="*/ 0 w 9767520"/>
                <a:gd name="textAreaRight" fmla="*/ 9767880 w 976752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22" name="Freeform: Shape 17"/>
            <p:cNvSpPr/>
            <p:nvPr/>
          </p:nvSpPr>
          <p:spPr>
            <a:xfrm>
              <a:off x="1039320" y="3960"/>
              <a:ext cx="9747360" cy="6857640"/>
            </a:xfrm>
            <a:custGeom>
              <a:avLst/>
              <a:gdLst>
                <a:gd name="textAreaLeft" fmla="*/ 0 w 9747360"/>
                <a:gd name="textAreaRight" fmla="*/ 9747720 w 974736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23" name="Freeform: Shape 18"/>
            <p:cNvSpPr/>
            <p:nvPr/>
          </p:nvSpPr>
          <p:spPr>
            <a:xfrm>
              <a:off x="1029240" y="3960"/>
              <a:ext cx="9767520" cy="6857640"/>
            </a:xfrm>
            <a:custGeom>
              <a:avLst/>
              <a:gdLst>
                <a:gd name="textAreaLeft" fmla="*/ 0 w 9767520"/>
                <a:gd name="textAreaRight" fmla="*/ 9767880 w 976752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218400" y="497520"/>
            <a:ext cx="5754240" cy="1837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0" lang="ru-RU" sz="3600" spc="-1" strike="noStrike">
                <a:solidFill>
                  <a:srgbClr val="44546a"/>
                </a:solidFill>
                <a:latin typeface="Calibri Light"/>
                <a:ea typeface="Calibri Light"/>
              </a:rPr>
              <a:t>Участники проекта 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indent="0" algn="ctr">
              <a:lnSpc>
                <a:spcPct val="90000"/>
              </a:lnSpc>
              <a:buNone/>
            </a:pP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3241080" y="2828520"/>
            <a:ext cx="5709240" cy="243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i="1" lang="ru-RU" sz="2000" spc="-1" strike="noStrike">
                <a:solidFill>
                  <a:srgbClr val="44546a"/>
                </a:solidFill>
                <a:latin typeface="Calibri"/>
                <a:ea typeface="Calibri"/>
              </a:rPr>
              <a:t>Руководитель проекта: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Calibri"/>
              </a:rPr>
              <a:t> Филиппов Вадим Евгеньевич, студент 1 курса ИТИС КФУ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i="1" lang="ru-RU" sz="2000" spc="-1" strike="noStrike">
                <a:solidFill>
                  <a:srgbClr val="44546a"/>
                </a:solidFill>
                <a:latin typeface="Calibri"/>
                <a:ea typeface="Calibri"/>
              </a:rPr>
              <a:t>Команда проекта: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Calibri"/>
              </a:rPr>
              <a:t>Качанов Егор Романович, Цигельников Данила Алексеевич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000" spc="-1" strike="noStrike">
                <a:solidFill>
                  <a:srgbClr val="44546a"/>
                </a:solidFill>
                <a:latin typeface="Calibri"/>
                <a:ea typeface="Calibri"/>
              </a:rPr>
              <a:t>Дизайнер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Calibri"/>
              </a:rPr>
              <a:t>: Валиуллин Булат Рустемович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7"/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7" name="Rectangle 9"/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gradFill rotWithShape="0">
            <a:gsLst>
              <a:gs pos="0">
                <a:srgbClr val="70ad47">
                  <a:alpha val="20000"/>
                </a:srgbClr>
              </a:gs>
              <a:gs pos="100000">
                <a:srgbClr val="4472c4">
                  <a:alpha val="40000"/>
                </a:srgbClr>
              </a:gs>
            </a:gsLst>
            <a:lin ang="12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grpSp>
        <p:nvGrpSpPr>
          <p:cNvPr id="128" name="Group 11"/>
          <p:cNvGrpSpPr/>
          <p:nvPr/>
        </p:nvGrpSpPr>
        <p:grpSpPr>
          <a:xfrm>
            <a:off x="-18720" y="-8280"/>
            <a:ext cx="4833720" cy="2487960"/>
            <a:chOff x="-18720" y="-8280"/>
            <a:chExt cx="4833720" cy="2487960"/>
          </a:xfrm>
        </p:grpSpPr>
        <p:sp>
          <p:nvSpPr>
            <p:cNvPr id="129" name="Freeform: Shape 12"/>
            <p:cNvSpPr/>
            <p:nvPr/>
          </p:nvSpPr>
          <p:spPr>
            <a:xfrm flipH="1">
              <a:off x="-19080" y="-8280"/>
              <a:ext cx="4833720" cy="2487960"/>
            </a:xfrm>
            <a:custGeom>
              <a:avLst/>
              <a:gdLst>
                <a:gd name="textAreaLeft" fmla="*/ -360 w 4833720"/>
                <a:gd name="textAreaRight" fmla="*/ 4833720 w 4833720"/>
                <a:gd name="textAreaTop" fmla="*/ 0 h 2487960"/>
                <a:gd name="textAreaBottom" fmla="*/ 2488320 h 2487960"/>
              </a:gdLst>
              <a:ahLst/>
              <a:rect l="textAreaLeft" t="textAreaTop" r="textAreaRight" b="textAreaBottom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30" name="Freeform: Shape 13"/>
            <p:cNvSpPr/>
            <p:nvPr/>
          </p:nvSpPr>
          <p:spPr>
            <a:xfrm flipH="1">
              <a:off x="-18360" y="-8280"/>
              <a:ext cx="4788720" cy="2280240"/>
            </a:xfrm>
            <a:custGeom>
              <a:avLst/>
              <a:gdLst>
                <a:gd name="textAreaLeft" fmla="*/ 360 w 4788720"/>
                <a:gd name="textAreaRight" fmla="*/ 4789440 w 4788720"/>
                <a:gd name="textAreaTop" fmla="*/ 0 h 2280240"/>
                <a:gd name="textAreaBottom" fmla="*/ 2280600 h 2280240"/>
              </a:gdLst>
              <a:ahLst/>
              <a:rect l="textAreaLeft" t="textAreaTop" r="textAreaRight" b="textAreaBottom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31" name="Freeform: Shape 14"/>
            <p:cNvSpPr/>
            <p:nvPr/>
          </p:nvSpPr>
          <p:spPr>
            <a:xfrm flipH="1">
              <a:off x="-18360" y="-8280"/>
              <a:ext cx="4784400" cy="2239920"/>
            </a:xfrm>
            <a:custGeom>
              <a:avLst/>
              <a:gdLst>
                <a:gd name="textAreaLeft" fmla="*/ 360 w 4784400"/>
                <a:gd name="textAreaRight" fmla="*/ 4785120 w 4784400"/>
                <a:gd name="textAreaTop" fmla="*/ 0 h 2239920"/>
                <a:gd name="textAreaBottom" fmla="*/ 2240280 h 2239920"/>
              </a:gdLst>
              <a:ahLst/>
              <a:rect l="textAreaLeft" t="textAreaTop" r="textAreaRight" b="textAreaBottom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32" name="Freeform: Shape 15"/>
            <p:cNvSpPr/>
            <p:nvPr/>
          </p:nvSpPr>
          <p:spPr>
            <a:xfrm flipH="1">
              <a:off x="-18360" y="-8280"/>
              <a:ext cx="4784400" cy="2239920"/>
            </a:xfrm>
            <a:custGeom>
              <a:avLst/>
              <a:gdLst>
                <a:gd name="textAreaLeft" fmla="*/ 360 w 4784400"/>
                <a:gd name="textAreaRight" fmla="*/ 4785120 w 4784400"/>
                <a:gd name="textAreaTop" fmla="*/ 0 h 2239920"/>
                <a:gd name="textAreaBottom" fmla="*/ 2240280 h 2239920"/>
              </a:gdLst>
              <a:ahLst/>
              <a:rect l="textAreaLeft" t="textAreaTop" r="textAreaRight" b="textAreaBottom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187800" y="455400"/>
            <a:ext cx="5754240" cy="1837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0" lang="ru-RU" sz="3600" spc="-1" strike="noStrike">
                <a:solidFill>
                  <a:srgbClr val="44546a"/>
                </a:solidFill>
                <a:latin typeface="Calibri Light"/>
                <a:ea typeface="Calibri Light"/>
              </a:rPr>
              <a:t>Содержание проекта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1495440" y="1374120"/>
            <a:ext cx="9133560" cy="4960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28600" indent="-228600" algn="ctr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Calibri"/>
              </a:rPr>
              <a:t>Содержание проекта включает в себя: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ctr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Calibri"/>
              </a:rPr>
              <a:t>Описание содержания проекта; 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ctr">
              <a:lnSpc>
                <a:spcPct val="9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Calibri"/>
              </a:rPr>
              <a:t>Цели и задачи проекта.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ctr">
              <a:lnSpc>
                <a:spcPct val="9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Calibri"/>
              </a:rPr>
              <a:t>Краткое описание проекта.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ctr">
              <a:lnSpc>
                <a:spcPct val="9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Calibri"/>
              </a:rPr>
              <a:t>Анализ, составление требований к продукту.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ctr">
              <a:lnSpc>
                <a:spcPct val="9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Calibri"/>
              </a:rPr>
              <a:t>Проектирование и дизайн. 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ctr">
              <a:lnSpc>
                <a:spcPct val="9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Calibri"/>
              </a:rPr>
              <a:t>Разработка и тестирование.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ctr">
              <a:lnSpc>
                <a:spcPct val="9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Calibri"/>
              </a:rPr>
              <a:t>Внедрение, эксплуатация.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ctr">
              <a:lnSpc>
                <a:spcPct val="9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Calibri"/>
              </a:rPr>
              <a:t>Анализ результатов.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ctr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Calibri"/>
              </a:rPr>
              <a:t>Критерии приемки результата; 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ctr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Calibri"/>
              </a:rPr>
              <a:t>Границы проекта (что входит в проект и что нет); 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ctr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Calibri"/>
              </a:rPr>
              <a:t>Ограничения проекта; 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ctr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Calibri"/>
              </a:rPr>
              <a:t>Допущения проекта.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ru-RU" sz="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35" name="Group 17"/>
          <p:cNvGrpSpPr/>
          <p:nvPr/>
        </p:nvGrpSpPr>
        <p:grpSpPr>
          <a:xfrm>
            <a:off x="9058680" y="4146840"/>
            <a:ext cx="3142080" cy="2716200"/>
            <a:chOff x="9058680" y="4146840"/>
            <a:chExt cx="3142080" cy="2716200"/>
          </a:xfrm>
        </p:grpSpPr>
        <p:sp>
          <p:nvSpPr>
            <p:cNvPr id="136" name="Freeform: Shape 18"/>
            <p:cNvSpPr/>
            <p:nvPr/>
          </p:nvSpPr>
          <p:spPr>
            <a:xfrm rot="10800000">
              <a:off x="9058680" y="4146840"/>
              <a:ext cx="3142080" cy="2711160"/>
            </a:xfrm>
            <a:custGeom>
              <a:avLst/>
              <a:gdLst>
                <a:gd name="textAreaLeft" fmla="*/ 0 w 3142080"/>
                <a:gd name="textAreaRight" fmla="*/ 3142440 w 3142080"/>
                <a:gd name="textAreaTop" fmla="*/ 0 h 2711160"/>
                <a:gd name="textAreaBottom" fmla="*/ 2711520 h 2711160"/>
              </a:gdLst>
              <a:ahLst/>
              <a:rect l="textAreaLeft" t="textAreaTop" r="textAreaRight" b="textAreaBottom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37" name="Freeform: Shape 19"/>
            <p:cNvSpPr/>
            <p:nvPr/>
          </p:nvSpPr>
          <p:spPr>
            <a:xfrm rot="10800000">
              <a:off x="9086040" y="4429440"/>
              <a:ext cx="3114720" cy="2433600"/>
            </a:xfrm>
            <a:custGeom>
              <a:avLst/>
              <a:gdLst>
                <a:gd name="textAreaLeft" fmla="*/ 0 w 3114720"/>
                <a:gd name="textAreaRight" fmla="*/ 3115080 w 3114720"/>
                <a:gd name="textAreaTop" fmla="*/ 0 h 2433600"/>
                <a:gd name="textAreaBottom" fmla="*/ 2433960 h 2433600"/>
              </a:gdLst>
              <a:ahLst/>
              <a:rect l="textAreaLeft" t="textAreaTop" r="textAreaRight" b="textAreaBottom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38" name="Freeform: Shape 20"/>
            <p:cNvSpPr/>
            <p:nvPr/>
          </p:nvSpPr>
          <p:spPr>
            <a:xfrm rot="10800000">
              <a:off x="9075960" y="4393440"/>
              <a:ext cx="3124800" cy="2464560"/>
            </a:xfrm>
            <a:custGeom>
              <a:avLst/>
              <a:gdLst>
                <a:gd name="textAreaLeft" fmla="*/ 0 w 3124800"/>
                <a:gd name="textAreaRight" fmla="*/ 3125160 w 3124800"/>
                <a:gd name="textAreaTop" fmla="*/ 0 h 2464560"/>
                <a:gd name="textAreaBottom" fmla="*/ 2464920 h 2464560"/>
              </a:gdLst>
              <a:ahLst/>
              <a:rect l="textAreaLeft" t="textAreaTop" r="textAreaRight" b="textAreaBottom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39" name="Freeform: Shape 21"/>
            <p:cNvSpPr/>
            <p:nvPr/>
          </p:nvSpPr>
          <p:spPr>
            <a:xfrm rot="10800000">
              <a:off x="9087840" y="4429800"/>
              <a:ext cx="3112200" cy="2428200"/>
            </a:xfrm>
            <a:custGeom>
              <a:avLst/>
              <a:gdLst>
                <a:gd name="textAreaLeft" fmla="*/ 0 w 3112200"/>
                <a:gd name="textAreaRight" fmla="*/ 3112560 w 3112200"/>
                <a:gd name="textAreaTop" fmla="*/ 0 h 2428200"/>
                <a:gd name="textAreaBottom" fmla="*/ 2428560 h 2428200"/>
              </a:gdLst>
              <a:ahLst/>
              <a:rect l="textAreaLeft" t="textAreaTop" r="textAreaRight" b="textAreaBottom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7"/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1" name="Rectangle 9"/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gradFill rotWithShape="0">
            <a:gsLst>
              <a:gs pos="0">
                <a:srgbClr val="70ad47">
                  <a:alpha val="20000"/>
                </a:srgbClr>
              </a:gs>
              <a:gs pos="100000">
                <a:srgbClr val="4472c4">
                  <a:alpha val="40000"/>
                </a:srgbClr>
              </a:gs>
            </a:gsLst>
            <a:lin ang="12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grpSp>
        <p:nvGrpSpPr>
          <p:cNvPr id="142" name="Group 11"/>
          <p:cNvGrpSpPr/>
          <p:nvPr/>
        </p:nvGrpSpPr>
        <p:grpSpPr>
          <a:xfrm>
            <a:off x="-18720" y="-8280"/>
            <a:ext cx="4833720" cy="2487960"/>
            <a:chOff x="-18720" y="-8280"/>
            <a:chExt cx="4833720" cy="2487960"/>
          </a:xfrm>
        </p:grpSpPr>
        <p:sp>
          <p:nvSpPr>
            <p:cNvPr id="143" name="Freeform: Shape 12"/>
            <p:cNvSpPr/>
            <p:nvPr/>
          </p:nvSpPr>
          <p:spPr>
            <a:xfrm flipH="1">
              <a:off x="-19080" y="-8280"/>
              <a:ext cx="4833720" cy="2487960"/>
            </a:xfrm>
            <a:custGeom>
              <a:avLst/>
              <a:gdLst>
                <a:gd name="textAreaLeft" fmla="*/ -360 w 4833720"/>
                <a:gd name="textAreaRight" fmla="*/ 4833720 w 4833720"/>
                <a:gd name="textAreaTop" fmla="*/ 0 h 2487960"/>
                <a:gd name="textAreaBottom" fmla="*/ 2488320 h 2487960"/>
              </a:gdLst>
              <a:ahLst/>
              <a:rect l="textAreaLeft" t="textAreaTop" r="textAreaRight" b="textAreaBottom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44" name="Freeform: Shape 13"/>
            <p:cNvSpPr/>
            <p:nvPr/>
          </p:nvSpPr>
          <p:spPr>
            <a:xfrm flipH="1">
              <a:off x="-18360" y="-8280"/>
              <a:ext cx="4788720" cy="2280240"/>
            </a:xfrm>
            <a:custGeom>
              <a:avLst/>
              <a:gdLst>
                <a:gd name="textAreaLeft" fmla="*/ 360 w 4788720"/>
                <a:gd name="textAreaRight" fmla="*/ 4789440 w 4788720"/>
                <a:gd name="textAreaTop" fmla="*/ 0 h 2280240"/>
                <a:gd name="textAreaBottom" fmla="*/ 2280600 h 2280240"/>
              </a:gdLst>
              <a:ahLst/>
              <a:rect l="textAreaLeft" t="textAreaTop" r="textAreaRight" b="textAreaBottom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45" name="Freeform: Shape 14"/>
            <p:cNvSpPr/>
            <p:nvPr/>
          </p:nvSpPr>
          <p:spPr>
            <a:xfrm flipH="1">
              <a:off x="-18360" y="-8280"/>
              <a:ext cx="4784400" cy="2239920"/>
            </a:xfrm>
            <a:custGeom>
              <a:avLst/>
              <a:gdLst>
                <a:gd name="textAreaLeft" fmla="*/ 360 w 4784400"/>
                <a:gd name="textAreaRight" fmla="*/ 4785120 w 4784400"/>
                <a:gd name="textAreaTop" fmla="*/ 0 h 2239920"/>
                <a:gd name="textAreaBottom" fmla="*/ 2240280 h 2239920"/>
              </a:gdLst>
              <a:ahLst/>
              <a:rect l="textAreaLeft" t="textAreaTop" r="textAreaRight" b="textAreaBottom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46" name="Freeform: Shape 15"/>
            <p:cNvSpPr/>
            <p:nvPr/>
          </p:nvSpPr>
          <p:spPr>
            <a:xfrm flipH="1">
              <a:off x="-18360" y="-8280"/>
              <a:ext cx="4784400" cy="2239920"/>
            </a:xfrm>
            <a:custGeom>
              <a:avLst/>
              <a:gdLst>
                <a:gd name="textAreaLeft" fmla="*/ 360 w 4784400"/>
                <a:gd name="textAreaRight" fmla="*/ 4785120 w 4784400"/>
                <a:gd name="textAreaTop" fmla="*/ 0 h 2239920"/>
                <a:gd name="textAreaBottom" fmla="*/ 2240280 h 2239920"/>
              </a:gdLst>
              <a:ahLst/>
              <a:rect l="textAreaLeft" t="textAreaTop" r="textAreaRight" b="textAreaBottom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218400" y="612720"/>
            <a:ext cx="5754240" cy="1837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0" lang="ru-RU" sz="3600" spc="-1" strike="noStrike">
                <a:solidFill>
                  <a:srgbClr val="44546a"/>
                </a:solidFill>
                <a:latin typeface="Calibri Light"/>
                <a:ea typeface="Calibri Light"/>
              </a:rPr>
              <a:t>Цель проекта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3241080" y="2193840"/>
            <a:ext cx="5709240" cy="243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44546a"/>
                </a:solidFill>
                <a:latin typeface="Calibri"/>
                <a:ea typeface="Calibri"/>
              </a:rPr>
              <a:t>Цель проекта: Разработка и запуск функционального интернет-магазина одежды, обеспечивающего эффективное взаимодействие с клиентами и достижение коммерческого успеха.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49" name="Group 17"/>
          <p:cNvGrpSpPr/>
          <p:nvPr/>
        </p:nvGrpSpPr>
        <p:grpSpPr>
          <a:xfrm>
            <a:off x="9058680" y="4146840"/>
            <a:ext cx="3142080" cy="2716200"/>
            <a:chOff x="9058680" y="4146840"/>
            <a:chExt cx="3142080" cy="2716200"/>
          </a:xfrm>
        </p:grpSpPr>
        <p:sp>
          <p:nvSpPr>
            <p:cNvPr id="150" name="Freeform: Shape 18"/>
            <p:cNvSpPr/>
            <p:nvPr/>
          </p:nvSpPr>
          <p:spPr>
            <a:xfrm rot="10800000">
              <a:off x="9058680" y="4146840"/>
              <a:ext cx="3142080" cy="2711160"/>
            </a:xfrm>
            <a:custGeom>
              <a:avLst/>
              <a:gdLst>
                <a:gd name="textAreaLeft" fmla="*/ 0 w 3142080"/>
                <a:gd name="textAreaRight" fmla="*/ 3142440 w 3142080"/>
                <a:gd name="textAreaTop" fmla="*/ 0 h 2711160"/>
                <a:gd name="textAreaBottom" fmla="*/ 2711520 h 2711160"/>
              </a:gdLst>
              <a:ahLst/>
              <a:rect l="textAreaLeft" t="textAreaTop" r="textAreaRight" b="textAreaBottom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51" name="Freeform: Shape 19"/>
            <p:cNvSpPr/>
            <p:nvPr/>
          </p:nvSpPr>
          <p:spPr>
            <a:xfrm rot="10800000">
              <a:off x="9086040" y="4429440"/>
              <a:ext cx="3114720" cy="2433600"/>
            </a:xfrm>
            <a:custGeom>
              <a:avLst/>
              <a:gdLst>
                <a:gd name="textAreaLeft" fmla="*/ 0 w 3114720"/>
                <a:gd name="textAreaRight" fmla="*/ 3115080 w 3114720"/>
                <a:gd name="textAreaTop" fmla="*/ 0 h 2433600"/>
                <a:gd name="textAreaBottom" fmla="*/ 2433960 h 2433600"/>
              </a:gdLst>
              <a:ahLst/>
              <a:rect l="textAreaLeft" t="textAreaTop" r="textAreaRight" b="textAreaBottom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52" name="Freeform: Shape 20"/>
            <p:cNvSpPr/>
            <p:nvPr/>
          </p:nvSpPr>
          <p:spPr>
            <a:xfrm rot="10800000">
              <a:off x="9075960" y="4393440"/>
              <a:ext cx="3124800" cy="2464560"/>
            </a:xfrm>
            <a:custGeom>
              <a:avLst/>
              <a:gdLst>
                <a:gd name="textAreaLeft" fmla="*/ 0 w 3124800"/>
                <a:gd name="textAreaRight" fmla="*/ 3125160 w 3124800"/>
                <a:gd name="textAreaTop" fmla="*/ 0 h 2464560"/>
                <a:gd name="textAreaBottom" fmla="*/ 2464920 h 2464560"/>
              </a:gdLst>
              <a:ahLst/>
              <a:rect l="textAreaLeft" t="textAreaTop" r="textAreaRight" b="textAreaBottom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53" name="Freeform: Shape 21"/>
            <p:cNvSpPr/>
            <p:nvPr/>
          </p:nvSpPr>
          <p:spPr>
            <a:xfrm rot="10800000">
              <a:off x="9087840" y="4429800"/>
              <a:ext cx="3112200" cy="2428200"/>
            </a:xfrm>
            <a:custGeom>
              <a:avLst/>
              <a:gdLst>
                <a:gd name="textAreaLeft" fmla="*/ 0 w 3112200"/>
                <a:gd name="textAreaRight" fmla="*/ 3112560 w 3112200"/>
                <a:gd name="textAreaTop" fmla="*/ 0 h 2428200"/>
                <a:gd name="textAreaBottom" fmla="*/ 2428560 h 2428200"/>
              </a:gdLst>
              <a:ahLst/>
              <a:rect l="textAreaLeft" t="textAreaTop" r="textAreaRight" b="textAreaBottom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7"/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5" name="Rectangle 9"/>
          <p:cNvSpPr/>
          <p:nvPr/>
        </p:nvSpPr>
        <p:spPr>
          <a:xfrm>
            <a:off x="360" y="0"/>
            <a:ext cx="121914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179360" y="410040"/>
            <a:ext cx="983304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0" lang="ru-RU" sz="3600" spc="-1" strike="noStrike">
                <a:solidFill>
                  <a:srgbClr val="44546a"/>
                </a:solidFill>
                <a:latin typeface="Calibri Light"/>
                <a:ea typeface="Calibri Light"/>
              </a:rPr>
              <a:t>Задачи проекта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57" name="Group 11"/>
          <p:cNvGrpSpPr/>
          <p:nvPr/>
        </p:nvGrpSpPr>
        <p:grpSpPr>
          <a:xfrm>
            <a:off x="8289720" y="0"/>
            <a:ext cx="3902040" cy="2382480"/>
            <a:chOff x="8289720" y="0"/>
            <a:chExt cx="3902040" cy="2382480"/>
          </a:xfrm>
        </p:grpSpPr>
        <p:sp>
          <p:nvSpPr>
            <p:cNvPr id="158" name="Freeform: Shape 12"/>
            <p:cNvSpPr/>
            <p:nvPr/>
          </p:nvSpPr>
          <p:spPr>
            <a:xfrm>
              <a:off x="8289720" y="0"/>
              <a:ext cx="3901680" cy="2382480"/>
            </a:xfrm>
            <a:custGeom>
              <a:avLst/>
              <a:gdLst>
                <a:gd name="textAreaLeft" fmla="*/ 0 w 3901680"/>
                <a:gd name="textAreaRight" fmla="*/ 3902040 w 3901680"/>
                <a:gd name="textAreaTop" fmla="*/ 0 h 2382480"/>
                <a:gd name="textAreaBottom" fmla="*/ 2382840 h 2382480"/>
              </a:gdLst>
              <a:ahLst/>
              <a:rect l="textAreaLeft" t="textAreaTop" r="textAreaRight" b="textAreaBottom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59" name="Freeform: Shape 13"/>
            <p:cNvSpPr/>
            <p:nvPr/>
          </p:nvSpPr>
          <p:spPr>
            <a:xfrm>
              <a:off x="8326080" y="0"/>
              <a:ext cx="3865680" cy="2183760"/>
            </a:xfrm>
            <a:custGeom>
              <a:avLst/>
              <a:gdLst>
                <a:gd name="textAreaLeft" fmla="*/ 0 w 3865680"/>
                <a:gd name="textAreaRight" fmla="*/ 3866040 w 3865680"/>
                <a:gd name="textAreaTop" fmla="*/ 0 h 2183760"/>
                <a:gd name="textAreaBottom" fmla="*/ 2184120 h 2183760"/>
              </a:gdLst>
              <a:ahLst/>
              <a:rect l="textAreaLeft" t="textAreaTop" r="textAreaRight" b="textAreaBottom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60" name="Freeform: Shape 14"/>
            <p:cNvSpPr/>
            <p:nvPr/>
          </p:nvSpPr>
          <p:spPr>
            <a:xfrm>
              <a:off x="8329680" y="0"/>
              <a:ext cx="3862080" cy="2145240"/>
            </a:xfrm>
            <a:custGeom>
              <a:avLst/>
              <a:gdLst>
                <a:gd name="textAreaLeft" fmla="*/ 0 w 3862080"/>
                <a:gd name="textAreaRight" fmla="*/ 3862440 w 3862080"/>
                <a:gd name="textAreaTop" fmla="*/ 0 h 2145240"/>
                <a:gd name="textAreaBottom" fmla="*/ 2145600 h 2145240"/>
              </a:gdLst>
              <a:ahLst/>
              <a:rect l="textAreaLeft" t="textAreaTop" r="textAreaRight" b="textAreaBottom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61" name="Freeform: Shape 15"/>
            <p:cNvSpPr/>
            <p:nvPr/>
          </p:nvSpPr>
          <p:spPr>
            <a:xfrm>
              <a:off x="8329680" y="0"/>
              <a:ext cx="3862080" cy="2145240"/>
            </a:xfrm>
            <a:custGeom>
              <a:avLst/>
              <a:gdLst>
                <a:gd name="textAreaLeft" fmla="*/ 0 w 3862080"/>
                <a:gd name="textAreaRight" fmla="*/ 3862440 w 3862080"/>
                <a:gd name="textAreaTop" fmla="*/ 0 h 2145240"/>
                <a:gd name="textAreaBottom" fmla="*/ 2145600 h 2145240"/>
              </a:gdLst>
              <a:ahLst/>
              <a:rect l="textAreaLeft" t="textAreaTop" r="textAreaRight" b="textAreaBottom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875880" y="1886760"/>
            <a:ext cx="10985400" cy="2567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44546a"/>
                </a:solidFill>
                <a:latin typeface="Calibri"/>
                <a:ea typeface="Calibri"/>
              </a:rPr>
              <a:t>    </a:t>
            </a:r>
            <a:r>
              <a:rPr b="0" lang="ru-RU" sz="1600" spc="-1" strike="noStrike">
                <a:solidFill>
                  <a:srgbClr val="44546a"/>
                </a:solidFill>
                <a:latin typeface="Calibri"/>
                <a:ea typeface="Calibri"/>
              </a:rPr>
              <a:t>1. Исследование рынка и определение недостатков/преимуществ интернет-магазинов конкурентов. 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44546a"/>
                </a:solidFill>
                <a:latin typeface="Calibri"/>
                <a:ea typeface="Calibri"/>
              </a:rPr>
              <a:t>    </a:t>
            </a:r>
            <a:r>
              <a:rPr b="0" lang="ru-RU" sz="1600" spc="-1" strike="noStrike">
                <a:solidFill>
                  <a:srgbClr val="44546a"/>
                </a:solidFill>
                <a:latin typeface="Calibri"/>
                <a:ea typeface="Calibri"/>
              </a:rPr>
              <a:t>2. Разработка концепции и архитектуры интернет-магазина, определение его структуры и функционала. 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44546a"/>
                </a:solidFill>
                <a:latin typeface="Calibri"/>
                <a:ea typeface="Calibri"/>
              </a:rPr>
              <a:t>    </a:t>
            </a:r>
            <a:r>
              <a:rPr b="0" lang="ru-RU" sz="1600" spc="-1" strike="noStrike">
                <a:solidFill>
                  <a:srgbClr val="44546a"/>
                </a:solidFill>
                <a:latin typeface="Calibri"/>
                <a:ea typeface="Calibri"/>
              </a:rPr>
              <a:t>3. Разработка, тестирование и внедрение ПО интернет-магазина.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44546a"/>
                </a:solidFill>
                <a:latin typeface="Calibri"/>
                <a:ea typeface="Calibri"/>
              </a:rPr>
              <a:t>    </a:t>
            </a:r>
            <a:r>
              <a:rPr b="0" lang="ru-RU" sz="1600" spc="-1" strike="noStrike">
                <a:solidFill>
                  <a:srgbClr val="44546a"/>
                </a:solidFill>
                <a:latin typeface="Calibri"/>
                <a:ea typeface="Calibri"/>
              </a:rPr>
              <a:t>4. Формирование каталога товаров с добавлением описаний, фотографий и характеристик продукции. 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44546a"/>
                </a:solidFill>
                <a:latin typeface="Calibri"/>
                <a:ea typeface="Calibri"/>
              </a:rPr>
              <a:t>    </a:t>
            </a:r>
            <a:r>
              <a:rPr b="0" lang="ru-RU" sz="1600" spc="-1" strike="noStrike">
                <a:solidFill>
                  <a:srgbClr val="44546a"/>
                </a:solidFill>
                <a:latin typeface="Calibri"/>
                <a:ea typeface="Calibri"/>
              </a:rPr>
              <a:t>5. Тестирование и отладка работы интернет-магазина, устранение возможных ошибок и проблем.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44546a"/>
                </a:solidFill>
                <a:latin typeface="Calibri"/>
                <a:ea typeface="Calibri"/>
              </a:rPr>
              <a:t>    </a:t>
            </a:r>
            <a:r>
              <a:rPr b="0" lang="ru-RU" sz="1600" spc="-1" strike="noStrike">
                <a:solidFill>
                  <a:srgbClr val="44546a"/>
                </a:solidFill>
                <a:latin typeface="Calibri"/>
                <a:ea typeface="Calibri"/>
              </a:rPr>
              <a:t>6. Запуск интернет-магазина и привлечение посетителей с помощью различных маркетинговых инструментов. 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44546a"/>
                </a:solidFill>
                <a:latin typeface="Calibri"/>
                <a:ea typeface="Calibri"/>
              </a:rPr>
              <a:t>    </a:t>
            </a:r>
            <a:r>
              <a:rPr b="0" lang="ru-RU" sz="1600" spc="-1" strike="noStrike">
                <a:solidFill>
                  <a:srgbClr val="44546a"/>
                </a:solidFill>
                <a:latin typeface="Calibri"/>
                <a:ea typeface="Calibri"/>
              </a:rPr>
              <a:t>7. Анализ результатов работы интернет-магазина и определение направлений для его дальнейшего развития. 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63" name="Group 17"/>
          <p:cNvGrpSpPr/>
          <p:nvPr/>
        </p:nvGrpSpPr>
        <p:grpSpPr>
          <a:xfrm>
            <a:off x="0" y="4682520"/>
            <a:ext cx="2898360" cy="2175120"/>
            <a:chOff x="0" y="4682520"/>
            <a:chExt cx="2898360" cy="2175120"/>
          </a:xfrm>
        </p:grpSpPr>
        <p:sp>
          <p:nvSpPr>
            <p:cNvPr id="164" name="Freeform: Shape 18"/>
            <p:cNvSpPr/>
            <p:nvPr/>
          </p:nvSpPr>
          <p:spPr>
            <a:xfrm flipV="1">
              <a:off x="360" y="4851000"/>
              <a:ext cx="2885400" cy="2006640"/>
            </a:xfrm>
            <a:custGeom>
              <a:avLst/>
              <a:gdLst>
                <a:gd name="textAreaLeft" fmla="*/ 0 w 2885400"/>
                <a:gd name="textAreaRight" fmla="*/ 2885760 w 2885400"/>
                <a:gd name="textAreaTop" fmla="*/ 360 h 2006640"/>
                <a:gd name="textAreaBottom" fmla="*/ 2007360 h 2006640"/>
              </a:gdLst>
              <a:ahLst/>
              <a:rect l="textAreaLeft" t="textAreaTop" r="textAreaRight" b="textAreaBottom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65" name="Freeform: Shape 19"/>
            <p:cNvSpPr/>
            <p:nvPr/>
          </p:nvSpPr>
          <p:spPr>
            <a:xfrm flipV="1">
              <a:off x="360" y="4851000"/>
              <a:ext cx="2885400" cy="2006640"/>
            </a:xfrm>
            <a:custGeom>
              <a:avLst/>
              <a:gdLst>
                <a:gd name="textAreaLeft" fmla="*/ 0 w 2885400"/>
                <a:gd name="textAreaRight" fmla="*/ 2885760 w 2885400"/>
                <a:gd name="textAreaTop" fmla="*/ 360 h 2006640"/>
                <a:gd name="textAreaBottom" fmla="*/ 2007360 h 2006640"/>
              </a:gdLst>
              <a:ahLst/>
              <a:rect l="textAreaLeft" t="textAreaTop" r="textAreaRight" b="textAreaBottom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66" name="Freeform: Shape 20"/>
            <p:cNvSpPr/>
            <p:nvPr/>
          </p:nvSpPr>
          <p:spPr>
            <a:xfrm flipV="1">
              <a:off x="0" y="4833360"/>
              <a:ext cx="2885760" cy="2023560"/>
            </a:xfrm>
            <a:custGeom>
              <a:avLst/>
              <a:gdLst>
                <a:gd name="textAreaLeft" fmla="*/ 0 w 2885760"/>
                <a:gd name="textAreaRight" fmla="*/ 2886120 w 2885760"/>
                <a:gd name="textAreaTop" fmla="*/ -360 h 2023560"/>
                <a:gd name="textAreaBottom" fmla="*/ 2023560 h 2023560"/>
              </a:gdLst>
              <a:ahLst/>
              <a:rect l="textAreaLeft" t="textAreaTop" r="textAreaRight" b="textAreaBottom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67" name="Freeform: Shape 21"/>
            <p:cNvSpPr/>
            <p:nvPr/>
          </p:nvSpPr>
          <p:spPr>
            <a:xfrm flipV="1">
              <a:off x="360" y="4682520"/>
              <a:ext cx="2898000" cy="2175120"/>
            </a:xfrm>
            <a:custGeom>
              <a:avLst/>
              <a:gdLst>
                <a:gd name="textAreaLeft" fmla="*/ 0 w 2898000"/>
                <a:gd name="textAreaRight" fmla="*/ 2898360 w 2898000"/>
                <a:gd name="textAreaTop" fmla="*/ 360 h 2175120"/>
                <a:gd name="textAreaBottom" fmla="*/ 2175840 h 2175120"/>
              </a:gdLst>
              <a:ahLst/>
              <a:rect l="textAreaLeft" t="textAreaTop" r="textAreaRight" b="textAreaBottom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7"/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9" name="Rectangle 9"/>
          <p:cNvSpPr/>
          <p:nvPr/>
        </p:nvSpPr>
        <p:spPr>
          <a:xfrm>
            <a:off x="360" y="0"/>
            <a:ext cx="121914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179360" y="781920"/>
            <a:ext cx="983304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0" lang="ru-RU" sz="3600" spc="-1" strike="noStrike">
                <a:solidFill>
                  <a:srgbClr val="44546a"/>
                </a:solidFill>
                <a:latin typeface="Calibri Light"/>
                <a:ea typeface="Calibri Light"/>
              </a:rPr>
              <a:t>Описание проекта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71" name="Group 11"/>
          <p:cNvGrpSpPr/>
          <p:nvPr/>
        </p:nvGrpSpPr>
        <p:grpSpPr>
          <a:xfrm>
            <a:off x="8289720" y="0"/>
            <a:ext cx="3902040" cy="2382480"/>
            <a:chOff x="8289720" y="0"/>
            <a:chExt cx="3902040" cy="2382480"/>
          </a:xfrm>
        </p:grpSpPr>
        <p:sp>
          <p:nvSpPr>
            <p:cNvPr id="172" name="Freeform: Shape 12"/>
            <p:cNvSpPr/>
            <p:nvPr/>
          </p:nvSpPr>
          <p:spPr>
            <a:xfrm>
              <a:off x="8289720" y="0"/>
              <a:ext cx="3901680" cy="2382480"/>
            </a:xfrm>
            <a:custGeom>
              <a:avLst/>
              <a:gdLst>
                <a:gd name="textAreaLeft" fmla="*/ 0 w 3901680"/>
                <a:gd name="textAreaRight" fmla="*/ 3902040 w 3901680"/>
                <a:gd name="textAreaTop" fmla="*/ 0 h 2382480"/>
                <a:gd name="textAreaBottom" fmla="*/ 2382840 h 2382480"/>
              </a:gdLst>
              <a:ahLst/>
              <a:rect l="textAreaLeft" t="textAreaTop" r="textAreaRight" b="textAreaBottom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73" name="Freeform: Shape 13"/>
            <p:cNvSpPr/>
            <p:nvPr/>
          </p:nvSpPr>
          <p:spPr>
            <a:xfrm>
              <a:off x="8326080" y="0"/>
              <a:ext cx="3865680" cy="2183760"/>
            </a:xfrm>
            <a:custGeom>
              <a:avLst/>
              <a:gdLst>
                <a:gd name="textAreaLeft" fmla="*/ 0 w 3865680"/>
                <a:gd name="textAreaRight" fmla="*/ 3866040 w 3865680"/>
                <a:gd name="textAreaTop" fmla="*/ 0 h 2183760"/>
                <a:gd name="textAreaBottom" fmla="*/ 2184120 h 2183760"/>
              </a:gdLst>
              <a:ahLst/>
              <a:rect l="textAreaLeft" t="textAreaTop" r="textAreaRight" b="textAreaBottom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74" name="Freeform: Shape 14"/>
            <p:cNvSpPr/>
            <p:nvPr/>
          </p:nvSpPr>
          <p:spPr>
            <a:xfrm>
              <a:off x="8329680" y="0"/>
              <a:ext cx="3862080" cy="2145240"/>
            </a:xfrm>
            <a:custGeom>
              <a:avLst/>
              <a:gdLst>
                <a:gd name="textAreaLeft" fmla="*/ 0 w 3862080"/>
                <a:gd name="textAreaRight" fmla="*/ 3862440 w 3862080"/>
                <a:gd name="textAreaTop" fmla="*/ 0 h 2145240"/>
                <a:gd name="textAreaBottom" fmla="*/ 2145600 h 2145240"/>
              </a:gdLst>
              <a:ahLst/>
              <a:rect l="textAreaLeft" t="textAreaTop" r="textAreaRight" b="textAreaBottom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75" name="Freeform: Shape 15"/>
            <p:cNvSpPr/>
            <p:nvPr/>
          </p:nvSpPr>
          <p:spPr>
            <a:xfrm>
              <a:off x="8329680" y="0"/>
              <a:ext cx="3862080" cy="2145240"/>
            </a:xfrm>
            <a:custGeom>
              <a:avLst/>
              <a:gdLst>
                <a:gd name="textAreaLeft" fmla="*/ 0 w 3862080"/>
                <a:gd name="textAreaRight" fmla="*/ 3862440 w 3862080"/>
                <a:gd name="textAreaTop" fmla="*/ 0 h 2145240"/>
                <a:gd name="textAreaBottom" fmla="*/ 2145600 h 2145240"/>
              </a:gdLst>
              <a:ahLst/>
              <a:rect l="textAreaLeft" t="textAreaTop" r="textAreaRight" b="textAreaBottom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1179360" y="2354760"/>
            <a:ext cx="10077840" cy="3079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44546a"/>
                </a:solidFill>
                <a:latin typeface="Calibri"/>
                <a:ea typeface="Calibri"/>
              </a:rPr>
              <a:t>Проект “Проектирование интернет-магазина одежды” предполагает создание онлайн-площадки для продажи товаров, которая будет включать в себя веб-сайт, веб-приложение(Python/Django), базу данных(MySQL) и http-сервер(Apache). Интернет-магазин будет разрабатываться с учетом требований и пожеланий заказчика, а также современных трендов и технологий в области электронной коммерции. В рамках проекта планируется провести анализ рынка, составить список требований к продукту, разработать и протестировать необходимое программное обеспечение, внедрить разработанное ПО и запустить интернет-магазин, провести анализ результатов и определить векторы развития продукта.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77" name="Group 17"/>
          <p:cNvGrpSpPr/>
          <p:nvPr/>
        </p:nvGrpSpPr>
        <p:grpSpPr>
          <a:xfrm>
            <a:off x="0" y="4682520"/>
            <a:ext cx="2898360" cy="2175120"/>
            <a:chOff x="0" y="4682520"/>
            <a:chExt cx="2898360" cy="2175120"/>
          </a:xfrm>
        </p:grpSpPr>
        <p:sp>
          <p:nvSpPr>
            <p:cNvPr id="178" name="Freeform: Shape 18"/>
            <p:cNvSpPr/>
            <p:nvPr/>
          </p:nvSpPr>
          <p:spPr>
            <a:xfrm flipV="1">
              <a:off x="360" y="4851000"/>
              <a:ext cx="2885400" cy="2006640"/>
            </a:xfrm>
            <a:custGeom>
              <a:avLst/>
              <a:gdLst>
                <a:gd name="textAreaLeft" fmla="*/ 0 w 2885400"/>
                <a:gd name="textAreaRight" fmla="*/ 2885760 w 2885400"/>
                <a:gd name="textAreaTop" fmla="*/ 360 h 2006640"/>
                <a:gd name="textAreaBottom" fmla="*/ 2007360 h 2006640"/>
              </a:gdLst>
              <a:ahLst/>
              <a:rect l="textAreaLeft" t="textAreaTop" r="textAreaRight" b="textAreaBottom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79" name="Freeform: Shape 19"/>
            <p:cNvSpPr/>
            <p:nvPr/>
          </p:nvSpPr>
          <p:spPr>
            <a:xfrm flipV="1">
              <a:off x="360" y="4851000"/>
              <a:ext cx="2885400" cy="2006640"/>
            </a:xfrm>
            <a:custGeom>
              <a:avLst/>
              <a:gdLst>
                <a:gd name="textAreaLeft" fmla="*/ 0 w 2885400"/>
                <a:gd name="textAreaRight" fmla="*/ 2885760 w 2885400"/>
                <a:gd name="textAreaTop" fmla="*/ 360 h 2006640"/>
                <a:gd name="textAreaBottom" fmla="*/ 2007360 h 2006640"/>
              </a:gdLst>
              <a:ahLst/>
              <a:rect l="textAreaLeft" t="textAreaTop" r="textAreaRight" b="textAreaBottom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80" name="Freeform: Shape 20"/>
            <p:cNvSpPr/>
            <p:nvPr/>
          </p:nvSpPr>
          <p:spPr>
            <a:xfrm flipV="1">
              <a:off x="0" y="4833360"/>
              <a:ext cx="2885760" cy="2023560"/>
            </a:xfrm>
            <a:custGeom>
              <a:avLst/>
              <a:gdLst>
                <a:gd name="textAreaLeft" fmla="*/ 0 w 2885760"/>
                <a:gd name="textAreaRight" fmla="*/ 2886120 w 2885760"/>
                <a:gd name="textAreaTop" fmla="*/ -360 h 2023560"/>
                <a:gd name="textAreaBottom" fmla="*/ 2023560 h 2023560"/>
              </a:gdLst>
              <a:ahLst/>
              <a:rect l="textAreaLeft" t="textAreaTop" r="textAreaRight" b="textAreaBottom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81" name="Freeform: Shape 21"/>
            <p:cNvSpPr/>
            <p:nvPr/>
          </p:nvSpPr>
          <p:spPr>
            <a:xfrm flipV="1">
              <a:off x="360" y="4682520"/>
              <a:ext cx="2898000" cy="2175120"/>
            </a:xfrm>
            <a:custGeom>
              <a:avLst/>
              <a:gdLst>
                <a:gd name="textAreaLeft" fmla="*/ 0 w 2898000"/>
                <a:gd name="textAreaRight" fmla="*/ 2898360 w 2898000"/>
                <a:gd name="textAreaTop" fmla="*/ 360 h 2175120"/>
                <a:gd name="textAreaBottom" fmla="*/ 2175840 h 2175120"/>
              </a:gdLst>
              <a:ahLst/>
              <a:rect l="textAreaLeft" t="textAreaTop" r="textAreaRight" b="textAreaBottom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 7"/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83" name="Rectangle 9"/>
          <p:cNvSpPr/>
          <p:nvPr/>
        </p:nvSpPr>
        <p:spPr>
          <a:xfrm>
            <a:off x="360" y="0"/>
            <a:ext cx="121914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179360" y="1280520"/>
            <a:ext cx="983304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0" lang="ru-RU" sz="3600" spc="-1" strike="noStrike">
                <a:solidFill>
                  <a:srgbClr val="44546a"/>
                </a:solidFill>
                <a:latin typeface="Calibri Light"/>
                <a:ea typeface="Calibri Light"/>
              </a:rPr>
              <a:t>Анализ и составление требований к продукту: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85" name="Group 11"/>
          <p:cNvGrpSpPr/>
          <p:nvPr/>
        </p:nvGrpSpPr>
        <p:grpSpPr>
          <a:xfrm>
            <a:off x="8289720" y="0"/>
            <a:ext cx="3902040" cy="2382480"/>
            <a:chOff x="8289720" y="0"/>
            <a:chExt cx="3902040" cy="2382480"/>
          </a:xfrm>
        </p:grpSpPr>
        <p:sp>
          <p:nvSpPr>
            <p:cNvPr id="186" name="Freeform: Shape 12"/>
            <p:cNvSpPr/>
            <p:nvPr/>
          </p:nvSpPr>
          <p:spPr>
            <a:xfrm>
              <a:off x="8289720" y="0"/>
              <a:ext cx="3901680" cy="2382480"/>
            </a:xfrm>
            <a:custGeom>
              <a:avLst/>
              <a:gdLst>
                <a:gd name="textAreaLeft" fmla="*/ 0 w 3901680"/>
                <a:gd name="textAreaRight" fmla="*/ 3902040 w 3901680"/>
                <a:gd name="textAreaTop" fmla="*/ 0 h 2382480"/>
                <a:gd name="textAreaBottom" fmla="*/ 2382840 h 2382480"/>
              </a:gdLst>
              <a:ahLst/>
              <a:rect l="textAreaLeft" t="textAreaTop" r="textAreaRight" b="textAreaBottom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87" name="Freeform: Shape 13"/>
            <p:cNvSpPr/>
            <p:nvPr/>
          </p:nvSpPr>
          <p:spPr>
            <a:xfrm>
              <a:off x="8326080" y="0"/>
              <a:ext cx="3865680" cy="2183760"/>
            </a:xfrm>
            <a:custGeom>
              <a:avLst/>
              <a:gdLst>
                <a:gd name="textAreaLeft" fmla="*/ 0 w 3865680"/>
                <a:gd name="textAreaRight" fmla="*/ 3866040 w 3865680"/>
                <a:gd name="textAreaTop" fmla="*/ 0 h 2183760"/>
                <a:gd name="textAreaBottom" fmla="*/ 2184120 h 2183760"/>
              </a:gdLst>
              <a:ahLst/>
              <a:rect l="textAreaLeft" t="textAreaTop" r="textAreaRight" b="textAreaBottom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88" name="Freeform: Shape 14"/>
            <p:cNvSpPr/>
            <p:nvPr/>
          </p:nvSpPr>
          <p:spPr>
            <a:xfrm>
              <a:off x="8329680" y="0"/>
              <a:ext cx="3862080" cy="2145240"/>
            </a:xfrm>
            <a:custGeom>
              <a:avLst/>
              <a:gdLst>
                <a:gd name="textAreaLeft" fmla="*/ 0 w 3862080"/>
                <a:gd name="textAreaRight" fmla="*/ 3862440 w 3862080"/>
                <a:gd name="textAreaTop" fmla="*/ 0 h 2145240"/>
                <a:gd name="textAreaBottom" fmla="*/ 2145600 h 2145240"/>
              </a:gdLst>
              <a:ahLst/>
              <a:rect l="textAreaLeft" t="textAreaTop" r="textAreaRight" b="textAreaBottom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89" name="Freeform: Shape 15"/>
            <p:cNvSpPr/>
            <p:nvPr/>
          </p:nvSpPr>
          <p:spPr>
            <a:xfrm>
              <a:off x="8329680" y="0"/>
              <a:ext cx="3862080" cy="2145240"/>
            </a:xfrm>
            <a:custGeom>
              <a:avLst/>
              <a:gdLst>
                <a:gd name="textAreaLeft" fmla="*/ 0 w 3862080"/>
                <a:gd name="textAreaRight" fmla="*/ 3862440 w 3862080"/>
                <a:gd name="textAreaTop" fmla="*/ 0 h 2145240"/>
                <a:gd name="textAreaBottom" fmla="*/ 2145600 h 2145240"/>
              </a:gdLst>
              <a:ahLst/>
              <a:rect l="textAreaLeft" t="textAreaTop" r="textAreaRight" b="textAreaBottom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1179360" y="3069720"/>
            <a:ext cx="9833040" cy="2693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44546a"/>
                </a:solidFill>
                <a:latin typeface="Calibri"/>
                <a:ea typeface="Calibri"/>
              </a:rPr>
              <a:t>В рамках проекта будет проведено исследование рынка, чтобы определить    требования к продукту для достижения поставленных целей, которые будут скорректированы с учетом пожеланий заказчика.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91" name="Group 17"/>
          <p:cNvGrpSpPr/>
          <p:nvPr/>
        </p:nvGrpSpPr>
        <p:grpSpPr>
          <a:xfrm>
            <a:off x="0" y="4682520"/>
            <a:ext cx="2898360" cy="2175120"/>
            <a:chOff x="0" y="4682520"/>
            <a:chExt cx="2898360" cy="2175120"/>
          </a:xfrm>
        </p:grpSpPr>
        <p:sp>
          <p:nvSpPr>
            <p:cNvPr id="192" name="Freeform: Shape 18"/>
            <p:cNvSpPr/>
            <p:nvPr/>
          </p:nvSpPr>
          <p:spPr>
            <a:xfrm flipV="1">
              <a:off x="360" y="4851000"/>
              <a:ext cx="2885400" cy="2006640"/>
            </a:xfrm>
            <a:custGeom>
              <a:avLst/>
              <a:gdLst>
                <a:gd name="textAreaLeft" fmla="*/ 0 w 2885400"/>
                <a:gd name="textAreaRight" fmla="*/ 2885760 w 2885400"/>
                <a:gd name="textAreaTop" fmla="*/ 360 h 2006640"/>
                <a:gd name="textAreaBottom" fmla="*/ 2007360 h 2006640"/>
              </a:gdLst>
              <a:ahLst/>
              <a:rect l="textAreaLeft" t="textAreaTop" r="textAreaRight" b="textAreaBottom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93" name="Freeform: Shape 19"/>
            <p:cNvSpPr/>
            <p:nvPr/>
          </p:nvSpPr>
          <p:spPr>
            <a:xfrm flipV="1">
              <a:off x="360" y="4851000"/>
              <a:ext cx="2885400" cy="2006640"/>
            </a:xfrm>
            <a:custGeom>
              <a:avLst/>
              <a:gdLst>
                <a:gd name="textAreaLeft" fmla="*/ 0 w 2885400"/>
                <a:gd name="textAreaRight" fmla="*/ 2885760 w 2885400"/>
                <a:gd name="textAreaTop" fmla="*/ 360 h 2006640"/>
                <a:gd name="textAreaBottom" fmla="*/ 2007360 h 2006640"/>
              </a:gdLst>
              <a:ahLst/>
              <a:rect l="textAreaLeft" t="textAreaTop" r="textAreaRight" b="textAreaBottom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94" name="Freeform: Shape 20"/>
            <p:cNvSpPr/>
            <p:nvPr/>
          </p:nvSpPr>
          <p:spPr>
            <a:xfrm flipV="1">
              <a:off x="0" y="4833360"/>
              <a:ext cx="2885760" cy="2023560"/>
            </a:xfrm>
            <a:custGeom>
              <a:avLst/>
              <a:gdLst>
                <a:gd name="textAreaLeft" fmla="*/ 0 w 2885760"/>
                <a:gd name="textAreaRight" fmla="*/ 2886120 w 2885760"/>
                <a:gd name="textAreaTop" fmla="*/ -360 h 2023560"/>
                <a:gd name="textAreaBottom" fmla="*/ 2023560 h 2023560"/>
              </a:gdLst>
              <a:ahLst/>
              <a:rect l="textAreaLeft" t="textAreaTop" r="textAreaRight" b="textAreaBottom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95" name="Freeform: Shape 21"/>
            <p:cNvSpPr/>
            <p:nvPr/>
          </p:nvSpPr>
          <p:spPr>
            <a:xfrm flipV="1">
              <a:off x="360" y="4682520"/>
              <a:ext cx="2898000" cy="2175120"/>
            </a:xfrm>
            <a:custGeom>
              <a:avLst/>
              <a:gdLst>
                <a:gd name="textAreaLeft" fmla="*/ 0 w 2898000"/>
                <a:gd name="textAreaRight" fmla="*/ 2898360 w 2898000"/>
                <a:gd name="textAreaTop" fmla="*/ 360 h 2175120"/>
                <a:gd name="textAreaBottom" fmla="*/ 2175840 h 2175120"/>
              </a:gdLst>
              <a:ahLst/>
              <a:rect l="textAreaLeft" t="textAreaTop" r="textAreaRight" b="textAreaBottom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Application>LibreOffice/7.4.2.3$Windows_X86_64 LibreOffice_project/382eef1f22670f7f4118c8c2dd222ec7ad009daf</Application>
  <AppVersion>15.0000</AppVersion>
  <Words>578</Words>
  <Paragraphs>86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2023-09-28T14:29:23Z</dcterms:created>
  <dc:creator/>
  <dc:description/>
  <dc:language>ru-RU</dc:language>
  <cp:lastModifiedBy>Aksi Lipe</cp:lastModifiedBy>
  <dcterms:modified xsi:type="dcterms:W3CDTF">2023-09-29T17:03:34Z</dcterms:modified>
  <cp:revision>165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22</vt:i4>
  </property>
</Properties>
</file>