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4"/>
    <p:sldMasterId id="2147483830" r:id="rId5"/>
    <p:sldMasterId id="2147483874" r:id="rId6"/>
  </p:sldMasterIdLst>
  <p:notesMasterIdLst>
    <p:notesMasterId r:id="rId37"/>
  </p:notesMasterIdLst>
  <p:handoutMasterIdLst>
    <p:handoutMasterId r:id="rId38"/>
  </p:handoutMasterIdLst>
  <p:sldIdLst>
    <p:sldId id="507" r:id="rId7"/>
    <p:sldId id="511" r:id="rId8"/>
    <p:sldId id="525" r:id="rId9"/>
    <p:sldId id="517" r:id="rId10"/>
    <p:sldId id="526" r:id="rId11"/>
    <p:sldId id="527" r:id="rId12"/>
    <p:sldId id="529" r:id="rId13"/>
    <p:sldId id="513" r:id="rId14"/>
    <p:sldId id="534" r:id="rId15"/>
    <p:sldId id="533" r:id="rId16"/>
    <p:sldId id="531" r:id="rId17"/>
    <p:sldId id="532" r:id="rId18"/>
    <p:sldId id="535" r:id="rId19"/>
    <p:sldId id="539" r:id="rId20"/>
    <p:sldId id="541" r:id="rId21"/>
    <p:sldId id="544" r:id="rId22"/>
    <p:sldId id="545" r:id="rId23"/>
    <p:sldId id="547" r:id="rId24"/>
    <p:sldId id="546" r:id="rId25"/>
    <p:sldId id="548" r:id="rId26"/>
    <p:sldId id="552" r:id="rId27"/>
    <p:sldId id="549" r:id="rId28"/>
    <p:sldId id="550" r:id="rId29"/>
    <p:sldId id="551" r:id="rId30"/>
    <p:sldId id="509" r:id="rId31"/>
    <p:sldId id="553" r:id="rId32"/>
    <p:sldId id="554" r:id="rId33"/>
    <p:sldId id="555" r:id="rId34"/>
    <p:sldId id="556" r:id="rId35"/>
    <p:sldId id="515"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CE756015-7018-467D-BC35-FC33C0D7942F}">
          <p14:sldIdLst>
            <p14:sldId id="507"/>
          </p14:sldIdLst>
        </p14:section>
        <p14:section name="Global Overview" id="{3C66F000-6F56-4C0D-A59D-E4BE54086A11}">
          <p14:sldIdLst>
            <p14:sldId id="511"/>
            <p14:sldId id="525"/>
            <p14:sldId id="517"/>
            <p14:sldId id="526"/>
            <p14:sldId id="527"/>
            <p14:sldId id="529"/>
          </p14:sldIdLst>
        </p14:section>
        <p14:section name="Interest Rate Model" id="{6BD053A3-9FDF-4D5E-8774-11A7FC499DD5}">
          <p14:sldIdLst>
            <p14:sldId id="513"/>
            <p14:sldId id="534"/>
            <p14:sldId id="533"/>
            <p14:sldId id="531"/>
            <p14:sldId id="532"/>
            <p14:sldId id="535"/>
            <p14:sldId id="539"/>
          </p14:sldIdLst>
        </p14:section>
        <p14:section name="Model Calibration" id="{E8E2EBB7-165F-4FA5-92AA-1EAFC0D79AAD}">
          <p14:sldIdLst>
            <p14:sldId id="541"/>
            <p14:sldId id="544"/>
            <p14:sldId id="545"/>
            <p14:sldId id="547"/>
            <p14:sldId id="546"/>
            <p14:sldId id="548"/>
            <p14:sldId id="552"/>
            <p14:sldId id="549"/>
            <p14:sldId id="550"/>
            <p14:sldId id="551"/>
          </p14:sldIdLst>
        </p14:section>
        <p14:section name="Live demo and Q&amp;A section" id="{7407CA56-2D7B-4B86-8F9B-A5D523D73D02}">
          <p14:sldIdLst>
            <p14:sldId id="509"/>
            <p14:sldId id="553"/>
            <p14:sldId id="554"/>
            <p14:sldId id="555"/>
            <p14:sldId id="556"/>
            <p14:sldId id="51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enderson , Turi (US - Seattle)"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1ECA0"/>
    <a:srgbClr val="F2F2F2"/>
    <a:srgbClr val="43B02A"/>
    <a:srgbClr val="0D8390"/>
    <a:srgbClr val="62B5E5"/>
    <a:srgbClr val="17618C"/>
    <a:srgbClr val="03502A"/>
    <a:srgbClr val="2392D2"/>
    <a:srgbClr val="3B3C3E"/>
    <a:srgbClr val="648D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298630-A800-7E3B-D036-59AC9E36FC07}" v="5" dt="2024-11-20T11:55:16.811"/>
    <p1510:client id="{AEFD42E7-4937-1480-D36D-F48CFEC0197B}" v="1" dt="2024-11-21T14:31:49.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70" autoAdjust="0"/>
    <p:restoredTop sz="96763" autoAdjust="0"/>
  </p:normalViewPr>
  <p:slideViewPr>
    <p:cSldViewPr snapToGrid="0" snapToObjects="1" showGuides="1">
      <p:cViewPr varScale="1">
        <p:scale>
          <a:sx n="63" d="100"/>
          <a:sy n="63" d="100"/>
        </p:scale>
        <p:origin x="848" y="44"/>
      </p:cViewPr>
      <p:guideLst/>
    </p:cSldViewPr>
  </p:slideViewPr>
  <p:outlineViewPr>
    <p:cViewPr>
      <p:scale>
        <a:sx n="33" d="100"/>
        <a:sy n="33" d="100"/>
      </p:scale>
      <p:origin x="0" y="0"/>
    </p:cViewPr>
  </p:outlineViewPr>
  <p:notesTextViewPr>
    <p:cViewPr>
      <p:scale>
        <a:sx n="33" d="100"/>
        <a:sy n="33" d="100"/>
      </p:scale>
      <p:origin x="0" y="0"/>
    </p:cViewPr>
  </p:notesTextViewPr>
  <p:sorterViewPr>
    <p:cViewPr>
      <p:scale>
        <a:sx n="190" d="100"/>
        <a:sy n="190" d="100"/>
      </p:scale>
      <p:origin x="0" y="-3291"/>
    </p:cViewPr>
  </p:sorterViewPr>
  <p:notesViewPr>
    <p:cSldViewPr snapToGrid="0" snapToObjects="1">
      <p:cViewPr varScale="1">
        <p:scale>
          <a:sx n="65" d="100"/>
          <a:sy n="65" d="100"/>
        </p:scale>
        <p:origin x="2811"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0" Type="http://schemas.openxmlformats.org/officeDocument/2006/relationships/slide" Target="slides/slide14.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aqi Xia" userId="836c57e09a4d50d1" providerId="Windows Live" clId="Web-{5A298630-A800-7E3B-D036-59AC9E36FC07}"/>
    <pc:docChg chg="modSld">
      <pc:chgData name="Jiaqi Xia" userId="836c57e09a4d50d1" providerId="Windows Live" clId="Web-{5A298630-A800-7E3B-D036-59AC9E36FC07}" dt="2024-11-20T11:55:16.811" v="3" actId="1076"/>
      <pc:docMkLst>
        <pc:docMk/>
      </pc:docMkLst>
      <pc:sldChg chg="modSp">
        <pc:chgData name="Jiaqi Xia" userId="836c57e09a4d50d1" providerId="Windows Live" clId="Web-{5A298630-A800-7E3B-D036-59AC9E36FC07}" dt="2024-11-20T11:55:16.811" v="3" actId="1076"/>
        <pc:sldMkLst>
          <pc:docMk/>
          <pc:sldMk cId="3926003899" sldId="527"/>
        </pc:sldMkLst>
        <pc:spChg chg="mod">
          <ac:chgData name="Jiaqi Xia" userId="836c57e09a4d50d1" providerId="Windows Live" clId="Web-{5A298630-A800-7E3B-D036-59AC9E36FC07}" dt="2024-11-20T11:55:16.811" v="3" actId="1076"/>
          <ac:spMkLst>
            <pc:docMk/>
            <pc:sldMk cId="3926003899" sldId="527"/>
            <ac:spMk id="2" creationId="{A08A6607-FBC9-A391-B65C-B07A3B6EF9E4}"/>
          </ac:spMkLst>
        </pc:spChg>
      </pc:sldChg>
    </pc:docChg>
  </pc:docChgLst>
  <pc:docChgLst>
    <pc:chgData name="Jiaqi Xia" userId="836c57e09a4d50d1" providerId="Windows Live" clId="Web-{AEFD42E7-4937-1480-D36D-F48CFEC0197B}"/>
    <pc:docChg chg="modSld">
      <pc:chgData name="Jiaqi Xia" userId="836c57e09a4d50d1" providerId="Windows Live" clId="Web-{AEFD42E7-4937-1480-D36D-F48CFEC0197B}" dt="2024-11-21T14:31:49.701" v="0" actId="1076"/>
      <pc:docMkLst>
        <pc:docMk/>
      </pc:docMkLst>
      <pc:sldChg chg="modSp">
        <pc:chgData name="Jiaqi Xia" userId="836c57e09a4d50d1" providerId="Windows Live" clId="Web-{AEFD42E7-4937-1480-D36D-F48CFEC0197B}" dt="2024-11-21T14:31:49.701" v="0" actId="1076"/>
        <pc:sldMkLst>
          <pc:docMk/>
          <pc:sldMk cId="974556202" sldId="539"/>
        </pc:sldMkLst>
        <pc:spChg chg="mod">
          <ac:chgData name="Jiaqi Xia" userId="836c57e09a4d50d1" providerId="Windows Live" clId="Web-{AEFD42E7-4937-1480-D36D-F48CFEC0197B}" dt="2024-11-21T14:31:49.701" v="0" actId="1076"/>
          <ac:spMkLst>
            <pc:docMk/>
            <pc:sldMk cId="974556202" sldId="539"/>
            <ac:spMk id="9" creationId="{338EF72F-81AF-C84B-FD1B-D1217317EB83}"/>
          </ac:spMkLst>
        </pc:spChg>
      </pc:sldChg>
    </pc:docChg>
  </pc:docChgLst>
  <pc:docChgLst>
    <pc:chgData clId="Web-{5A298630-A800-7E3B-D036-59AC9E36FC07}"/>
    <pc:docChg chg="modSld">
      <pc:chgData name="" userId="" providerId="" clId="Web-{5A298630-A800-7E3B-D036-59AC9E36FC07}" dt="2024-11-20T11:54:52.591" v="0" actId="1076"/>
      <pc:docMkLst>
        <pc:docMk/>
      </pc:docMkLst>
      <pc:sldChg chg="modSp">
        <pc:chgData name="" userId="" providerId="" clId="Web-{5A298630-A800-7E3B-D036-59AC9E36FC07}" dt="2024-11-20T11:54:52.591" v="0" actId="1076"/>
        <pc:sldMkLst>
          <pc:docMk/>
          <pc:sldMk cId="3926003899" sldId="527"/>
        </pc:sldMkLst>
        <pc:spChg chg="mod">
          <ac:chgData name="" userId="" providerId="" clId="Web-{5A298630-A800-7E3B-D036-59AC9E36FC07}" dt="2024-11-20T11:54:52.591" v="0" actId="1076"/>
          <ac:spMkLst>
            <pc:docMk/>
            <pc:sldMk cId="3926003899" sldId="527"/>
            <ac:spMk id="2" creationId="{A08A6607-FBC9-A391-B65C-B07A3B6EF9E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53EEADE-084D-EF46-9E06-49157D51E4F3}" type="datetimeFigureOut">
              <a:rPr lang="en-US" smtClean="0"/>
              <a:t>11/21/2024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425D719-9150-F743-805E-17E4DF1A376C}" type="slidenum">
              <a:rPr lang="en-US" smtClean="0"/>
              <a:t>‹N°›</a:t>
            </a:fld>
            <a:endParaRPr lang="en-US"/>
          </a:p>
        </p:txBody>
      </p:sp>
    </p:spTree>
    <p:extLst>
      <p:ext uri="{BB962C8B-B14F-4D97-AF65-F5344CB8AC3E}">
        <p14:creationId xmlns:p14="http://schemas.microsoft.com/office/powerpoint/2010/main" val="3343850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E03A04-0626-44D4-B6D6-43B9D98023FD}" type="datetimeFigureOut">
              <a:rPr lang="en-US" smtClean="0"/>
              <a:t>11/21/2024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34052-12FB-4B01-8A2E-D87AD7371E95}" type="slidenum">
              <a:rPr lang="en-US" smtClean="0"/>
              <a:t>‹N°›</a:t>
            </a:fld>
            <a:endParaRPr lang="en-US"/>
          </a:p>
        </p:txBody>
      </p:sp>
    </p:spTree>
    <p:extLst>
      <p:ext uri="{BB962C8B-B14F-4D97-AF65-F5344CB8AC3E}">
        <p14:creationId xmlns:p14="http://schemas.microsoft.com/office/powerpoint/2010/main" val="4902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1</a:t>
            </a:fld>
            <a:endParaRPr lang="en-US" dirty="0"/>
          </a:p>
        </p:txBody>
      </p:sp>
    </p:spTree>
    <p:extLst>
      <p:ext uri="{BB962C8B-B14F-4D97-AF65-F5344CB8AC3E}">
        <p14:creationId xmlns:p14="http://schemas.microsoft.com/office/powerpoint/2010/main" val="1873598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262710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857148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5" name="Slide Image Placeholder 1"/>
          <p:cNvSpPr>
            <a:spLocks noGrp="1" noRot="1" noChangeAspect="1"/>
          </p:cNvSpPr>
          <p:nvPr>
            <p:ph type="sldImg"/>
          </p:nvPr>
        </p:nvSpPr>
        <p:spPr bwMode="auto">
          <a:noFill/>
          <a:ln>
            <a:solidFill>
              <a:srgbClr val="000000"/>
            </a:solidFill>
            <a:miter lim="800000"/>
            <a:headEnd/>
            <a:tailEnd/>
          </a:ln>
        </p:spPr>
      </p:sp>
      <p:sp>
        <p:nvSpPr>
          <p:cNvPr id="845826" name="Notes Placeholder 2"/>
          <p:cNvSpPr>
            <a:spLocks noGrp="1"/>
          </p:cNvSpPr>
          <p:nvPr>
            <p:ph type="body" idx="1"/>
          </p:nvPr>
        </p:nvSpPr>
        <p:spPr>
          <a:noFill/>
          <a:ln/>
        </p:spPr>
        <p:txBody>
          <a:bodyPr/>
          <a:lstStyle/>
          <a:p>
            <a:endParaRPr lang="en-US" dirty="0"/>
          </a:p>
        </p:txBody>
      </p:sp>
      <p:sp>
        <p:nvSpPr>
          <p:cNvPr id="845827" name="Slide Number Placeholder 3"/>
          <p:cNvSpPr>
            <a:spLocks noGrp="1"/>
          </p:cNvSpPr>
          <p:nvPr>
            <p:ph type="sldNum" sz="quarter" idx="5"/>
          </p:nvPr>
        </p:nvSpPr>
        <p:spPr>
          <a:noFill/>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A559B68C-5915-4D23-A2C6-5B96549FD7A0}"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3820288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7051715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19636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3" Type="http://schemas.openxmlformats.org/officeDocument/2006/relationships/hyperlink" Target="http://www.deloitte.com/"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hyperlink" Target="https://www.facebook.com/deloitte?_rdr=p" TargetMode="External"/><Relationship Id="rId2" Type="http://schemas.openxmlformats.org/officeDocument/2006/relationships/hyperlink" Target="http://www.deloitte.com/about" TargetMode="External"/><Relationship Id="rId1" Type="http://schemas.openxmlformats.org/officeDocument/2006/relationships/slideMaster" Target="../slideMasters/slideMaster2.xml"/><Relationship Id="rId5" Type="http://schemas.openxmlformats.org/officeDocument/2006/relationships/hyperlink" Target="https://twitter.com/deloitte" TargetMode="External"/><Relationship Id="rId4" Type="http://schemas.openxmlformats.org/officeDocument/2006/relationships/hyperlink" Target="https://www.linkedin.com/company/deloitte" TargetMode="Externa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Tree>
    <p:extLst>
      <p:ext uri="{BB962C8B-B14F-4D97-AF65-F5344CB8AC3E}">
        <p14:creationId xmlns:p14="http://schemas.microsoft.com/office/powerpoint/2010/main" val="2469911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24262693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50292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292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149842074"/>
      </p:ext>
    </p:extLst>
  </p:cSld>
  <p:clrMapOvr>
    <a:masterClrMapping/>
  </p:clrMapOvr>
  <p:transition>
    <p:fade/>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50292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838782674"/>
      </p:ext>
    </p:extLst>
  </p:cSld>
  <p:clrMapOvr>
    <a:masterClrMapping/>
  </p:clrMapOvr>
  <p:transition>
    <p:fade/>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1_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502920"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544007602"/>
      </p:ext>
    </p:extLst>
  </p:cSld>
  <p:clrMapOvr>
    <a:masterClrMapping/>
  </p:clrMapOvr>
  <p:transition>
    <p:fade/>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502920" y="320040"/>
            <a:ext cx="11252200" cy="6985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383967369"/>
      </p:ext>
    </p:extLst>
  </p:cSld>
  <p:clrMapOvr>
    <a:masterClrMapping/>
  </p:clrMapOvr>
  <p:transition>
    <p:fade/>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Internal_Copyright_End_Slid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A410E3F-E78E-40BE-99FB-FEC47D79484A}"/>
              </a:ext>
            </a:extLst>
          </p:cNvPr>
          <p:cNvGrpSpPr>
            <a:grpSpLocks noChangeAspect="1"/>
          </p:cNvGrpSpPr>
          <p:nvPr userDrawn="1"/>
        </p:nvGrpSpPr>
        <p:grpSpPr>
          <a:xfrm>
            <a:off x="475325" y="457201"/>
            <a:ext cx="1998000" cy="374399"/>
            <a:chOff x="398463" y="404813"/>
            <a:chExt cx="1627187" cy="307975"/>
          </a:xfrm>
          <a:solidFill>
            <a:schemeClr val="tx1"/>
          </a:solidFill>
        </p:grpSpPr>
        <p:sp>
          <p:nvSpPr>
            <p:cNvPr id="5" name="Oval 5">
              <a:extLst>
                <a:ext uri="{FF2B5EF4-FFF2-40B4-BE49-F238E27FC236}">
                  <a16:creationId xmlns:a16="http://schemas.microsoft.com/office/drawing/2014/main" id="{ED69D944-5F81-489B-8A16-BC6E9FE2F8A2}"/>
                </a:ext>
              </a:extLst>
            </p:cNvPr>
            <p:cNvSpPr>
              <a:spLocks noChangeArrowheads="1"/>
            </p:cNvSpPr>
            <p:nvPr userDrawn="1"/>
          </p:nvSpPr>
          <p:spPr bwMode="auto">
            <a:xfrm>
              <a:off x="1938338" y="625475"/>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6" name="Freeform 6">
              <a:extLst>
                <a:ext uri="{FF2B5EF4-FFF2-40B4-BE49-F238E27FC236}">
                  <a16:creationId xmlns:a16="http://schemas.microsoft.com/office/drawing/2014/main" id="{E8F1CAA1-53F8-424E-8C3C-CE164965848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7" name="Rectangle 7">
              <a:extLst>
                <a:ext uri="{FF2B5EF4-FFF2-40B4-BE49-F238E27FC236}">
                  <a16:creationId xmlns:a16="http://schemas.microsoft.com/office/drawing/2014/main" id="{2C4003A2-12EC-4695-A2EC-C3F8EA42C87B}"/>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8" name="Freeform 8">
              <a:extLst>
                <a:ext uri="{FF2B5EF4-FFF2-40B4-BE49-F238E27FC236}">
                  <a16:creationId xmlns:a16="http://schemas.microsoft.com/office/drawing/2014/main" id="{376FADFF-C736-4D07-8428-682A0AA6ABE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9" name="Rectangle 9">
              <a:extLst>
                <a:ext uri="{FF2B5EF4-FFF2-40B4-BE49-F238E27FC236}">
                  <a16:creationId xmlns:a16="http://schemas.microsoft.com/office/drawing/2014/main" id="{AA3476C1-B75A-4125-A962-B27228888AF5}"/>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0" name="Rectangle 10">
              <a:extLst>
                <a:ext uri="{FF2B5EF4-FFF2-40B4-BE49-F238E27FC236}">
                  <a16:creationId xmlns:a16="http://schemas.microsoft.com/office/drawing/2014/main" id="{60607A26-8798-4FA0-8180-06006210AE60}"/>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1" name="Freeform 11">
              <a:extLst>
                <a:ext uri="{FF2B5EF4-FFF2-40B4-BE49-F238E27FC236}">
                  <a16:creationId xmlns:a16="http://schemas.microsoft.com/office/drawing/2014/main" id="{C995D5AC-D0FB-4FB6-A899-448DE2F81646}"/>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2" name="Freeform 12">
              <a:extLst>
                <a:ext uri="{FF2B5EF4-FFF2-40B4-BE49-F238E27FC236}">
                  <a16:creationId xmlns:a16="http://schemas.microsoft.com/office/drawing/2014/main" id="{ABC54E5B-678B-4D56-8DF4-0900B251391A}"/>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3" name="Freeform 13">
              <a:extLst>
                <a:ext uri="{FF2B5EF4-FFF2-40B4-BE49-F238E27FC236}">
                  <a16:creationId xmlns:a16="http://schemas.microsoft.com/office/drawing/2014/main" id="{4717BC51-6344-47FC-ACB0-22A49E4263E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4" name="Freeform 14">
              <a:extLst>
                <a:ext uri="{FF2B5EF4-FFF2-40B4-BE49-F238E27FC236}">
                  <a16:creationId xmlns:a16="http://schemas.microsoft.com/office/drawing/2014/main" id="{5F0D617A-15F0-4221-BDC0-10F1252790C4}"/>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5" name="TextBox 14"/>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a:t>
            </a:r>
            <a:r>
              <a:rPr lang="fr-FR" sz="800" kern="1200" baseline="0" dirty="0" err="1">
                <a:solidFill>
                  <a:schemeClr val="tx1"/>
                </a:solidFill>
                <a:effectLst/>
                <a:latin typeface="+mn-lt"/>
                <a:ea typeface="+mn-ea"/>
                <a:cs typeface="+mn-cs"/>
              </a:rPr>
              <a:t>Tax</a:t>
            </a:r>
            <a:r>
              <a:rPr lang="fr-FR" sz="800" kern="1200" baseline="0" dirty="0">
                <a:solidFill>
                  <a:schemeClr val="tx1"/>
                </a:solidFill>
                <a:effectLst/>
                <a:latin typeface="+mn-lt"/>
                <a:ea typeface="+mn-ea"/>
                <a:cs typeface="+mn-cs"/>
              </a:rPr>
              <a:t> &amp; Consulting, SARL</a:t>
            </a:r>
            <a:endParaRPr lang="en-GB" sz="800" kern="1200" dirty="0">
              <a:solidFill>
                <a:schemeClr val="tx1"/>
              </a:solidFill>
              <a:effectLst/>
              <a:latin typeface="+mn-lt"/>
              <a:ea typeface="+mn-ea"/>
              <a:cs typeface="+mn-cs"/>
            </a:endParaRPr>
          </a:p>
        </p:txBody>
      </p:sp>
      <p:sp>
        <p:nvSpPr>
          <p:cNvPr id="16" name="Rectangle 15"/>
          <p:cNvSpPr/>
          <p:nvPr userDrawn="1"/>
        </p:nvSpPr>
        <p:spPr>
          <a:xfrm>
            <a:off x="401742" y="4305052"/>
            <a:ext cx="8825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800" kern="1200" dirty="0">
                <a:solidFill>
                  <a:schemeClr val="tx1"/>
                </a:solidFill>
                <a:effectLst/>
                <a:latin typeface="+mn-lt"/>
                <a:ea typeface="+mn-ea"/>
                <a:cs typeface="+mn-cs"/>
              </a:rPr>
              <a:t>Deloitte refers to one or more of Deloitte </a:t>
            </a:r>
            <a:r>
              <a:rPr lang="en-US" sz="800" kern="1200" dirty="0" err="1">
                <a:solidFill>
                  <a:schemeClr val="tx1"/>
                </a:solidFill>
                <a:effectLst/>
                <a:latin typeface="+mn-lt"/>
                <a:ea typeface="+mn-ea"/>
                <a:cs typeface="+mn-cs"/>
              </a:rPr>
              <a:t>Touche</a:t>
            </a:r>
            <a:r>
              <a:rPr lang="en-US" sz="800" kern="1200" dirty="0">
                <a:solidFill>
                  <a:schemeClr val="tx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tx1"/>
                </a:solidFill>
                <a:effectLst/>
                <a:latin typeface="+mn-lt"/>
                <a:ea typeface="+mn-ea"/>
                <a:cs typeface="+mn-cs"/>
                <a:hlinkClick r:id="rId2"/>
              </a:rPr>
              <a:t>www.deloitte.com/about</a:t>
            </a:r>
            <a:r>
              <a:rPr lang="en-US" sz="800" kern="1200" dirty="0">
                <a:solidFill>
                  <a:schemeClr val="tx1"/>
                </a:solidFill>
                <a:effectLst/>
                <a:latin typeface="+mn-lt"/>
                <a:ea typeface="+mn-ea"/>
                <a:cs typeface="+mn-cs"/>
              </a:rPr>
              <a:t> to learn more.</a:t>
            </a: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that matters at </a:t>
            </a:r>
            <a:r>
              <a:rPr lang="en-US" sz="800" kern="1200" dirty="0">
                <a:solidFill>
                  <a:schemeClr val="tx1"/>
                </a:solidFill>
                <a:effectLst/>
                <a:latin typeface="+mn-lt"/>
                <a:ea typeface="+mn-ea"/>
                <a:cs typeface="+mn-cs"/>
                <a:hlinkClick r:id="rId3"/>
              </a:rPr>
              <a:t>www.deloitte.com</a:t>
            </a:r>
            <a:r>
              <a:rPr lang="en-US" sz="800" kern="1200" dirty="0">
                <a:solidFill>
                  <a:schemeClr val="tx1"/>
                </a:solidFill>
                <a:effectLst/>
                <a:latin typeface="+mn-lt"/>
                <a:ea typeface="+mn-ea"/>
                <a:cs typeface="+mn-cs"/>
              </a:rPr>
              <a:t>.</a:t>
            </a:r>
            <a:endParaRPr lang="en-GB" sz="800" kern="1200" dirty="0">
              <a:solidFill>
                <a:schemeClr val="tx1"/>
              </a:solidFill>
              <a:effectLst/>
              <a:latin typeface="+mn-lt"/>
              <a:ea typeface="+mn-ea"/>
              <a:cs typeface="+mn-cs"/>
            </a:endParaRP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This communication and any attachment to it is for internal distribution among personnel of Deloitte </a:t>
            </a:r>
            <a:r>
              <a:rPr lang="en-US" sz="800" kern="1200" dirty="0" err="1">
                <a:solidFill>
                  <a:schemeClr val="tx1"/>
                </a:solidFill>
                <a:effectLst/>
                <a:latin typeface="+mn-lt"/>
                <a:ea typeface="+mn-ea"/>
                <a:cs typeface="+mn-cs"/>
              </a:rPr>
              <a:t>Touche</a:t>
            </a:r>
            <a:r>
              <a:rPr lang="en-US" sz="800" kern="1200" dirty="0">
                <a:solidFill>
                  <a:schemeClr val="tx1"/>
                </a:solidFill>
                <a:effectLst/>
                <a:latin typeface="+mn-lt"/>
                <a:ea typeface="+mn-ea"/>
                <a:cs typeface="+mn-cs"/>
              </a:rPr>
              <a:t>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by replying to this email and then please delete this communication and all copies of it on your system. Please do not use this communication in any </a:t>
            </a:r>
            <a:r>
              <a:rPr lang="en-GB" sz="800" kern="1200" dirty="0">
                <a:solidFill>
                  <a:schemeClr val="tx1"/>
                </a:solidFill>
                <a:effectLst/>
                <a:latin typeface="+mn-lt"/>
                <a:ea typeface="+mn-ea"/>
                <a:cs typeface="+mn-cs"/>
              </a:rPr>
              <a:t>way.</a:t>
            </a:r>
          </a:p>
          <a:p>
            <a:pPr rtl="0"/>
            <a:endParaRPr lang="en-GB" sz="800" kern="1200" dirty="0">
              <a:solidFill>
                <a:schemeClr val="tx1"/>
              </a:solidFill>
              <a:effectLst/>
              <a:latin typeface="+mn-lt"/>
              <a:ea typeface="+mn-ea"/>
              <a:cs typeface="+mn-cs"/>
            </a:endParaRPr>
          </a:p>
          <a:p>
            <a:pPr rtl="0"/>
            <a:r>
              <a:rPr lang="en-US" sz="800" kern="1200" dirty="0">
                <a:solidFill>
                  <a:schemeClr val="tx1"/>
                </a:solidFill>
                <a:effectLst/>
                <a:latin typeface="+mn-lt"/>
                <a:ea typeface="+mn-ea"/>
                <a:cs typeface="+mn-cs"/>
              </a:rPr>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a:t>
            </a:r>
          </a:p>
        </p:txBody>
      </p:sp>
      <p:sp>
        <p:nvSpPr>
          <p:cNvPr id="17" name="TextBox 16"/>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sp>
        <p:nvSpPr>
          <p:cNvPr id="18" name="Picture Placeholder 2"/>
          <p:cNvSpPr>
            <a:spLocks noGrp="1"/>
          </p:cNvSpPr>
          <p:nvPr>
            <p:ph type="pic" sz="quarter" idx="14" hasCustomPrompt="1"/>
          </p:nvPr>
        </p:nvSpPr>
        <p:spPr>
          <a:xfrm>
            <a:off x="9370847" y="4211955"/>
            <a:ext cx="2319503" cy="1725448"/>
          </a:xfrm>
        </p:spPr>
        <p:txBody>
          <a:bodyPr anchor="ctr" anchorCtr="0"/>
          <a:lstStyle>
            <a:lvl1pPr algn="ctr">
              <a:defRPr sz="900"/>
            </a:lvl1pPr>
          </a:lstStyle>
          <a:p>
            <a:r>
              <a:rPr lang="en-GB" sz="900" dirty="0"/>
              <a:t>Insert sponsorship mark here</a:t>
            </a:r>
            <a:endParaRPr lang="en-GB" dirty="0"/>
          </a:p>
        </p:txBody>
      </p:sp>
      <p:sp>
        <p:nvSpPr>
          <p:cNvPr id="19" name="Text Placeholder 7"/>
          <p:cNvSpPr>
            <a:spLocks noGrp="1"/>
          </p:cNvSpPr>
          <p:nvPr>
            <p:ph type="body" sz="quarter" idx="15"/>
          </p:nvPr>
        </p:nvSpPr>
        <p:spPr>
          <a:xfrm>
            <a:off x="9370850" y="6018028"/>
            <a:ext cx="2319501" cy="363722"/>
          </a:xfrm>
        </p:spPr>
        <p:txBody>
          <a:bodyPr anchor="b" anchorCtr="0"/>
          <a:lstStyle>
            <a:lvl1pPr>
              <a:lnSpc>
                <a:spcPct val="100000"/>
              </a:lnSpc>
              <a:defRPr sz="950"/>
            </a:lvl1pPr>
          </a:lstStyle>
          <a:p>
            <a:pPr lvl="0"/>
            <a:r>
              <a:rPr lang="en-US"/>
              <a:t>Click to edit Master text styles</a:t>
            </a:r>
          </a:p>
        </p:txBody>
      </p:sp>
    </p:spTree>
    <p:extLst>
      <p:ext uri="{BB962C8B-B14F-4D97-AF65-F5344CB8AC3E}">
        <p14:creationId xmlns:p14="http://schemas.microsoft.com/office/powerpoint/2010/main" val="616777976"/>
      </p:ext>
    </p:extLst>
  </p:cSld>
  <p:clrMapOvr>
    <a:masterClrMapping/>
  </p:clrMapOvr>
  <p:transition>
    <p:fade/>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Internal_Copyright_End_Slide_blac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42709ED3-84FD-4AF8-92AD-CD005917B5F3}"/>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1F1E0114-F0A7-467B-8A1A-C9A59C2AA2E0}"/>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A8FCE242-F1D4-4297-8428-C83E0124989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97DD4B4-42AB-452A-A6D6-A8FD20B67557}"/>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CAD1AAB6-7E99-4C8E-B4C5-BDE096522D2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910799C-DC81-4B0E-ADDD-5E686F39AF7D}"/>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199BCC0F-2DCD-4F3F-8BE6-577A494B1596}"/>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5D7D2CB3-5327-4C8E-B736-C34180802BA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9A1B8BFD-4FD1-4E20-90DA-ED1431F44A41}"/>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7FC850-A3B0-49E6-B45F-D82F1736743F}"/>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03A54152-E7D9-47BA-81F0-736C9BC5E9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33" name="TextBox 32"/>
          <p:cNvSpPr txBox="1"/>
          <p:nvPr userDrawn="1"/>
        </p:nvSpPr>
        <p:spPr>
          <a:xfrm>
            <a:off x="6327786" y="6469605"/>
            <a:ext cx="4896560" cy="138499"/>
          </a:xfrm>
          <a:prstGeom prst="rect">
            <a:avLst/>
          </a:prstGeom>
          <a:noFill/>
        </p:spPr>
        <p:txBody>
          <a:bodyPr wrap="square" lIns="0" tIns="0" rIns="0" bIns="0" rtlCol="0">
            <a:spAutoFit/>
          </a:bodyPr>
          <a:lstStyle/>
          <a:p>
            <a:pPr marL="0" marR="0" lvl="0" indent="0" algn="r" defTabSz="1219170" rtl="0" eaLnBrk="1" fontAlgn="auto" latinLnBrk="0" hangingPunct="1">
              <a:lnSpc>
                <a:spcPct val="100000"/>
              </a:lnSpc>
              <a:spcBef>
                <a:spcPts val="0"/>
              </a:spcBef>
              <a:spcAft>
                <a:spcPts val="0"/>
              </a:spcAft>
              <a:buClrTx/>
              <a:buSzPct val="100000"/>
              <a:buFont typeface="Arial"/>
              <a:buNone/>
              <a:tabLst/>
              <a:defRPr/>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34" name="TextBox 33"/>
          <p:cNvSpPr txBox="1"/>
          <p:nvPr userDrawn="1"/>
        </p:nvSpPr>
        <p:spPr>
          <a:xfrm>
            <a:off x="494251" y="6469606"/>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a:t>
            </a:r>
            <a:r>
              <a:rPr lang="fr-FR" sz="800" kern="1200" baseline="0" dirty="0" err="1">
                <a:solidFill>
                  <a:schemeClr val="bg1"/>
                </a:solidFill>
                <a:effectLst/>
                <a:latin typeface="+mn-lt"/>
                <a:ea typeface="+mn-ea"/>
                <a:cs typeface="+mn-cs"/>
              </a:rPr>
              <a:t>Tax</a:t>
            </a:r>
            <a:r>
              <a:rPr lang="fr-FR" sz="800" kern="1200" baseline="0" dirty="0">
                <a:solidFill>
                  <a:schemeClr val="bg1"/>
                </a:solidFill>
                <a:effectLst/>
                <a:latin typeface="+mn-lt"/>
                <a:ea typeface="+mn-ea"/>
                <a:cs typeface="+mn-cs"/>
              </a:rPr>
              <a:t> &amp; Consulting, SARL</a:t>
            </a:r>
            <a:endParaRPr lang="en-GB" sz="800" kern="1200" dirty="0">
              <a:solidFill>
                <a:schemeClr val="bg1"/>
              </a:solidFill>
              <a:effectLst/>
              <a:latin typeface="+mn-lt"/>
              <a:ea typeface="+mn-ea"/>
              <a:cs typeface="+mn-cs"/>
            </a:endParaRPr>
          </a:p>
        </p:txBody>
      </p:sp>
      <p:sp>
        <p:nvSpPr>
          <p:cNvPr id="18" name="Rectangle 17"/>
          <p:cNvSpPr/>
          <p:nvPr userDrawn="1"/>
        </p:nvSpPr>
        <p:spPr>
          <a:xfrm>
            <a:off x="401742" y="4305052"/>
            <a:ext cx="8825386" cy="181588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a:r>
              <a:rPr lang="en-US" sz="800" kern="1200" dirty="0">
                <a:solidFill>
                  <a:schemeClr val="bg1"/>
                </a:solidFill>
                <a:effectLst/>
                <a:latin typeface="+mn-lt"/>
                <a:ea typeface="+mn-ea"/>
                <a:cs typeface="+mn-cs"/>
              </a:rPr>
              <a:t>Deloitte refers to one or more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bg1"/>
                </a:solidFill>
                <a:effectLst/>
                <a:latin typeface="+mn-lt"/>
                <a:ea typeface="+mn-ea"/>
                <a:cs typeface="+mn-cs"/>
                <a:hlinkClick r:id="rId2"/>
              </a:rPr>
              <a:t>www.deloitte.com/about</a:t>
            </a:r>
            <a:r>
              <a:rPr lang="en-US" sz="800" kern="1200" dirty="0">
                <a:solidFill>
                  <a:schemeClr val="bg1"/>
                </a:solidFill>
                <a:effectLst/>
                <a:latin typeface="+mn-lt"/>
                <a:ea typeface="+mn-ea"/>
                <a:cs typeface="+mn-cs"/>
              </a:rPr>
              <a:t> to learn more.</a:t>
            </a: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that matters at </a:t>
            </a:r>
            <a:r>
              <a:rPr lang="en-US" sz="800" kern="1200" dirty="0">
                <a:solidFill>
                  <a:schemeClr val="bg1"/>
                </a:solidFill>
                <a:effectLst/>
                <a:latin typeface="+mn-lt"/>
                <a:ea typeface="+mn-ea"/>
                <a:cs typeface="+mn-cs"/>
                <a:hlinkClick r:id="rId3"/>
              </a:rPr>
              <a:t>www.deloitte.com</a:t>
            </a:r>
            <a:r>
              <a:rPr lang="en-US" sz="800" kern="1200" dirty="0">
                <a:solidFill>
                  <a:schemeClr val="bg1"/>
                </a:solidFill>
                <a:effectLst/>
                <a:latin typeface="+mn-lt"/>
                <a:ea typeface="+mn-ea"/>
                <a:cs typeface="+mn-cs"/>
              </a:rPr>
              <a:t>.</a:t>
            </a:r>
            <a:endParaRPr lang="en-GB" sz="800" kern="1200" dirty="0">
              <a:solidFill>
                <a:schemeClr val="bg1"/>
              </a:solidFill>
              <a:effectLst/>
              <a:latin typeface="+mn-lt"/>
              <a:ea typeface="+mn-ea"/>
              <a:cs typeface="+mn-cs"/>
            </a:endParaRP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This communication and any attachment to it is for internal distribution among personnel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It may contain confidential information and is intended solely for the use of the individual or entity to whom it is addressed. If you are not the intended recipient, please notify us immediately by replying to this email and then please delete this communication and all copies of it on your system. Please do not use this communication in any </a:t>
            </a:r>
            <a:r>
              <a:rPr lang="en-GB" sz="800" kern="1200" dirty="0">
                <a:solidFill>
                  <a:schemeClr val="bg1"/>
                </a:solidFill>
                <a:effectLst/>
                <a:latin typeface="+mn-lt"/>
                <a:ea typeface="+mn-ea"/>
                <a:cs typeface="+mn-cs"/>
              </a:rPr>
              <a:t>way.</a:t>
            </a:r>
          </a:p>
          <a:p>
            <a:pPr rtl="0"/>
            <a:endParaRPr lang="en-GB" sz="800" kern="1200" dirty="0">
              <a:solidFill>
                <a:schemeClr val="bg1"/>
              </a:solidFill>
              <a:effectLst/>
              <a:latin typeface="+mn-lt"/>
              <a:ea typeface="+mn-ea"/>
              <a:cs typeface="+mn-cs"/>
            </a:endParaRPr>
          </a:p>
          <a:p>
            <a:pPr rtl="0"/>
            <a:r>
              <a:rPr lang="en-US" sz="800" kern="1200" dirty="0">
                <a:solidFill>
                  <a:schemeClr val="bg1"/>
                </a:solidFill>
                <a:effectLst/>
                <a:latin typeface="+mn-lt"/>
                <a:ea typeface="+mn-ea"/>
                <a:cs typeface="+mn-cs"/>
              </a:rPr>
              <a:t>None of DTTL, its member firms, related entities, employees or agents shall be responsible for any loss or damage whatsoever arising directly or indirectly in connection with any person relying on this communication. DTTL and each of its member firms, and their related entities, are legally separate and independent entities.</a:t>
            </a:r>
          </a:p>
        </p:txBody>
      </p:sp>
    </p:spTree>
    <p:extLst>
      <p:ext uri="{BB962C8B-B14F-4D97-AF65-F5344CB8AC3E}">
        <p14:creationId xmlns:p14="http://schemas.microsoft.com/office/powerpoint/2010/main" val="2709884599"/>
      </p:ext>
    </p:extLst>
  </p:cSld>
  <p:clrMapOvr>
    <a:masterClrMapping/>
  </p:clrMapOvr>
  <p:hf hdr="0" dt="0"/>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External_Copyright_End_Slide_black">
    <p:bg>
      <p:bgPr>
        <a:solidFill>
          <a:schemeClr val="tx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4" hasCustomPrompt="1"/>
          </p:nvPr>
        </p:nvSpPr>
        <p:spPr>
          <a:xfrm>
            <a:off x="9370847" y="4211955"/>
            <a:ext cx="2319503" cy="1725448"/>
          </a:xfrm>
        </p:spPr>
        <p:txBody>
          <a:bodyPr anchor="ctr" anchorCtr="0"/>
          <a:lstStyle>
            <a:lvl1pPr algn="ctr">
              <a:defRPr sz="900">
                <a:solidFill>
                  <a:schemeClr val="bg1"/>
                </a:solidFill>
              </a:defRPr>
            </a:lvl1pPr>
          </a:lstStyle>
          <a:p>
            <a:r>
              <a:rPr lang="en-GB" sz="900" dirty="0"/>
              <a:t>Insert sponsorship mark here</a:t>
            </a:r>
            <a:endParaRPr lang="en-GB" dirty="0"/>
          </a:p>
        </p:txBody>
      </p:sp>
      <p:sp>
        <p:nvSpPr>
          <p:cNvPr id="8" name="Text Placeholder 7"/>
          <p:cNvSpPr>
            <a:spLocks noGrp="1"/>
          </p:cNvSpPr>
          <p:nvPr>
            <p:ph type="body" sz="quarter" idx="15"/>
          </p:nvPr>
        </p:nvSpPr>
        <p:spPr>
          <a:xfrm>
            <a:off x="9370850" y="6018028"/>
            <a:ext cx="2319501" cy="363722"/>
          </a:xfrm>
        </p:spPr>
        <p:txBody>
          <a:bodyPr anchor="b" anchorCtr="0"/>
          <a:lstStyle>
            <a:lvl1pPr>
              <a:lnSpc>
                <a:spcPct val="100000"/>
              </a:lnSpc>
              <a:defRPr sz="950">
                <a:solidFill>
                  <a:schemeClr val="bg1"/>
                </a:solidFill>
              </a:defRPr>
            </a:lvl1pPr>
          </a:lstStyle>
          <a:p>
            <a:pPr lvl="0"/>
            <a:r>
              <a:rPr lang="en-US"/>
              <a:t>Edit Master text styles</a:t>
            </a:r>
          </a:p>
        </p:txBody>
      </p:sp>
      <p:grpSp>
        <p:nvGrpSpPr>
          <p:cNvPr id="20" name="Group 19">
            <a:extLst>
              <a:ext uri="{FF2B5EF4-FFF2-40B4-BE49-F238E27FC236}">
                <a16:creationId xmlns:a16="http://schemas.microsoft.com/office/drawing/2014/main" id="{42709ED3-84FD-4AF8-92AD-CD005917B5F3}"/>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21" name="Oval 5">
              <a:extLst>
                <a:ext uri="{FF2B5EF4-FFF2-40B4-BE49-F238E27FC236}">
                  <a16:creationId xmlns:a16="http://schemas.microsoft.com/office/drawing/2014/main" id="{1F1E0114-F0A7-467B-8A1A-C9A59C2AA2E0}"/>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2" name="Freeform 6">
              <a:extLst>
                <a:ext uri="{FF2B5EF4-FFF2-40B4-BE49-F238E27FC236}">
                  <a16:creationId xmlns:a16="http://schemas.microsoft.com/office/drawing/2014/main" id="{A8FCE242-F1D4-4297-8428-C83E0124989A}"/>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3" name="Rectangle 7">
              <a:extLst>
                <a:ext uri="{FF2B5EF4-FFF2-40B4-BE49-F238E27FC236}">
                  <a16:creationId xmlns:a16="http://schemas.microsoft.com/office/drawing/2014/main" id="{597DD4B4-42AB-452A-A6D6-A8FD20B67557}"/>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4" name="Freeform 8">
              <a:extLst>
                <a:ext uri="{FF2B5EF4-FFF2-40B4-BE49-F238E27FC236}">
                  <a16:creationId xmlns:a16="http://schemas.microsoft.com/office/drawing/2014/main" id="{CAD1AAB6-7E99-4C8E-B4C5-BDE096522D2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5" name="Rectangle 9">
              <a:extLst>
                <a:ext uri="{FF2B5EF4-FFF2-40B4-BE49-F238E27FC236}">
                  <a16:creationId xmlns:a16="http://schemas.microsoft.com/office/drawing/2014/main" id="{7910799C-DC81-4B0E-ADDD-5E686F39AF7D}"/>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6" name="Rectangle 10">
              <a:extLst>
                <a:ext uri="{FF2B5EF4-FFF2-40B4-BE49-F238E27FC236}">
                  <a16:creationId xmlns:a16="http://schemas.microsoft.com/office/drawing/2014/main" id="{199BCC0F-2DCD-4F3F-8BE6-577A494B1596}"/>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7" name="Freeform 11">
              <a:extLst>
                <a:ext uri="{FF2B5EF4-FFF2-40B4-BE49-F238E27FC236}">
                  <a16:creationId xmlns:a16="http://schemas.microsoft.com/office/drawing/2014/main" id="{5D7D2CB3-5327-4C8E-B736-C34180802BA5}"/>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8" name="Freeform 12">
              <a:extLst>
                <a:ext uri="{FF2B5EF4-FFF2-40B4-BE49-F238E27FC236}">
                  <a16:creationId xmlns:a16="http://schemas.microsoft.com/office/drawing/2014/main" id="{9A1B8BFD-4FD1-4E20-90DA-ED1431F44A41}"/>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9" name="Freeform 13">
              <a:extLst>
                <a:ext uri="{FF2B5EF4-FFF2-40B4-BE49-F238E27FC236}">
                  <a16:creationId xmlns:a16="http://schemas.microsoft.com/office/drawing/2014/main" id="{287FC850-A3B0-49E6-B45F-D82F1736743F}"/>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0" name="Freeform 14">
              <a:extLst>
                <a:ext uri="{FF2B5EF4-FFF2-40B4-BE49-F238E27FC236}">
                  <a16:creationId xmlns:a16="http://schemas.microsoft.com/office/drawing/2014/main" id="{03A54152-E7D9-47BA-81F0-736C9BC5E98D}"/>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19" name="Rectangle 18"/>
          <p:cNvSpPr/>
          <p:nvPr userDrawn="1"/>
        </p:nvSpPr>
        <p:spPr>
          <a:xfrm>
            <a:off x="401742" y="4305052"/>
            <a:ext cx="8825386" cy="1938992"/>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r>
              <a:rPr lang="en-US" sz="800" kern="1200" dirty="0">
                <a:solidFill>
                  <a:schemeClr val="bg1"/>
                </a:solidFill>
                <a:effectLst/>
                <a:latin typeface="+mn-lt"/>
                <a:ea typeface="+mn-ea"/>
                <a:cs typeface="+mn-cs"/>
              </a:rPr>
              <a:t>Deloitte refers to one or more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and their related entities (collectively, the “Deloitte organization”). DTTL (also referred to as “Deloitte Global”) and each of its member firms and related entities are legally separate and independent entities, which cannot obligate or bind each other in respect of third parties. DTTL and each DTTL member firm and related entity is liable only for its own acts and omissions, and not those of each other. DTTL does not provide services to clients. Please see </a:t>
            </a:r>
            <a:r>
              <a:rPr lang="en-US" sz="800" kern="1200" dirty="0">
                <a:solidFill>
                  <a:schemeClr val="tx1"/>
                </a:solidFill>
                <a:effectLst/>
                <a:latin typeface="+mn-lt"/>
                <a:ea typeface="+mn-ea"/>
                <a:cs typeface="+mn-cs"/>
                <a:hlinkClick r:id="rId2"/>
              </a:rPr>
              <a:t>www.deloitte.com/about</a:t>
            </a:r>
            <a:r>
              <a:rPr lang="en-US" sz="800" kern="1200" dirty="0">
                <a:solidFill>
                  <a:schemeClr val="tx1"/>
                </a:solidFill>
                <a:effectLst/>
                <a:latin typeface="+mn-lt"/>
                <a:ea typeface="+mn-ea"/>
                <a:cs typeface="+mn-cs"/>
              </a:rPr>
              <a:t> </a:t>
            </a:r>
            <a:r>
              <a:rPr lang="en-US" sz="800" kern="1200" dirty="0">
                <a:solidFill>
                  <a:schemeClr val="bg1"/>
                </a:solidFill>
                <a:effectLst/>
                <a:latin typeface="+mn-lt"/>
                <a:ea typeface="+mn-ea"/>
                <a:cs typeface="+mn-cs"/>
              </a:rPr>
              <a:t>to learn more.</a:t>
            </a: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Deloitte is a leading global provider of audit and assurance, consulting, financial advisory, risk advisory, tax and related services. Our global network of member firms and related entities in more than 150 countries and territories (collectively, the “Deloitte organization”) serves four out of five Fortune Global 500® companies. Learn how Deloitte’s approximately 312,000 people make an impact tha</a:t>
            </a:r>
            <a:r>
              <a:rPr lang="en-US" sz="800" kern="1200" dirty="0">
                <a:solidFill>
                  <a:schemeClr val="tx1"/>
                </a:solidFill>
                <a:effectLst/>
                <a:latin typeface="+mn-lt"/>
                <a:ea typeface="+mn-ea"/>
                <a:cs typeface="+mn-cs"/>
              </a:rPr>
              <a:t>t matters at </a:t>
            </a:r>
            <a:r>
              <a:rPr lang="en-US" sz="800" kern="1200" dirty="0">
                <a:solidFill>
                  <a:schemeClr val="tx1"/>
                </a:solidFill>
                <a:effectLst/>
                <a:latin typeface="+mn-lt"/>
                <a:ea typeface="+mn-ea"/>
                <a:cs typeface="+mn-cs"/>
                <a:hlinkClick r:id="rId3"/>
              </a:rPr>
              <a:t>www.deloitte.com</a:t>
            </a:r>
            <a:r>
              <a:rPr lang="en-US" sz="800" kern="1200" dirty="0">
                <a:solidFill>
                  <a:schemeClr val="tx1"/>
                </a:solidFill>
                <a:effectLst/>
                <a:latin typeface="+mn-lt"/>
                <a:ea typeface="+mn-ea"/>
                <a:cs typeface="+mn-cs"/>
              </a:rPr>
              <a:t>.</a:t>
            </a:r>
            <a:endParaRPr lang="en-US" sz="800" kern="1200" dirty="0">
              <a:solidFill>
                <a:schemeClr val="bg1"/>
              </a:solidFill>
              <a:effectLst/>
              <a:latin typeface="+mn-lt"/>
              <a:ea typeface="+mn-ea"/>
              <a:cs typeface="+mn-cs"/>
            </a:endParaRP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This communication contains general information only, and none of Deloitte </a:t>
            </a:r>
            <a:r>
              <a:rPr lang="en-US" sz="800" kern="1200" dirty="0" err="1">
                <a:solidFill>
                  <a:schemeClr val="bg1"/>
                </a:solidFill>
                <a:effectLst/>
                <a:latin typeface="+mn-lt"/>
                <a:ea typeface="+mn-ea"/>
                <a:cs typeface="+mn-cs"/>
              </a:rPr>
              <a:t>Touche</a:t>
            </a:r>
            <a:r>
              <a:rPr lang="en-US" sz="800" kern="1200" dirty="0">
                <a:solidFill>
                  <a:schemeClr val="bg1"/>
                </a:solidFill>
                <a:effectLst/>
                <a:latin typeface="+mn-lt"/>
                <a:ea typeface="+mn-ea"/>
                <a:cs typeface="+mn-cs"/>
              </a:rPr>
              <a:t> Tohmatsu Limited (“DTTL”), its global network of member firms or their related entities (collectively, the “Deloitte organization”) is, by means of this communication, rendering professional advice or services. Before making any decision or taking any action that may affect your finances or your business, you should consult a qualified professional adviser. </a:t>
            </a:r>
          </a:p>
          <a:p>
            <a:endParaRPr lang="en-US" sz="800" kern="1200" dirty="0">
              <a:solidFill>
                <a:schemeClr val="bg1"/>
              </a:solidFill>
              <a:effectLst/>
              <a:latin typeface="+mn-lt"/>
              <a:ea typeface="+mn-ea"/>
              <a:cs typeface="+mn-cs"/>
            </a:endParaRPr>
          </a:p>
          <a:p>
            <a:r>
              <a:rPr lang="en-US" sz="800" kern="1200" dirty="0">
                <a:solidFill>
                  <a:schemeClr val="bg1"/>
                </a:solidFill>
                <a:effectLst/>
                <a:latin typeface="+mn-lt"/>
                <a:ea typeface="+mn-ea"/>
                <a:cs typeface="+mn-cs"/>
              </a:rPr>
              <a:t>No representations, warranties or undertakings (express or implied) are given as to the accuracy or completeness of the information in this communication, and none of DTTL, its member firms, related entities, employees or agents shall be liable or responsible for any loss or damage whatsoever arising directly or indirectly in connection with any person relying on this communication. DTTL and each of its member firms, and their related entities, are legally separate and independent entities.</a:t>
            </a:r>
          </a:p>
        </p:txBody>
      </p:sp>
      <p:sp>
        <p:nvSpPr>
          <p:cNvPr id="33" name="TextBox 32"/>
          <p:cNvSpPr txBox="1"/>
          <p:nvPr userDrawn="1"/>
        </p:nvSpPr>
        <p:spPr>
          <a:xfrm>
            <a:off x="6327786" y="6469605"/>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34" name="TextBox 33"/>
          <p:cNvSpPr txBox="1"/>
          <p:nvPr userDrawn="1"/>
        </p:nvSpPr>
        <p:spPr>
          <a:xfrm>
            <a:off x="494251" y="6469606"/>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844943788"/>
      </p:ext>
    </p:extLst>
  </p:cSld>
  <p:clrMapOvr>
    <a:masterClrMapping/>
  </p:clrMapOvr>
  <p:hf hdr="0" dt="0"/>
</p:sldLayout>
</file>

<file path=ppt/slideLayouts/slideLayout107.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2006539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4850485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98150831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7" name="TextBox 6"/>
          <p:cNvSpPr txBox="1"/>
          <p:nvPr userDrawn="1"/>
        </p:nvSpPr>
        <p:spPr>
          <a:xfrm>
            <a:off x="469899" y="6477000"/>
            <a:ext cx="4016376" cy="201260"/>
          </a:xfrm>
          <a:prstGeom prst="rect">
            <a:avLst/>
          </a:prstGeom>
          <a:noFill/>
        </p:spPr>
        <p:txBody>
          <a:bodyPr wrap="square" lIns="0" tIns="0" rIns="0" bIns="0" rtlCol="0">
            <a:noAutofit/>
          </a:bodyPr>
          <a:lstStyle/>
          <a:p>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51099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7" name="TextBox 6"/>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21338889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10" name="TextBox 9"/>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4415823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7" name="TextBox 6"/>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33284872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7" name="TextBox 6"/>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4408866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245120988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6" name="TextBox 5"/>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25507290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8"/>
          <p:cNvSpPr>
            <a:spLocks noGrp="1"/>
          </p:cNvSpPr>
          <p:nvPr>
            <p:ph type="body" sz="quarter" idx="14"/>
          </p:nvPr>
        </p:nvSpPr>
        <p:spPr>
          <a:xfrm>
            <a:off x="914721" y="1353312"/>
            <a:ext cx="10362880" cy="475488"/>
          </a:xfrm>
        </p:spPr>
        <p:txBody>
          <a:bodyPr vert="horz" lIns="0" tIns="0" rIns="0" bIns="0" rtlCol="0">
            <a:noAutofit/>
          </a:bodyPr>
          <a:lstStyle>
            <a:lvl1pPr marL="0" indent="0">
              <a:buNone/>
              <a:defRPr lang="en-US" sz="1200"/>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Tree>
    <p:extLst>
      <p:ext uri="{BB962C8B-B14F-4D97-AF65-F5344CB8AC3E}">
        <p14:creationId xmlns:p14="http://schemas.microsoft.com/office/powerpoint/2010/main" val="40924286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6" name="TextBox 5"/>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2280964605"/>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6" name="TextBox 5"/>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15691361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6" name="TextBox 5"/>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66856842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4499777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56293560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103459322"/>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46832683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93924195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528069217"/>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03107168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47390" cy="1995802"/>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4"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395184647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437947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8300336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669545138"/>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629661089"/>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94259785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810001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78299932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34727079"/>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287349968"/>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46990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98858312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Left,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914400" y="804672"/>
            <a:ext cx="3352800" cy="1993390"/>
          </a:xfrm>
        </p:spPr>
        <p:txBody>
          <a:bodyPr vert="horz" lIns="0" tIns="45720" rIns="0" bIns="0" rtlCol="0" anchor="t" anchorCtr="0">
            <a:noAutofit/>
          </a:bodyPr>
          <a:lstStyle>
            <a:lvl1pPr>
              <a:defRPr lang="en-US" sz="3600" spc="-75" dirty="0">
                <a:latin typeface="+mj-lt"/>
              </a:defRPr>
            </a:lvl1pPr>
          </a:lstStyle>
          <a:p>
            <a:pPr lvl="0" defTabSz="685800">
              <a:lnSpc>
                <a:spcPct val="85000"/>
              </a:lnSpc>
            </a:pPr>
            <a:r>
              <a:rPr lang="en-US"/>
              <a:t>Click to edit Master title style</a:t>
            </a:r>
            <a:endParaRPr lang="en-US" dirty="0"/>
          </a:p>
        </p:txBody>
      </p:sp>
      <p:sp>
        <p:nvSpPr>
          <p:cNvPr id="8" name="Text Placeholder 5"/>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dirty="0"/>
              <a:t>BREADCRUMBS</a:t>
            </a:r>
          </a:p>
        </p:txBody>
      </p:sp>
      <p:sp>
        <p:nvSpPr>
          <p:cNvPr id="5" name="Text Placeholder 4"/>
          <p:cNvSpPr>
            <a:spLocks noGrp="1"/>
          </p:cNvSpPr>
          <p:nvPr>
            <p:ph type="body" sz="quarter" idx="16" hasCustomPrompt="1"/>
          </p:nvPr>
        </p:nvSpPr>
        <p:spPr>
          <a:xfrm>
            <a:off x="914400" y="2743200"/>
            <a:ext cx="3355975" cy="1169988"/>
          </a:xfrm>
        </p:spPr>
        <p:txBody>
          <a:bodyPr/>
          <a:lstStyle>
            <a:lvl1pPr marL="0" indent="0">
              <a:lnSpc>
                <a:spcPct val="130000"/>
              </a:lnSpc>
              <a:buNone/>
              <a:defRPr sz="1200" baseline="0"/>
            </a:lvl1pPr>
          </a:lstStyle>
          <a:p>
            <a:pPr lvl="0"/>
            <a:r>
              <a:rPr lang="en-US" dirty="0"/>
              <a:t>Click to edit Master text styles</a:t>
            </a:r>
          </a:p>
        </p:txBody>
      </p:sp>
    </p:spTree>
    <p:extLst>
      <p:ext uri="{BB962C8B-B14F-4D97-AF65-F5344CB8AC3E}">
        <p14:creationId xmlns:p14="http://schemas.microsoft.com/office/powerpoint/2010/main" val="21731071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4154557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266142748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41498708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67529950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7521676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‹N°›</a:t>
            </a:fld>
            <a:endParaRPr lang="en-US" sz="650" noProof="0" dirty="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dirty="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endParaRPr lang="en-US" noProof="0" dirty="0"/>
          </a:p>
        </p:txBody>
      </p:sp>
      <p:sp>
        <p:nvSpPr>
          <p:cNvPr id="11" name="TextBox 10"/>
          <p:cNvSpPr txBox="1"/>
          <p:nvPr userDrawn="1"/>
        </p:nvSpPr>
        <p:spPr>
          <a:xfrm>
            <a:off x="469899" y="6477000"/>
            <a:ext cx="4016376" cy="201260"/>
          </a:xfrm>
          <a:prstGeom prst="rect">
            <a:avLst/>
          </a:prstGeom>
          <a:noFill/>
        </p:spPr>
        <p:txBody>
          <a:bodyPr wrap="square" lIns="0" tIns="0" rIns="0" bIns="0" rtlCol="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fr-FR" sz="650" kern="1200" dirty="0">
                <a:solidFill>
                  <a:schemeClr val="bg1"/>
                </a:solidFill>
                <a:effectLst/>
                <a:latin typeface="+mn-lt"/>
                <a:ea typeface="+mn-ea"/>
                <a:cs typeface="+mn-cs"/>
              </a:rPr>
              <a:t>© 2017</a:t>
            </a:r>
            <a:r>
              <a:rPr lang="fr-FR" sz="650" kern="1200" baseline="0" dirty="0">
                <a:solidFill>
                  <a:schemeClr val="bg1"/>
                </a:solidFill>
                <a:effectLst/>
                <a:latin typeface="+mn-lt"/>
                <a:ea typeface="+mn-ea"/>
                <a:cs typeface="+mn-cs"/>
              </a:rPr>
              <a:t> Deloitte General Services</a:t>
            </a:r>
            <a:endParaRPr lang="en-GB" sz="650" kern="1200" dirty="0">
              <a:solidFill>
                <a:schemeClr val="bg1"/>
              </a:solidFill>
              <a:effectLst/>
              <a:latin typeface="+mn-lt"/>
              <a:ea typeface="+mn-ea"/>
              <a:cs typeface="+mn-cs"/>
            </a:endParaRPr>
          </a:p>
          <a:p>
            <a:endParaRPr lang="en-GB" sz="65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420939479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84314454"/>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140556357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isclaimer">
    <p:spTree>
      <p:nvGrpSpPr>
        <p:cNvPr id="1" name=""/>
        <p:cNvGrpSpPr/>
        <p:nvPr/>
      </p:nvGrpSpPr>
      <p:grpSpPr>
        <a:xfrm>
          <a:off x="0" y="0"/>
          <a:ext cx="0" cy="0"/>
          <a:chOff x="0" y="0"/>
          <a:chExt cx="0" cy="0"/>
        </a:xfrm>
      </p:grpSpPr>
      <p:sp>
        <p:nvSpPr>
          <p:cNvPr id="3" name="Rectangle 2"/>
          <p:cNvSpPr/>
          <p:nvPr userDrawn="1"/>
        </p:nvSpPr>
        <p:spPr>
          <a:xfrm>
            <a:off x="369523" y="4129798"/>
            <a:ext cx="8528943" cy="2185214"/>
          </a:xfrm>
          <a:prstGeom prst="rect">
            <a:avLst/>
          </a:prstGeom>
        </p:spPr>
        <p:txBody>
          <a:bodyPr wrap="square">
            <a:spAutoFit/>
          </a:bodyPr>
          <a:lstStyle/>
          <a:p>
            <a:r>
              <a:rPr lang="en-GB" sz="800" dirty="0"/>
              <a:t>Deloitte is a multidisciplinary service organization which is subject to certain regulatory and professional restrictions on the types of services we can provide to our clients, particularly where an audit relationship exists, as independence issues and other conflicts of interest may arise. Any services we commit to deliver to you will comply fully with applicable restrictions.</a:t>
            </a:r>
            <a:br>
              <a:rPr lang="en-GB" sz="800" dirty="0"/>
            </a:br>
            <a:endParaRPr lang="en-GB" sz="800" dirty="0"/>
          </a:p>
          <a:p>
            <a:r>
              <a:rPr lang="en-GB" sz="800" dirty="0"/>
              <a:t>This communication contains general information only, and none of Deloitte </a:t>
            </a:r>
            <a:r>
              <a:rPr lang="en-GB" sz="800" dirty="0" err="1"/>
              <a:t>Touche</a:t>
            </a:r>
            <a:r>
              <a:rPr lang="en-GB" sz="800" dirty="0"/>
              <a:t> Tohmatsu Limited, its member firms, or their related entities (collectively, the “Deloitte network”) is, by means of this communication, rendering professional advice or services. Before making any decision or taking any action that may affect your finances or your business, you should consult a qualified professional adviser. No entity in the Deloitte network shall be responsible for any loss whatsoever sustained by any person who relies on this communication.</a:t>
            </a:r>
            <a:br>
              <a:rPr lang="en-GB" sz="800" dirty="0"/>
            </a:br>
            <a:endParaRPr lang="en-GB" sz="800" dirty="0"/>
          </a:p>
          <a:p>
            <a:r>
              <a:rPr lang="en-GB" sz="800" dirty="0"/>
              <a:t>Deloitte refers to one or more of Deloitte </a:t>
            </a:r>
            <a:r>
              <a:rPr lang="en-GB" sz="800" dirty="0" err="1"/>
              <a:t>Touche</a:t>
            </a:r>
            <a:r>
              <a:rPr lang="en-GB" sz="800" dirty="0"/>
              <a:t> Tohmatsu Limited, a UK private company limited by guarantee (“DTTL”), its network of member firms, and their related entities. DTTL and each of its member firms are legally separate and independent entities. DTTL (also referred to as “Deloitte Global”) does not provide services to clients. Please see </a:t>
            </a:r>
            <a:r>
              <a:rPr lang="en-GB" sz="800" b="1" u="sng" dirty="0">
                <a:hlinkClick r:id="rId2"/>
              </a:rPr>
              <a:t>www.deloitte.com/about</a:t>
            </a:r>
            <a:r>
              <a:rPr lang="en-GB" sz="800" dirty="0"/>
              <a:t> for a more detailed description of DTTL and its member firms.</a:t>
            </a:r>
            <a:br>
              <a:rPr lang="en-GB" sz="800" dirty="0"/>
            </a:br>
            <a:endParaRPr lang="en-GB" sz="800" dirty="0"/>
          </a:p>
          <a:p>
            <a:r>
              <a:rPr lang="en-GB" sz="800" dirty="0"/>
              <a:t>Deloitte provides audit, consulting, financial advisory, risk advisory, tax and related services to public and private clients spanning multiple industries. Deloitte serves four out of five Fortune Global 500</a:t>
            </a:r>
            <a:r>
              <a:rPr lang="en-GB" sz="800" baseline="30000" dirty="0"/>
              <a:t>® </a:t>
            </a:r>
            <a:r>
              <a:rPr lang="en-GB" sz="800" dirty="0"/>
              <a:t>companies through a globally connected network of member firms in more than 150 countries bringing world-class capabilities, insights, and high-quality service to address clients’ most complex business challenges. To learn more about how Deloitte’s approximately 245,000 professionals make an impact that matters, please connect with us on </a:t>
            </a:r>
            <a:r>
              <a:rPr lang="en-GB" sz="800" b="1" u="sng" dirty="0">
                <a:hlinkClick r:id="rId3"/>
              </a:rPr>
              <a:t>Facebook</a:t>
            </a:r>
            <a:r>
              <a:rPr lang="en-GB" sz="800" dirty="0"/>
              <a:t>, </a:t>
            </a:r>
            <a:r>
              <a:rPr lang="en-GB" sz="800" b="1" u="sng" dirty="0">
                <a:hlinkClick r:id="rId4"/>
              </a:rPr>
              <a:t>LinkedIn</a:t>
            </a:r>
            <a:r>
              <a:rPr lang="en-GB" sz="800" dirty="0"/>
              <a:t>, or </a:t>
            </a:r>
            <a:r>
              <a:rPr lang="en-GB" sz="800" b="1" u="sng" dirty="0">
                <a:hlinkClick r:id="rId5"/>
              </a:rPr>
              <a:t>Twitter</a:t>
            </a:r>
            <a:r>
              <a:rPr lang="en-GB" sz="800" dirty="0"/>
              <a:t>.</a:t>
            </a:r>
          </a:p>
        </p:txBody>
      </p:sp>
      <p:grpSp>
        <p:nvGrpSpPr>
          <p:cNvPr id="4" name="Group 3"/>
          <p:cNvGrpSpPr/>
          <p:nvPr userDrawn="1"/>
        </p:nvGrpSpPr>
        <p:grpSpPr>
          <a:xfrm>
            <a:off x="377991" y="378000"/>
            <a:ext cx="1620000" cy="307976"/>
            <a:chOff x="398463" y="404813"/>
            <a:chExt cx="1627187" cy="307976"/>
          </a:xfrm>
          <a:solidFill>
            <a:schemeClr val="tx1"/>
          </a:solidFill>
        </p:grpSpPr>
        <p:sp>
          <p:nvSpPr>
            <p:cNvPr id="5"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6"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7"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8"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9"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0"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1"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2"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3"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sp>
          <p:nvSpPr>
            <p:cNvPr id="14"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dirty="0">
                <a:solidFill>
                  <a:schemeClr val="bg1"/>
                </a:solidFill>
              </a:endParaRPr>
            </a:p>
          </p:txBody>
        </p:sp>
      </p:grpSp>
    </p:spTree>
    <p:extLst>
      <p:ext uri="{BB962C8B-B14F-4D97-AF65-F5344CB8AC3E}">
        <p14:creationId xmlns:p14="http://schemas.microsoft.com/office/powerpoint/2010/main" val="109023058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893440062"/>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9696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3393716" y="727595"/>
            <a:ext cx="5400000" cy="5400000"/>
          </a:xfrm>
          <a:prstGeom prst="rect">
            <a:avLst/>
          </a:prstGeom>
        </p:spPr>
        <p:txBody>
          <a:bodyPr/>
          <a:lstStyle>
            <a:lvl1pPr>
              <a:defRPr>
                <a:solidFill>
                  <a:schemeClr val="bg1"/>
                </a:solidFill>
              </a:defRPr>
            </a:lvl1pPr>
          </a:lstStyle>
          <a:p>
            <a:r>
              <a:rPr lang="en-US" noProof="0"/>
              <a:t>Click icon to add picture</a:t>
            </a:r>
            <a:endParaRPr lang="en-US" noProof="0" dirty="0"/>
          </a:p>
        </p:txBody>
      </p:sp>
      <p:grpSp>
        <p:nvGrpSpPr>
          <p:cNvPr id="18" name="Group 17">
            <a:extLst>
              <a:ext uri="{FF2B5EF4-FFF2-40B4-BE49-F238E27FC236}">
                <a16:creationId xmlns:a16="http://schemas.microsoft.com/office/drawing/2014/main" id="{2A695DEC-E9CB-4EE6-B6A0-35EA322D267E}"/>
              </a:ext>
            </a:extLst>
          </p:cNvPr>
          <p:cNvGrpSpPr>
            <a:grpSpLocks noChangeAspect="1"/>
          </p:cNvGrpSpPr>
          <p:nvPr userDrawn="1"/>
        </p:nvGrpSpPr>
        <p:grpSpPr>
          <a:xfrm>
            <a:off x="469900" y="457761"/>
            <a:ext cx="1998000" cy="374400"/>
            <a:chOff x="398463" y="404813"/>
            <a:chExt cx="1627187" cy="307976"/>
          </a:xfrm>
          <a:solidFill>
            <a:schemeClr val="tx1"/>
          </a:solidFill>
        </p:grpSpPr>
        <p:sp>
          <p:nvSpPr>
            <p:cNvPr id="30" name="Oval 5">
              <a:extLst>
                <a:ext uri="{FF2B5EF4-FFF2-40B4-BE49-F238E27FC236}">
                  <a16:creationId xmlns:a16="http://schemas.microsoft.com/office/drawing/2014/main" id="{156892DF-711C-4336-AEBF-762E1CB7CCD8}"/>
                </a:ext>
              </a:extLst>
            </p:cNvPr>
            <p:cNvSpPr>
              <a:spLocks noChangeArrowheads="1"/>
            </p:cNvSpPr>
            <p:nvPr userDrawn="1"/>
          </p:nvSpPr>
          <p:spPr bwMode="auto">
            <a:xfrm>
              <a:off x="1938338" y="625476"/>
              <a:ext cx="87312" cy="87313"/>
            </a:xfrm>
            <a:prstGeom prst="ellipse">
              <a:avLst/>
            </a:prstGeom>
            <a:solidFill>
              <a:srgbClr val="86BC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1" name="Freeform 6">
              <a:extLst>
                <a:ext uri="{FF2B5EF4-FFF2-40B4-BE49-F238E27FC236}">
                  <a16:creationId xmlns:a16="http://schemas.microsoft.com/office/drawing/2014/main" id="{654BE607-CC12-452A-95BB-8AEB794BBEF6}"/>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2" name="Rectangle 7">
              <a:extLst>
                <a:ext uri="{FF2B5EF4-FFF2-40B4-BE49-F238E27FC236}">
                  <a16:creationId xmlns:a16="http://schemas.microsoft.com/office/drawing/2014/main" id="{AE06DD36-C381-4B3C-86D3-4123CCCA48EE}"/>
                </a:ext>
              </a:extLst>
            </p:cNvPr>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Freeform 8">
              <a:extLst>
                <a:ext uri="{FF2B5EF4-FFF2-40B4-BE49-F238E27FC236}">
                  <a16:creationId xmlns:a16="http://schemas.microsoft.com/office/drawing/2014/main" id="{20BC03DC-7852-47B1-9820-005DEBD76BF8}"/>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Rectangle 9">
              <a:extLst>
                <a:ext uri="{FF2B5EF4-FFF2-40B4-BE49-F238E27FC236}">
                  <a16:creationId xmlns:a16="http://schemas.microsoft.com/office/drawing/2014/main" id="{07652C2F-A141-4AB0-9E2F-202CA0F5FB93}"/>
                </a:ext>
              </a:extLst>
            </p:cNvPr>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Rectangle 10">
              <a:extLst>
                <a:ext uri="{FF2B5EF4-FFF2-40B4-BE49-F238E27FC236}">
                  <a16:creationId xmlns:a16="http://schemas.microsoft.com/office/drawing/2014/main" id="{5648F6A9-F4A7-4EA4-BEB8-6F1BB21E0FBB}"/>
                </a:ext>
              </a:extLst>
            </p:cNvPr>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1">
              <a:extLst>
                <a:ext uri="{FF2B5EF4-FFF2-40B4-BE49-F238E27FC236}">
                  <a16:creationId xmlns:a16="http://schemas.microsoft.com/office/drawing/2014/main" id="{1217BB3C-3B45-4FD5-A1F2-2A4B137E814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2">
              <a:extLst>
                <a:ext uri="{FF2B5EF4-FFF2-40B4-BE49-F238E27FC236}">
                  <a16:creationId xmlns:a16="http://schemas.microsoft.com/office/drawing/2014/main" id="{2285CDEF-D8F9-4088-8EFE-11B02C6E1F4C}"/>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8" name="Freeform 13">
              <a:extLst>
                <a:ext uri="{FF2B5EF4-FFF2-40B4-BE49-F238E27FC236}">
                  <a16:creationId xmlns:a16="http://schemas.microsoft.com/office/drawing/2014/main" id="{8B4FB454-2D1E-4839-87E0-3E961CBE461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9" name="Freeform 14">
              <a:extLst>
                <a:ext uri="{FF2B5EF4-FFF2-40B4-BE49-F238E27FC236}">
                  <a16:creationId xmlns:a16="http://schemas.microsoft.com/office/drawing/2014/main" id="{95322F62-2CA7-4C72-BE20-8B93945A3273}"/>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
        <p:nvSpPr>
          <p:cNvPr id="40" name="Title 1">
            <a:extLst>
              <a:ext uri="{FF2B5EF4-FFF2-40B4-BE49-F238E27FC236}">
                <a16:creationId xmlns:a16="http://schemas.microsoft.com/office/drawing/2014/main" id="{D9B25E43-ACA5-4BFC-98CD-B96634D5AD4A}"/>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41" name="Text Placeholder 4">
            <a:extLst>
              <a:ext uri="{FF2B5EF4-FFF2-40B4-BE49-F238E27FC236}">
                <a16:creationId xmlns:a16="http://schemas.microsoft.com/office/drawing/2014/main" id="{EE5D7BA0-7E63-4F55-8707-FB998AF96C8C}"/>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1195702533"/>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501651" y="1705670"/>
            <a:ext cx="10541000" cy="1592403"/>
          </a:xfrm>
        </p:spPr>
        <p:txBody>
          <a:bodyPr anchor="b"/>
          <a:lstStyle>
            <a:lvl1pPr>
              <a:lnSpc>
                <a:spcPct val="95000"/>
              </a:lnSpc>
              <a:defRPr sz="3600" b="1">
                <a:solidFill>
                  <a:schemeClr val="tx1"/>
                </a:solidFill>
                <a:latin typeface="+mj-lt"/>
                <a:ea typeface="Open Sans" panose="020B0606030504020204" pitchFamily="34" charset="0"/>
                <a:cs typeface="Calibri" panose="020F050202020403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501651" y="3429000"/>
            <a:ext cx="10541000" cy="1566532"/>
          </a:xfrm>
        </p:spPr>
        <p:txBody>
          <a:bodyPr lIns="0" tIns="0" rIns="0" bIns="0">
            <a:noAutofit/>
          </a:bodyPr>
          <a:lstStyle>
            <a:lvl1pPr marL="0" indent="0">
              <a:lnSpc>
                <a:spcPct val="95000"/>
              </a:lnSpc>
              <a:spcAft>
                <a:spcPts val="0"/>
              </a:spcAft>
              <a:buNone/>
              <a:defRPr sz="36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73929078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Key statement white">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01651" y="1628775"/>
            <a:ext cx="9277349" cy="4752975"/>
          </a:xfrm>
          <a:prstGeom prst="rect">
            <a:avLst/>
          </a:prstGeom>
        </p:spPr>
        <p:txBody>
          <a:bodyPr>
            <a:normAutofit/>
          </a:bodyPr>
          <a:lstStyle>
            <a:lvl1pPr>
              <a:spcBef>
                <a:spcPts val="3600"/>
              </a:spcBef>
              <a:defRPr sz="2200">
                <a:solidFill>
                  <a:schemeClr val="tx1"/>
                </a:solidFill>
              </a:defRPr>
            </a:lvl1pPr>
            <a:lvl2pPr marL="457200" indent="-457200">
              <a:defRPr sz="3000">
                <a:solidFill>
                  <a:schemeClr val="bg2"/>
                </a:solidFill>
              </a:defRPr>
            </a:lvl2pPr>
            <a:lvl3pPr>
              <a:defRPr sz="3000">
                <a:solidFill>
                  <a:schemeClr val="bg2"/>
                </a:solidFill>
              </a:defRPr>
            </a:lvl3pPr>
            <a:lvl4pPr>
              <a:defRPr sz="3000">
                <a:solidFill>
                  <a:schemeClr val="bg2"/>
                </a:solidFill>
              </a:defRPr>
            </a:lvl4pPr>
            <a:lvl5pPr>
              <a:defRPr sz="3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17665305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Letter Layout">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8862256" y="405929"/>
            <a:ext cx="2804160" cy="1027760"/>
          </a:xfrm>
        </p:spPr>
        <p:txBody>
          <a:bodyPr/>
          <a:lstStyle>
            <a:lvl1pPr>
              <a:spcBef>
                <a:spcPts val="185"/>
              </a:spcBef>
              <a:defRPr sz="923">
                <a:solidFill>
                  <a:schemeClr val="tx1"/>
                </a:solidFill>
              </a:defRPr>
            </a:lvl1pPr>
            <a:lvl2pPr>
              <a:defRPr sz="969">
                <a:solidFill>
                  <a:schemeClr val="tx2"/>
                </a:solidFill>
              </a:defRPr>
            </a:lvl2pPr>
            <a:lvl3pPr>
              <a:defRPr sz="969">
                <a:solidFill>
                  <a:schemeClr val="tx2"/>
                </a:solidFill>
              </a:defRPr>
            </a:lvl3pPr>
            <a:lvl4pPr>
              <a:defRPr sz="923">
                <a:solidFill>
                  <a:schemeClr val="tx2"/>
                </a:solidFill>
              </a:defRPr>
            </a:lvl4pPr>
            <a:lvl5pPr>
              <a:defRPr sz="923">
                <a:solidFill>
                  <a:schemeClr val="tx2"/>
                </a:solidFill>
              </a:defRPr>
            </a:lvl5pPr>
          </a:lstStyle>
          <a:p>
            <a:pPr lvl="0"/>
            <a:r>
              <a:rPr lang="en-US"/>
              <a:t>Edit Master text styles</a:t>
            </a:r>
          </a:p>
        </p:txBody>
      </p:sp>
      <p:sp>
        <p:nvSpPr>
          <p:cNvPr id="7" name="Text Placeholder 6"/>
          <p:cNvSpPr>
            <a:spLocks noGrp="1"/>
          </p:cNvSpPr>
          <p:nvPr>
            <p:ph type="body" sz="quarter" idx="11"/>
          </p:nvPr>
        </p:nvSpPr>
        <p:spPr>
          <a:xfrm>
            <a:off x="525586" y="1700214"/>
            <a:ext cx="2766255" cy="4656835"/>
          </a:xfrm>
        </p:spPr>
        <p:txBody>
          <a:bodyPr>
            <a:normAutofit/>
          </a:bodyPr>
          <a:lstStyle>
            <a:lvl1pPr>
              <a:spcBef>
                <a:spcPts val="0"/>
              </a:spcBef>
              <a:spcAft>
                <a:spcPts val="554"/>
              </a:spcAft>
              <a:defRPr sz="1300"/>
            </a:lvl1pPr>
            <a:lvl2pPr>
              <a:spcBef>
                <a:spcPts val="277"/>
              </a:spcBef>
              <a:defRPr/>
            </a:lvl2pPr>
            <a:lvl3pPr>
              <a:spcBef>
                <a:spcPts val="277"/>
              </a:spcBef>
              <a:defRPr/>
            </a:lvl3pPr>
            <a:lvl4pPr>
              <a:spcBef>
                <a:spcPts val="277"/>
              </a:spcBef>
              <a:defRPr/>
            </a:lvl4pPr>
            <a:lvl5pPr>
              <a:spcBef>
                <a:spcPts val="277"/>
              </a:spcBef>
              <a:defRPr/>
            </a:lvl5pPr>
          </a:lstStyle>
          <a:p>
            <a:pPr lvl="0"/>
            <a:r>
              <a:rPr lang="en-US"/>
              <a:t>Edit Master text styles</a:t>
            </a:r>
          </a:p>
        </p:txBody>
      </p:sp>
      <p:sp>
        <p:nvSpPr>
          <p:cNvPr id="9" name="Text Placeholder 8"/>
          <p:cNvSpPr>
            <a:spLocks noGrp="1"/>
          </p:cNvSpPr>
          <p:nvPr>
            <p:ph type="body" sz="quarter" idx="12"/>
          </p:nvPr>
        </p:nvSpPr>
        <p:spPr>
          <a:xfrm>
            <a:off x="3780369" y="1700212"/>
            <a:ext cx="7886049" cy="4657726"/>
          </a:xfrm>
        </p:spPr>
        <p:txBody>
          <a:bodyPr/>
          <a:lstStyle>
            <a:lvl1pPr>
              <a:spcBef>
                <a:spcPts val="1662"/>
              </a:spcBef>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sp>
        <p:nvSpPr>
          <p:cNvPr id="8" name="TextBox 7"/>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Tax &amp; Consulting, SARL</a:t>
            </a:r>
            <a:endParaRPr lang="en-GB" sz="800" kern="1200" dirty="0">
              <a:solidFill>
                <a:schemeClr val="tx1"/>
              </a:solidFill>
              <a:effectLst/>
              <a:latin typeface="+mn-lt"/>
              <a:ea typeface="+mn-ea"/>
              <a:cs typeface="+mn-cs"/>
            </a:endParaRPr>
          </a:p>
        </p:txBody>
      </p:sp>
      <p:sp>
        <p:nvSpPr>
          <p:cNvPr id="14" name="TextBox 13"/>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74694852"/>
      </p:ext>
    </p:extLst>
  </p:cSld>
  <p:clrMapOvr>
    <a:masterClrMapping/>
  </p:clrMapOvr>
  <p:transition>
    <p:fade/>
  </p:transition>
  <p:hf hd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501651" y="1665289"/>
            <a:ext cx="9277349" cy="4716463"/>
          </a:xfrm>
          <a:prstGeom prst="rect">
            <a:avLst/>
          </a:prstGeom>
        </p:spPr>
        <p:txBody>
          <a:bodyPr/>
          <a:lstStyle>
            <a:lvl1pPr>
              <a:tabLst>
                <a:tab pos="6729413" algn="r"/>
              </a:tabLst>
              <a:defRPr>
                <a:latin typeface="+mn-lt"/>
              </a:defRPr>
            </a:lvl1pPr>
            <a:lvl2pPr>
              <a:tabLst>
                <a:tab pos="6729413" algn="r"/>
              </a:tabLst>
              <a:defRPr>
                <a:latin typeface="+mj-lt"/>
              </a:defRPr>
            </a:lvl2pPr>
            <a:lvl3pPr>
              <a:tabLst>
                <a:tab pos="6729413" algn="r"/>
              </a:tabLst>
              <a:defRPr>
                <a:latin typeface="+mn-lt"/>
              </a:defRPr>
            </a:lvl3pPr>
            <a:lvl4pPr>
              <a:tabLst>
                <a:tab pos="6729413" algn="r"/>
              </a:tabLst>
              <a:defRPr>
                <a:latin typeface="+mn-lt"/>
              </a:defRPr>
            </a:lvl4pPr>
            <a:lvl5pPr>
              <a:tabLst>
                <a:tab pos="5029200" algn="r"/>
              </a:tabLst>
              <a:defRPr baseline="0">
                <a:latin typeface="+mn-lt"/>
              </a:defRPr>
            </a:lvl5pPr>
            <a:lvl6pPr>
              <a:tabLst>
                <a:tab pos="6729413" algn="r"/>
              </a:tabLst>
              <a:defRPr/>
            </a:lvl6pPr>
            <a:lvl7pPr>
              <a:tabLst>
                <a:tab pos="6729413" algn="r"/>
              </a:tabLst>
              <a:defRPr/>
            </a:lvl7pPr>
            <a:lvl8pPr>
              <a:tabLst>
                <a:tab pos="6729413" algn="r"/>
              </a:tabLst>
              <a:defRPr/>
            </a:lvl8pPr>
            <a:lvl9pPr>
              <a:tabLst>
                <a:tab pos="6729413"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p:cNvSpPr>
            <a:spLocks noGrp="1"/>
          </p:cNvSpPr>
          <p:nvPr>
            <p:ph type="title" hasCustomPrompt="1"/>
          </p:nvPr>
        </p:nvSpPr>
        <p:spPr>
          <a:xfrm>
            <a:off x="501652" y="317500"/>
            <a:ext cx="11180232"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641366635"/>
      </p:ext>
    </p:extLst>
  </p:cSld>
  <p:clrMapOvr>
    <a:masterClrMapping/>
  </p:clrMapOvr>
  <p:transition>
    <p:fade/>
  </p:transition>
  <p:hf hd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tents with image">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1"/>
            <a:ext cx="11188700" cy="698500"/>
          </a:xfrm>
          <a:prstGeom prst="rect">
            <a:avLst/>
          </a:prstGeom>
        </p:spPr>
        <p:txBody>
          <a:bodyPr vert="horz" lIns="0" tIns="0" rIns="0" bIns="0" rtlCol="0" anchor="t" anchorCtr="0">
            <a:noAutofit/>
          </a:bodyPr>
          <a:lstStyle>
            <a:lvl1pPr>
              <a:defRPr/>
            </a:lvl1pPr>
          </a:lstStyle>
          <a:p>
            <a:r>
              <a:rPr lang="en-US" noProof="0" dirty="0"/>
              <a:t>Click to add title</a:t>
            </a:r>
          </a:p>
        </p:txBody>
      </p:sp>
      <p:sp>
        <p:nvSpPr>
          <p:cNvPr id="5" name="Picture Placeholder 9"/>
          <p:cNvSpPr>
            <a:spLocks noGrp="1"/>
          </p:cNvSpPr>
          <p:nvPr>
            <p:ph type="pic" sz="quarter" idx="15"/>
          </p:nvPr>
        </p:nvSpPr>
        <p:spPr>
          <a:xfrm>
            <a:off x="5450351" y="1701801"/>
            <a:ext cx="6240000" cy="4679950"/>
          </a:xfrm>
        </p:spPr>
        <p:txBody>
          <a:bodyPr/>
          <a:lstStyle/>
          <a:p>
            <a:r>
              <a:rPr lang="en-US" noProof="0"/>
              <a:t>Click icon to add picture</a:t>
            </a:r>
            <a:endParaRPr lang="en-US" noProof="0" dirty="0"/>
          </a:p>
        </p:txBody>
      </p:sp>
      <p:sp>
        <p:nvSpPr>
          <p:cNvPr id="6" name="Content Placeholder 3"/>
          <p:cNvSpPr>
            <a:spLocks noGrp="1"/>
          </p:cNvSpPr>
          <p:nvPr>
            <p:ph sz="quarter" idx="10"/>
          </p:nvPr>
        </p:nvSpPr>
        <p:spPr>
          <a:xfrm>
            <a:off x="501651" y="1665289"/>
            <a:ext cx="4456429" cy="4716463"/>
          </a:xfrm>
          <a:prstGeom prst="rect">
            <a:avLst/>
          </a:prstGeom>
        </p:spPr>
        <p:txBody>
          <a:bodyPr/>
          <a:lstStyle>
            <a:lvl1pPr>
              <a:tabLst>
                <a:tab pos="5029200" algn="r"/>
              </a:tabLst>
              <a:defRPr>
                <a:latin typeface="+mn-lt"/>
              </a:defRPr>
            </a:lvl1pPr>
            <a:lvl2pPr>
              <a:tabLst>
                <a:tab pos="5029200" algn="r"/>
              </a:tabLst>
              <a:defRPr>
                <a:latin typeface="+mj-lt"/>
              </a:defRPr>
            </a:lvl2pPr>
            <a:lvl3pPr>
              <a:tabLst>
                <a:tab pos="5029200" algn="r"/>
              </a:tabLst>
              <a:defRPr>
                <a:latin typeface="+mn-lt"/>
              </a:defRPr>
            </a:lvl3pPr>
            <a:lvl4pPr>
              <a:tabLst>
                <a:tab pos="5029200" algn="r"/>
              </a:tabLst>
              <a:defRPr>
                <a:latin typeface="+mn-lt"/>
              </a:defRPr>
            </a:lvl4pPr>
            <a:lvl5pPr>
              <a:tabLst>
                <a:tab pos="5029200" algn="r"/>
              </a:tabLst>
              <a:defRPr baseline="0">
                <a:latin typeface="+mn-lt"/>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4077439587"/>
      </p:ext>
    </p:extLst>
  </p:cSld>
  <p:clrMapOvr>
    <a:masterClrMapping/>
  </p:clrMapOvr>
  <p:transition>
    <p:fade/>
  </p:transition>
  <p:hf hd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itle &amp; 1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698500"/>
          </a:xfrm>
        </p:spPr>
        <p:txBody>
          <a:bodyPr/>
          <a:lstStyle/>
          <a:p>
            <a:r>
              <a:rPr lang="en-US"/>
              <a:t>Click to edit Master title style</a:t>
            </a:r>
            <a:endParaRPr lang="en-US" dirty="0"/>
          </a:p>
        </p:txBody>
      </p:sp>
      <p:sp>
        <p:nvSpPr>
          <p:cNvPr id="14" name="Text Placeholder 18"/>
          <p:cNvSpPr>
            <a:spLocks noGrp="1"/>
          </p:cNvSpPr>
          <p:nvPr>
            <p:ph idx="1"/>
          </p:nvPr>
        </p:nvSpPr>
        <p:spPr>
          <a:xfrm>
            <a:off x="501651" y="1665289"/>
            <a:ext cx="11165416" cy="4716463"/>
          </a:xfrm>
          <a:prstGeom prst="rect">
            <a:avLst/>
          </a:prstGeom>
        </p:spPr>
        <p:txBody>
          <a:bodyPr vert="horz" lIns="0" tIns="0" rIns="0" bIns="0" rtlCol="0">
            <a:normAutofit/>
          </a:bodyPr>
          <a:lstStyle>
            <a:lvl1pPr>
              <a:defRPr>
                <a:latin typeface="+mn-lt"/>
              </a:defRPr>
            </a:lvl1pPr>
            <a:lvl2pPr>
              <a:defRPr>
                <a:latin typeface="+mj-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86856975"/>
      </p:ext>
    </p:extLst>
  </p:cSld>
  <p:clrMapOvr>
    <a:masterClrMapping/>
  </p:clrMapOvr>
  <p:transition>
    <p:fade/>
  </p:transition>
  <p:hf hdr="0" dt="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060318765"/>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ubtitle &amp; 1 column - larg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1651" y="317500"/>
            <a:ext cx="11162349" cy="698501"/>
          </a:xfrm>
          <a:prstGeom prst="rect">
            <a:avLst/>
          </a:prstGeom>
        </p:spPr>
        <p:txBody>
          <a:bodyPr vert="horz" lIns="0" tIns="0" rIns="0" bIns="0" rtlCol="0" anchor="t" anchorCtr="0">
            <a:noAutofit/>
          </a:bodyPr>
          <a:lstStyle>
            <a:lvl1pPr>
              <a:defRPr/>
            </a:lvl1pPr>
          </a:lstStyle>
          <a:p>
            <a:r>
              <a:rPr lang="en-US" noProof="0"/>
              <a:t>Click to edit Master title style</a:t>
            </a:r>
            <a:endParaRPr lang="en-US" noProof="0" dirty="0"/>
          </a:p>
        </p:txBody>
      </p:sp>
      <p:sp>
        <p:nvSpPr>
          <p:cNvPr id="8" name="Text Placeholder 18"/>
          <p:cNvSpPr>
            <a:spLocks noGrp="1"/>
          </p:cNvSpPr>
          <p:nvPr>
            <p:ph idx="1"/>
          </p:nvPr>
        </p:nvSpPr>
        <p:spPr>
          <a:xfrm>
            <a:off x="501651" y="1700213"/>
            <a:ext cx="11165416" cy="4678986"/>
          </a:xfrm>
          <a:prstGeom prst="rect">
            <a:avLst/>
          </a:prstGeom>
        </p:spPr>
        <p:txBody>
          <a:bodyPr vert="horz" lIns="0" tIns="0" rIns="0" bIns="0" rtlCol="0">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612040031"/>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ubtitle &amp;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1652" y="2052000"/>
            <a:ext cx="11188699" cy="4069013"/>
          </a:xfrm>
          <a:prstGeom prst="rect">
            <a:avLst/>
          </a:prstGeom>
        </p:spPr>
        <p:txBody>
          <a:bodyPr/>
          <a:lstStyle/>
          <a:p>
            <a:r>
              <a:rPr lang="en-US"/>
              <a:t>Click icon to add chart</a:t>
            </a:r>
            <a:endParaRPr lang="en-GB" dirty="0"/>
          </a:p>
        </p:txBody>
      </p:sp>
      <p:sp>
        <p:nvSpPr>
          <p:cNvPr id="18" name="Text Placeholder 8"/>
          <p:cNvSpPr>
            <a:spLocks noGrp="1"/>
          </p:cNvSpPr>
          <p:nvPr>
            <p:ph type="body" sz="quarter" idx="18"/>
          </p:nvPr>
        </p:nvSpPr>
        <p:spPr>
          <a:xfrm>
            <a:off x="501652" y="1700214"/>
            <a:ext cx="11188699"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501651" y="6121014"/>
            <a:ext cx="11188700" cy="260737"/>
          </a:xfrm>
        </p:spPr>
        <p:txBody>
          <a:bodyPr>
            <a:normAutofit/>
          </a:bodyPr>
          <a:lstStyle>
            <a:lvl1pPr>
              <a:spcAft>
                <a:spcPts val="0"/>
              </a:spcAft>
              <a:defRPr sz="900"/>
            </a:lvl1pPr>
          </a:lstStyle>
          <a:p>
            <a:pPr lvl="0"/>
            <a:r>
              <a:rPr lang="en-US"/>
              <a:t>Edit Master text styles</a:t>
            </a:r>
          </a:p>
        </p:txBody>
      </p:sp>
    </p:spTree>
    <p:extLst>
      <p:ext uri="{BB962C8B-B14F-4D97-AF65-F5344CB8AC3E}">
        <p14:creationId xmlns:p14="http://schemas.microsoft.com/office/powerpoint/2010/main" val="355221263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91001" y="1961812"/>
            <a:ext cx="8001000" cy="2921731"/>
          </a:xfrm>
        </p:spPr>
        <p:txBody>
          <a:bodyPr anchor="b" anchorCtr="0"/>
          <a:lstStyle>
            <a:lvl1pPr>
              <a:lnSpc>
                <a:spcPct val="85000"/>
              </a:lnSpc>
              <a:defRPr sz="5400" b="1" baseline="0">
                <a:latin typeface="+mn-lt"/>
              </a:defRPr>
            </a:lvl1pPr>
          </a:lstStyle>
          <a:p>
            <a:r>
              <a:rPr lang="en-US" dirty="0"/>
              <a:t>Thank You </a:t>
            </a:r>
            <a:br>
              <a:rPr lang="en-US" dirty="0"/>
            </a:br>
            <a:r>
              <a:rPr lang="en-US" dirty="0"/>
              <a:t>Goes Here.</a:t>
            </a:r>
          </a:p>
        </p:txBody>
      </p:sp>
      <p:sp>
        <p:nvSpPr>
          <p:cNvPr id="9" name="Rectangle 8"/>
          <p:cNvSpPr/>
          <p:nvPr/>
        </p:nvSpPr>
        <p:spPr>
          <a:xfrm>
            <a:off x="4134012" y="5436072"/>
            <a:ext cx="7143588" cy="1421928"/>
          </a:xfrm>
          <a:prstGeom prst="rect">
            <a:avLst/>
          </a:prstGeom>
        </p:spPr>
        <p:txBody>
          <a:bodyPr wrap="square" numCol="2" spcCol="182880">
            <a:spAutoFit/>
          </a:bodyPr>
          <a:lstStyle/>
          <a:p>
            <a:pPr>
              <a:lnSpc>
                <a:spcPct val="120000"/>
              </a:lnSpc>
            </a:pPr>
            <a:r>
              <a:rPr lang="en-US" sz="700" dirty="0">
                <a:latin typeface="Open Sans" charset="0"/>
                <a:ea typeface="Open Sans" charset="0"/>
                <a:cs typeface="Open Sans" charset="0"/>
              </a:rPr>
              <a:t>This publication contains general information only, and none of the member firms of Deloitte </a:t>
            </a:r>
            <a:r>
              <a:rPr lang="en-US" sz="700" dirty="0" err="1">
                <a:latin typeface="Open Sans" charset="0"/>
                <a:ea typeface="Open Sans" charset="0"/>
                <a:cs typeface="Open Sans" charset="0"/>
              </a:rPr>
              <a:t>Touche</a:t>
            </a:r>
            <a:r>
              <a:rPr lang="en-US" sz="700" dirty="0">
                <a:latin typeface="Open Sans" charset="0"/>
                <a:ea typeface="Open Sans" charset="0"/>
                <a:cs typeface="Open Sans" charset="0"/>
              </a:rPr>
              <a:t>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dirty="0">
                <a:latin typeface="Open Sans" charset="0"/>
                <a:ea typeface="Open Sans" charset="0"/>
                <a:cs typeface="Open Sans" charset="0"/>
              </a:rPr>
            </a:br>
            <a:br>
              <a:rPr lang="en-US" sz="700" dirty="0">
                <a:latin typeface="Open Sans" charset="0"/>
                <a:ea typeface="Open Sans" charset="0"/>
                <a:cs typeface="Open Sans" charset="0"/>
              </a:rPr>
            </a:br>
            <a:endParaRPr lang="en-US" sz="700" dirty="0">
              <a:latin typeface="Open Sans" charset="0"/>
              <a:ea typeface="Open Sans" charset="0"/>
              <a:cs typeface="Open Sans" charset="0"/>
            </a:endParaRPr>
          </a:p>
          <a:p>
            <a:pPr>
              <a:lnSpc>
                <a:spcPct val="120000"/>
              </a:lnSpc>
            </a:pPr>
            <a:r>
              <a:rPr lang="en-US" sz="700" dirty="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dirty="0">
                <a:latin typeface="Open Sans" charset="0"/>
                <a:ea typeface="Open Sans" charset="0"/>
                <a:cs typeface="Open Sans" charset="0"/>
              </a:rPr>
            </a:br>
            <a:r>
              <a:rPr lang="en-US" sz="700" dirty="0">
                <a:latin typeface="Open Sans" charset="0"/>
                <a:ea typeface="Open Sans" charset="0"/>
                <a:cs typeface="Open Sans" charset="0"/>
              </a:rPr>
              <a:t>the rules and regulations of public accounting.</a:t>
            </a:r>
          </a:p>
          <a:p>
            <a:endParaRPr lang="en-US" sz="700" dirty="0">
              <a:latin typeface="Open Sans" charset="0"/>
              <a:ea typeface="Open Sans" charset="0"/>
              <a:cs typeface="Open Sans" charset="0"/>
              <a:sym typeface="Frutiger Next Pro Light" charset="0"/>
            </a:endParaRPr>
          </a:p>
          <a:p>
            <a:r>
              <a:rPr lang="en-US" sz="700" b="1" dirty="0">
                <a:latin typeface="Open Sans" charset="0"/>
                <a:ea typeface="Open Sans" charset="0"/>
                <a:cs typeface="Open Sans" charset="0"/>
                <a:sym typeface="Frutiger Next Pro Light" charset="0"/>
              </a:rPr>
              <a:t>Copyright © 2019 Deloitte Development LLC. </a:t>
            </a:r>
            <a:br>
              <a:rPr lang="en-US" sz="700" dirty="0">
                <a:latin typeface="Open Sans" charset="0"/>
                <a:ea typeface="Open Sans" charset="0"/>
                <a:cs typeface="Open Sans" charset="0"/>
                <a:sym typeface="Frutiger Next Pro Light" charset="0"/>
              </a:rPr>
            </a:br>
            <a:r>
              <a:rPr lang="en-US" sz="700" b="1" dirty="0">
                <a:latin typeface="Open Sans" charset="0"/>
                <a:ea typeface="Open Sans" charset="0"/>
                <a:cs typeface="Open Sans" charset="0"/>
                <a:sym typeface="Frutiger Next Pro Light" charset="0"/>
              </a:rPr>
              <a:t>All rights reserved. </a:t>
            </a:r>
            <a:r>
              <a:rPr lang="en-US" sz="700" b="1" dirty="0">
                <a:latin typeface="Open Sans" charset="0"/>
                <a:ea typeface="Open Sans" charset="0"/>
                <a:cs typeface="Open Sans" charset="0"/>
              </a:rPr>
              <a:t>Member of Deloitte </a:t>
            </a:r>
            <a:r>
              <a:rPr lang="en-US" sz="700" b="1" dirty="0" err="1">
                <a:latin typeface="Open Sans" charset="0"/>
                <a:ea typeface="Open Sans" charset="0"/>
                <a:cs typeface="Open Sans" charset="0"/>
              </a:rPr>
              <a:t>Touche</a:t>
            </a:r>
            <a:r>
              <a:rPr lang="en-US" sz="700" b="1" dirty="0">
                <a:latin typeface="Open Sans" charset="0"/>
                <a:ea typeface="Open Sans" charset="0"/>
                <a:cs typeface="Open Sans" charset="0"/>
              </a:rPr>
              <a:t> Tohmatsu Limited</a:t>
            </a:r>
          </a:p>
        </p:txBody>
      </p:sp>
      <p:pic>
        <p:nvPicPr>
          <p:cNvPr id="7" name="Picture 6"/>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14400" y="762001"/>
            <a:ext cx="1788289" cy="828260"/>
          </a:xfrm>
          <a:prstGeom prst="rect">
            <a:avLst/>
          </a:prstGeom>
        </p:spPr>
      </p:pic>
    </p:spTree>
    <p:extLst>
      <p:ext uri="{BB962C8B-B14F-4D97-AF65-F5344CB8AC3E}">
        <p14:creationId xmlns:p14="http://schemas.microsoft.com/office/powerpoint/2010/main" val="1267128311"/>
      </p:ext>
    </p:extLst>
  </p:cSld>
  <p:clrMapOvr>
    <a:masterClrMapping/>
  </p:clrMapOvr>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3 chart">
    <p:spTree>
      <p:nvGrpSpPr>
        <p:cNvPr id="1" name=""/>
        <p:cNvGrpSpPr/>
        <p:nvPr/>
      </p:nvGrpSpPr>
      <p:grpSpPr>
        <a:xfrm>
          <a:off x="0" y="0"/>
          <a:ext cx="0" cy="0"/>
          <a:chOff x="0" y="0"/>
          <a:chExt cx="0" cy="0"/>
        </a:xfrm>
      </p:grpSpPr>
      <p:sp>
        <p:nvSpPr>
          <p:cNvPr id="15" name="Text Placeholder 8"/>
          <p:cNvSpPr>
            <a:spLocks noGrp="1"/>
          </p:cNvSpPr>
          <p:nvPr>
            <p:ph type="body" sz="quarter" idx="13" hasCustomPrompt="1"/>
          </p:nvPr>
        </p:nvSpPr>
        <p:spPr>
          <a:xfrm>
            <a:off x="501651"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6"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7" name="Chart Placeholder 3"/>
          <p:cNvSpPr>
            <a:spLocks noGrp="1"/>
          </p:cNvSpPr>
          <p:nvPr>
            <p:ph type="chart" sz="quarter" idx="15"/>
          </p:nvPr>
        </p:nvSpPr>
        <p:spPr>
          <a:xfrm>
            <a:off x="504000" y="2051999"/>
            <a:ext cx="3549549" cy="4069014"/>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1650" y="1665289"/>
            <a:ext cx="3562351"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303184" y="2051999"/>
            <a:ext cx="3561616" cy="4069014"/>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303185" y="1665289"/>
            <a:ext cx="3561615"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126397" y="2051999"/>
            <a:ext cx="3563953" cy="4069014"/>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126396" y="1659145"/>
            <a:ext cx="3563955" cy="398256"/>
          </a:xfrm>
        </p:spPr>
        <p:txBody>
          <a:bodyPr/>
          <a:lstStyle/>
          <a:p>
            <a:pPr lvl="0"/>
            <a:r>
              <a:rPr lang="en-US" noProof="0"/>
              <a:t>Edit Master text styles</a:t>
            </a:r>
          </a:p>
        </p:txBody>
      </p:sp>
      <p:sp>
        <p:nvSpPr>
          <p:cNvPr id="12" name="Text Placeholder 7"/>
          <p:cNvSpPr>
            <a:spLocks noGrp="1"/>
          </p:cNvSpPr>
          <p:nvPr>
            <p:ph type="body" sz="quarter" idx="23"/>
          </p:nvPr>
        </p:nvSpPr>
        <p:spPr>
          <a:xfrm>
            <a:off x="501649" y="6121014"/>
            <a:ext cx="11165419" cy="260737"/>
          </a:xfrm>
        </p:spPr>
        <p:txBody>
          <a:bodyPr>
            <a:normAutofit/>
          </a:bodyPr>
          <a:lstStyle>
            <a:lvl1pPr>
              <a:spcAft>
                <a:spcPts val="0"/>
              </a:spcAft>
              <a:defRPr sz="900"/>
            </a:lvl1pPr>
          </a:lstStyle>
          <a:p>
            <a:pPr lvl="0"/>
            <a:r>
              <a:rPr lang="en-US" noProof="0"/>
              <a:t>Edit Master text styles</a:t>
            </a:r>
          </a:p>
        </p:txBody>
      </p:sp>
    </p:spTree>
    <p:extLst>
      <p:ext uri="{BB962C8B-B14F-4D97-AF65-F5344CB8AC3E}">
        <p14:creationId xmlns:p14="http://schemas.microsoft.com/office/powerpoint/2010/main" val="2367425596"/>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501651" y="317500"/>
            <a:ext cx="1120266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9" name="Text Placeholder 8"/>
          <p:cNvSpPr>
            <a:spLocks noGrp="1"/>
          </p:cNvSpPr>
          <p:nvPr>
            <p:ph type="body" sz="quarter" idx="13" hasCustomPrompt="1"/>
          </p:nvPr>
        </p:nvSpPr>
        <p:spPr>
          <a:xfrm>
            <a:off x="501651" y="651600"/>
            <a:ext cx="1120266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Content Placeholder 3"/>
          <p:cNvSpPr>
            <a:spLocks noGrp="1"/>
          </p:cNvSpPr>
          <p:nvPr>
            <p:ph sz="quarter" idx="10"/>
          </p:nvPr>
        </p:nvSpPr>
        <p:spPr>
          <a:xfrm>
            <a:off x="501651" y="1665289"/>
            <a:ext cx="5305579"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81539" y="1665289"/>
            <a:ext cx="5322781" cy="4716461"/>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524520837"/>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2 columns - large">
    <p:spTree>
      <p:nvGrpSpPr>
        <p:cNvPr id="1" name=""/>
        <p:cNvGrpSpPr/>
        <p:nvPr/>
      </p:nvGrpSpPr>
      <p:grpSpPr>
        <a:xfrm>
          <a:off x="0" y="0"/>
          <a:ext cx="0" cy="0"/>
          <a:chOff x="0" y="0"/>
          <a:chExt cx="0" cy="0"/>
        </a:xfrm>
      </p:grpSpPr>
      <p:sp>
        <p:nvSpPr>
          <p:cNvPr id="7"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8" name="Title Placeholder 1"/>
          <p:cNvSpPr>
            <a:spLocks noGrp="1"/>
          </p:cNvSpPr>
          <p:nvPr>
            <p:ph type="title" hasCustomPrompt="1"/>
          </p:nvPr>
        </p:nvSpPr>
        <p:spPr>
          <a:xfrm>
            <a:off x="501650"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1" name="Content Placeholder 3"/>
          <p:cNvSpPr>
            <a:spLocks noGrp="1"/>
          </p:cNvSpPr>
          <p:nvPr>
            <p:ph sz="quarter" idx="10"/>
          </p:nvPr>
        </p:nvSpPr>
        <p:spPr>
          <a:xfrm>
            <a:off x="501650" y="1665289"/>
            <a:ext cx="5305580"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83999" y="1665289"/>
            <a:ext cx="5306351" cy="4716461"/>
          </a:xfrm>
          <a:prstGeom prst="rect">
            <a:avLst/>
          </a:prstGeom>
        </p:spPr>
        <p:txBody>
          <a:bodyPr>
            <a:normAutofit/>
          </a:bodyPr>
          <a:lstStyle>
            <a:lvl1pPr>
              <a:tabLst>
                <a:tab pos="5029200" algn="r"/>
              </a:tabLst>
              <a:defRPr sz="1600"/>
            </a:lvl1pPr>
            <a:lvl2pPr>
              <a:tabLst>
                <a:tab pos="5029200" algn="r"/>
              </a:tabLst>
              <a:defRPr sz="1600"/>
            </a:lvl2pPr>
            <a:lvl3pPr>
              <a:tabLst>
                <a:tab pos="5029200" algn="r"/>
              </a:tabLst>
              <a:defRPr sz="1600"/>
            </a:lvl3pPr>
            <a:lvl4pPr>
              <a:tabLst>
                <a:tab pos="5029200" algn="r"/>
              </a:tabLst>
              <a:defRPr sz="1600"/>
            </a:lvl4pPr>
            <a:lvl5pPr>
              <a:tabLst>
                <a:tab pos="5029200" algn="r"/>
              </a:tabLst>
              <a:defRPr baseline="0"/>
            </a:lvl5pPr>
            <a:lvl6pPr>
              <a:defRPr sz="1600"/>
            </a:lvl6pPr>
            <a:lvl7pPr>
              <a:defRPr sz="1600"/>
            </a:lvl7pPr>
            <a:lvl8pPr>
              <a:defRPr sz="1600"/>
            </a:lvl8pPr>
            <a:lvl9pPr>
              <a:defRPr sz="16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060391168"/>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1652" y="1665289"/>
            <a:ext cx="5355165" cy="4455725"/>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341223" y="2125013"/>
            <a:ext cx="5349128" cy="3996000"/>
          </a:xfrm>
        </p:spPr>
        <p:txBody>
          <a:bodyPr/>
          <a:lstStyle/>
          <a:p>
            <a:r>
              <a:rPr lang="en-US" noProof="0"/>
              <a:t>Click icon to add chart</a:t>
            </a:r>
            <a:endParaRPr lang="en-US" noProof="0" dirty="0"/>
          </a:p>
        </p:txBody>
      </p:sp>
      <p:sp>
        <p:nvSpPr>
          <p:cNvPr id="6" name="Text Placeholder 5"/>
          <p:cNvSpPr>
            <a:spLocks noGrp="1"/>
          </p:cNvSpPr>
          <p:nvPr>
            <p:ph type="body" sz="quarter" idx="22"/>
          </p:nvPr>
        </p:nvSpPr>
        <p:spPr>
          <a:xfrm>
            <a:off x="6341223" y="1665288"/>
            <a:ext cx="5349128"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50" y="6121014"/>
            <a:ext cx="11188700" cy="260737"/>
          </a:xfrm>
        </p:spPr>
        <p:txBody>
          <a:bodyPr>
            <a:normAutofit/>
          </a:bodyPr>
          <a:lstStyle>
            <a:lvl1pPr>
              <a:spcAft>
                <a:spcPts val="0"/>
              </a:spcAft>
              <a:defRPr sz="1100"/>
            </a:lvl1pPr>
          </a:lstStyle>
          <a:p>
            <a:pPr lvl="0"/>
            <a:r>
              <a:rPr lang="en-US"/>
              <a:t>Edit Master text styles</a:t>
            </a:r>
          </a:p>
        </p:txBody>
      </p:sp>
    </p:spTree>
    <p:extLst>
      <p:ext uri="{BB962C8B-B14F-4D97-AF65-F5344CB8AC3E}">
        <p14:creationId xmlns:p14="http://schemas.microsoft.com/office/powerpoint/2010/main" val="756466520"/>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341221" y="2125013"/>
            <a:ext cx="5349129" cy="3996000"/>
          </a:xfrm>
        </p:spPr>
        <p:txBody>
          <a:bodyPr/>
          <a:lstStyle/>
          <a:p>
            <a:r>
              <a:rPr lang="en-US"/>
              <a:t>Click icon to add chart</a:t>
            </a:r>
            <a:endParaRPr lang="en-GB" dirty="0"/>
          </a:p>
        </p:txBody>
      </p:sp>
      <p:sp>
        <p:nvSpPr>
          <p:cNvPr id="6" name="Text Placeholder 5"/>
          <p:cNvSpPr>
            <a:spLocks noGrp="1"/>
          </p:cNvSpPr>
          <p:nvPr>
            <p:ph type="body" sz="quarter" idx="22"/>
          </p:nvPr>
        </p:nvSpPr>
        <p:spPr>
          <a:xfrm>
            <a:off x="6341222" y="1665288"/>
            <a:ext cx="5349129" cy="420687"/>
          </a:xfrm>
        </p:spPr>
        <p:txBody>
          <a:bodyPr/>
          <a:lstStyle/>
          <a:p>
            <a:pPr lvl="0"/>
            <a:r>
              <a:rPr lang="en-US" noProof="0"/>
              <a:t>Edit Master text styles</a:t>
            </a:r>
          </a:p>
        </p:txBody>
      </p:sp>
      <p:sp>
        <p:nvSpPr>
          <p:cNvPr id="11"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3"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5" name="Text Placeholder 7"/>
          <p:cNvSpPr>
            <a:spLocks noGrp="1"/>
          </p:cNvSpPr>
          <p:nvPr>
            <p:ph type="body" sz="quarter" idx="23"/>
          </p:nvPr>
        </p:nvSpPr>
        <p:spPr>
          <a:xfrm>
            <a:off x="501649" y="6121014"/>
            <a:ext cx="11165419" cy="260737"/>
          </a:xfrm>
        </p:spPr>
        <p:txBody>
          <a:bodyPr>
            <a:normAutofit/>
          </a:bodyPr>
          <a:lstStyle>
            <a:lvl1pPr>
              <a:spcAft>
                <a:spcPts val="0"/>
              </a:spcAft>
              <a:defRPr sz="1100"/>
            </a:lvl1pPr>
          </a:lstStyle>
          <a:p>
            <a:pPr lvl="0"/>
            <a:r>
              <a:rPr lang="en-US"/>
              <a:t>Edit Master text styles</a:t>
            </a:r>
          </a:p>
        </p:txBody>
      </p:sp>
      <p:sp>
        <p:nvSpPr>
          <p:cNvPr id="9" name="Chart Placeholder 2"/>
          <p:cNvSpPr>
            <a:spLocks noGrp="1"/>
          </p:cNvSpPr>
          <p:nvPr>
            <p:ph type="chart" sz="quarter" idx="24"/>
          </p:nvPr>
        </p:nvSpPr>
        <p:spPr>
          <a:xfrm>
            <a:off x="501651" y="2125013"/>
            <a:ext cx="5339063" cy="3996000"/>
          </a:xfrm>
        </p:spPr>
        <p:txBody>
          <a:bodyPr/>
          <a:lstStyle/>
          <a:p>
            <a:r>
              <a:rPr lang="en-US"/>
              <a:t>Click icon to add chart</a:t>
            </a:r>
            <a:endParaRPr lang="en-GB" dirty="0"/>
          </a:p>
        </p:txBody>
      </p:sp>
      <p:sp>
        <p:nvSpPr>
          <p:cNvPr id="12" name="Text Placeholder 5"/>
          <p:cNvSpPr>
            <a:spLocks noGrp="1"/>
          </p:cNvSpPr>
          <p:nvPr>
            <p:ph type="body" sz="quarter" idx="25"/>
          </p:nvPr>
        </p:nvSpPr>
        <p:spPr>
          <a:xfrm>
            <a:off x="501649" y="1665288"/>
            <a:ext cx="5339064" cy="420687"/>
          </a:xfrm>
        </p:spPr>
        <p:txBody>
          <a:bodyPr/>
          <a:lstStyle/>
          <a:p>
            <a:pPr lvl="0"/>
            <a:r>
              <a:rPr lang="en-US" noProof="0"/>
              <a:t>Edit Master text styles</a:t>
            </a:r>
          </a:p>
        </p:txBody>
      </p:sp>
    </p:spTree>
    <p:extLst>
      <p:ext uri="{BB962C8B-B14F-4D97-AF65-F5344CB8AC3E}">
        <p14:creationId xmlns:p14="http://schemas.microsoft.com/office/powerpoint/2010/main" val="1787587872"/>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column 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2" y="317500"/>
            <a:ext cx="11188699"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501650" y="1665289"/>
            <a:ext cx="4431857" cy="4716463"/>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50349" y="1700214"/>
            <a:ext cx="6240000" cy="4681537"/>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536613057"/>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2 content with quote ">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01651" y="317500"/>
            <a:ext cx="11188700" cy="698500"/>
          </a:xfrm>
          <a:prstGeom prst="rect">
            <a:avLst/>
          </a:prstGeom>
        </p:spPr>
        <p:txBody>
          <a:bodyPr vert="horz" lIns="0" tIns="0" rIns="0" bIns="0" rtlCol="0" anchor="t" anchorCtr="0">
            <a:noAutofit/>
          </a:bodyPr>
          <a:lstStyle>
            <a:lvl1pPr>
              <a:defRPr/>
            </a:lvl1pPr>
          </a:lstStyle>
          <a:p>
            <a:r>
              <a:rPr lang="en-US" dirty="0"/>
              <a:t>Click to add title</a:t>
            </a:r>
          </a:p>
        </p:txBody>
      </p:sp>
      <p:sp>
        <p:nvSpPr>
          <p:cNvPr id="6" name="Content Placeholder 3"/>
          <p:cNvSpPr>
            <a:spLocks noGrp="1"/>
          </p:cNvSpPr>
          <p:nvPr>
            <p:ph sz="quarter" idx="10"/>
          </p:nvPr>
        </p:nvSpPr>
        <p:spPr>
          <a:xfrm>
            <a:off x="7577882" y="1658680"/>
            <a:ext cx="4112468" cy="4723072"/>
          </a:xfrm>
          <a:prstGeom prst="rect">
            <a:avLst/>
          </a:prstGeom>
        </p:spPr>
        <p:txBody>
          <a:bodyPr>
            <a:normAutofit/>
          </a:bodyPr>
          <a:lstStyle>
            <a:lvl1pPr>
              <a:tabLst>
                <a:tab pos="5029200" algn="r"/>
              </a:tabLst>
              <a:defRPr sz="2100">
                <a:solidFill>
                  <a:schemeClr val="accent3"/>
                </a:solidFill>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1651" y="1665288"/>
            <a:ext cx="6506348" cy="4716462"/>
          </a:xfrm>
          <a:prstGeom prst="rect">
            <a:avLst/>
          </a:prstGeom>
        </p:spPr>
        <p:txBody>
          <a:bodyPr/>
          <a:lstStyle>
            <a:lvl1pPr>
              <a:tabLst>
                <a:tab pos="5029200" algn="r"/>
              </a:tabLst>
              <a:defRPr/>
            </a:lvl1pPr>
            <a:lvl2pPr>
              <a:tabLst>
                <a:tab pos="5029200" algn="r"/>
              </a:tabLst>
              <a:defRPr/>
            </a:lvl2pPr>
            <a:lvl3pPr>
              <a:tabLst>
                <a:tab pos="5029200" algn="r"/>
              </a:tabLst>
              <a:defRPr/>
            </a:lvl3pPr>
            <a:lvl4pPr>
              <a:tabLst>
                <a:tab pos="5029200" algn="r"/>
              </a:tabLst>
              <a:defRPr/>
            </a:lvl4pPr>
            <a:lvl5pPr>
              <a:tabLst>
                <a:tab pos="5029200"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3" hasCustomPrompt="1"/>
          </p:nvPr>
        </p:nvSpPr>
        <p:spPr>
          <a:xfrm>
            <a:off x="501652" y="651600"/>
            <a:ext cx="11188699"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30473452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eam profile">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a:t>Click to edit Master title style</a:t>
            </a:r>
            <a:endParaRPr lang="en-GB" dirty="0"/>
          </a:p>
        </p:txBody>
      </p:sp>
      <p:sp>
        <p:nvSpPr>
          <p:cNvPr id="4" name="Picture Placeholder 6"/>
          <p:cNvSpPr>
            <a:spLocks noGrp="1"/>
          </p:cNvSpPr>
          <p:nvPr>
            <p:ph type="pic" sz="quarter" idx="13"/>
          </p:nvPr>
        </p:nvSpPr>
        <p:spPr>
          <a:xfrm>
            <a:off x="501649" y="1700213"/>
            <a:ext cx="2712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27216" y="1700213"/>
            <a:ext cx="2712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52783" y="1700213"/>
            <a:ext cx="2712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8978351" y="1700213"/>
            <a:ext cx="2712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1650" y="3124200"/>
            <a:ext cx="2720468" cy="3257548"/>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149963" y="3120551"/>
            <a:ext cx="2712000" cy="3261199"/>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30040" y="3124200"/>
            <a:ext cx="2712000" cy="3257549"/>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8993169" y="3108508"/>
            <a:ext cx="2697183" cy="3273240"/>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176400" indent="-176400">
              <a:spcAft>
                <a:spcPts val="0"/>
              </a:spcAft>
              <a:buFont typeface="Arial" panose="020B0604020202020204" pitchFamily="34" charset="0"/>
              <a:buChar char="•"/>
              <a:defRPr/>
            </a:lvl4pPr>
            <a:lvl5pPr marL="356400" indent="-176400">
              <a:spcAft>
                <a:spcPts val="0"/>
              </a:spcAft>
              <a:defRPr baseline="0"/>
            </a:lvl5pPr>
            <a:lvl6pPr marL="356400" indent="-176400">
              <a:spcAft>
                <a:spcPts val="0"/>
              </a:spcAft>
              <a:buFont typeface="Verdana" panose="020B0604030504040204" pitchFamily="34" charset="0"/>
              <a:buChar char="−"/>
              <a:defRPr/>
            </a:lvl6pPr>
            <a:lvl7pPr marL="356400" indent="-176400">
              <a:spcAft>
                <a:spcPts val="0"/>
              </a:spcAft>
              <a:defRPr/>
            </a:lvl7pPr>
            <a:lvl8pPr marL="356400" indent="-176400">
              <a:spcAft>
                <a:spcPts val="0"/>
              </a:spcAft>
              <a:defRPr/>
            </a:lvl8pPr>
            <a:lvl9pPr marL="356400" indent="-176400">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8"/>
          <p:cNvSpPr>
            <a:spLocks noGrp="1"/>
          </p:cNvSpPr>
          <p:nvPr>
            <p:ph type="body" sz="quarter" idx="21" hasCustomPrompt="1"/>
          </p:nvPr>
        </p:nvSpPr>
        <p:spPr>
          <a:xfrm>
            <a:off x="501650" y="651600"/>
            <a:ext cx="1118870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Tree>
    <p:extLst>
      <p:ext uri="{BB962C8B-B14F-4D97-AF65-F5344CB8AC3E}">
        <p14:creationId xmlns:p14="http://schemas.microsoft.com/office/powerpoint/2010/main" val="3191431722"/>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eam profile 2">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0"/>
            <a:ext cx="11188700" cy="698500"/>
          </a:xfrm>
        </p:spPr>
        <p:txBody>
          <a:bodyPr/>
          <a:lstStyle/>
          <a:p>
            <a:r>
              <a:rPr lang="en-US" noProof="0"/>
              <a:t>Click to edit Master title style</a:t>
            </a:r>
            <a:endParaRPr lang="en-US" noProof="0" dirty="0"/>
          </a:p>
        </p:txBody>
      </p:sp>
      <p:sp>
        <p:nvSpPr>
          <p:cNvPr id="4" name="Rectangle 3"/>
          <p:cNvSpPr/>
          <p:nvPr/>
        </p:nvSpPr>
        <p:spPr>
          <a:xfrm>
            <a:off x="504000" y="1707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5" name="Rectangle 4"/>
          <p:cNvSpPr/>
          <p:nvPr/>
        </p:nvSpPr>
        <p:spPr>
          <a:xfrm>
            <a:off x="6224085" y="1700213"/>
            <a:ext cx="5475067" cy="60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6" name="Rectangle 5"/>
          <p:cNvSpPr/>
          <p:nvPr/>
        </p:nvSpPr>
        <p:spPr>
          <a:xfrm>
            <a:off x="504000" y="4065173"/>
            <a:ext cx="5496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7" name="Rectangle 6"/>
          <p:cNvSpPr/>
          <p:nvPr/>
        </p:nvSpPr>
        <p:spPr>
          <a:xfrm>
            <a:off x="6224085" y="4065173"/>
            <a:ext cx="547506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1100" dirty="0">
              <a:solidFill>
                <a:schemeClr val="bg1"/>
              </a:solidFill>
            </a:endParaRPr>
          </a:p>
        </p:txBody>
      </p:sp>
      <p:sp>
        <p:nvSpPr>
          <p:cNvPr id="8" name="Picture Placeholder 11"/>
          <p:cNvSpPr>
            <a:spLocks noGrp="1"/>
          </p:cNvSpPr>
          <p:nvPr>
            <p:ph type="pic" sz="quarter" idx="25"/>
          </p:nvPr>
        </p:nvSpPr>
        <p:spPr>
          <a:xfrm>
            <a:off x="504000" y="1880213"/>
            <a:ext cx="1968000" cy="1476000"/>
          </a:xfrm>
        </p:spPr>
        <p:txBody>
          <a:bodyPr/>
          <a:lstStyle>
            <a:lvl1pPr algn="ctr">
              <a:defRPr/>
            </a:lvl1pPr>
          </a:lstStyle>
          <a:p>
            <a:r>
              <a:rPr lang="en-US"/>
              <a:t>Click icon to add picture</a:t>
            </a:r>
            <a:endParaRPr lang="en-GB" dirty="0"/>
          </a:p>
        </p:txBody>
      </p:sp>
      <p:sp>
        <p:nvSpPr>
          <p:cNvPr id="9" name="Picture Placeholder 11"/>
          <p:cNvSpPr>
            <a:spLocks noGrp="1"/>
          </p:cNvSpPr>
          <p:nvPr>
            <p:ph type="pic" sz="quarter" idx="27"/>
          </p:nvPr>
        </p:nvSpPr>
        <p:spPr>
          <a:xfrm>
            <a:off x="6224085" y="1880213"/>
            <a:ext cx="1968000" cy="1476000"/>
          </a:xfrm>
        </p:spPr>
        <p:txBody>
          <a:bodyPr/>
          <a:lstStyle>
            <a:lvl1pPr algn="ctr">
              <a:defRPr/>
            </a:lvl1pPr>
          </a:lstStyle>
          <a:p>
            <a:r>
              <a:rPr lang="en-US"/>
              <a:t>Click icon to add picture</a:t>
            </a:r>
            <a:endParaRPr lang="en-GB" dirty="0"/>
          </a:p>
        </p:txBody>
      </p:sp>
      <p:sp>
        <p:nvSpPr>
          <p:cNvPr id="10" name="Picture Placeholder 11"/>
          <p:cNvSpPr>
            <a:spLocks noGrp="1"/>
          </p:cNvSpPr>
          <p:nvPr>
            <p:ph type="pic" sz="quarter" idx="29"/>
          </p:nvPr>
        </p:nvSpPr>
        <p:spPr>
          <a:xfrm>
            <a:off x="504000" y="4256213"/>
            <a:ext cx="1968000" cy="1476000"/>
          </a:xfrm>
        </p:spPr>
        <p:txBody>
          <a:bodyPr/>
          <a:lstStyle>
            <a:lvl1pPr algn="ctr">
              <a:defRPr/>
            </a:lvl1pPr>
          </a:lstStyle>
          <a:p>
            <a:r>
              <a:rPr lang="en-US"/>
              <a:t>Click icon to add picture</a:t>
            </a:r>
            <a:endParaRPr lang="en-GB" dirty="0"/>
          </a:p>
        </p:txBody>
      </p:sp>
      <p:sp>
        <p:nvSpPr>
          <p:cNvPr id="11" name="Picture Placeholder 11"/>
          <p:cNvSpPr>
            <a:spLocks noGrp="1"/>
          </p:cNvSpPr>
          <p:nvPr>
            <p:ph type="pic" sz="quarter" idx="31"/>
          </p:nvPr>
        </p:nvSpPr>
        <p:spPr>
          <a:xfrm>
            <a:off x="6224085" y="4256213"/>
            <a:ext cx="1968000" cy="1476000"/>
          </a:xfrm>
        </p:spPr>
        <p:txBody>
          <a:bodyPr/>
          <a:lstStyle>
            <a:lvl1pPr algn="ctr">
              <a:defRPr/>
            </a:lvl1pPr>
          </a:lstStyle>
          <a:p>
            <a:r>
              <a:rPr lang="en-US"/>
              <a:t>Click icon to add picture</a:t>
            </a:r>
            <a:endParaRPr lang="en-GB" dirty="0"/>
          </a:p>
        </p:txBody>
      </p:sp>
      <p:sp>
        <p:nvSpPr>
          <p:cNvPr id="13" name="Text Placeholder 12"/>
          <p:cNvSpPr>
            <a:spLocks noGrp="1"/>
          </p:cNvSpPr>
          <p:nvPr>
            <p:ph type="body" sz="quarter" idx="32"/>
          </p:nvPr>
        </p:nvSpPr>
        <p:spPr>
          <a:xfrm>
            <a:off x="2683483" y="1880213"/>
            <a:ext cx="3288000"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4" name="Text Placeholder 12"/>
          <p:cNvSpPr>
            <a:spLocks noGrp="1"/>
          </p:cNvSpPr>
          <p:nvPr>
            <p:ph type="body" sz="quarter" idx="33"/>
          </p:nvPr>
        </p:nvSpPr>
        <p:spPr>
          <a:xfrm>
            <a:off x="8396560" y="1880213"/>
            <a:ext cx="3302592"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5" name="Text Placeholder 12"/>
          <p:cNvSpPr>
            <a:spLocks noGrp="1"/>
          </p:cNvSpPr>
          <p:nvPr>
            <p:ph type="body" sz="quarter" idx="34"/>
          </p:nvPr>
        </p:nvSpPr>
        <p:spPr>
          <a:xfrm>
            <a:off x="2683483" y="4256213"/>
            <a:ext cx="3288000"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6" name="Text Placeholder 12"/>
          <p:cNvSpPr>
            <a:spLocks noGrp="1"/>
          </p:cNvSpPr>
          <p:nvPr>
            <p:ph type="body" sz="quarter" idx="35"/>
          </p:nvPr>
        </p:nvSpPr>
        <p:spPr>
          <a:xfrm>
            <a:off x="8396560" y="4256213"/>
            <a:ext cx="3302592" cy="1944000"/>
          </a:xfrm>
        </p:spPr>
        <p:txBody>
          <a:bodyPr/>
          <a:lstStyle>
            <a:lvl1pPr>
              <a:spcAft>
                <a:spcPts val="0"/>
              </a:spcAft>
              <a:defRPr b="1">
                <a:latin typeface="+mj-lt"/>
              </a:defRPr>
            </a:lvl1pPr>
            <a:lvl2pPr>
              <a:spcAft>
                <a:spcPts val="0"/>
              </a:spcAft>
              <a:defRPr b="0"/>
            </a:lvl2pPr>
          </a:lstStyle>
          <a:p>
            <a:pPr lvl="0"/>
            <a:r>
              <a:rPr lang="en-US"/>
              <a:t>Edit Master text styles</a:t>
            </a:r>
          </a:p>
          <a:p>
            <a:pPr lvl="1"/>
            <a:r>
              <a:rPr lang="en-US"/>
              <a:t>Second level</a:t>
            </a:r>
          </a:p>
        </p:txBody>
      </p:sp>
      <p:sp>
        <p:nvSpPr>
          <p:cNvPr id="17"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8" name="Rectangle 17">
            <a:extLst>
              <a:ext uri="{FF2B5EF4-FFF2-40B4-BE49-F238E27FC236}">
                <a16:creationId xmlns:a16="http://schemas.microsoft.com/office/drawing/2014/main" id="{59D67354-589A-4134-9BF4-49073EF6916F}"/>
              </a:ext>
            </a:extLst>
          </p:cNvPr>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9" name="Rectangle 18">
            <a:extLst>
              <a:ext uri="{FF2B5EF4-FFF2-40B4-BE49-F238E27FC236}">
                <a16:creationId xmlns:a16="http://schemas.microsoft.com/office/drawing/2014/main" id="{8508A8FC-38F0-4C2F-8341-81E110B7DDFA}"/>
              </a:ext>
            </a:extLst>
          </p:cNvPr>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0" name="Rectangle 19">
            <a:extLst>
              <a:ext uri="{FF2B5EF4-FFF2-40B4-BE49-F238E27FC236}">
                <a16:creationId xmlns:a16="http://schemas.microsoft.com/office/drawing/2014/main" id="{D65299EA-E622-4E9E-AFE3-61DB41B094B4}"/>
              </a:ext>
            </a:extLst>
          </p:cNvPr>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21" name="Rectangle 20">
            <a:extLst>
              <a:ext uri="{FF2B5EF4-FFF2-40B4-BE49-F238E27FC236}">
                <a16:creationId xmlns:a16="http://schemas.microsoft.com/office/drawing/2014/main" id="{E897B3BB-FEAA-48F4-A091-7980D1AB72E6}"/>
              </a:ext>
            </a:extLst>
          </p:cNvPr>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445264666"/>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3 picture and text">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Picture Placeholder 7"/>
          <p:cNvSpPr>
            <a:spLocks noGrp="1"/>
          </p:cNvSpPr>
          <p:nvPr>
            <p:ph type="pic" sz="quarter" idx="13"/>
          </p:nvPr>
        </p:nvSpPr>
        <p:spPr>
          <a:xfrm>
            <a:off x="501651" y="1700214"/>
            <a:ext cx="3695700" cy="1971675"/>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06398" y="1700214"/>
            <a:ext cx="3683953" cy="1971675"/>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73075" y="1700214"/>
            <a:ext cx="3657600" cy="1971675"/>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1651" y="3832225"/>
            <a:ext cx="3683949"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67200" y="3832225"/>
            <a:ext cx="3657600"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06398" y="3832225"/>
            <a:ext cx="3683953" cy="2095200"/>
          </a:xfrm>
          <a:prstGeom prst="rect">
            <a:avLst/>
          </a:prstGeom>
        </p:spPr>
        <p:txBody>
          <a:bodyPr vert="horz" lIns="0" tIns="0" rIns="0" bIns="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Text Placeholder 8"/>
          <p:cNvSpPr>
            <a:spLocks noGrp="1"/>
          </p:cNvSpPr>
          <p:nvPr>
            <p:ph type="body" sz="quarter" idx="18"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32381689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1" dirty="0"/>
              <a:t>Do not use this</a:t>
            </a:r>
            <a:r>
              <a:rPr lang="en-US" sz="11500" b="1" baseline="0" dirty="0"/>
              <a:t> layout</a:t>
            </a:r>
          </a:p>
          <a:p>
            <a:pPr algn="ctr"/>
            <a:endParaRPr lang="en-US" sz="3200" b="1" baseline="0" dirty="0"/>
          </a:p>
          <a:p>
            <a:pPr algn="ctr"/>
            <a:r>
              <a:rPr lang="en-US" sz="3200" b="0" baseline="0" dirty="0"/>
              <a:t>Delete any master slides that occur after this layout</a:t>
            </a:r>
            <a:endParaRPr lang="en-US" sz="3200" b="0" dirty="0"/>
          </a:p>
        </p:txBody>
      </p:sp>
    </p:spTree>
    <p:extLst>
      <p:ext uri="{BB962C8B-B14F-4D97-AF65-F5344CB8AC3E}">
        <p14:creationId xmlns:p14="http://schemas.microsoft.com/office/powerpoint/2010/main" val="335889697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subtitle">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1"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Tree>
    <p:extLst>
      <p:ext uri="{BB962C8B-B14F-4D97-AF65-F5344CB8AC3E}">
        <p14:creationId xmlns:p14="http://schemas.microsoft.com/office/powerpoint/2010/main" val="61684046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6824"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246195" y="1857892"/>
            <a:ext cx="5444156"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 name="Title 1"/>
          <p:cNvSpPr>
            <a:spLocks noGrp="1"/>
          </p:cNvSpPr>
          <p:nvPr>
            <p:ph type="title"/>
          </p:nvPr>
        </p:nvSpPr>
        <p:spPr>
          <a:xfrm>
            <a:off x="501651" y="317502"/>
            <a:ext cx="11188700" cy="698499"/>
          </a:xfrm>
        </p:spPr>
        <p:txBody>
          <a:bodyPr/>
          <a:lstStyle/>
          <a:p>
            <a:r>
              <a:rPr lang="en-US" noProof="0"/>
              <a:t>Click to edit Master title style</a:t>
            </a:r>
            <a:endParaRPr lang="en-US" noProof="0" dirty="0"/>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US" sz="1100" noProof="0" dirty="0">
              <a:solidFill>
                <a:schemeClr val="bg1"/>
              </a:solidFill>
            </a:endParaRPr>
          </a:p>
        </p:txBody>
      </p:sp>
      <p:sp>
        <p:nvSpPr>
          <p:cNvPr id="6"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noProof="0" dirty="0">
                <a:solidFill>
                  <a:schemeClr val="bg1"/>
                </a:solidFill>
              </a:rPr>
              <a:t>Co-brand</a:t>
            </a:r>
            <a:br>
              <a:rPr lang="en-US" sz="1200" noProof="0" dirty="0">
                <a:solidFill>
                  <a:schemeClr val="bg1"/>
                </a:solidFill>
              </a:rPr>
            </a:br>
            <a:r>
              <a:rPr lang="en-US" sz="1200" noProof="0" dirty="0">
                <a:solidFill>
                  <a:schemeClr val="bg1"/>
                </a:solidFill>
              </a:rPr>
              <a:t>Logo</a:t>
            </a:r>
          </a:p>
          <a:p>
            <a:endParaRPr lang="en-US" noProof="0" dirty="0"/>
          </a:p>
        </p:txBody>
      </p:sp>
      <p:sp>
        <p:nvSpPr>
          <p:cNvPr id="16"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0" name="Rectangle 9">
            <a:extLst>
              <a:ext uri="{FF2B5EF4-FFF2-40B4-BE49-F238E27FC236}">
                <a16:creationId xmlns:a16="http://schemas.microsoft.com/office/drawing/2014/main" id="{FE6CB728-6065-4211-9B5B-36BB7061087A}"/>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1" name="Rectangle 10">
            <a:extLst>
              <a:ext uri="{FF2B5EF4-FFF2-40B4-BE49-F238E27FC236}">
                <a16:creationId xmlns:a16="http://schemas.microsoft.com/office/drawing/2014/main" id="{D5A45E81-7BCD-47BF-8332-21EC55FAE8C3}"/>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380154943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4000" y="1857892"/>
            <a:ext cx="5468941"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8"/>
          <p:cNvSpPr>
            <a:spLocks noGrp="1"/>
          </p:cNvSpPr>
          <p:nvPr>
            <p:ph type="body" sz="quarter" idx="21"/>
          </p:nvPr>
        </p:nvSpPr>
        <p:spPr>
          <a:xfrm>
            <a:off x="6246195" y="1857892"/>
            <a:ext cx="5454668"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501651" y="317501"/>
            <a:ext cx="11188700" cy="697888"/>
          </a:xfrm>
        </p:spPr>
        <p:txBody>
          <a:bodyPr/>
          <a:lstStyle/>
          <a:p>
            <a:r>
              <a:rPr lang="en-US"/>
              <a:t>Click to edit Master title style</a:t>
            </a:r>
            <a:endParaRPr lang="en-GB"/>
          </a:p>
        </p:txBody>
      </p:sp>
      <p:sp>
        <p:nvSpPr>
          <p:cNvPr id="4" name="Rectangle 3"/>
          <p:cNvSpPr/>
          <p:nvPr/>
        </p:nvSpPr>
        <p:spPr>
          <a:xfrm>
            <a:off x="504000" y="1705378"/>
            <a:ext cx="5466824"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5" name="Rectangle 4"/>
          <p:cNvSpPr/>
          <p:nvPr/>
        </p:nvSpPr>
        <p:spPr>
          <a:xfrm>
            <a:off x="6246195" y="1705378"/>
            <a:ext cx="5452957"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7" name="Picture Placeholder 29"/>
          <p:cNvSpPr>
            <a:spLocks noGrp="1"/>
          </p:cNvSpPr>
          <p:nvPr>
            <p:ph type="pic" sz="quarter" idx="20" hasCustomPrompt="1"/>
          </p:nvPr>
        </p:nvSpPr>
        <p:spPr>
          <a:xfrm>
            <a:off x="10424617" y="1857893"/>
            <a:ext cx="124416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0" name="Text Placeholder 8"/>
          <p:cNvSpPr>
            <a:spLocks noGrp="1"/>
          </p:cNvSpPr>
          <p:nvPr>
            <p:ph type="body" sz="quarter" idx="22"/>
          </p:nvPr>
        </p:nvSpPr>
        <p:spPr>
          <a:xfrm>
            <a:off x="504000" y="4249682"/>
            <a:ext cx="5466824"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8"/>
          <p:cNvSpPr>
            <a:spLocks noGrp="1"/>
          </p:cNvSpPr>
          <p:nvPr>
            <p:ph type="body" sz="quarter" idx="23"/>
          </p:nvPr>
        </p:nvSpPr>
        <p:spPr>
          <a:xfrm>
            <a:off x="6246194" y="4249682"/>
            <a:ext cx="5452959" cy="1695450"/>
          </a:xfrm>
        </p:spPr>
        <p:txBody>
          <a:bodyPr/>
          <a:lstStyle>
            <a:lvl1pPr>
              <a:spcAft>
                <a:spcPts val="1000"/>
              </a:spcAft>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p:nvSpPr>
        <p:spPr>
          <a:xfrm>
            <a:off x="504001" y="4103518"/>
            <a:ext cx="546894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3" name="Rectangle 12"/>
          <p:cNvSpPr/>
          <p:nvPr/>
        </p:nvSpPr>
        <p:spPr>
          <a:xfrm>
            <a:off x="6246194" y="4103518"/>
            <a:ext cx="5444716"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000"/>
              </a:spcAft>
            </a:pPr>
            <a:endParaRPr lang="en-GB" sz="1100" dirty="0">
              <a:solidFill>
                <a:schemeClr val="bg1"/>
              </a:solidFill>
            </a:endParaRPr>
          </a:p>
        </p:txBody>
      </p:sp>
      <p:sp>
        <p:nvSpPr>
          <p:cNvPr id="14" name="Picture Placeholder 29"/>
          <p:cNvSpPr>
            <a:spLocks noGrp="1"/>
          </p:cNvSpPr>
          <p:nvPr>
            <p:ph type="pic" sz="quarter" idx="24" hasCustomPrompt="1"/>
          </p:nvPr>
        </p:nvSpPr>
        <p:spPr>
          <a:xfrm>
            <a:off x="4754494" y="4255707"/>
            <a:ext cx="1239381"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5" name="Picture Placeholder 29"/>
          <p:cNvSpPr>
            <a:spLocks noGrp="1"/>
          </p:cNvSpPr>
          <p:nvPr>
            <p:ph type="pic" sz="quarter" idx="25" hasCustomPrompt="1"/>
          </p:nvPr>
        </p:nvSpPr>
        <p:spPr>
          <a:xfrm>
            <a:off x="10424617" y="4249683"/>
            <a:ext cx="1244160"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6" name="Text Placeholder 8"/>
          <p:cNvSpPr>
            <a:spLocks noGrp="1"/>
          </p:cNvSpPr>
          <p:nvPr>
            <p:ph type="body" sz="quarter" idx="13" hasCustomPrompt="1"/>
          </p:nvPr>
        </p:nvSpPr>
        <p:spPr>
          <a:xfrm>
            <a:off x="501651" y="651600"/>
            <a:ext cx="11197501"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17" name="Picture Placeholder 29"/>
          <p:cNvSpPr>
            <a:spLocks noGrp="1"/>
          </p:cNvSpPr>
          <p:nvPr>
            <p:ph type="pic" sz="quarter" idx="19" hasCustomPrompt="1"/>
          </p:nvPr>
        </p:nvSpPr>
        <p:spPr>
          <a:xfrm>
            <a:off x="4769491" y="1863917"/>
            <a:ext cx="1210207" cy="549275"/>
          </a:xfrm>
        </p:spPr>
        <p:txBody>
          <a:bodyPr/>
          <a:lstStyle>
            <a:lvl1pPr marL="0" marR="0" indent="0" algn="l" defTabSz="914400" rtl="0" eaLnBrk="1" fontAlgn="auto" latinLnBrk="0" hangingPunct="1">
              <a:lnSpc>
                <a:spcPct val="100000"/>
              </a:lnSpc>
              <a:spcBef>
                <a:spcPts val="0"/>
              </a:spcBef>
              <a:spcAft>
                <a:spcPts val="1000"/>
              </a:spcAft>
              <a:buClrTx/>
              <a:buSzTx/>
              <a:buFont typeface="Arial" panose="020B0604020202020204" pitchFamily="34" charset="0"/>
              <a:buNone/>
              <a:tabLst/>
              <a:defRPr sz="900"/>
            </a:lvl1pPr>
          </a:lstStyle>
          <a:p>
            <a:pPr>
              <a:spcBef>
                <a:spcPct val="0"/>
              </a:spcBef>
            </a:pPr>
            <a:r>
              <a:rPr lang="en-US" sz="1200" dirty="0">
                <a:solidFill>
                  <a:schemeClr val="bg1"/>
                </a:solidFill>
              </a:rPr>
              <a:t>Co-brand</a:t>
            </a:r>
            <a:br>
              <a:rPr lang="en-US" sz="1200" dirty="0">
                <a:solidFill>
                  <a:schemeClr val="bg1"/>
                </a:solidFill>
              </a:rPr>
            </a:br>
            <a:r>
              <a:rPr lang="en-US" sz="1200" dirty="0">
                <a:solidFill>
                  <a:schemeClr val="bg1"/>
                </a:solidFill>
              </a:rPr>
              <a:t>Logo</a:t>
            </a:r>
          </a:p>
          <a:p>
            <a:endParaRPr lang="en-GB" dirty="0"/>
          </a:p>
        </p:txBody>
      </p:sp>
      <p:sp>
        <p:nvSpPr>
          <p:cNvPr id="18" name="Rectangle 17">
            <a:extLst>
              <a:ext uri="{FF2B5EF4-FFF2-40B4-BE49-F238E27FC236}">
                <a16:creationId xmlns:a16="http://schemas.microsoft.com/office/drawing/2014/main" id="{B458C70C-38AA-41B8-857D-2E80BDDEEE7B}"/>
              </a:ext>
            </a:extLst>
          </p:cNvPr>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9" name="Rectangle 18">
            <a:extLst>
              <a:ext uri="{FF2B5EF4-FFF2-40B4-BE49-F238E27FC236}">
                <a16:creationId xmlns:a16="http://schemas.microsoft.com/office/drawing/2014/main" id="{6F97A482-F480-4FC9-89FA-30A1D342305A}"/>
              </a:ext>
            </a:extLst>
          </p:cNvPr>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0" name="Rectangle 19">
            <a:extLst>
              <a:ext uri="{FF2B5EF4-FFF2-40B4-BE49-F238E27FC236}">
                <a16:creationId xmlns:a16="http://schemas.microsoft.com/office/drawing/2014/main" id="{43BBAB48-2058-4E95-A60B-2E1C9F63F370}"/>
              </a:ext>
            </a:extLst>
          </p:cNvPr>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21" name="Rectangle 20">
            <a:extLst>
              <a:ext uri="{FF2B5EF4-FFF2-40B4-BE49-F238E27FC236}">
                <a16:creationId xmlns:a16="http://schemas.microsoft.com/office/drawing/2014/main" id="{EC9CCB69-A035-447D-BC34-A5F5BC7D949A}"/>
              </a:ext>
            </a:extLst>
          </p:cNvPr>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Tree>
    <p:extLst>
      <p:ext uri="{BB962C8B-B14F-4D97-AF65-F5344CB8AC3E}">
        <p14:creationId xmlns:p14="http://schemas.microsoft.com/office/powerpoint/2010/main" val="349691761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3 column green l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4" name="Rectangle 3"/>
          <p:cNvSpPr/>
          <p:nvPr/>
        </p:nvSpPr>
        <p:spPr>
          <a:xfrm>
            <a:off x="4320000" y="1705968"/>
            <a:ext cx="3556117"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5" name="Rectangle 4"/>
          <p:cNvSpPr/>
          <p:nvPr/>
        </p:nvSpPr>
        <p:spPr>
          <a:xfrm>
            <a:off x="504000" y="1700214"/>
            <a:ext cx="3560000" cy="5975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6" name="Rectangle 5"/>
          <p:cNvSpPr/>
          <p:nvPr/>
        </p:nvSpPr>
        <p:spPr>
          <a:xfrm>
            <a:off x="8115300" y="1705968"/>
            <a:ext cx="358385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100" noProof="0" dirty="0">
              <a:solidFill>
                <a:schemeClr val="bg1"/>
              </a:solidFill>
            </a:endParaRPr>
          </a:p>
        </p:txBody>
      </p:sp>
      <p:sp>
        <p:nvSpPr>
          <p:cNvPr id="7" name="Text Placeholder 8"/>
          <p:cNvSpPr>
            <a:spLocks noGrp="1"/>
          </p:cNvSpPr>
          <p:nvPr>
            <p:ph type="body" sz="quarter" idx="17"/>
          </p:nvPr>
        </p:nvSpPr>
        <p:spPr>
          <a:xfrm>
            <a:off x="4325712" y="1851441"/>
            <a:ext cx="3540577"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8"/>
          </p:nvPr>
        </p:nvSpPr>
        <p:spPr>
          <a:xfrm>
            <a:off x="504000" y="1851441"/>
            <a:ext cx="3560000"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19"/>
          </p:nvPr>
        </p:nvSpPr>
        <p:spPr>
          <a:xfrm>
            <a:off x="8128000" y="1851441"/>
            <a:ext cx="3571153" cy="3845754"/>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Rectangle 10">
            <a:extLst>
              <a:ext uri="{FF2B5EF4-FFF2-40B4-BE49-F238E27FC236}">
                <a16:creationId xmlns:a16="http://schemas.microsoft.com/office/drawing/2014/main" id="{9BDBA2A0-079F-412F-A73A-75B5BF79EE89}"/>
              </a:ext>
            </a:extLst>
          </p:cNvPr>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2" name="Rectangle 11">
            <a:extLst>
              <a:ext uri="{FF2B5EF4-FFF2-40B4-BE49-F238E27FC236}">
                <a16:creationId xmlns:a16="http://schemas.microsoft.com/office/drawing/2014/main" id="{859B26C1-E233-44AD-B9EC-FA94D6DBF298}"/>
              </a:ext>
            </a:extLst>
          </p:cNvPr>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13" name="Rectangle 12">
            <a:extLst>
              <a:ext uri="{FF2B5EF4-FFF2-40B4-BE49-F238E27FC236}">
                <a16:creationId xmlns:a16="http://schemas.microsoft.com/office/drawing/2014/main" id="{7F367FCF-B4F9-4FB7-A8BD-27363E526B49}"/>
              </a:ext>
            </a:extLst>
          </p:cNvPr>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Tree>
    <p:extLst>
      <p:ext uri="{BB962C8B-B14F-4D97-AF65-F5344CB8AC3E}">
        <p14:creationId xmlns:p14="http://schemas.microsoft.com/office/powerpoint/2010/main" val="358926731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4 column icon">
    <p:spTree>
      <p:nvGrpSpPr>
        <p:cNvPr id="1" name=""/>
        <p:cNvGrpSpPr/>
        <p:nvPr/>
      </p:nvGrpSpPr>
      <p:grpSpPr>
        <a:xfrm>
          <a:off x="0" y="0"/>
          <a:ext cx="0" cy="0"/>
          <a:chOff x="0" y="0"/>
          <a:chExt cx="0" cy="0"/>
        </a:xfrm>
      </p:grpSpPr>
      <p:sp>
        <p:nvSpPr>
          <p:cNvPr id="2" name="Title 1"/>
          <p:cNvSpPr>
            <a:spLocks noGrp="1"/>
          </p:cNvSpPr>
          <p:nvPr>
            <p:ph type="title"/>
          </p:nvPr>
        </p:nvSpPr>
        <p:spPr>
          <a:xfrm>
            <a:off x="501651" y="317501"/>
            <a:ext cx="11188700" cy="705184"/>
          </a:xfrm>
        </p:spPr>
        <p:txBody>
          <a:bodyPr/>
          <a:lstStyle/>
          <a:p>
            <a:r>
              <a:rPr lang="en-US" noProof="0"/>
              <a:t>Click to edit Master title style</a:t>
            </a:r>
            <a:endParaRPr lang="en-US" noProof="0" dirty="0"/>
          </a:p>
        </p:txBody>
      </p:sp>
      <p:sp>
        <p:nvSpPr>
          <p:cNvPr id="4" name="Text Placeholder 8"/>
          <p:cNvSpPr>
            <a:spLocks noGrp="1"/>
          </p:cNvSpPr>
          <p:nvPr>
            <p:ph type="body" sz="quarter" idx="17"/>
          </p:nvPr>
        </p:nvSpPr>
        <p:spPr>
          <a:xfrm>
            <a:off x="504000"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8"/>
          </p:nvPr>
        </p:nvSpPr>
        <p:spPr>
          <a:xfrm>
            <a:off x="9096836"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9"/>
          </p:nvPr>
        </p:nvSpPr>
        <p:spPr>
          <a:xfrm>
            <a:off x="3368279"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Text Placeholder 8"/>
          <p:cNvSpPr>
            <a:spLocks noGrp="1"/>
          </p:cNvSpPr>
          <p:nvPr>
            <p:ph type="body" sz="quarter" idx="20"/>
          </p:nvPr>
        </p:nvSpPr>
        <p:spPr>
          <a:xfrm>
            <a:off x="6232557" y="2556000"/>
            <a:ext cx="2592000" cy="3394800"/>
          </a:xfrm>
        </p:spPr>
        <p:txBody>
          <a:bodyPr/>
          <a:lstStyle>
            <a:lvl1pPr>
              <a:defRPr b="1">
                <a:solidFill>
                  <a:schemeClr val="accent1"/>
                </a:solidFill>
                <a:latin typeface="+mj-lt"/>
              </a:defRPr>
            </a:lvl1pPr>
            <a:lvl2pPr>
              <a:spcAft>
                <a:spcPts val="1000"/>
              </a:spcAft>
              <a:defRPr/>
            </a:lvl2pPr>
            <a:lvl3pPr marL="0" indent="0">
              <a:spcAft>
                <a:spcPts val="1000"/>
              </a:spcAft>
              <a:buNone/>
              <a:defRPr/>
            </a:lvl3pPr>
            <a:lvl4pPr marL="176400" indent="-176400">
              <a:spcAft>
                <a:spcPts val="1000"/>
              </a:spcAft>
              <a:buFont typeface="Arial" panose="020B0604020202020204" pitchFamily="34" charset="0"/>
              <a:buChar char="•"/>
              <a:defRPr/>
            </a:lvl4pPr>
            <a:lvl5pPr marL="356400" indent="-176400">
              <a:spcAft>
                <a:spcPts val="1000"/>
              </a:spcAft>
              <a:defRPr baseline="0"/>
            </a:lvl5pPr>
            <a:lvl6pPr marL="356400" indent="-176400">
              <a:spcAft>
                <a:spcPts val="1000"/>
              </a:spcAft>
              <a:buFont typeface="Verdana" panose="020B0604030504040204" pitchFamily="34" charset="0"/>
              <a:buChar char="−"/>
              <a:defRPr/>
            </a:lvl6pPr>
            <a:lvl7pPr marL="356400" indent="-176400">
              <a:spcAft>
                <a:spcPts val="1000"/>
              </a:spcAft>
              <a:defRPr/>
            </a:lvl7pPr>
            <a:lvl8pPr marL="356400" indent="-176400">
              <a:spcAft>
                <a:spcPts val="1000"/>
              </a:spcAft>
              <a:defRPr/>
            </a:lvl8pPr>
            <a:lvl9pPr marL="356400" indent="-176400">
              <a:spcAft>
                <a:spcPts val="100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Tree>
    <p:extLst>
      <p:ext uri="{BB962C8B-B14F-4D97-AF65-F5344CB8AC3E}">
        <p14:creationId xmlns:p14="http://schemas.microsoft.com/office/powerpoint/2010/main" val="2560155092"/>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subtitle, 1 column text with charts">
    <p:spTree>
      <p:nvGrpSpPr>
        <p:cNvPr id="1" name=""/>
        <p:cNvGrpSpPr/>
        <p:nvPr/>
      </p:nvGrpSpPr>
      <p:grpSpPr>
        <a:xfrm>
          <a:off x="0" y="0"/>
          <a:ext cx="0" cy="0"/>
          <a:chOff x="0" y="0"/>
          <a:chExt cx="0" cy="0"/>
        </a:xfrm>
      </p:grpSpPr>
      <p:sp>
        <p:nvSpPr>
          <p:cNvPr id="8" name="Text Placeholder 8"/>
          <p:cNvSpPr>
            <a:spLocks noGrp="1"/>
          </p:cNvSpPr>
          <p:nvPr>
            <p:ph type="body" sz="quarter" idx="13" hasCustomPrompt="1"/>
          </p:nvPr>
        </p:nvSpPr>
        <p:spPr>
          <a:xfrm>
            <a:off x="501650" y="651600"/>
            <a:ext cx="11188700" cy="757255"/>
          </a:xfrm>
          <a:prstGeom prst="rect">
            <a:avLst/>
          </a:prstGeom>
        </p:spPr>
        <p:txBody>
          <a:bodyPr lIns="0" tIns="0" rIns="0" bIns="0">
            <a:noAutofit/>
          </a:bodyPr>
          <a:lstStyle>
            <a:lvl1pPr marL="0" indent="0">
              <a:buNone/>
              <a:defRPr sz="1800" b="0">
                <a:solidFill>
                  <a:srgbClr val="575757"/>
                </a:solidFill>
              </a:defRPr>
            </a:lvl1pPr>
          </a:lstStyle>
          <a:p>
            <a:pPr lvl="0"/>
            <a:r>
              <a:rPr lang="en-US" dirty="0"/>
              <a:t>Click to add subtitle</a:t>
            </a:r>
          </a:p>
        </p:txBody>
      </p:sp>
      <p:sp>
        <p:nvSpPr>
          <p:cNvPr id="9" name="Title Placeholder 1"/>
          <p:cNvSpPr>
            <a:spLocks noGrp="1"/>
          </p:cNvSpPr>
          <p:nvPr>
            <p:ph type="title" hasCustomPrompt="1"/>
          </p:nvPr>
        </p:nvSpPr>
        <p:spPr>
          <a:xfrm>
            <a:off x="501650" y="317500"/>
            <a:ext cx="11188700" cy="698501"/>
          </a:xfrm>
          <a:prstGeom prst="rect">
            <a:avLst/>
          </a:prstGeom>
        </p:spPr>
        <p:txBody>
          <a:bodyPr vert="horz" lIns="0" tIns="0" rIns="0" bIns="0" rtlCol="0" anchor="t" anchorCtr="0">
            <a:noAutofit/>
          </a:bodyPr>
          <a:lstStyle>
            <a:lvl1pPr>
              <a:defRPr/>
            </a:lvl1pPr>
          </a:lstStyle>
          <a:p>
            <a:r>
              <a:rPr lang="en-US" dirty="0"/>
              <a:t>Click to add title</a:t>
            </a:r>
          </a:p>
        </p:txBody>
      </p:sp>
      <p:sp>
        <p:nvSpPr>
          <p:cNvPr id="10" name="Text Placeholder 18"/>
          <p:cNvSpPr>
            <a:spLocks noGrp="1"/>
          </p:cNvSpPr>
          <p:nvPr>
            <p:ph idx="1"/>
          </p:nvPr>
        </p:nvSpPr>
        <p:spPr>
          <a:xfrm>
            <a:off x="501650" y="1665289"/>
            <a:ext cx="5594351" cy="4716463"/>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3250188"/>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Tree>
    <p:extLst>
      <p:ext uri="{BB962C8B-B14F-4D97-AF65-F5344CB8AC3E}">
        <p14:creationId xmlns:p14="http://schemas.microsoft.com/office/powerpoint/2010/main" val="1443328630"/>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7575634"/>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1920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868674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endParaRPr lang="en-US" noProof="0" dirty="0"/>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dirty="0">
                <a:solidFill>
                  <a:schemeClr val="bg1"/>
                </a:solidFill>
              </a:endParaRPr>
            </a:p>
          </p:txBody>
        </p:sp>
      </p:grpSp>
    </p:spTree>
    <p:extLst>
      <p:ext uri="{BB962C8B-B14F-4D97-AF65-F5344CB8AC3E}">
        <p14:creationId xmlns:p14="http://schemas.microsoft.com/office/powerpoint/2010/main" val="82170864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60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60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10" name="TextBox 9"/>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1" name="TextBox 10"/>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
        <p:nvSpPr>
          <p:cNvPr id="12" name="TextBox 11"/>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1427841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60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60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19219910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36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
        <p:nvSpPr>
          <p:cNvPr id="8" name="TextBox 7">
            <a:extLst>
              <a:ext uri="{FF2B5EF4-FFF2-40B4-BE49-F238E27FC236}">
                <a16:creationId xmlns:a16="http://schemas.microsoft.com/office/drawing/2014/main" id="{8188BC9E-0C2C-4EB3-82B0-F3C9CEC9B2FE}"/>
              </a:ext>
            </a:extLst>
          </p:cNvPr>
          <p:cNvSpPr txBox="1"/>
          <p:nvPr userDrawn="1"/>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bg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bg1"/>
              </a:solidFill>
              <a:latin typeface="Calibri" panose="020F0502020204030204" pitchFamily="34" charset="0"/>
              <a:cs typeface="Calibri" panose="020F0502020204030204" pitchFamily="34" charset="0"/>
            </a:endParaRPr>
          </a:p>
        </p:txBody>
      </p:sp>
      <p:sp>
        <p:nvSpPr>
          <p:cNvPr id="9" name="TextBox 8"/>
          <p:cNvSpPr txBox="1"/>
          <p:nvPr userDrawn="1"/>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bg1"/>
                </a:solidFill>
                <a:latin typeface="Calibri" panose="020F0502020204030204" pitchFamily="34" charset="0"/>
                <a:cs typeface="Calibri" panose="020F0502020204030204" pitchFamily="34" charset="0"/>
              </a:rPr>
              <a:t>Confidential</a:t>
            </a:r>
          </a:p>
        </p:txBody>
      </p:sp>
      <p:sp>
        <p:nvSpPr>
          <p:cNvPr id="10" name="TextBox 9"/>
          <p:cNvSpPr txBox="1"/>
          <p:nvPr userDrawn="1"/>
        </p:nvSpPr>
        <p:spPr>
          <a:xfrm>
            <a:off x="501649" y="6477001"/>
            <a:ext cx="5355168" cy="123111"/>
          </a:xfrm>
          <a:prstGeom prst="rect">
            <a:avLst/>
          </a:prstGeom>
          <a:noFill/>
        </p:spPr>
        <p:txBody>
          <a:bodyPr wrap="square" lIns="0" tIns="0" rIns="0" bIns="0" rtlCol="0">
            <a:spAutoFit/>
          </a:bodyPr>
          <a:lstStyle/>
          <a:p>
            <a:r>
              <a:rPr lang="fr-FR" sz="800" kern="1200" dirty="0">
                <a:solidFill>
                  <a:schemeClr val="bg1"/>
                </a:solidFill>
                <a:effectLst/>
                <a:latin typeface="+mn-lt"/>
                <a:ea typeface="+mn-ea"/>
                <a:cs typeface="+mn-cs"/>
              </a:rPr>
              <a:t>© 2020,</a:t>
            </a:r>
            <a:r>
              <a:rPr lang="fr-FR" sz="800" kern="1200" baseline="0" dirty="0">
                <a:solidFill>
                  <a:schemeClr val="bg1"/>
                </a:solidFill>
                <a:effectLst/>
                <a:latin typeface="+mn-lt"/>
                <a:ea typeface="+mn-ea"/>
                <a:cs typeface="+mn-cs"/>
              </a:rPr>
              <a:t> Deloitte Tax &amp; Consulting, SARL</a:t>
            </a:r>
            <a:endParaRPr lang="en-GB" sz="800" kern="1200" dirty="0">
              <a:solidFill>
                <a:schemeClr val="bg1"/>
              </a:solidFill>
              <a:effectLst/>
              <a:latin typeface="+mn-lt"/>
              <a:ea typeface="+mn-ea"/>
              <a:cs typeface="+mn-cs"/>
            </a:endParaRPr>
          </a:p>
        </p:txBody>
      </p:sp>
    </p:spTree>
    <p:extLst>
      <p:ext uri="{BB962C8B-B14F-4D97-AF65-F5344CB8AC3E}">
        <p14:creationId xmlns:p14="http://schemas.microsoft.com/office/powerpoint/2010/main" val="3048887972"/>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36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Edit Master text styles</a:t>
            </a:r>
          </a:p>
        </p:txBody>
      </p:sp>
    </p:spTree>
    <p:extLst>
      <p:ext uri="{BB962C8B-B14F-4D97-AF65-F5344CB8AC3E}">
        <p14:creationId xmlns:p14="http://schemas.microsoft.com/office/powerpoint/2010/main" val="3159305614"/>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
        <p:nvSpPr>
          <p:cNvPr id="8" name="Text Placeholder 18"/>
          <p:cNvSpPr>
            <a:spLocks noGrp="1"/>
          </p:cNvSpPr>
          <p:nvPr>
            <p:ph idx="1"/>
          </p:nvPr>
        </p:nvSpPr>
        <p:spPr>
          <a:xfrm>
            <a:off x="502920" y="1665818"/>
            <a:ext cx="11252200" cy="4633383"/>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99596838"/>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50292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427068518"/>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4581"/>
            <a:ext cx="11252200" cy="3928209"/>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2920" y="1659816"/>
            <a:ext cx="11252200" cy="357187"/>
          </a:xfrm>
        </p:spPr>
        <p:txBody>
          <a:bodyPr/>
          <a:lstStyle/>
          <a:p>
            <a:pPr lvl="0"/>
            <a:r>
              <a:rPr lang="en-US" noProof="0"/>
              <a:t>Edit Master text styles</a:t>
            </a:r>
          </a:p>
        </p:txBody>
      </p:sp>
      <p:sp>
        <p:nvSpPr>
          <p:cNvPr id="1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7"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8"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002134045"/>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502920" y="2051999"/>
            <a:ext cx="3600000" cy="3930791"/>
          </a:xfrm>
          <a:prstGeom prst="rect">
            <a:avLst/>
          </a:prstGeom>
        </p:spPr>
        <p:txBody>
          <a:bodyPr/>
          <a:lstStyle/>
          <a:p>
            <a:r>
              <a:rPr lang="en-US" noProof="0"/>
              <a:t>Click icon to add chart</a:t>
            </a:r>
            <a:endParaRPr lang="en-US" noProof="0" dirty="0"/>
          </a:p>
        </p:txBody>
      </p:sp>
      <p:sp>
        <p:nvSpPr>
          <p:cNvPr id="18" name="Text Placeholder 8"/>
          <p:cNvSpPr>
            <a:spLocks noGrp="1"/>
          </p:cNvSpPr>
          <p:nvPr>
            <p:ph type="body" sz="quarter" idx="18"/>
          </p:nvPr>
        </p:nvSpPr>
        <p:spPr>
          <a:xfrm>
            <a:off x="502920" y="1665289"/>
            <a:ext cx="3600000" cy="392112"/>
          </a:xfrm>
        </p:spPr>
        <p:txBody>
          <a:bodyPr/>
          <a:lstStyle/>
          <a:p>
            <a:pPr lvl="0"/>
            <a:r>
              <a:rPr lang="en-US" noProof="0"/>
              <a:t>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endParaRPr lang="en-US" noProof="0" dirty="0"/>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endParaRPr lang="en-US" noProof="0" dirty="0"/>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Edit Master text styles</a:t>
            </a:r>
          </a:p>
        </p:txBody>
      </p:sp>
      <p:sp>
        <p:nvSpPr>
          <p:cNvPr id="11"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3"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519351498"/>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50292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770756712"/>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50292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9781729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dirty="0"/>
              <a:t>Click to edit Master title style</a:t>
            </a:r>
          </a:p>
          <a:p>
            <a:pPr lvl="1"/>
            <a:r>
              <a:rPr lang="en-US" noProof="0" dirty="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endParaRPr lang="en-US" noProof="0" dirty="0"/>
          </a:p>
        </p:txBody>
      </p:sp>
    </p:spTree>
    <p:extLst>
      <p:ext uri="{BB962C8B-B14F-4D97-AF65-F5344CB8AC3E}">
        <p14:creationId xmlns:p14="http://schemas.microsoft.com/office/powerpoint/2010/main" val="29252599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50292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2"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436992586"/>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endParaRPr lang="en-US" noProof="0" dirty="0"/>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Edit Master text styles</a:t>
            </a:r>
          </a:p>
        </p:txBody>
      </p:sp>
      <p:sp>
        <p:nvSpPr>
          <p:cNvPr id="9" name="Chart Placeholder 2"/>
          <p:cNvSpPr>
            <a:spLocks noGrp="1"/>
          </p:cNvSpPr>
          <p:nvPr>
            <p:ph type="chart" sz="quarter" idx="24"/>
          </p:nvPr>
        </p:nvSpPr>
        <p:spPr>
          <a:xfrm>
            <a:off x="502920" y="2125013"/>
            <a:ext cx="5482517" cy="3857777"/>
          </a:xfrm>
        </p:spPr>
        <p:txBody>
          <a:bodyPr>
            <a:noAutofit/>
          </a:bodyPr>
          <a:lstStyle/>
          <a:p>
            <a:r>
              <a:rPr lang="en-US" noProof="0"/>
              <a:t>Click icon to add chart</a:t>
            </a:r>
            <a:endParaRPr lang="en-US" noProof="0" dirty="0"/>
          </a:p>
        </p:txBody>
      </p:sp>
      <p:sp>
        <p:nvSpPr>
          <p:cNvPr id="12" name="Text Placeholder 5"/>
          <p:cNvSpPr>
            <a:spLocks noGrp="1"/>
          </p:cNvSpPr>
          <p:nvPr>
            <p:ph type="body" sz="quarter" idx="25"/>
          </p:nvPr>
        </p:nvSpPr>
        <p:spPr>
          <a:xfrm>
            <a:off x="502920" y="1665288"/>
            <a:ext cx="5534662" cy="409427"/>
          </a:xfrm>
        </p:spPr>
        <p:txBody>
          <a:bodyPr>
            <a:noAutofit/>
          </a:bodyPr>
          <a:lstStyle/>
          <a:p>
            <a:pPr lvl="0"/>
            <a:r>
              <a:rPr lang="en-US" noProof="0"/>
              <a:t>Edit Master text styles</a:t>
            </a:r>
          </a:p>
        </p:txBody>
      </p:sp>
      <p:sp>
        <p:nvSpPr>
          <p:cNvPr id="14"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Edit Master text styles</a:t>
            </a:r>
          </a:p>
        </p:txBody>
      </p:sp>
      <p:sp>
        <p:nvSpPr>
          <p:cNvPr id="16"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7"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175726482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50292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45099035"/>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50292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418337188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502920" y="1700213"/>
            <a:ext cx="2664000" cy="1260000"/>
          </a:xfrm>
        </p:spPr>
        <p:txBody>
          <a:bodyPr lIns="0" tIns="0" rIns="0" bIns="0">
            <a:noAutofit/>
          </a:bodyPr>
          <a:lstStyle/>
          <a:p>
            <a:r>
              <a:rPr lang="en-US" noProof="0"/>
              <a:t>Click icon to add picture</a:t>
            </a:r>
            <a:endParaRPr lang="en-US" noProof="0" dirty="0"/>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endParaRPr lang="en-US" noProof="0" dirty="0"/>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endParaRPr lang="en-US" noProof="0" dirty="0"/>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endParaRPr lang="en-US" noProof="0" dirty="0"/>
          </a:p>
        </p:txBody>
      </p:sp>
      <p:sp>
        <p:nvSpPr>
          <p:cNvPr id="9" name="Text Placeholder 8"/>
          <p:cNvSpPr>
            <a:spLocks noGrp="1"/>
          </p:cNvSpPr>
          <p:nvPr>
            <p:ph type="body" sz="quarter" idx="17"/>
          </p:nvPr>
        </p:nvSpPr>
        <p:spPr>
          <a:xfrm>
            <a:off x="502920" y="3076573"/>
            <a:ext cx="2640000" cy="3222628"/>
          </a:xfrm>
        </p:spPr>
        <p:txBody>
          <a:bodyPr/>
          <a:lstStyle>
            <a:lvl1pPr>
              <a:defRPr b="1">
                <a:solidFill>
                  <a:schemeClr val="accent1"/>
                </a:solidFill>
                <a:latin typeface="+mj-lt"/>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1"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216526351"/>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dirty="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endParaRPr lang="en-US" noProof="0" dirty="0"/>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endParaRPr lang="en-US" noProof="0" dirty="0"/>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endParaRPr lang="en-US" noProof="0" dirty="0"/>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endParaRPr lang="en-US" noProof="0" dirty="0"/>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atin typeface="+mj-lt"/>
              </a:defRPr>
            </a:lvl1pPr>
            <a:lvl2pPr>
              <a:spcAft>
                <a:spcPts val="0"/>
              </a:spcAft>
              <a:defRPr b="0"/>
            </a:lvl2pPr>
          </a:lstStyle>
          <a:p>
            <a:pPr lvl="0"/>
            <a:r>
              <a:rPr lang="en-US" noProof="0"/>
              <a:t>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atin typeface="+mj-lt"/>
              </a:defRPr>
            </a:lvl1pPr>
            <a:lvl2pPr>
              <a:spcAft>
                <a:spcPts val="0"/>
              </a:spcAft>
              <a:defRPr b="0"/>
            </a:lvl2pPr>
          </a:lstStyle>
          <a:p>
            <a:pPr lvl="0"/>
            <a:r>
              <a:rPr lang="en-US" noProof="0"/>
              <a:t>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Edit Master text styles</a:t>
            </a:r>
          </a:p>
          <a:p>
            <a:pPr lvl="1"/>
            <a:r>
              <a:rPr lang="en-US" noProof="0"/>
              <a:t>Second level</a:t>
            </a:r>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3635845018"/>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502920" y="1700213"/>
            <a:ext cx="3627438" cy="2052830"/>
          </a:xfrm>
        </p:spPr>
        <p:txBody>
          <a:bodyPr/>
          <a:lstStyle/>
          <a:p>
            <a:r>
              <a:rPr lang="en-US" noProof="0"/>
              <a:t>Click icon to add picture</a:t>
            </a:r>
            <a:endParaRPr lang="en-US" noProof="0" dirty="0"/>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endParaRPr lang="en-US" noProof="0" dirty="0"/>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endParaRPr lang="en-US" noProof="0" dirty="0"/>
          </a:p>
        </p:txBody>
      </p:sp>
      <p:sp>
        <p:nvSpPr>
          <p:cNvPr id="9" name="Text Placeholder 18"/>
          <p:cNvSpPr>
            <a:spLocks noGrp="1"/>
          </p:cNvSpPr>
          <p:nvPr>
            <p:ph idx="1" hasCustomPrompt="1"/>
          </p:nvPr>
        </p:nvSpPr>
        <p:spPr>
          <a:xfrm>
            <a:off x="502920" y="3832225"/>
            <a:ext cx="3627438" cy="2181440"/>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1" name="Text Placeholder 8"/>
          <p:cNvSpPr>
            <a:spLocks noGrp="1"/>
          </p:cNvSpPr>
          <p:nvPr>
            <p:ph type="body" sz="quarter" idx="18"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2"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3636005162"/>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5545562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502920" y="320040"/>
            <a:ext cx="11252200" cy="334101"/>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
        <p:nvSpPr>
          <p:cNvPr id="14" name="Text Placeholder 8"/>
          <p:cNvSpPr>
            <a:spLocks noGrp="1"/>
          </p:cNvSpPr>
          <p:nvPr>
            <p:ph type="body" sz="quarter" idx="17"/>
          </p:nvPr>
        </p:nvSpPr>
        <p:spPr>
          <a:xfrm>
            <a:off x="502920" y="1857892"/>
            <a:ext cx="5544000" cy="1695451"/>
          </a:xfrm>
        </p:spPr>
        <p:txBody>
          <a:bodyPr/>
          <a:lstStyle>
            <a:lvl1pPr>
              <a:spcAft>
                <a:spcPts val="1333"/>
              </a:spcAft>
              <a:defRPr b="1">
                <a:solidFill>
                  <a:schemeClr val="accent1"/>
                </a:solidFill>
                <a:latin typeface="+mj-lt"/>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Rectangle 16"/>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dirty="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Tree>
    <p:extLst>
      <p:ext uri="{BB962C8B-B14F-4D97-AF65-F5344CB8AC3E}">
        <p14:creationId xmlns:p14="http://schemas.microsoft.com/office/powerpoint/2010/main" val="4094401111"/>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502920"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Rectangle 3"/>
          <p:cNvSpPr/>
          <p:nvPr userDrawn="1"/>
        </p:nvSpPr>
        <p:spPr>
          <a:xfrm>
            <a:off x="502920"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0" name="Text Placeholder 8"/>
          <p:cNvSpPr>
            <a:spLocks noGrp="1"/>
          </p:cNvSpPr>
          <p:nvPr>
            <p:ph type="body" sz="quarter" idx="22"/>
          </p:nvPr>
        </p:nvSpPr>
        <p:spPr>
          <a:xfrm>
            <a:off x="50292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Rectangle 11"/>
          <p:cNvSpPr/>
          <p:nvPr userDrawn="1"/>
        </p:nvSpPr>
        <p:spPr>
          <a:xfrm>
            <a:off x="502920"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dirty="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dirty="0">
                <a:solidFill>
                  <a:schemeClr val="bg1"/>
                </a:solidFill>
              </a:rPr>
              <a:t>Co-brand</a:t>
            </a:r>
            <a:br>
              <a:rPr lang="en-US" sz="1600" noProof="0" dirty="0">
                <a:solidFill>
                  <a:schemeClr val="bg1"/>
                </a:solidFill>
              </a:rPr>
            </a:br>
            <a:r>
              <a:rPr lang="en-US" sz="1600" noProof="0" dirty="0">
                <a:solidFill>
                  <a:schemeClr val="bg1"/>
                </a:solidFill>
              </a:rPr>
              <a:t>Logo</a:t>
            </a:r>
          </a:p>
          <a:p>
            <a:endParaRPr lang="en-US" noProof="0" dirty="0"/>
          </a:p>
        </p:txBody>
      </p:sp>
      <p:sp>
        <p:nvSpPr>
          <p:cNvPr id="18" name="Text Placeholder 8"/>
          <p:cNvSpPr>
            <a:spLocks noGrp="1"/>
          </p:cNvSpPr>
          <p:nvPr>
            <p:ph type="body" sz="quarter" idx="13" hasCustomPrompt="1"/>
          </p:nvPr>
        </p:nvSpPr>
        <p:spPr>
          <a:xfrm>
            <a:off x="502920" y="649224"/>
            <a:ext cx="11252200" cy="757255"/>
          </a:xfrm>
          <a:prstGeom prst="rect">
            <a:avLst/>
          </a:prstGeom>
        </p:spPr>
        <p:txBody>
          <a:bodyPr lIns="0" tIns="0" rIns="0" bIns="0">
            <a:noAutofit/>
          </a:bodyPr>
          <a:lstStyle>
            <a:lvl1pPr marL="0" indent="0">
              <a:buNone/>
              <a:defRPr sz="1800" b="0">
                <a:solidFill>
                  <a:srgbClr val="575757"/>
                </a:solidFill>
              </a:defRPr>
            </a:lvl1pPr>
          </a:lstStyle>
          <a:p>
            <a:pPr lvl="0"/>
            <a:r>
              <a:rPr lang="en-US" noProof="0" dirty="0"/>
              <a:t>Click to add subtitle</a:t>
            </a:r>
          </a:p>
        </p:txBody>
      </p:sp>
      <p:sp>
        <p:nvSpPr>
          <p:cNvPr id="19" name="Title Placeholder 1"/>
          <p:cNvSpPr>
            <a:spLocks noGrp="1"/>
          </p:cNvSpPr>
          <p:nvPr>
            <p:ph type="title"/>
          </p:nvPr>
        </p:nvSpPr>
        <p:spPr>
          <a:xfrm>
            <a:off x="502920" y="320040"/>
            <a:ext cx="11252200" cy="334102"/>
          </a:xfrm>
          <a:prstGeom prst="rect">
            <a:avLst/>
          </a:prstGeom>
        </p:spPr>
        <p:txBody>
          <a:bodyPr vert="horz" lIns="0" tIns="0" rIns="0" bIns="0" rtlCol="0" anchor="t" anchorCtr="0">
            <a:noAutofit/>
          </a:bodyPr>
          <a:lstStyle>
            <a:lvl1pPr>
              <a:defRPr sz="2100"/>
            </a:lvl1pPr>
          </a:lstStyle>
          <a:p>
            <a:r>
              <a:rPr lang="en-US" noProof="0"/>
              <a:t>Click to edit Master title style</a:t>
            </a:r>
            <a:endParaRPr lang="en-US" noProof="0" dirty="0"/>
          </a:p>
        </p:txBody>
      </p:sp>
    </p:spTree>
    <p:extLst>
      <p:ext uri="{BB962C8B-B14F-4D97-AF65-F5344CB8AC3E}">
        <p14:creationId xmlns:p14="http://schemas.microsoft.com/office/powerpoint/2010/main" val="202623632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1.xml"/><Relationship Id="rId18" Type="http://schemas.openxmlformats.org/officeDocument/2006/relationships/slideLayout" Target="../slideLayouts/slideLayout26.xml"/><Relationship Id="rId26" Type="http://schemas.openxmlformats.org/officeDocument/2006/relationships/slideLayout" Target="../slideLayouts/slideLayout34.xml"/><Relationship Id="rId39" Type="http://schemas.openxmlformats.org/officeDocument/2006/relationships/slideLayout" Target="../slideLayouts/slideLayout47.xml"/><Relationship Id="rId21" Type="http://schemas.openxmlformats.org/officeDocument/2006/relationships/slideLayout" Target="../slideLayouts/slideLayout29.xml"/><Relationship Id="rId34" Type="http://schemas.openxmlformats.org/officeDocument/2006/relationships/slideLayout" Target="../slideLayouts/slideLayout42.xml"/><Relationship Id="rId42" Type="http://schemas.openxmlformats.org/officeDocument/2006/relationships/tags" Target="../tags/tag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slideLayout" Target="../slideLayouts/slideLayout28.xml"/><Relationship Id="rId29" Type="http://schemas.openxmlformats.org/officeDocument/2006/relationships/slideLayout" Target="../slideLayouts/slideLayout37.xml"/><Relationship Id="rId41"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24" Type="http://schemas.openxmlformats.org/officeDocument/2006/relationships/slideLayout" Target="../slideLayouts/slideLayout32.xml"/><Relationship Id="rId32" Type="http://schemas.openxmlformats.org/officeDocument/2006/relationships/slideLayout" Target="../slideLayouts/slideLayout40.xml"/><Relationship Id="rId37" Type="http://schemas.openxmlformats.org/officeDocument/2006/relationships/slideLayout" Target="../slideLayouts/slideLayout45.xml"/><Relationship Id="rId40" Type="http://schemas.openxmlformats.org/officeDocument/2006/relationships/slideLayout" Target="../slideLayouts/slideLayout48.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23" Type="http://schemas.openxmlformats.org/officeDocument/2006/relationships/slideLayout" Target="../slideLayouts/slideLayout31.xml"/><Relationship Id="rId28" Type="http://schemas.openxmlformats.org/officeDocument/2006/relationships/slideLayout" Target="../slideLayouts/slideLayout36.xml"/><Relationship Id="rId36" Type="http://schemas.openxmlformats.org/officeDocument/2006/relationships/slideLayout" Target="../slideLayouts/slideLayout44.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31" Type="http://schemas.openxmlformats.org/officeDocument/2006/relationships/slideLayout" Target="../slideLayouts/slideLayout39.xml"/><Relationship Id="rId44" Type="http://schemas.openxmlformats.org/officeDocument/2006/relationships/image" Target="../media/image3.emf"/><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 Id="rId22" Type="http://schemas.openxmlformats.org/officeDocument/2006/relationships/slideLayout" Target="../slideLayouts/slideLayout30.xml"/><Relationship Id="rId27" Type="http://schemas.openxmlformats.org/officeDocument/2006/relationships/slideLayout" Target="../slideLayouts/slideLayout35.xml"/><Relationship Id="rId30" Type="http://schemas.openxmlformats.org/officeDocument/2006/relationships/slideLayout" Target="../slideLayouts/slideLayout38.xml"/><Relationship Id="rId35" Type="http://schemas.openxmlformats.org/officeDocument/2006/relationships/slideLayout" Target="../slideLayouts/slideLayout43.xml"/><Relationship Id="rId43" Type="http://schemas.openxmlformats.org/officeDocument/2006/relationships/oleObject" Target="../embeddings/oleObject1.bin"/><Relationship Id="rId8" Type="http://schemas.openxmlformats.org/officeDocument/2006/relationships/slideLayout" Target="../slideLayouts/slideLayout16.xml"/><Relationship Id="rId3" Type="http://schemas.openxmlformats.org/officeDocument/2006/relationships/slideLayout" Target="../slideLayouts/slideLayout11.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5" Type="http://schemas.openxmlformats.org/officeDocument/2006/relationships/slideLayout" Target="../slideLayouts/slideLayout33.xml"/><Relationship Id="rId33" Type="http://schemas.openxmlformats.org/officeDocument/2006/relationships/slideLayout" Target="../slideLayouts/slideLayout41.xml"/><Relationship Id="rId38" Type="http://schemas.openxmlformats.org/officeDocument/2006/relationships/slideLayout" Target="../slideLayouts/slideLayout46.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1.xml"/><Relationship Id="rId18" Type="http://schemas.openxmlformats.org/officeDocument/2006/relationships/slideLayout" Target="../slideLayouts/slideLayout66.xml"/><Relationship Id="rId26" Type="http://schemas.openxmlformats.org/officeDocument/2006/relationships/slideLayout" Target="../slideLayouts/slideLayout74.xml"/><Relationship Id="rId39" Type="http://schemas.openxmlformats.org/officeDocument/2006/relationships/slideLayout" Target="../slideLayouts/slideLayout87.xml"/><Relationship Id="rId21" Type="http://schemas.openxmlformats.org/officeDocument/2006/relationships/slideLayout" Target="../slideLayouts/slideLayout69.xml"/><Relationship Id="rId34" Type="http://schemas.openxmlformats.org/officeDocument/2006/relationships/slideLayout" Target="../slideLayouts/slideLayout82.xml"/><Relationship Id="rId42" Type="http://schemas.openxmlformats.org/officeDocument/2006/relationships/slideLayout" Target="../slideLayouts/slideLayout90.xml"/><Relationship Id="rId47" Type="http://schemas.openxmlformats.org/officeDocument/2006/relationships/slideLayout" Target="../slideLayouts/slideLayout95.xml"/><Relationship Id="rId50" Type="http://schemas.openxmlformats.org/officeDocument/2006/relationships/slideLayout" Target="../slideLayouts/slideLayout98.xml"/><Relationship Id="rId55" Type="http://schemas.openxmlformats.org/officeDocument/2006/relationships/slideLayout" Target="../slideLayouts/slideLayout103.xml"/><Relationship Id="rId63" Type="http://schemas.openxmlformats.org/officeDocument/2006/relationships/image" Target="../media/image3.emf"/><Relationship Id="rId7" Type="http://schemas.openxmlformats.org/officeDocument/2006/relationships/slideLayout" Target="../slideLayouts/slideLayout55.xml"/><Relationship Id="rId2" Type="http://schemas.openxmlformats.org/officeDocument/2006/relationships/slideLayout" Target="../slideLayouts/slideLayout50.xml"/><Relationship Id="rId16" Type="http://schemas.openxmlformats.org/officeDocument/2006/relationships/slideLayout" Target="../slideLayouts/slideLayout64.xml"/><Relationship Id="rId29" Type="http://schemas.openxmlformats.org/officeDocument/2006/relationships/slideLayout" Target="../slideLayouts/slideLayout77.xml"/><Relationship Id="rId11" Type="http://schemas.openxmlformats.org/officeDocument/2006/relationships/slideLayout" Target="../slideLayouts/slideLayout59.xml"/><Relationship Id="rId24" Type="http://schemas.openxmlformats.org/officeDocument/2006/relationships/slideLayout" Target="../slideLayouts/slideLayout72.xml"/><Relationship Id="rId32" Type="http://schemas.openxmlformats.org/officeDocument/2006/relationships/slideLayout" Target="../slideLayouts/slideLayout80.xml"/><Relationship Id="rId37" Type="http://schemas.openxmlformats.org/officeDocument/2006/relationships/slideLayout" Target="../slideLayouts/slideLayout85.xml"/><Relationship Id="rId40" Type="http://schemas.openxmlformats.org/officeDocument/2006/relationships/slideLayout" Target="../slideLayouts/slideLayout88.xml"/><Relationship Id="rId45" Type="http://schemas.openxmlformats.org/officeDocument/2006/relationships/slideLayout" Target="../slideLayouts/slideLayout93.xml"/><Relationship Id="rId53" Type="http://schemas.openxmlformats.org/officeDocument/2006/relationships/slideLayout" Target="../slideLayouts/slideLayout101.xml"/><Relationship Id="rId58" Type="http://schemas.openxmlformats.org/officeDocument/2006/relationships/slideLayout" Target="../slideLayouts/slideLayout106.xml"/><Relationship Id="rId5" Type="http://schemas.openxmlformats.org/officeDocument/2006/relationships/slideLayout" Target="../slideLayouts/slideLayout53.xml"/><Relationship Id="rId61" Type="http://schemas.openxmlformats.org/officeDocument/2006/relationships/tags" Target="../tags/tag2.xml"/><Relationship Id="rId19" Type="http://schemas.openxmlformats.org/officeDocument/2006/relationships/slideLayout" Target="../slideLayouts/slideLayout67.xml"/><Relationship Id="rId14" Type="http://schemas.openxmlformats.org/officeDocument/2006/relationships/slideLayout" Target="../slideLayouts/slideLayout62.xml"/><Relationship Id="rId22" Type="http://schemas.openxmlformats.org/officeDocument/2006/relationships/slideLayout" Target="../slideLayouts/slideLayout70.xml"/><Relationship Id="rId27" Type="http://schemas.openxmlformats.org/officeDocument/2006/relationships/slideLayout" Target="../slideLayouts/slideLayout75.xml"/><Relationship Id="rId30" Type="http://schemas.openxmlformats.org/officeDocument/2006/relationships/slideLayout" Target="../slideLayouts/slideLayout78.xml"/><Relationship Id="rId35" Type="http://schemas.openxmlformats.org/officeDocument/2006/relationships/slideLayout" Target="../slideLayouts/slideLayout83.xml"/><Relationship Id="rId43" Type="http://schemas.openxmlformats.org/officeDocument/2006/relationships/slideLayout" Target="../slideLayouts/slideLayout91.xml"/><Relationship Id="rId48" Type="http://schemas.openxmlformats.org/officeDocument/2006/relationships/slideLayout" Target="../slideLayouts/slideLayout96.xml"/><Relationship Id="rId56" Type="http://schemas.openxmlformats.org/officeDocument/2006/relationships/slideLayout" Target="../slideLayouts/slideLayout104.xml"/><Relationship Id="rId8" Type="http://schemas.openxmlformats.org/officeDocument/2006/relationships/slideLayout" Target="../slideLayouts/slideLayout56.xml"/><Relationship Id="rId51" Type="http://schemas.openxmlformats.org/officeDocument/2006/relationships/slideLayout" Target="../slideLayouts/slideLayout99.xml"/><Relationship Id="rId3" Type="http://schemas.openxmlformats.org/officeDocument/2006/relationships/slideLayout" Target="../slideLayouts/slideLayout51.xml"/><Relationship Id="rId12" Type="http://schemas.openxmlformats.org/officeDocument/2006/relationships/slideLayout" Target="../slideLayouts/slideLayout60.xml"/><Relationship Id="rId17" Type="http://schemas.openxmlformats.org/officeDocument/2006/relationships/slideLayout" Target="../slideLayouts/slideLayout65.xml"/><Relationship Id="rId25" Type="http://schemas.openxmlformats.org/officeDocument/2006/relationships/slideLayout" Target="../slideLayouts/slideLayout73.xml"/><Relationship Id="rId33" Type="http://schemas.openxmlformats.org/officeDocument/2006/relationships/slideLayout" Target="../slideLayouts/slideLayout81.xml"/><Relationship Id="rId38" Type="http://schemas.openxmlformats.org/officeDocument/2006/relationships/slideLayout" Target="../slideLayouts/slideLayout86.xml"/><Relationship Id="rId46" Type="http://schemas.openxmlformats.org/officeDocument/2006/relationships/slideLayout" Target="../slideLayouts/slideLayout94.xml"/><Relationship Id="rId59" Type="http://schemas.openxmlformats.org/officeDocument/2006/relationships/slideLayout" Target="../slideLayouts/slideLayout107.xml"/><Relationship Id="rId20" Type="http://schemas.openxmlformats.org/officeDocument/2006/relationships/slideLayout" Target="../slideLayouts/slideLayout68.xml"/><Relationship Id="rId41" Type="http://schemas.openxmlformats.org/officeDocument/2006/relationships/slideLayout" Target="../slideLayouts/slideLayout89.xml"/><Relationship Id="rId54" Type="http://schemas.openxmlformats.org/officeDocument/2006/relationships/slideLayout" Target="../slideLayouts/slideLayout102.xml"/><Relationship Id="rId62" Type="http://schemas.openxmlformats.org/officeDocument/2006/relationships/oleObject" Target="../embeddings/oleObject2.bin"/><Relationship Id="rId1" Type="http://schemas.openxmlformats.org/officeDocument/2006/relationships/slideLayout" Target="../slideLayouts/slideLayout49.xml"/><Relationship Id="rId6" Type="http://schemas.openxmlformats.org/officeDocument/2006/relationships/slideLayout" Target="../slideLayouts/slideLayout54.xml"/><Relationship Id="rId15" Type="http://schemas.openxmlformats.org/officeDocument/2006/relationships/slideLayout" Target="../slideLayouts/slideLayout63.xml"/><Relationship Id="rId23" Type="http://schemas.openxmlformats.org/officeDocument/2006/relationships/slideLayout" Target="../slideLayouts/slideLayout71.xml"/><Relationship Id="rId28" Type="http://schemas.openxmlformats.org/officeDocument/2006/relationships/slideLayout" Target="../slideLayouts/slideLayout76.xml"/><Relationship Id="rId36" Type="http://schemas.openxmlformats.org/officeDocument/2006/relationships/slideLayout" Target="../slideLayouts/slideLayout84.xml"/><Relationship Id="rId49" Type="http://schemas.openxmlformats.org/officeDocument/2006/relationships/slideLayout" Target="../slideLayouts/slideLayout97.xml"/><Relationship Id="rId57" Type="http://schemas.openxmlformats.org/officeDocument/2006/relationships/slideLayout" Target="../slideLayouts/slideLayout105.xml"/><Relationship Id="rId10" Type="http://schemas.openxmlformats.org/officeDocument/2006/relationships/slideLayout" Target="../slideLayouts/slideLayout58.xml"/><Relationship Id="rId31" Type="http://schemas.openxmlformats.org/officeDocument/2006/relationships/slideLayout" Target="../slideLayouts/slideLayout79.xml"/><Relationship Id="rId44" Type="http://schemas.openxmlformats.org/officeDocument/2006/relationships/slideLayout" Target="../slideLayouts/slideLayout92.xml"/><Relationship Id="rId52" Type="http://schemas.openxmlformats.org/officeDocument/2006/relationships/slideLayout" Target="../slideLayouts/slideLayout100.xml"/><Relationship Id="rId60" Type="http://schemas.openxmlformats.org/officeDocument/2006/relationships/theme" Target="../theme/theme3.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1828800"/>
            <a:ext cx="10363200" cy="4346274"/>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p:cNvSpPr>
            <a:spLocks noGrp="1"/>
          </p:cNvSpPr>
          <p:nvPr>
            <p:ph type="title"/>
          </p:nvPr>
        </p:nvSpPr>
        <p:spPr>
          <a:xfrm>
            <a:off x="914912" y="718263"/>
            <a:ext cx="10362688" cy="879756"/>
          </a:xfrm>
          <a:prstGeom prst="rect">
            <a:avLst/>
          </a:prstGeom>
        </p:spPr>
        <p:txBody>
          <a:bodyPr vert="horz" lIns="0" tIns="45720" rIns="91440" bIns="0" rtlCol="0" anchor="t" anchorCtr="0">
            <a:noAutofit/>
          </a:bodyPr>
          <a:lstStyle/>
          <a:p>
            <a:r>
              <a:rPr lang="en-US" dirty="0"/>
              <a:t>Click To Edit Master Title</a:t>
            </a:r>
          </a:p>
        </p:txBody>
      </p:sp>
      <p:sp>
        <p:nvSpPr>
          <p:cNvPr id="5" name="TextBox 4"/>
          <p:cNvSpPr txBox="1"/>
          <p:nvPr userDrawn="1"/>
        </p:nvSpPr>
        <p:spPr>
          <a:xfrm>
            <a:off x="10978870" y="6477000"/>
            <a:ext cx="4016376" cy="201260"/>
          </a:xfrm>
          <a:prstGeom prst="rect">
            <a:avLst/>
          </a:prstGeom>
          <a:noFill/>
        </p:spPr>
        <p:txBody>
          <a:bodyPr wrap="square" lIns="0" tIns="0" rIns="0" bIns="0" rtlCol="0">
            <a:noAutofit/>
          </a:bodyPr>
          <a:lstStyle/>
          <a:p>
            <a:r>
              <a:rPr lang="en-GB" sz="800" b="0" kern="1200">
                <a:solidFill>
                  <a:schemeClr val="accent5">
                    <a:lumMod val="60000"/>
                    <a:lumOff val="40000"/>
                  </a:schemeClr>
                </a:solidFill>
                <a:effectLst/>
                <a:latin typeface="+mn-lt"/>
                <a:ea typeface="+mn-ea"/>
                <a:cs typeface="+mn-cs"/>
              </a:rPr>
              <a:t>Public</a:t>
            </a:r>
            <a:endParaRPr lang="en-GB" sz="800" b="0" kern="1200" dirty="0">
              <a:solidFill>
                <a:schemeClr val="accent5">
                  <a:lumMod val="60000"/>
                  <a:lumOff val="40000"/>
                </a:schemeClr>
              </a:solidFill>
              <a:effectLst/>
              <a:latin typeface="+mn-lt"/>
              <a:ea typeface="+mn-ea"/>
              <a:cs typeface="+mn-cs"/>
            </a:endParaRPr>
          </a:p>
        </p:txBody>
      </p:sp>
    </p:spTree>
    <p:extLst>
      <p:ext uri="{BB962C8B-B14F-4D97-AF65-F5344CB8AC3E}">
        <p14:creationId xmlns:p14="http://schemas.microsoft.com/office/powerpoint/2010/main" val="2052937708"/>
      </p:ext>
    </p:extLst>
  </p:cSld>
  <p:clrMap bg1="lt1" tx1="dk1" bg2="lt2" tx2="dk2" accent1="accent1" accent2="accent2" accent3="accent3" accent4="accent4" accent5="accent5" accent6="accent6" hlink="hlink" folHlink="folHlink"/>
  <p:sldLayoutIdLst>
    <p:sldLayoutId id="2147483808" r:id="rId1"/>
    <p:sldLayoutId id="2147483810" r:id="rId2"/>
    <p:sldLayoutId id="2147483809" r:id="rId3"/>
    <p:sldLayoutId id="2147483828" r:id="rId4"/>
    <p:sldLayoutId id="2147483814" r:id="rId5"/>
    <p:sldLayoutId id="2147483815" r:id="rId6"/>
    <p:sldLayoutId id="2147483827" r:id="rId7"/>
    <p:sldLayoutId id="2147483872" r:id="rId8"/>
  </p:sldLayoutIdLst>
  <p:txStyles>
    <p:title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p:titleStyle>
    <p:bodyStyle>
      <a:lvl1pPr marL="228600" indent="-228600" algn="l" defTabSz="914400" rtl="0" eaLnBrk="1" latinLnBrk="0" hangingPunct="1">
        <a:lnSpc>
          <a:spcPct val="100000"/>
        </a:lnSpc>
        <a:spcBef>
          <a:spcPts val="1000"/>
        </a:spcBef>
        <a:buClr>
          <a:schemeClr val="accent5"/>
        </a:buClr>
        <a:buSzPct val="75000"/>
        <a:buFont typeface="Arial" panose="020B0604020202020204" pitchFamily="34" charset="0"/>
        <a:buChar char="•"/>
        <a:defRPr sz="2000" kern="1200" spc="-30">
          <a:solidFill>
            <a:schemeClr val="tx1"/>
          </a:solidFill>
          <a:latin typeface="+mn-lt"/>
          <a:ea typeface="Open Sans" charset="0"/>
          <a:cs typeface="Open Sans" charset="0"/>
        </a:defRPr>
      </a:lvl1pPr>
      <a:lvl2pPr marL="6858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800" kern="1200" spc="-30">
          <a:solidFill>
            <a:schemeClr val="tx1"/>
          </a:solidFill>
          <a:latin typeface="+mn-lt"/>
          <a:ea typeface="Open Sans" charset="0"/>
          <a:cs typeface="Open Sans" charset="0"/>
        </a:defRPr>
      </a:lvl2pPr>
      <a:lvl3pPr marL="11430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600" kern="1200" spc="-30">
          <a:solidFill>
            <a:schemeClr val="tx1"/>
          </a:solidFill>
          <a:latin typeface="+mn-lt"/>
          <a:ea typeface="Open Sans" charset="0"/>
          <a:cs typeface="Open Sans" charset="0"/>
        </a:defRPr>
      </a:lvl3pPr>
      <a:lvl4pPr marL="16002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4pPr>
      <a:lvl5pPr marL="2057400" indent="-228600" algn="l" defTabSz="914400" rtl="0" eaLnBrk="1" latinLnBrk="0" hangingPunct="1">
        <a:lnSpc>
          <a:spcPct val="100000"/>
        </a:lnSpc>
        <a:spcBef>
          <a:spcPts val="500"/>
        </a:spcBef>
        <a:buClr>
          <a:schemeClr val="accent5"/>
        </a:buClr>
        <a:buSzPct val="75000"/>
        <a:buFont typeface="Arial" panose="020B0604020202020204" pitchFamily="34" charset="0"/>
        <a:buChar char="•"/>
        <a:defRPr sz="1400" kern="1200" spc="-30">
          <a:solidFill>
            <a:schemeClr val="tx1"/>
          </a:solidFill>
          <a:latin typeface="+mn-lt"/>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576">
          <p15:clr>
            <a:srgbClr val="F26B43"/>
          </p15:clr>
        </p15:guide>
        <p15:guide id="4" pos="7104">
          <p15:clr>
            <a:srgbClr val="F26B43"/>
          </p15:clr>
        </p15:guide>
        <p15:guide id="5" pos="2976">
          <p15:clr>
            <a:srgbClr val="F26B43"/>
          </p15:clr>
        </p15:guide>
        <p15:guide id="6" orient="horz" pos="1152">
          <p15:clr>
            <a:srgbClr val="F26B43"/>
          </p15:clr>
        </p15:guide>
        <p15:guide id="7" pos="26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2"/>
            </p:custData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3" imgW="270" imgH="270" progId="TCLayout.ActiveDocument.1">
                  <p:embed/>
                </p:oleObj>
              </mc:Choice>
              <mc:Fallback>
                <p:oleObj name="think-cell Slide" r:id="rId43" imgW="270" imgH="270" progId="TCLayout.ActiveDocument.1">
                  <p:embed/>
                  <p:pic>
                    <p:nvPicPr>
                      <p:cNvPr id="4" name="Object 3" hidden="1"/>
                      <p:cNvPicPr/>
                      <p:nvPr/>
                    </p:nvPicPr>
                    <p:blipFill>
                      <a:blip r:embed="rId44"/>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dirty="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2" name="TextBox 11"/>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Calibri Light" panose="020F0302020204030204" pitchFamily="34" charset="0"/>
                <a:cs typeface="Calibri Light" panose="020F0302020204030204" pitchFamily="34" charset="0"/>
              </a:rPr>
              <a:pPr marL="0" indent="0" algn="r">
                <a:spcBef>
                  <a:spcPts val="800"/>
                </a:spcBef>
                <a:buSzPct val="100000"/>
                <a:buFont typeface="Arial"/>
                <a:buNone/>
              </a:pPr>
              <a:t>‹N°›</a:t>
            </a:fld>
            <a:endParaRPr lang="en-US" sz="650" noProof="0" dirty="0">
              <a:solidFill>
                <a:schemeClr val="tx1"/>
              </a:solidFill>
              <a:latin typeface="Calibri Light" panose="020F0302020204030204" pitchFamily="34" charset="0"/>
              <a:cs typeface="Calibri Light" panose="020F0302020204030204" pitchFamily="34" charset="0"/>
            </a:endParaRPr>
          </a:p>
        </p:txBody>
      </p:sp>
      <p:sp>
        <p:nvSpPr>
          <p:cNvPr id="10" name="TextBox 9"/>
          <p:cNvSpPr txBox="1"/>
          <p:nvPr userDrawn="1"/>
        </p:nvSpPr>
        <p:spPr>
          <a:xfrm>
            <a:off x="501649" y="6477001"/>
            <a:ext cx="5355168" cy="123111"/>
          </a:xfrm>
          <a:prstGeom prst="rect">
            <a:avLst/>
          </a:prstGeom>
          <a:noFill/>
        </p:spPr>
        <p:txBody>
          <a:bodyPr wrap="square" lIns="0" tIns="0" rIns="0" bIns="0" rtlCol="0">
            <a:spAutoFit/>
          </a:bodyPr>
          <a:lstStyle/>
          <a:p>
            <a:r>
              <a:rPr lang="fr-FR" sz="800" dirty="0">
                <a:solidFill>
                  <a:prstClr val="black"/>
                </a:solidFill>
                <a:latin typeface="Calibri Light"/>
              </a:rPr>
              <a:t>© 2020, Deloitte Tax &amp; Consulting, SARL</a:t>
            </a:r>
            <a:endParaRPr lang="en-GB" sz="800" dirty="0">
              <a:solidFill>
                <a:prstClr val="black"/>
              </a:solidFill>
              <a:latin typeface="Calibri Light"/>
            </a:endParaRPr>
          </a:p>
        </p:txBody>
      </p:sp>
    </p:spTree>
    <p:extLst>
      <p:ext uri="{BB962C8B-B14F-4D97-AF65-F5344CB8AC3E}">
        <p14:creationId xmlns:p14="http://schemas.microsoft.com/office/powerpoint/2010/main" val="2560198664"/>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 id="2147483853" r:id="rId23"/>
    <p:sldLayoutId id="2147483854" r:id="rId24"/>
    <p:sldLayoutId id="2147483855" r:id="rId25"/>
    <p:sldLayoutId id="2147483856" r:id="rId26"/>
    <p:sldLayoutId id="2147483857" r:id="rId27"/>
    <p:sldLayoutId id="2147483858" r:id="rId28"/>
    <p:sldLayoutId id="2147483859" r:id="rId29"/>
    <p:sldLayoutId id="2147483860" r:id="rId30"/>
    <p:sldLayoutId id="2147483861" r:id="rId31"/>
    <p:sldLayoutId id="2147483862" r:id="rId32"/>
    <p:sldLayoutId id="2147483863" r:id="rId33"/>
    <p:sldLayoutId id="2147483864" r:id="rId34"/>
    <p:sldLayoutId id="2147483865" r:id="rId35"/>
    <p:sldLayoutId id="2147483866" r:id="rId36"/>
    <p:sldLayoutId id="2147483867" r:id="rId37"/>
    <p:sldLayoutId id="2147483868" r:id="rId38"/>
    <p:sldLayoutId id="2147483869" r:id="rId39"/>
    <p:sldLayoutId id="2147483870" r:id="rId40"/>
  </p:sldLayoutIdLst>
  <p:transition>
    <p:fade/>
  </p:transition>
  <p:hf hdr="0" dt="0"/>
  <p:txStyles>
    <p:titleStyle>
      <a:lvl1pPr algn="l" defTabSz="1219170" rtl="0" eaLnBrk="1" latinLnBrk="0" hangingPunct="1">
        <a:spcBef>
          <a:spcPct val="0"/>
        </a:spcBef>
        <a:buNone/>
        <a:defRPr sz="2000" kern="1200">
          <a:solidFill>
            <a:schemeClr val="tx1"/>
          </a:solidFill>
          <a:latin typeface="Calibri Light" panose="020F0302020204030204" pitchFamily="34" charset="0"/>
          <a:ea typeface="+mj-ea"/>
          <a:cs typeface="Calibri Light" panose="020F0302020204030204" pitchFamily="34" charset="0"/>
        </a:defRPr>
      </a:lvl1pPr>
    </p:titleStyle>
    <p:bodyStyle>
      <a:lvl1pPr marL="0" indent="0" algn="l" defTabSz="1219170" rtl="0" eaLnBrk="1" latinLnBrk="0" hangingPunct="1">
        <a:spcBef>
          <a:spcPts val="0"/>
        </a:spcBef>
        <a:spcAft>
          <a:spcPts val="1333"/>
        </a:spcAft>
        <a:buSzPct val="100000"/>
        <a:buFont typeface="Arial" panose="020B0604020202020204" pitchFamily="34" charset="0"/>
        <a:buNone/>
        <a:defRPr sz="1200" b="0" kern="1200">
          <a:solidFill>
            <a:schemeClr val="tx1"/>
          </a:solidFill>
          <a:latin typeface="Calibri Light" panose="020F0302020204030204" pitchFamily="34" charset="0"/>
          <a:ea typeface="+mn-ea"/>
          <a:cs typeface="Calibri Light" panose="020F0302020204030204" pitchFamily="34" charset="0"/>
        </a:defRPr>
      </a:lvl1pPr>
      <a:lvl2pPr marL="0" indent="0" algn="l" defTabSz="1219170" rtl="0" eaLnBrk="1" latinLnBrk="0" hangingPunct="1">
        <a:spcBef>
          <a:spcPts val="0"/>
        </a:spcBef>
        <a:spcAft>
          <a:spcPts val="1333"/>
        </a:spcAft>
        <a:buClrTx/>
        <a:buSzPct val="100000"/>
        <a:buFont typeface="Arial"/>
        <a:buNone/>
        <a:defRPr lang="en-US" sz="1200" b="1" kern="1200" dirty="0" smtClean="0">
          <a:solidFill>
            <a:schemeClr val="tx1"/>
          </a:solidFill>
          <a:latin typeface="Calibri Light" panose="020F0302020204030204" pitchFamily="34" charset="0"/>
          <a:ea typeface="+mn-ea"/>
          <a:cs typeface="Calibri Light" panose="020F0302020204030204" pitchFamily="34" charset="0"/>
        </a:defRPr>
      </a:lvl2pPr>
      <a:lvl3pPr marL="235194" indent="-235194"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Calibri Light" panose="020F0302020204030204" pitchFamily="34" charset="0"/>
          <a:ea typeface="+mn-ea"/>
          <a:cs typeface="Calibri Light" panose="020F0302020204030204" pitchFamily="34" charset="0"/>
        </a:defRPr>
      </a:lvl3pPr>
      <a:lvl4pPr marL="475188" indent="-235194" algn="l" defTabSz="1219170" rtl="0" eaLnBrk="1" latinLnBrk="0" hangingPunct="1">
        <a:spcBef>
          <a:spcPts val="0"/>
        </a:spcBef>
        <a:spcAft>
          <a:spcPts val="1333"/>
        </a:spcAft>
        <a:buClrTx/>
        <a:buSzPct val="100000"/>
        <a:buFont typeface="Verdana" panose="020B0604030504040204" pitchFamily="34" charset="0"/>
        <a:buChar char="−"/>
        <a:defRPr lang="en-US" sz="1200" kern="1200" baseline="0" dirty="0" smtClean="0">
          <a:solidFill>
            <a:schemeClr val="tx1"/>
          </a:solidFill>
          <a:latin typeface="Calibri Light" panose="020F0302020204030204" pitchFamily="34" charset="0"/>
          <a:ea typeface="+mn-ea"/>
          <a:cs typeface="Calibri Light" panose="020F0302020204030204" pitchFamily="34" charset="0"/>
        </a:defRPr>
      </a:lvl4pPr>
      <a:lvl5pPr marL="710382" indent="-235194" algn="l" defTabSz="1064657" rtl="0" eaLnBrk="1" latinLnBrk="0" hangingPunct="1">
        <a:spcBef>
          <a:spcPts val="0"/>
        </a:spcBef>
        <a:spcAft>
          <a:spcPts val="1333"/>
        </a:spcAft>
        <a:buClrTx/>
        <a:buSzPct val="100000"/>
        <a:buFont typeface="Verdana" panose="020B0604030504040204" pitchFamily="34" charset="0"/>
        <a:buChar char="−"/>
        <a:tabLst/>
        <a:defRPr lang="en-US" sz="1200" kern="1200" baseline="0" dirty="0" smtClean="0">
          <a:solidFill>
            <a:schemeClr val="tx1"/>
          </a:solidFill>
          <a:latin typeface="Calibri Light" panose="020F0302020204030204" pitchFamily="34" charset="0"/>
          <a:ea typeface="+mn-ea"/>
          <a:cs typeface="Calibri Light" panose="020F0302020204030204" pitchFamily="34" charset="0"/>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Box 14"/>
          <p:cNvSpPr txBox="1"/>
          <p:nvPr/>
        </p:nvSpPr>
        <p:spPr>
          <a:xfrm>
            <a:off x="6335184" y="6477000"/>
            <a:ext cx="4896560" cy="138499"/>
          </a:xfrm>
          <a:prstGeom prst="rect">
            <a:avLst/>
          </a:prstGeom>
          <a:noFill/>
        </p:spPr>
        <p:txBody>
          <a:bodyPr wrap="square" lIns="0" tIns="0" rIns="0" bIns="0" rtlCol="0">
            <a:spAutoFit/>
          </a:bodyPr>
          <a:lstStyle/>
          <a:p>
            <a:pPr marL="0" indent="0" algn="r">
              <a:spcBef>
                <a:spcPts val="0"/>
              </a:spcBef>
              <a:buSzPct val="100000"/>
              <a:buFont typeface="Arial"/>
              <a:buNone/>
            </a:pPr>
            <a:r>
              <a:rPr lang="en-US" sz="900" noProof="0" dirty="0">
                <a:solidFill>
                  <a:schemeClr val="tx1"/>
                </a:solidFill>
                <a:latin typeface="Calibri" panose="020F0502020204030204" pitchFamily="34" charset="0"/>
                <a:cs typeface="Calibri" panose="020F0502020204030204" pitchFamily="34" charset="0"/>
              </a:rPr>
              <a:t>Confidential</a:t>
            </a:r>
          </a:p>
        </p:txBody>
      </p:sp>
      <p:graphicFrame>
        <p:nvGraphicFramePr>
          <p:cNvPr id="4" name="Object 3" hidden="1"/>
          <p:cNvGraphicFramePr>
            <a:graphicFrameLocks noChangeAspect="1"/>
          </p:cNvGraphicFramePr>
          <p:nvPr>
            <p:custDataLst>
              <p:tags r:id="rId61"/>
            </p:custData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name="think-cell Slide" r:id="rId62" imgW="270" imgH="270" progId="TCLayout.ActiveDocument.1">
                  <p:embed/>
                </p:oleObj>
              </mc:Choice>
              <mc:Fallback>
                <p:oleObj name="think-cell Slide" r:id="rId62" imgW="270" imgH="270" progId="TCLayout.ActiveDocument.1">
                  <p:embed/>
                  <p:pic>
                    <p:nvPicPr>
                      <p:cNvPr id="4" name="Object 3" hidden="1"/>
                      <p:cNvPicPr/>
                      <p:nvPr/>
                    </p:nvPicPr>
                    <p:blipFill>
                      <a:blip r:embed="rId63"/>
                      <a:stretch>
                        <a:fillRect/>
                      </a:stretch>
                    </p:blipFill>
                    <p:spPr>
                      <a:xfrm>
                        <a:off x="2118"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501651" y="317501"/>
            <a:ext cx="11188700" cy="30982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18" name="TextBox 17"/>
          <p:cNvSpPr txBox="1"/>
          <p:nvPr/>
        </p:nvSpPr>
        <p:spPr>
          <a:xfrm>
            <a:off x="501649" y="6477001"/>
            <a:ext cx="5355168" cy="123111"/>
          </a:xfrm>
          <a:prstGeom prst="rect">
            <a:avLst/>
          </a:prstGeom>
          <a:noFill/>
        </p:spPr>
        <p:txBody>
          <a:bodyPr wrap="square" lIns="0" tIns="0" rIns="0" bIns="0" rtlCol="0">
            <a:spAutoFit/>
          </a:bodyPr>
          <a:lstStyle/>
          <a:p>
            <a:r>
              <a:rPr lang="fr-FR" sz="800" kern="1200" dirty="0">
                <a:solidFill>
                  <a:schemeClr val="tx1"/>
                </a:solidFill>
                <a:effectLst/>
                <a:latin typeface="+mn-lt"/>
                <a:ea typeface="+mn-ea"/>
                <a:cs typeface="+mn-cs"/>
              </a:rPr>
              <a:t>© 2020,</a:t>
            </a:r>
            <a:r>
              <a:rPr lang="fr-FR" sz="800" kern="1200" baseline="0" dirty="0">
                <a:solidFill>
                  <a:schemeClr val="tx1"/>
                </a:solidFill>
                <a:effectLst/>
                <a:latin typeface="+mn-lt"/>
                <a:ea typeface="+mn-ea"/>
                <a:cs typeface="+mn-cs"/>
              </a:rPr>
              <a:t> Deloitte Tax &amp; Consulting, SARL</a:t>
            </a:r>
            <a:endParaRPr lang="en-GB" sz="800" kern="1200" dirty="0">
              <a:solidFill>
                <a:schemeClr val="tx1"/>
              </a:solidFill>
              <a:effectLst/>
              <a:latin typeface="+mn-lt"/>
              <a:ea typeface="+mn-ea"/>
              <a:cs typeface="+mn-cs"/>
            </a:endParaRPr>
          </a:p>
        </p:txBody>
      </p:sp>
      <p:sp>
        <p:nvSpPr>
          <p:cNvPr id="19" name="Text Placeholder 18"/>
          <p:cNvSpPr>
            <a:spLocks noGrp="1"/>
          </p:cNvSpPr>
          <p:nvPr>
            <p:ph type="body" idx="1"/>
          </p:nvPr>
        </p:nvSpPr>
        <p:spPr>
          <a:xfrm>
            <a:off x="501650" y="1665289"/>
            <a:ext cx="11188700" cy="4716462"/>
          </a:xfrm>
          <a:prstGeom prst="rect">
            <a:avLst/>
          </a:prstGeom>
        </p:spPr>
        <p:txBody>
          <a:bodyPr vert="horz" lIns="0" tIns="0" rIns="0" bIns="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extBox 2"/>
          <p:cNvSpPr txBox="1"/>
          <p:nvPr/>
        </p:nvSpPr>
        <p:spPr>
          <a:xfrm>
            <a:off x="11382377" y="6477001"/>
            <a:ext cx="307975" cy="138499"/>
          </a:xfrm>
          <a:prstGeom prst="rect">
            <a:avLst/>
          </a:prstGeom>
          <a:noFill/>
        </p:spPr>
        <p:txBody>
          <a:bodyPr wrap="square" lIns="0" tIns="0" rIns="0" bIns="0" rtlCol="0">
            <a:spAutoFit/>
          </a:bodyPr>
          <a:lstStyle/>
          <a:p>
            <a:pPr marL="0" indent="0" algn="r">
              <a:spcBef>
                <a:spcPts val="600"/>
              </a:spcBef>
              <a:buSzPct val="100000"/>
              <a:buFont typeface="Arial"/>
              <a:buNone/>
            </a:pPr>
            <a:fld id="{C58DF478-B544-4ED8-9ED4-6A2648E2D233}" type="slidenum">
              <a:rPr lang="en-US" sz="900" noProof="0" smtClean="0">
                <a:solidFill>
                  <a:schemeClr val="tx1"/>
                </a:solidFill>
                <a:latin typeface="Calibri" panose="020F0502020204030204" pitchFamily="34" charset="0"/>
                <a:cs typeface="Calibri" panose="020F0502020204030204" pitchFamily="34" charset="0"/>
              </a:rPr>
              <a:pPr marL="0" indent="0" algn="r">
                <a:spcBef>
                  <a:spcPts val="600"/>
                </a:spcBef>
                <a:buSzPct val="100000"/>
                <a:buFont typeface="Arial"/>
                <a:buNone/>
              </a:pPr>
              <a:t>‹N°›</a:t>
            </a:fld>
            <a:endParaRPr lang="en-US" sz="900" noProof="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6102245"/>
      </p:ext>
    </p:extLst>
  </p:cSld>
  <p:clrMap bg1="lt1" tx1="dk1" bg2="lt2" tx2="dk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894" r:id="rId20"/>
    <p:sldLayoutId id="2147483895" r:id="rId21"/>
    <p:sldLayoutId id="2147483896" r:id="rId22"/>
    <p:sldLayoutId id="2147483897" r:id="rId23"/>
    <p:sldLayoutId id="2147483898" r:id="rId24"/>
    <p:sldLayoutId id="2147483899" r:id="rId25"/>
    <p:sldLayoutId id="2147483900" r:id="rId26"/>
    <p:sldLayoutId id="2147483901" r:id="rId27"/>
    <p:sldLayoutId id="2147483902" r:id="rId28"/>
    <p:sldLayoutId id="2147483903" r:id="rId29"/>
    <p:sldLayoutId id="2147483905" r:id="rId30"/>
    <p:sldLayoutId id="2147483906" r:id="rId31"/>
    <p:sldLayoutId id="2147483907" r:id="rId32"/>
    <p:sldLayoutId id="2147483908" r:id="rId33"/>
    <p:sldLayoutId id="2147483909" r:id="rId34"/>
    <p:sldLayoutId id="2147483910" r:id="rId35"/>
    <p:sldLayoutId id="2147483911" r:id="rId36"/>
    <p:sldLayoutId id="2147483912" r:id="rId37"/>
    <p:sldLayoutId id="2147483913" r:id="rId38"/>
    <p:sldLayoutId id="2147483914" r:id="rId39"/>
    <p:sldLayoutId id="2147483915" r:id="rId40"/>
    <p:sldLayoutId id="2147483916" r:id="rId41"/>
    <p:sldLayoutId id="2147483917" r:id="rId42"/>
    <p:sldLayoutId id="2147483918" r:id="rId43"/>
    <p:sldLayoutId id="2147483919" r:id="rId44"/>
    <p:sldLayoutId id="2147483920" r:id="rId45"/>
    <p:sldLayoutId id="2147483921" r:id="rId46"/>
    <p:sldLayoutId id="2147483922" r:id="rId47"/>
    <p:sldLayoutId id="2147483923" r:id="rId48"/>
    <p:sldLayoutId id="2147483924" r:id="rId49"/>
    <p:sldLayoutId id="2147483925" r:id="rId50"/>
    <p:sldLayoutId id="2147483926" r:id="rId51"/>
    <p:sldLayoutId id="2147483927" r:id="rId52"/>
    <p:sldLayoutId id="2147483928" r:id="rId53"/>
    <p:sldLayoutId id="2147483929" r:id="rId54"/>
    <p:sldLayoutId id="2147483930" r:id="rId55"/>
    <p:sldLayoutId id="2147483932" r:id="rId56"/>
    <p:sldLayoutId id="2147483933" r:id="rId57"/>
    <p:sldLayoutId id="2147483934" r:id="rId58"/>
    <p:sldLayoutId id="2147483935" r:id="rId59"/>
  </p:sldLayoutIdLst>
  <p:transition>
    <p:fade/>
  </p:transition>
  <p:hf hdr="0" dt="0"/>
  <p:txStyles>
    <p:titleStyle>
      <a:lvl1pPr algn="l" defTabSz="914400" rtl="0" eaLnBrk="1" latinLnBrk="0" hangingPunct="1">
        <a:spcBef>
          <a:spcPct val="0"/>
        </a:spcBef>
        <a:buNone/>
        <a:defRPr sz="2100" kern="1200">
          <a:solidFill>
            <a:schemeClr val="tx1"/>
          </a:solidFill>
          <a:latin typeface="+mn-lt"/>
          <a:ea typeface="+mj-ea"/>
          <a:cs typeface="Calibri Light" panose="020F0302020204030204" pitchFamily="34" charset="0"/>
        </a:defRPr>
      </a:lvl1pPr>
    </p:titleStyle>
    <p:bodyStyle>
      <a:lvl1pPr marL="0" indent="0" algn="l" defTabSz="914400" rtl="0" eaLnBrk="1" latinLnBrk="0" hangingPunct="1">
        <a:spcBef>
          <a:spcPts val="0"/>
        </a:spcBef>
        <a:spcAft>
          <a:spcPts val="1000"/>
        </a:spcAft>
        <a:buSzPct val="100000"/>
        <a:buFont typeface="Arial" panose="020B0604020202020204" pitchFamily="34" charset="0"/>
        <a:buNone/>
        <a:defRPr sz="1300" b="0" kern="1200">
          <a:solidFill>
            <a:schemeClr val="tx1"/>
          </a:solidFill>
          <a:latin typeface="+mn-lt"/>
          <a:ea typeface="+mn-ea"/>
          <a:cs typeface="Calibri Light" panose="020F0302020204030204" pitchFamily="34" charset="0"/>
        </a:defRPr>
      </a:lvl1pPr>
      <a:lvl2pPr marL="0" indent="0" algn="l" defTabSz="914400" rtl="0" eaLnBrk="1" latinLnBrk="0" hangingPunct="1">
        <a:spcBef>
          <a:spcPts val="0"/>
        </a:spcBef>
        <a:spcAft>
          <a:spcPts val="1000"/>
        </a:spcAft>
        <a:buClrTx/>
        <a:buSzPct val="100000"/>
        <a:buFont typeface="Arial"/>
        <a:buNone/>
        <a:defRPr lang="en-US" sz="1300" b="1" kern="1200" dirty="0" smtClean="0">
          <a:solidFill>
            <a:schemeClr val="tx1"/>
          </a:solidFill>
          <a:latin typeface="+mj-lt"/>
          <a:ea typeface="+mn-ea"/>
          <a:cs typeface="Calibri Light" panose="020F0302020204030204" pitchFamily="34" charset="0"/>
        </a:defRPr>
      </a:lvl2pPr>
      <a:lvl3pPr marL="176400" indent="-176400" algn="l" defTabSz="914400" rtl="0" eaLnBrk="1" latinLnBrk="0" hangingPunct="1">
        <a:spcBef>
          <a:spcPts val="0"/>
        </a:spcBef>
        <a:spcAft>
          <a:spcPts val="1000"/>
        </a:spcAft>
        <a:buClrTx/>
        <a:buSzPct val="100000"/>
        <a:buFont typeface="Arial" panose="020B0604020202020204" pitchFamily="34" charset="0"/>
        <a:buChar char="•"/>
        <a:defRPr lang="en-US" sz="1300" kern="1200" dirty="0" smtClean="0">
          <a:solidFill>
            <a:schemeClr val="tx1"/>
          </a:solidFill>
          <a:latin typeface="+mn-lt"/>
          <a:ea typeface="+mn-ea"/>
          <a:cs typeface="Calibri Light" panose="020F0302020204030204" pitchFamily="34" charset="0"/>
        </a:defRPr>
      </a:lvl3pPr>
      <a:lvl4pPr marL="356400" indent="-176400" algn="l" defTabSz="914400" rtl="0" eaLnBrk="1" latinLnBrk="0" hangingPunct="1">
        <a:spcBef>
          <a:spcPts val="0"/>
        </a:spcBef>
        <a:spcAft>
          <a:spcPts val="1000"/>
        </a:spcAft>
        <a:buClrTx/>
        <a:buSzPct val="100000"/>
        <a:buFont typeface="Verdana" panose="020B0604030504040204" pitchFamily="34" charset="0"/>
        <a:buChar char="−"/>
        <a:defRPr lang="en-US" sz="1300" kern="1200" baseline="0" dirty="0" smtClean="0">
          <a:solidFill>
            <a:schemeClr val="tx1"/>
          </a:solidFill>
          <a:latin typeface="+mn-lt"/>
          <a:ea typeface="+mn-ea"/>
          <a:cs typeface="Calibri Light" panose="020F0302020204030204" pitchFamily="34" charset="0"/>
        </a:defRPr>
      </a:lvl4pPr>
      <a:lvl5pPr marL="532800" indent="-176400" algn="l" defTabSz="798513" rtl="0" eaLnBrk="1" latinLnBrk="0" hangingPunct="1">
        <a:spcBef>
          <a:spcPts val="0"/>
        </a:spcBef>
        <a:spcAft>
          <a:spcPts val="1000"/>
        </a:spcAft>
        <a:buClrTx/>
        <a:buSzPct val="100000"/>
        <a:buFont typeface="Verdana" panose="020B0604030504040204" pitchFamily="34" charset="0"/>
        <a:buChar char="−"/>
        <a:tabLst/>
        <a:defRPr lang="en-US" sz="1300" kern="1200" baseline="0" dirty="0" smtClean="0">
          <a:solidFill>
            <a:schemeClr val="tx1"/>
          </a:solidFill>
          <a:latin typeface="+mn-lt"/>
          <a:ea typeface="+mn-ea"/>
          <a:cs typeface="Calibri Light" panose="020F0302020204030204" pitchFamily="34" charset="0"/>
        </a:defRPr>
      </a:lvl5pPr>
      <a:lvl6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6pPr>
      <a:lvl7pPr marL="532800" indent="-176400" algn="l" defTabSz="914400" rtl="0" eaLnBrk="1" latinLnBrk="0" hangingPunct="1">
        <a:spcBef>
          <a:spcPts val="0"/>
        </a:spcBef>
        <a:spcAft>
          <a:spcPts val="1000"/>
        </a:spcAft>
        <a:buFont typeface="Verdana" panose="020B0604030504040204" pitchFamily="34" charset="0"/>
        <a:buChar char="−"/>
        <a:defRPr sz="1200" kern="1200">
          <a:solidFill>
            <a:schemeClr val="tx1"/>
          </a:solidFill>
          <a:latin typeface="+mn-lt"/>
          <a:ea typeface="+mn-ea"/>
          <a:cs typeface="+mn-cs"/>
        </a:defRPr>
      </a:lvl7pPr>
      <a:lvl8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8pPr>
      <a:lvl9pPr marL="532800" indent="-176400" algn="l" defTabSz="914400" rtl="0" eaLnBrk="1" latinLnBrk="0" hangingPunct="1">
        <a:spcBef>
          <a:spcPts val="0"/>
        </a:spcBef>
        <a:spcAft>
          <a:spcPts val="1000"/>
        </a:spcAft>
        <a:buFont typeface="Verdana" panose="020B0604030504040204" pitchFamily="34" charset="0"/>
        <a:buChar char="−"/>
        <a:defRPr sz="12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4">
          <p15:clr>
            <a:srgbClr val="F26B43"/>
          </p15:clr>
        </p15:guide>
        <p15:guide id="3" orient="horz" pos="4020">
          <p15:clr>
            <a:srgbClr val="F26B43"/>
          </p15:clr>
        </p15:guide>
        <p15:guide id="4" pos="237">
          <p15:clr>
            <a:srgbClr val="F26B43"/>
          </p15:clr>
        </p15:guide>
        <p15:guide id="5" pos="5523">
          <p15:clr>
            <a:srgbClr val="F26B43"/>
          </p15:clr>
        </p15:guide>
        <p15:guide id="7" orient="horz" pos="200">
          <p15:clr>
            <a:srgbClr val="F26B43"/>
          </p15:clr>
        </p15:guide>
        <p15:guide id="8" orient="horz" pos="4080">
          <p15:clr>
            <a:srgbClr val="F26B43"/>
          </p15:clr>
        </p15:guide>
        <p15:guide id="10" pos="3721">
          <p15:clr>
            <a:srgbClr val="F26B43"/>
          </p15:clr>
        </p15:guide>
        <p15:guide id="11" orient="horz" pos="236">
          <p15:clr>
            <a:srgbClr val="F26B43"/>
          </p15:clr>
        </p15:guide>
        <p15:guide id="12" pos="1022">
          <p15:clr>
            <a:srgbClr val="F26B43"/>
          </p15:clr>
        </p15:guide>
        <p15:guide id="13" pos="1137">
          <p15:clr>
            <a:srgbClr val="F26B43"/>
          </p15:clr>
        </p15:guide>
        <p15:guide id="14" pos="1920">
          <p15:clr>
            <a:srgbClr val="F26B43"/>
          </p15:clr>
        </p15:guide>
        <p15:guide id="15" pos="2033">
          <p15:clr>
            <a:srgbClr val="F26B43"/>
          </p15:clr>
        </p15:guide>
        <p15:guide id="16" pos="4620">
          <p15:clr>
            <a:srgbClr val="F26B43"/>
          </p15:clr>
        </p15:guide>
        <p15:guide id="17" pos="2823">
          <p15:clr>
            <a:srgbClr val="F26B43"/>
          </p15:clr>
        </p15:guide>
        <p15:guide id="18" pos="2937">
          <p15:clr>
            <a:srgbClr val="F26B43"/>
          </p15:clr>
        </p15:guide>
        <p15:guide id="19" pos="2880">
          <p15:clr>
            <a:srgbClr val="F26B43"/>
          </p15:clr>
        </p15:guide>
        <p15:guide id="20" pos="4734">
          <p15:clr>
            <a:srgbClr val="F26B43"/>
          </p15:clr>
        </p15:guide>
        <p15:guide id="22" orient="horz" pos="640">
          <p15:clr>
            <a:srgbClr val="F26B43"/>
          </p15:clr>
        </p15:guide>
        <p15:guide id="23" pos="5098">
          <p15:clr>
            <a:srgbClr val="F26B43"/>
          </p15:clr>
        </p15:guide>
        <p15:guide id="24" orient="horz" pos="2160">
          <p15:clr>
            <a:srgbClr val="F26B43"/>
          </p15:clr>
        </p15:guide>
        <p15:guide id="25" orient="horz" pos="3968">
          <p15:clr>
            <a:srgbClr val="F26B43"/>
          </p15:clr>
        </p15:guide>
        <p15:guide id="26" pos="296">
          <p15:clr>
            <a:srgbClr val="F26B43"/>
          </p15:clr>
        </p15:guide>
        <p15:guide id="27" pos="7384">
          <p15:clr>
            <a:srgbClr val="F26B43"/>
          </p15:clr>
        </p15:guide>
        <p15:guide id="28" orient="horz" pos="1071">
          <p15:clr>
            <a:srgbClr val="F26B43"/>
          </p15:clr>
        </p15:guide>
        <p15:guide id="29" orient="horz" pos="245">
          <p15:clr>
            <a:srgbClr val="F26B43"/>
          </p15:clr>
        </p15:guide>
        <p15:guide id="30" orient="horz" pos="4081">
          <p15:clr>
            <a:srgbClr val="F26B43"/>
          </p15:clr>
        </p15:guide>
        <p15:guide id="31" pos="4986">
          <p15:clr>
            <a:srgbClr val="F26B43"/>
          </p15:clr>
        </p15:guide>
        <p15:guide id="32" pos="1382">
          <p15:clr>
            <a:srgbClr val="F26B43"/>
          </p15:clr>
        </p15:guide>
        <p15:guide id="33" pos="1496">
          <p15:clr>
            <a:srgbClr val="F26B43"/>
          </p15:clr>
        </p15:guide>
        <p15:guide id="34" pos="2581">
          <p15:clr>
            <a:srgbClr val="F26B43"/>
          </p15:clr>
        </p15:guide>
        <p15:guide id="35" pos="2695">
          <p15:clr>
            <a:srgbClr val="F26B43"/>
          </p15:clr>
        </p15:guide>
        <p15:guide id="36" pos="6185">
          <p15:clr>
            <a:srgbClr val="F26B43"/>
          </p15:clr>
        </p15:guide>
        <p15:guide id="37" pos="3783">
          <p15:clr>
            <a:srgbClr val="F26B43"/>
          </p15:clr>
        </p15:guide>
        <p15:guide id="38" pos="3896">
          <p15:clr>
            <a:srgbClr val="F26B43"/>
          </p15:clr>
        </p15:guide>
        <p15:guide id="39" pos="3840">
          <p15:clr>
            <a:srgbClr val="F26B43"/>
          </p15:clr>
        </p15:guide>
        <p15:guide id="40" pos="6299">
          <p15:clr>
            <a:srgbClr val="F26B43"/>
          </p15:clr>
        </p15:guide>
        <p15:guide id="41" orient="horz" pos="1049">
          <p15:clr>
            <a:srgbClr val="F26B43"/>
          </p15:clr>
        </p15:guide>
        <p15:guide id="42" orient="horz" pos="641">
          <p15:clr>
            <a:srgbClr val="F26B43"/>
          </p15:clr>
        </p15:guide>
        <p15:guide id="4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jpeg"/><Relationship Id="rId2" Type="http://schemas.openxmlformats.org/officeDocument/2006/relationships/image" Target="../media/image13.png"/><Relationship Id="rId1" Type="http://schemas.openxmlformats.org/officeDocument/2006/relationships/slideLayout" Target="../slideLayouts/slideLayout10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7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70.xml"/><Relationship Id="rId4" Type="http://schemas.openxmlformats.org/officeDocument/2006/relationships/image" Target="../media/image200.PNG"/></Relationships>
</file>

<file path=ppt/slides/_rels/slide13.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image" Target="../media/image210.PNG"/><Relationship Id="rId1" Type="http://schemas.openxmlformats.org/officeDocument/2006/relationships/slideLayout" Target="../slideLayouts/slideLayout70.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0.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107.xml"/><Relationship Id="rId6" Type="http://schemas.openxmlformats.org/officeDocument/2006/relationships/image" Target="../media/image28.png"/><Relationship Id="rId5" Type="http://schemas.openxmlformats.org/officeDocument/2006/relationships/image" Target="../media/image5.jpe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07.xml"/><Relationship Id="rId6" Type="http://schemas.openxmlformats.org/officeDocument/2006/relationships/image" Target="../media/image33.png"/><Relationship Id="rId5" Type="http://schemas.openxmlformats.org/officeDocument/2006/relationships/image" Target="../media/image5.jpeg"/><Relationship Id="rId4"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hyperlink" Target="https://leasetruk.medium.com/k-means-algorithm-with-example-b8994b3c4ef3" TargetMode="External"/><Relationship Id="rId2" Type="http://schemas.openxmlformats.org/officeDocument/2006/relationships/image" Target="../media/image34.png"/><Relationship Id="rId1" Type="http://schemas.openxmlformats.org/officeDocument/2006/relationships/slideLayout" Target="../slideLayouts/slideLayout107.xml"/><Relationship Id="rId6" Type="http://schemas.openxmlformats.org/officeDocument/2006/relationships/image" Target="../media/image37.png"/><Relationship Id="rId5" Type="http://schemas.openxmlformats.org/officeDocument/2006/relationships/image" Target="../media/image5.jpe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07.xml"/><Relationship Id="rId6" Type="http://schemas.openxmlformats.org/officeDocument/2006/relationships/image" Target="../media/image41.png"/><Relationship Id="rId5" Type="http://schemas.openxmlformats.org/officeDocument/2006/relationships/image" Target="../media/image5.jpe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8.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jpeg"/><Relationship Id="rId1" Type="http://schemas.openxmlformats.org/officeDocument/2006/relationships/slideLayout" Target="../slideLayouts/slideLayout107.xml"/><Relationship Id="rId5" Type="http://schemas.openxmlformats.org/officeDocument/2006/relationships/image" Target="../media/image44.png"/><Relationship Id="rId4" Type="http://schemas.openxmlformats.org/officeDocument/2006/relationships/image" Target="../media/image43.png"/></Relationships>
</file>

<file path=ppt/slides/_rels/slide2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6.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107.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5.jpeg"/></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4.png"/><Relationship Id="rId2" Type="http://schemas.openxmlformats.org/officeDocument/2006/relationships/image" Target="../media/image50.png"/><Relationship Id="rId1" Type="http://schemas.openxmlformats.org/officeDocument/2006/relationships/slideLayout" Target="../slideLayouts/slideLayout107.xml"/><Relationship Id="rId6" Type="http://schemas.openxmlformats.org/officeDocument/2006/relationships/image" Target="../media/image53.png"/><Relationship Id="rId5" Type="http://schemas.openxmlformats.org/officeDocument/2006/relationships/image" Target="../media/image5.jpeg"/><Relationship Id="rId4" Type="http://schemas.openxmlformats.org/officeDocument/2006/relationships/image" Target="../media/image52.png"/></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8.xml"/></Relationships>
</file>

<file path=ppt/slides/_rels/slide2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0.xml"/></Relationships>
</file>

<file path=ppt/slides/_rels/slide2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0.xml"/><Relationship Id="rId5" Type="http://schemas.openxmlformats.org/officeDocument/2006/relationships/image" Target="../media/image61.PNG"/><Relationship Id="rId4" Type="http://schemas.openxmlformats.org/officeDocument/2006/relationships/image" Target="../media/image60.PNG"/></Relationships>
</file>

<file path=ppt/slides/_rels/slide2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0.xml"/></Relationships>
</file>

<file path=ppt/slides/_rels/slide2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235948" y="12776072"/>
            <a:ext cx="5594349" cy="298451"/>
          </a:xfrm>
        </p:spPr>
        <p:txBody>
          <a:bodyPr/>
          <a:lstStyle/>
          <a:p>
            <a:pPr marL="0" indent="0">
              <a:buNone/>
            </a:pPr>
            <a:r>
              <a:rPr lang="fr-CH" dirty="0"/>
              <a:t>07/10/2024</a:t>
            </a:r>
          </a:p>
          <a:p>
            <a:pPr marL="0" indent="0">
              <a:buNone/>
            </a:pPr>
            <a:endParaRPr lang="en-GB" dirty="0"/>
          </a:p>
        </p:txBody>
      </p:sp>
      <p:pic>
        <p:nvPicPr>
          <p:cNvPr id="5136" name="Picture 16" descr="https://brandspace.deloitte.com/downloads/5cdaea57c7e5c/lg_creative_thinking.tif.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461352"/>
            <a:ext cx="5264150" cy="52641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72169903-D114-7F47-D013-5B1CCA392107}"/>
              </a:ext>
            </a:extLst>
          </p:cNvPr>
          <p:cNvSpPr>
            <a:spLocks noChangeArrowheads="1"/>
          </p:cNvSpPr>
          <p:nvPr/>
        </p:nvSpPr>
        <p:spPr bwMode="auto">
          <a:xfrm>
            <a:off x="203476" y="5045068"/>
            <a:ext cx="44825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CALLABLE BONDS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D236FDCF-EE00-E2DB-59E1-A85DDA072C2F}"/>
              </a:ext>
            </a:extLst>
          </p:cNvPr>
          <p:cNvSpPr>
            <a:spLocks noGrp="1" noChangeArrowheads="1"/>
          </p:cNvSpPr>
          <p:nvPr>
            <p:ph type="subTitle" idx="1"/>
          </p:nvPr>
        </p:nvSpPr>
        <p:spPr bwMode="auto">
          <a:xfrm>
            <a:off x="298173" y="5669996"/>
            <a:ext cx="411295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Detailed explanation of the model and </a:t>
            </a:r>
            <a:r>
              <a:rPr kumimoji="0" lang="en-US" altLang="en-US" sz="1400" b="0" i="0" u="none" strike="noStrike" cap="none" normalizeH="0" baseline="0" dirty="0" err="1">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pricer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 Box 1">
            <a:extLst>
              <a:ext uri="{FF2B5EF4-FFF2-40B4-BE49-F238E27FC236}">
                <a16:creationId xmlns:a16="http://schemas.microsoft.com/office/drawing/2014/main" id="{8BBB4208-2C54-31AF-9965-C8C8475B87F5}"/>
              </a:ext>
            </a:extLst>
          </p:cNvPr>
          <p:cNvSpPr txBox="1">
            <a:spLocks/>
          </p:cNvSpPr>
          <p:nvPr/>
        </p:nvSpPr>
        <p:spPr>
          <a:xfrm>
            <a:off x="3124200" y="3135313"/>
            <a:ext cx="5943600" cy="587375"/>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0" tIns="0" rIns="0" bIns="0" numCol="1" spcCol="0" rtlCol="0" fromWordArt="0" anchor="b" anchorCtr="0" forceAA="0" compatLnSpc="1">
            <a:prstTxWarp prst="textNoShape">
              <a:avLst/>
            </a:prstTxWarp>
            <a:spAutoFit/>
          </a:bodyPr>
          <a:lstStyle/>
          <a:p>
            <a:pPr algn="ctr">
              <a:spcAft>
                <a:spcPts val="200"/>
              </a:spcAft>
            </a:pPr>
            <a:r>
              <a:rPr lang="en-US" sz="1400" cap="all">
                <a:solidFill>
                  <a:srgbClr val="86BC25"/>
                </a:solidFill>
                <a:effectLst/>
                <a:ea typeface="Times New Roman" panose="02020603050405020304" pitchFamily="18" charset="0"/>
                <a:cs typeface="Times New Roman" panose="02020603050405020304" pitchFamily="18" charset="0"/>
              </a:rPr>
              <a:t>     </a:t>
            </a:r>
            <a:endParaRPr lang="en-GB" sz="1100">
              <a:effectLst/>
              <a:ea typeface="Times New Roman" panose="02020603050405020304" pitchFamily="18" charset="0"/>
              <a:cs typeface="Times New Roman" panose="02020603050405020304" pitchFamily="18" charset="0"/>
            </a:endParaRPr>
          </a:p>
          <a:p>
            <a:pPr algn="ctr"/>
            <a:r>
              <a:rPr lang="en-US" sz="1100" cap="all">
                <a:solidFill>
                  <a:srgbClr val="86BC25"/>
                </a:solidFill>
                <a:effectLst/>
                <a:ea typeface="Times New Roman" panose="02020603050405020304" pitchFamily="18" charset="0"/>
                <a:cs typeface="Times New Roman" panose="02020603050405020304" pitchFamily="18" charset="0"/>
              </a:rPr>
              <a:t>     </a:t>
            </a:r>
            <a:endParaRPr lang="en-GB" sz="1100">
              <a:effectLst/>
              <a:ea typeface="Times New Roman" panose="02020603050405020304" pitchFamily="18" charset="0"/>
              <a:cs typeface="Times New Roman" panose="02020603050405020304" pitchFamily="18" charset="0"/>
            </a:endParaRPr>
          </a:p>
          <a:p>
            <a:pPr algn="ctr"/>
            <a:r>
              <a:rPr lang="en-US" sz="1100">
                <a:solidFill>
                  <a:srgbClr val="86BC25"/>
                </a:solidFill>
                <a:effectLst/>
                <a:ea typeface="Times New Roman" panose="02020603050405020304" pitchFamily="18" charset="0"/>
                <a:cs typeface="Times New Roman" panose="02020603050405020304" pitchFamily="18" charset="0"/>
              </a:rPr>
              <a:t>     </a:t>
            </a:r>
            <a:endParaRPr lang="en-GB" sz="1100">
              <a:effectLst/>
              <a:ea typeface="Times New Roman" panose="02020603050405020304" pitchFamily="18" charset="0"/>
              <a:cs typeface="Times New Roman" panose="02020603050405020304" pitchFamily="18" charset="0"/>
            </a:endParaRPr>
          </a:p>
        </p:txBody>
      </p:sp>
      <p:sp>
        <p:nvSpPr>
          <p:cNvPr id="11" name="Rectangle 4">
            <a:extLst>
              <a:ext uri="{FF2B5EF4-FFF2-40B4-BE49-F238E27FC236}">
                <a16:creationId xmlns:a16="http://schemas.microsoft.com/office/drawing/2014/main" id="{D0C4E976-CD3E-CE66-709A-3E5E95049A6C}"/>
              </a:ext>
            </a:extLst>
          </p:cNvPr>
          <p:cNvSpPr>
            <a:spLocks noChangeArrowheads="1"/>
          </p:cNvSpPr>
          <p:nvPr/>
        </p:nvSpPr>
        <p:spPr bwMode="auto">
          <a:xfrm>
            <a:off x="-266647" y="6014913"/>
            <a:ext cx="32500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JULY 26, 2024</a:t>
            </a:r>
            <a:endParaRPr kumimoji="0" lang="en-GB"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DELOITTE LUXEMBOURG</a:t>
            </a:r>
            <a:endParaRPr kumimoji="0" lang="en-GB" altLang="en-US" sz="800" b="0" i="0" u="none" strike="noStrike" cap="none" normalizeH="0" baseline="0" dirty="0">
              <a:ln>
                <a:noFill/>
              </a:ln>
              <a:solidFill>
                <a:schemeClr val="tx1"/>
              </a:solidFill>
              <a:effectLst/>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86BC25"/>
                </a:solidFill>
                <a:effectLst/>
                <a:latin typeface="Verdana" panose="020B0604030504040204" pitchFamily="34" charset="0"/>
                <a:ea typeface="Times New Roman" panose="02020603050405020304" pitchFamily="18" charset="0"/>
                <a:cs typeface="Times New Roman" panose="02020603050405020304" pitchFamily="18" charset="0"/>
              </a:rPr>
              <a:t>Author: Jiaqi Xia</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411632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entagon 9"/>
          <p:cNvSpPr/>
          <p:nvPr/>
        </p:nvSpPr>
        <p:spPr>
          <a:xfrm>
            <a:off x="469900" y="4172886"/>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3">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rPr>
              <a:t>CEV(Constant elasticity of Variance)</a:t>
            </a:r>
          </a:p>
        </p:txBody>
      </p:sp>
      <p:sp>
        <p:nvSpPr>
          <p:cNvPr id="37" name="Pentagon 9"/>
          <p:cNvSpPr/>
          <p:nvPr/>
        </p:nvSpPr>
        <p:spPr>
          <a:xfrm>
            <a:off x="469899" y="3280134"/>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algn="ctr" defTabSz="1219170">
              <a:defRPr/>
            </a:pPr>
            <a:r>
              <a:rPr lang="en-US" sz="1200" dirty="0">
                <a:solidFill>
                  <a:schemeClr val="accent6">
                    <a:lumMod val="50000"/>
                  </a:schemeClr>
                </a:solidFill>
                <a:effectLst/>
                <a:latin typeface="Calibri" panose="020F0502020204030204" pitchFamily="34" charset="0"/>
                <a:ea typeface="Verdana" panose="020B0604030504040204" pitchFamily="34" charset="0"/>
                <a:cs typeface="Times New Roman" panose="02020603050405020304" pitchFamily="18" charset="0"/>
              </a:rPr>
              <a:t>CIR (Cox-Ingersoll-Ross)</a:t>
            </a:r>
            <a:endParaRPr kumimoji="0" lang="en-US" sz="12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32" name="Pentagon 9"/>
          <p:cNvSpPr/>
          <p:nvPr/>
        </p:nvSpPr>
        <p:spPr>
          <a:xfrm>
            <a:off x="469899" y="1383159"/>
            <a:ext cx="2378075"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rPr>
              <a:t>Scaled Brownian motion</a:t>
            </a:r>
          </a:p>
        </p:txBody>
      </p:sp>
      <p:sp>
        <p:nvSpPr>
          <p:cNvPr id="35" name="Pentagon 9"/>
          <p:cNvSpPr/>
          <p:nvPr/>
        </p:nvSpPr>
        <p:spPr>
          <a:xfrm>
            <a:off x="469899" y="2350223"/>
            <a:ext cx="2300724"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chemeClr val="accent6">
                    <a:lumMod val="50000"/>
                  </a:schemeClr>
                </a:solidFill>
                <a:effectLst/>
                <a:uLnTx/>
                <a:uFillTx/>
                <a:latin typeface="+mj-lt"/>
                <a:cs typeface="Calibri Light" panose="020F0302020204030204" pitchFamily="34" charset="0"/>
              </a:rPr>
              <a:t>Vasicek</a:t>
            </a:r>
            <a:endParaRPr kumimoji="0" lang="en-US" sz="1200" b="0" i="0" u="none" strike="noStrike" kern="1200" cap="none" spc="0" normalizeH="0" baseline="0" noProof="0" dirty="0">
              <a:ln>
                <a:noFill/>
              </a:ln>
              <a:solidFill>
                <a:schemeClr val="accent6">
                  <a:lumMod val="50000"/>
                </a:schemeClr>
              </a:solidFill>
              <a:effectLst/>
              <a:uLnTx/>
              <a:uFillTx/>
              <a:latin typeface="+mj-lt"/>
              <a:cs typeface="Calibri Light" panose="020F0302020204030204" pitchFamily="34" charset="0"/>
            </a:endParaRPr>
          </a:p>
        </p:txBody>
      </p:sp>
      <p:sp>
        <p:nvSpPr>
          <p:cNvPr id="82" name="Pentagon 9"/>
          <p:cNvSpPr/>
          <p:nvPr/>
        </p:nvSpPr>
        <p:spPr>
          <a:xfrm>
            <a:off x="469899" y="5102797"/>
            <a:ext cx="2378075" cy="833437"/>
          </a:xfrm>
          <a:custGeom>
            <a:avLst/>
            <a:gdLst>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 name="connsiteX0" fmla="*/ 0 w 1998662"/>
              <a:gd name="connsiteY0" fmla="*/ 0 h 833437"/>
              <a:gd name="connsiteX1" fmla="*/ 1330487 w 1998662"/>
              <a:gd name="connsiteY1" fmla="*/ 0 h 833437"/>
              <a:gd name="connsiteX2" fmla="*/ 1998662 w 1998662"/>
              <a:gd name="connsiteY2" fmla="*/ 416719 h 833437"/>
              <a:gd name="connsiteX3" fmla="*/ 1330487 w 1998662"/>
              <a:gd name="connsiteY3" fmla="*/ 833437 h 833437"/>
              <a:gd name="connsiteX4" fmla="*/ 0 w 1998662"/>
              <a:gd name="connsiteY4" fmla="*/ 833437 h 833437"/>
              <a:gd name="connsiteX5" fmla="*/ 0 w 1998662"/>
              <a:gd name="connsiteY5"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8662" h="833437">
                <a:moveTo>
                  <a:pt x="0" y="0"/>
                </a:moveTo>
                <a:lnTo>
                  <a:pt x="1330487" y="0"/>
                </a:lnTo>
                <a:cubicBezTo>
                  <a:pt x="1576072" y="9366"/>
                  <a:pt x="1768317" y="453073"/>
                  <a:pt x="1998662" y="416719"/>
                </a:cubicBezTo>
                <a:cubicBezTo>
                  <a:pt x="1775937" y="555625"/>
                  <a:pt x="1614172" y="793591"/>
                  <a:pt x="1330487" y="833437"/>
                </a:cubicBezTo>
                <a:lnTo>
                  <a:pt x="0" y="833437"/>
                </a:lnTo>
                <a:lnTo>
                  <a:pt x="0" y="0"/>
                </a:lnTo>
                <a:close/>
              </a:path>
            </a:pathLst>
          </a:custGeom>
          <a:solidFill>
            <a:schemeClr val="accent5">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400" dirty="0">
                <a:solidFill>
                  <a:schemeClr val="accent6">
                    <a:lumMod val="50000"/>
                  </a:schemeClr>
                </a:solidFill>
                <a:effectLst/>
                <a:latin typeface="Calibri" panose="020F0502020204030204" pitchFamily="34" charset="0"/>
                <a:ea typeface="Verdana" panose="020B0604030504040204" pitchFamily="34" charset="0"/>
                <a:cs typeface="Times New Roman" panose="02020603050405020304" pitchFamily="18" charset="0"/>
              </a:rPr>
              <a:t>three-factor model of Anderson &amp; Lund</a:t>
            </a:r>
            <a:endParaRPr kumimoji="0" lang="en-US" sz="14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p:txBody>
      </p:sp>
      <p:sp>
        <p:nvSpPr>
          <p:cNvPr id="4" name="Title 3"/>
          <p:cNvSpPr>
            <a:spLocks noGrp="1"/>
          </p:cNvSpPr>
          <p:nvPr>
            <p:ph type="title"/>
          </p:nvPr>
        </p:nvSpPr>
        <p:spPr/>
        <p:txBody>
          <a:bodyPr/>
          <a:lstStyle/>
          <a:p>
            <a:r>
              <a:rPr lang="en-GB" sz="2400" dirty="0">
                <a:latin typeface="Calibri Light" panose="020F0302020204030204" pitchFamily="34" charset="0"/>
              </a:rPr>
              <a:t>Classical Existing</a:t>
            </a:r>
            <a:r>
              <a:rPr lang="en-GB" sz="2400" dirty="0">
                <a:latin typeface="Calibri Light" panose="020F0302020204030204" pitchFamily="34" charset="0"/>
                <a:cs typeface="Calibri Light" panose="020F0302020204030204" pitchFamily="34" charset="0"/>
              </a:rPr>
              <a:t> Instantaneous rate models</a:t>
            </a:r>
            <a:br>
              <a:rPr lang="en-GB" sz="2400" dirty="0">
                <a:latin typeface="Calibri Light" panose="020F0302020204030204" pitchFamily="34" charset="0"/>
                <a:cs typeface="Calibri Light" panose="020F0302020204030204" pitchFamily="34" charset="0"/>
              </a:rPr>
            </a:br>
            <a:endParaRPr lang="en-GB" sz="2400" dirty="0">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1" name="Pentagon 12"/>
              <p:cNvSpPr/>
              <p:nvPr/>
            </p:nvSpPr>
            <p:spPr>
              <a:xfrm flipH="1">
                <a:off x="2468561" y="1383159"/>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6">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𝑑</m:t>
                          </m:r>
                        </m:e>
                        <m:sub>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𝑡</m:t>
                              </m:r>
                            </m:sub>
                          </m:sSub>
                        </m:sub>
                      </m:s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 </m:t>
                      </m:r>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𝜎</m:t>
                      </m:r>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𝑑</m:t>
                      </m:r>
                      <m:sSub>
                        <m:sSubPr>
                          <m:ctrlP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𝑤</m:t>
                          </m:r>
                        </m:e>
                        <m: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ea typeface="Cambria Math" panose="02040503050406030204" pitchFamily="18" charset="0"/>
                              <a:cs typeface="Calibri Light" panose="020F0302020204030204" pitchFamily="34" charset="0"/>
                            </a:rPr>
                            <m:t>𝑡</m:t>
                          </m:r>
                        </m:sub>
                      </m:sSub>
                      <m:r>
                        <a:rPr kumimoji="0" lang="en-US" sz="1600" b="0" i="1" u="none" strike="noStrike" kern="1200" cap="none" spc="0" normalizeH="0" baseline="0" noProof="0" smtClean="0">
                          <a:ln>
                            <a:noFill/>
                          </a:ln>
                          <a:solidFill>
                            <a:schemeClr val="accent6">
                              <a:lumMod val="50000"/>
                            </a:schemeClr>
                          </a:solidFill>
                          <a:effectLst/>
                          <a:uLnTx/>
                          <a:uFillTx/>
                          <a:latin typeface="Cambria Math" panose="02040503050406030204" pitchFamily="18" charset="0"/>
                          <a:cs typeface="Calibri Light" panose="020F0302020204030204" pitchFamily="34" charset="0"/>
                        </a:rPr>
                        <m:t> </m:t>
                      </m:r>
                    </m:oMath>
                  </m:oMathPara>
                </a14:m>
                <a:endParaRPr kumimoji="0" lang="en-US" sz="1600" b="0" i="0" u="none" strike="noStrike" kern="1200" cap="none" spc="0" normalizeH="0" baseline="0" noProof="0" dirty="0">
                  <a:ln>
                    <a:noFill/>
                  </a:ln>
                  <a:solidFill>
                    <a:schemeClr val="accent6">
                      <a:lumMod val="50000"/>
                    </a:schemeClr>
                  </a:solidFill>
                  <a:effectLst/>
                  <a:uLnTx/>
                  <a:uFillTx/>
                  <a:latin typeface="Calibri Light" panose="020F0302020204030204" pitchFamily="34" charset="0"/>
                  <a:cs typeface="Calibri Light" panose="020F0302020204030204" pitchFamily="34" charset="0"/>
                </a:endParaRPr>
              </a:p>
            </p:txBody>
          </p:sp>
        </mc:Choice>
        <mc:Fallback xmlns="">
          <p:sp>
            <p:nvSpPr>
              <p:cNvPr id="31" name="Pentagon 12"/>
              <p:cNvSpPr>
                <a:spLocks noRot="1" noChangeAspect="1" noMove="1" noResize="1" noEditPoints="1" noAdjustHandles="1" noChangeArrowheads="1" noChangeShapeType="1" noTextEdit="1"/>
              </p:cNvSpPr>
              <p:nvPr/>
            </p:nvSpPr>
            <p:spPr>
              <a:xfrm flipH="1">
                <a:off x="2468561" y="1383159"/>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2"/>
                <a:stretch>
                  <a:fillRect/>
                </a:stretch>
              </a:blipFill>
              <a:ln w="12700">
                <a:noFill/>
              </a:ln>
            </p:spPr>
            <p:txBody>
              <a:bodyPr/>
              <a:lstStyle/>
              <a:p>
                <a:r>
                  <a:rPr lang="en-GB">
                    <a:noFill/>
                  </a:rPr>
                  <a:t> </a:t>
                </a:r>
              </a:p>
            </p:txBody>
          </p:sp>
        </mc:Fallback>
      </mc:AlternateContent>
      <p:sp>
        <p:nvSpPr>
          <p:cNvPr id="41" name="Half Frame 40"/>
          <p:cNvSpPr/>
          <p:nvPr/>
        </p:nvSpPr>
        <p:spPr>
          <a:xfrm rot="8142470">
            <a:off x="2827100" y="1671193"/>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err="1">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42" name="Rectangle 41"/>
          <p:cNvSpPr/>
          <p:nvPr/>
        </p:nvSpPr>
        <p:spPr>
          <a:xfrm>
            <a:off x="3242100" y="1492101"/>
            <a:ext cx="2520525" cy="615553"/>
          </a:xfrm>
          <a:prstGeom prst="rect">
            <a:avLst/>
          </a:prstGeom>
        </p:spPr>
        <p:txBody>
          <a:bodyPr wrap="square" lIns="0" tIns="0" rIns="0" bIns="0" anchor="ctr">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40" name="Pentagon 12"/>
              <p:cNvSpPr/>
              <p:nvPr/>
            </p:nvSpPr>
            <p:spPr>
              <a:xfrm flipH="1">
                <a:off x="2468561" y="4172886"/>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1">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r>
                        <a:rPr lang="en-US" sz="1600" i="1">
                          <a:solidFill>
                            <a:srgbClr val="53565A"/>
                          </a:solidFill>
                          <a:latin typeface="Cambria Math" panose="02040503050406030204" pitchFamily="18" charset="0"/>
                          <a:cs typeface="Calibri Light" panose="020F0302020204030204" pitchFamily="34" charset="0"/>
                        </a:rPr>
                        <m:t>𝐾</m:t>
                      </m:r>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𝑚</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𝛽</m:t>
                          </m:r>
                        </m:sup>
                      </m:sSub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40" name="Pentagon 12"/>
              <p:cNvSpPr>
                <a:spLocks noRot="1" noChangeAspect="1" noMove="1" noResize="1" noEditPoints="1" noAdjustHandles="1" noChangeArrowheads="1" noChangeShapeType="1" noTextEdit="1"/>
              </p:cNvSpPr>
              <p:nvPr/>
            </p:nvSpPr>
            <p:spPr>
              <a:xfrm flipH="1">
                <a:off x="2468561" y="4172886"/>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3"/>
                <a:stretch>
                  <a:fillRect/>
                </a:stretch>
              </a:blipFill>
              <a:ln w="12700">
                <a:noFill/>
              </a:ln>
            </p:spPr>
            <p:txBody>
              <a:bodyPr/>
              <a:lstStyle/>
              <a:p>
                <a:r>
                  <a:rPr lang="en-GB">
                    <a:noFill/>
                  </a:rPr>
                  <a:t> </a:t>
                </a:r>
              </a:p>
            </p:txBody>
          </p:sp>
        </mc:Fallback>
      </mc:AlternateContent>
      <p:sp>
        <p:nvSpPr>
          <p:cNvPr id="49" name="Half Frame 48"/>
          <p:cNvSpPr/>
          <p:nvPr/>
        </p:nvSpPr>
        <p:spPr>
          <a:xfrm rot="8142470">
            <a:off x="2827100" y="4460920"/>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36" name="Pentagon 12"/>
              <p:cNvSpPr/>
              <p:nvPr/>
            </p:nvSpPr>
            <p:spPr>
              <a:xfrm flipH="1">
                <a:off x="2468559" y="2313068"/>
                <a:ext cx="9021521"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bg2">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 xmlns:m="http://schemas.openxmlformats.org/officeDocument/2006/math">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𝑑</m:t>
                        </m:r>
                      </m:e>
                      <m:sub>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𝑡</m:t>
                            </m:r>
                          </m:sub>
                        </m:sSub>
                      </m:sub>
                    </m:s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𝐾</m:t>
                    </m:r>
                    <m:d>
                      <m:d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d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𝑚</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 −</m:t>
                        </m:r>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𝑟</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𝑡</m:t>
                            </m:r>
                          </m:sub>
                        </m:sSub>
                      </m:e>
                    </m:d>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𝑑𝑡</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cs typeface="Calibri Light" panose="020F0302020204030204" pitchFamily="34" charset="0"/>
                      </a:rPr>
                      <m:t>+ </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𝜎</m:t>
                    </m:r>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𝑑</m:t>
                    </m:r>
                    <m:sSub>
                      <m:sSubPr>
                        <m:ctrlP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ctrlPr>
                      </m:sSubPr>
                      <m:e>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𝑤</m:t>
                        </m:r>
                      </m:e>
                      <m:sub>
                        <m:r>
                          <a:rPr kumimoji="0" lang="en-US" sz="1600" b="0" i="1" u="none" strike="noStrike" kern="1200" cap="none" spc="0" normalizeH="0" baseline="0" noProof="0" smtClean="0">
                            <a:ln>
                              <a:noFill/>
                            </a:ln>
                            <a:solidFill>
                              <a:srgbClr val="53565A"/>
                            </a:solidFill>
                            <a:effectLst/>
                            <a:uLnTx/>
                            <a:uFillTx/>
                            <a:latin typeface="Cambria Math" panose="02040503050406030204" pitchFamily="18" charset="0"/>
                            <a:ea typeface="Cambria Math" panose="02040503050406030204" pitchFamily="18" charset="0"/>
                            <a:cs typeface="Calibri Light" panose="020F0302020204030204" pitchFamily="34" charset="0"/>
                          </a:rPr>
                          <m:t>𝑡</m:t>
                        </m:r>
                      </m:sub>
                    </m:sSub>
                  </m:oMath>
                </a14:m>
                <a:r>
                  <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rPr>
                  <a:t> </a:t>
                </a:r>
              </a:p>
            </p:txBody>
          </p:sp>
        </mc:Choice>
        <mc:Fallback xmlns="">
          <p:sp>
            <p:nvSpPr>
              <p:cNvPr id="36" name="Pentagon 12"/>
              <p:cNvSpPr>
                <a:spLocks noRot="1" noChangeAspect="1" noMove="1" noResize="1" noEditPoints="1" noAdjustHandles="1" noChangeArrowheads="1" noChangeShapeType="1" noTextEdit="1"/>
              </p:cNvSpPr>
              <p:nvPr/>
            </p:nvSpPr>
            <p:spPr>
              <a:xfrm flipH="1">
                <a:off x="2468559" y="2313068"/>
                <a:ext cx="9021521"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4"/>
                <a:stretch>
                  <a:fillRect/>
                </a:stretch>
              </a:blipFill>
              <a:ln w="12700">
                <a:noFill/>
              </a:ln>
            </p:spPr>
            <p:txBody>
              <a:bodyPr/>
              <a:lstStyle/>
              <a:p>
                <a:r>
                  <a:rPr lang="en-GB">
                    <a:noFill/>
                  </a:rPr>
                  <a:t> </a:t>
                </a:r>
              </a:p>
            </p:txBody>
          </p:sp>
        </mc:Fallback>
      </mc:AlternateContent>
      <p:sp>
        <p:nvSpPr>
          <p:cNvPr id="45" name="Half Frame 44"/>
          <p:cNvSpPr/>
          <p:nvPr/>
        </p:nvSpPr>
        <p:spPr>
          <a:xfrm rot="8142470">
            <a:off x="2827100" y="2601102"/>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sp>
        <p:nvSpPr>
          <p:cNvPr id="46" name="Rectangle 45"/>
          <p:cNvSpPr/>
          <p:nvPr/>
        </p:nvSpPr>
        <p:spPr>
          <a:xfrm>
            <a:off x="3242099" y="2422010"/>
            <a:ext cx="2843167" cy="615553"/>
          </a:xfrm>
          <a:prstGeom prst="rect">
            <a:avLst/>
          </a:prstGeom>
        </p:spPr>
        <p:txBody>
          <a:bodyPr wrap="square" lIns="0" tIns="0" rIns="0" bIns="0" anchor="ctr">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D_</a:t>
            </a:r>
          </a:p>
        </p:txBody>
      </p:sp>
      <mc:AlternateContent xmlns:mc="http://schemas.openxmlformats.org/markup-compatibility/2006" xmlns:a14="http://schemas.microsoft.com/office/drawing/2010/main">
        <mc:Choice Requires="a14">
          <p:sp>
            <p:nvSpPr>
              <p:cNvPr id="38" name="Pentagon 12"/>
              <p:cNvSpPr/>
              <p:nvPr/>
            </p:nvSpPr>
            <p:spPr>
              <a:xfrm flipH="1">
                <a:off x="2468562" y="3280135"/>
                <a:ext cx="9021520"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chemeClr val="accent4">
                  <a:lumMod val="20000"/>
                  <a:lumOff val="8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r>
                        <a:rPr lang="en-US" sz="1600" i="1">
                          <a:solidFill>
                            <a:srgbClr val="53565A"/>
                          </a:solidFill>
                          <a:latin typeface="Cambria Math" panose="02040503050406030204" pitchFamily="18" charset="0"/>
                          <a:cs typeface="Calibri Light" panose="020F0302020204030204" pitchFamily="34" charset="0"/>
                        </a:rPr>
                        <m:t>𝐾</m:t>
                      </m:r>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𝑚</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0.5</m:t>
                          </m:r>
                        </m:sup>
                      </m:sSub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38" name="Pentagon 12"/>
              <p:cNvSpPr>
                <a:spLocks noRot="1" noChangeAspect="1" noMove="1" noResize="1" noEditPoints="1" noAdjustHandles="1" noChangeArrowheads="1" noChangeShapeType="1" noTextEdit="1"/>
              </p:cNvSpPr>
              <p:nvPr/>
            </p:nvSpPr>
            <p:spPr>
              <a:xfrm flipH="1">
                <a:off x="2468562" y="3280135"/>
                <a:ext cx="9021520"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5"/>
                <a:stretch>
                  <a:fillRect/>
                </a:stretch>
              </a:blipFill>
              <a:ln w="12700">
                <a:noFill/>
              </a:ln>
            </p:spPr>
            <p:txBody>
              <a:bodyPr/>
              <a:lstStyle/>
              <a:p>
                <a:r>
                  <a:rPr lang="en-GB">
                    <a:noFill/>
                  </a:rPr>
                  <a:t> </a:t>
                </a:r>
              </a:p>
            </p:txBody>
          </p:sp>
        </mc:Fallback>
      </mc:AlternateContent>
      <p:sp>
        <p:nvSpPr>
          <p:cNvPr id="47" name="Half Frame 46"/>
          <p:cNvSpPr/>
          <p:nvPr/>
        </p:nvSpPr>
        <p:spPr>
          <a:xfrm rot="8142470">
            <a:off x="2827100" y="3531011"/>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83" name="Pentagon 12"/>
              <p:cNvSpPr/>
              <p:nvPr/>
            </p:nvSpPr>
            <p:spPr>
              <a:xfrm flipH="1">
                <a:off x="2468561" y="5102797"/>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solidFill>
                <a:srgbClr val="E3E48D"/>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91440" tIns="91440" rIns="91440" bIns="9144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1</m:t>
                          </m:r>
                        </m:sub>
                      </m:sSub>
                      <m:d>
                        <m:dPr>
                          <m:ctrlPr>
                            <a:rPr lang="en-US" sz="1600" i="1">
                              <a:solidFill>
                                <a:srgbClr val="53565A"/>
                              </a:solidFill>
                              <a:latin typeface="Cambria Math" panose="02040503050406030204" pitchFamily="18" charset="0"/>
                              <a:cs typeface="Calibri Light" panose="020F0302020204030204" pitchFamily="34" charset="0"/>
                            </a:rPr>
                          </m:ctrlPr>
                        </m:dPr>
                        <m:e>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𝑟</m:t>
                              </m:r>
                            </m:e>
                            <m:sub>
                              <m:r>
                                <a:rPr lang="en-US" sz="1600" i="1">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𝛽</m:t>
                          </m:r>
                        </m:sup>
                      </m:sSub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1,</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a:p>
                <a:pPr lvl="0" algn="ctr" defTabSz="1219170">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func>
                            <m:funcPr>
                              <m:ctrlPr>
                                <a:rPr lang="en-US" sz="1600" i="1" smtClean="0">
                                  <a:solidFill>
                                    <a:srgbClr val="53565A"/>
                                  </a:solidFill>
                                  <a:latin typeface="Cambria Math" panose="02040503050406030204" pitchFamily="18" charset="0"/>
                                  <a:cs typeface="Calibri Light" panose="020F0302020204030204" pitchFamily="34" charset="0"/>
                                </a:rPr>
                              </m:ctrlPr>
                            </m:funcPr>
                            <m:fName>
                              <m:r>
                                <m:rPr>
                                  <m:sty m:val="p"/>
                                </m:rPr>
                                <a:rPr lang="en-US" sz="1600" i="0" smtClean="0">
                                  <a:solidFill>
                                    <a:srgbClr val="53565A"/>
                                  </a:solidFill>
                                  <a:latin typeface="Cambria Math" panose="02040503050406030204" pitchFamily="18" charset="0"/>
                                  <a:cs typeface="Calibri Light" panose="020F0302020204030204" pitchFamily="34" charset="0"/>
                                </a:rPr>
                                <m:t>log</m:t>
                              </m:r>
                            </m:fName>
                            <m:e>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p>
                              </m:sSubSup>
                            </m:e>
                          </m:func>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2</m:t>
                          </m:r>
                        </m:sub>
                      </m:sSub>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𝛼</m:t>
                          </m:r>
                          <m:r>
                            <a:rPr lang="en-US" sz="1600" i="1">
                              <a:solidFill>
                                <a:srgbClr val="53565A"/>
                              </a:solidFill>
                              <a:latin typeface="Cambria Math" panose="02040503050406030204" pitchFamily="18" charset="0"/>
                              <a:cs typeface="Calibri Light" panose="020F0302020204030204" pitchFamily="34" charset="0"/>
                            </a:rPr>
                            <m:t> −</m:t>
                          </m:r>
                          <m:func>
                            <m:funcPr>
                              <m:ctrlPr>
                                <a:rPr lang="en-US" sz="1600" i="1">
                                  <a:solidFill>
                                    <a:srgbClr val="53565A"/>
                                  </a:solidFill>
                                  <a:latin typeface="Cambria Math" panose="02040503050406030204" pitchFamily="18" charset="0"/>
                                  <a:cs typeface="Calibri Light" panose="020F0302020204030204" pitchFamily="34" charset="0"/>
                                </a:rPr>
                              </m:ctrlPr>
                            </m:funcPr>
                            <m:fName>
                              <m:r>
                                <m:rPr>
                                  <m:sty m:val="p"/>
                                </m:rPr>
                                <a:rPr lang="en-US" sz="1600">
                                  <a:solidFill>
                                    <a:srgbClr val="53565A"/>
                                  </a:solidFill>
                                  <a:latin typeface="Cambria Math" panose="02040503050406030204" pitchFamily="18" charset="0"/>
                                  <a:cs typeface="Calibri Light" panose="020F0302020204030204" pitchFamily="34" charset="0"/>
                                </a:rPr>
                                <m:t>log</m:t>
                              </m:r>
                            </m:fName>
                            <m:e>
                              <m:sSubSup>
                                <m:sSubSup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p>
                              </m:sSubSup>
                            </m:e>
                          </m:func>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𝜀</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1</m:t>
                          </m:r>
                        </m:sub>
                      </m:sSub>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a:p>
                <a:pPr marL="0" marR="0" lvl="0" indent="0" algn="ctr" defTabSz="121917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60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𝑑</m:t>
                          </m:r>
                        </m:e>
                        <m:sub>
                          <m:sSub>
                            <m:sSubPr>
                              <m:ctrlPr>
                                <a:rPr lang="en-US" sz="1600" i="1">
                                  <a:solidFill>
                                    <a:srgbClr val="53565A"/>
                                  </a:solidFill>
                                  <a:latin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sub>
                      </m:sSub>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cs typeface="Calibri Light" panose="020F0302020204030204" pitchFamily="34" charset="0"/>
                            </a:rPr>
                            <m:t>𝐾</m:t>
                          </m:r>
                        </m:e>
                        <m:sub>
                          <m:r>
                            <a:rPr lang="en-US" sz="1600" b="0" i="1" smtClean="0">
                              <a:solidFill>
                                <a:srgbClr val="53565A"/>
                              </a:solidFill>
                              <a:latin typeface="Cambria Math" panose="02040503050406030204" pitchFamily="18" charset="0"/>
                              <a:cs typeface="Calibri Light" panose="020F0302020204030204" pitchFamily="34" charset="0"/>
                            </a:rPr>
                            <m:t>3</m:t>
                          </m:r>
                        </m:sub>
                      </m:sSub>
                      <m:d>
                        <m:dPr>
                          <m:ctrlPr>
                            <a:rPr lang="en-US" sz="1600" i="1">
                              <a:solidFill>
                                <a:srgbClr val="53565A"/>
                              </a:solidFill>
                              <a:latin typeface="Cambria Math" panose="02040503050406030204" pitchFamily="18" charset="0"/>
                              <a:cs typeface="Calibri Light" panose="020F0302020204030204" pitchFamily="34" charset="0"/>
                            </a:rPr>
                          </m:ctrlPr>
                        </m:dPr>
                        <m:e>
                          <m:r>
                            <a:rPr lang="en-US" sz="1600" i="1">
                              <a:solidFill>
                                <a:srgbClr val="53565A"/>
                              </a:solidFill>
                              <a:latin typeface="Cambria Math" panose="02040503050406030204" pitchFamily="18" charset="0"/>
                              <a:cs typeface="Calibri Light" panose="020F0302020204030204" pitchFamily="34" charset="0"/>
                            </a:rPr>
                            <m:t> </m:t>
                          </m:r>
                          <m:r>
                            <a:rPr lang="en-US" sz="160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𝜃</m:t>
                          </m:r>
                          <m:r>
                            <a:rPr lang="en-US" sz="1600" i="1">
                              <a:solidFill>
                                <a:srgbClr val="53565A"/>
                              </a:solidFill>
                              <a:latin typeface="Cambria Math" panose="02040503050406030204" pitchFamily="18" charset="0"/>
                              <a:cs typeface="Calibri Light" panose="020F0302020204030204" pitchFamily="34" charset="0"/>
                            </a:rPr>
                            <m:t>−</m:t>
                          </m:r>
                          <m:sSub>
                            <m:sSubPr>
                              <m:ctrlPr>
                                <a:rPr lang="en-US" sz="1600" b="0" i="1" smtClean="0">
                                  <a:solidFill>
                                    <a:srgbClr val="53565A"/>
                                  </a:solidFill>
                                  <a:latin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cs typeface="Calibri Light" panose="020F0302020204030204" pitchFamily="34" charset="0"/>
                                </a:rPr>
                                <m:t>𝑚</m:t>
                              </m:r>
                            </m:e>
                            <m:sub>
                              <m:r>
                                <a:rPr lang="en-US" sz="1600" b="0" i="1" smtClean="0">
                                  <a:solidFill>
                                    <a:srgbClr val="53565A"/>
                                  </a:solidFill>
                                  <a:latin typeface="Cambria Math" panose="02040503050406030204" pitchFamily="18" charset="0"/>
                                  <a:cs typeface="Calibri Light" panose="020F0302020204030204" pitchFamily="34" charset="0"/>
                                </a:rPr>
                                <m:t>𝑡</m:t>
                              </m:r>
                            </m:sub>
                          </m:sSub>
                        </m:e>
                      </m:d>
                      <m:r>
                        <a:rPr lang="en-US" sz="1600" i="1">
                          <a:solidFill>
                            <a:srgbClr val="53565A"/>
                          </a:solidFill>
                          <a:latin typeface="Cambria Math" panose="02040503050406030204" pitchFamily="18" charset="0"/>
                          <a:cs typeface="Calibri Light" panose="020F0302020204030204" pitchFamily="34" charset="0"/>
                        </a:rPr>
                        <m:t>𝑑𝑡</m:t>
                      </m:r>
                      <m:r>
                        <a:rPr lang="en-US" sz="1600" i="1">
                          <a:solidFill>
                            <a:srgbClr val="53565A"/>
                          </a:solidFill>
                          <a:latin typeface="Cambria Math" panose="02040503050406030204" pitchFamily="18" charset="0"/>
                          <a:cs typeface="Calibri Light" panose="020F0302020204030204" pitchFamily="34" charset="0"/>
                        </a:rPr>
                        <m:t>+ </m:t>
                      </m:r>
                      <m:sSubSup>
                        <m:sSubSup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sSub>
                            <m:sSubPr>
                              <m:ctrlP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𝜖</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2</m:t>
                              </m:r>
                            </m:sub>
                          </m:s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0.5</m:t>
                          </m:r>
                        </m:sup>
                      </m:sSubSup>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6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3,</m:t>
                          </m:r>
                          <m:r>
                            <a:rPr lang="en-US" sz="16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mc:Choice>
        <mc:Fallback xmlns="">
          <p:sp>
            <p:nvSpPr>
              <p:cNvPr id="83" name="Pentagon 12"/>
              <p:cNvSpPr>
                <a:spLocks noRot="1" noChangeAspect="1" noMove="1" noResize="1" noEditPoints="1" noAdjustHandles="1" noChangeArrowheads="1" noChangeShapeType="1" noTextEdit="1"/>
              </p:cNvSpPr>
              <p:nvPr/>
            </p:nvSpPr>
            <p:spPr>
              <a:xfrm flipH="1">
                <a:off x="2468561" y="5102797"/>
                <a:ext cx="9021519" cy="833437"/>
              </a:xfrm>
              <a:custGeom>
                <a:avLst/>
                <a:gdLst>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055620"/>
                  <a:gd name="connsiteY0" fmla="*/ 0 h 833437"/>
                  <a:gd name="connsiteX1" fmla="*/ 2433159 w 3055620"/>
                  <a:gd name="connsiteY1" fmla="*/ 0 h 833437"/>
                  <a:gd name="connsiteX2" fmla="*/ 3055620 w 3055620"/>
                  <a:gd name="connsiteY2" fmla="*/ 416719 h 833437"/>
                  <a:gd name="connsiteX3" fmla="*/ 2433159 w 3055620"/>
                  <a:gd name="connsiteY3" fmla="*/ 833437 h 833437"/>
                  <a:gd name="connsiteX4" fmla="*/ 0 w 3055620"/>
                  <a:gd name="connsiteY4" fmla="*/ 833437 h 833437"/>
                  <a:gd name="connsiteX5" fmla="*/ 0 w 305562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15640"/>
                  <a:gd name="connsiteY0" fmla="*/ 0 h 833437"/>
                  <a:gd name="connsiteX1" fmla="*/ 2433159 w 3215640"/>
                  <a:gd name="connsiteY1" fmla="*/ 0 h 833437"/>
                  <a:gd name="connsiteX2" fmla="*/ 3215640 w 3215640"/>
                  <a:gd name="connsiteY2" fmla="*/ 531019 h 833437"/>
                  <a:gd name="connsiteX3" fmla="*/ 2433159 w 3215640"/>
                  <a:gd name="connsiteY3" fmla="*/ 833437 h 833437"/>
                  <a:gd name="connsiteX4" fmla="*/ 0 w 3215640"/>
                  <a:gd name="connsiteY4" fmla="*/ 833437 h 833437"/>
                  <a:gd name="connsiteX5" fmla="*/ 0 w 3215640"/>
                  <a:gd name="connsiteY5" fmla="*/ 0 h 833437"/>
                  <a:gd name="connsiteX0" fmla="*/ 0 w 3234548"/>
                  <a:gd name="connsiteY0" fmla="*/ 0 h 833437"/>
                  <a:gd name="connsiteX1" fmla="*/ 2433159 w 3234548"/>
                  <a:gd name="connsiteY1" fmla="*/ 0 h 833437"/>
                  <a:gd name="connsiteX2" fmla="*/ 3215640 w 3234548"/>
                  <a:gd name="connsiteY2" fmla="*/ 531019 h 833437"/>
                  <a:gd name="connsiteX3" fmla="*/ 2946082 w 3234548"/>
                  <a:gd name="connsiteY3" fmla="*/ 668337 h 833437"/>
                  <a:gd name="connsiteX4" fmla="*/ 2433159 w 3234548"/>
                  <a:gd name="connsiteY4" fmla="*/ 833437 h 833437"/>
                  <a:gd name="connsiteX5" fmla="*/ 0 w 3234548"/>
                  <a:gd name="connsiteY5" fmla="*/ 833437 h 833437"/>
                  <a:gd name="connsiteX6" fmla="*/ 0 w 3234548"/>
                  <a:gd name="connsiteY6" fmla="*/ 0 h 833437"/>
                  <a:gd name="connsiteX0" fmla="*/ 0 w 3243981"/>
                  <a:gd name="connsiteY0" fmla="*/ 0 h 833437"/>
                  <a:gd name="connsiteX1" fmla="*/ 2433159 w 3243981"/>
                  <a:gd name="connsiteY1" fmla="*/ 0 h 833437"/>
                  <a:gd name="connsiteX2" fmla="*/ 3215640 w 3243981"/>
                  <a:gd name="connsiteY2" fmla="*/ 531019 h 833437"/>
                  <a:gd name="connsiteX3" fmla="*/ 3047682 w 3243981"/>
                  <a:gd name="connsiteY3" fmla="*/ 528637 h 833437"/>
                  <a:gd name="connsiteX4" fmla="*/ 2433159 w 3243981"/>
                  <a:gd name="connsiteY4" fmla="*/ 833437 h 833437"/>
                  <a:gd name="connsiteX5" fmla="*/ 0 w 3243981"/>
                  <a:gd name="connsiteY5" fmla="*/ 833437 h 833437"/>
                  <a:gd name="connsiteX6" fmla="*/ 0 w 3243981"/>
                  <a:gd name="connsiteY6" fmla="*/ 0 h 833437"/>
                  <a:gd name="connsiteX0" fmla="*/ 0 w 3233439"/>
                  <a:gd name="connsiteY0" fmla="*/ 0 h 833437"/>
                  <a:gd name="connsiteX1" fmla="*/ 2433159 w 3233439"/>
                  <a:gd name="connsiteY1" fmla="*/ 0 h 833437"/>
                  <a:gd name="connsiteX2" fmla="*/ 3215640 w 3233439"/>
                  <a:gd name="connsiteY2" fmla="*/ 531019 h 833437"/>
                  <a:gd name="connsiteX3" fmla="*/ 3047682 w 3233439"/>
                  <a:gd name="connsiteY3" fmla="*/ 528637 h 833437"/>
                  <a:gd name="connsiteX4" fmla="*/ 2433159 w 3233439"/>
                  <a:gd name="connsiteY4" fmla="*/ 833437 h 833437"/>
                  <a:gd name="connsiteX5" fmla="*/ 0 w 3233439"/>
                  <a:gd name="connsiteY5" fmla="*/ 833437 h 833437"/>
                  <a:gd name="connsiteX6" fmla="*/ 0 w 3233439"/>
                  <a:gd name="connsiteY6" fmla="*/ 0 h 833437"/>
                  <a:gd name="connsiteX0" fmla="*/ 0 w 3215999"/>
                  <a:gd name="connsiteY0" fmla="*/ 0 h 833437"/>
                  <a:gd name="connsiteX1" fmla="*/ 2433159 w 3215999"/>
                  <a:gd name="connsiteY1" fmla="*/ 0 h 833437"/>
                  <a:gd name="connsiteX2" fmla="*/ 3215640 w 3215999"/>
                  <a:gd name="connsiteY2" fmla="*/ 531019 h 833437"/>
                  <a:gd name="connsiteX3" fmla="*/ 3047682 w 3215999"/>
                  <a:gd name="connsiteY3" fmla="*/ 528637 h 833437"/>
                  <a:gd name="connsiteX4" fmla="*/ 2433159 w 3215999"/>
                  <a:gd name="connsiteY4" fmla="*/ 833437 h 833437"/>
                  <a:gd name="connsiteX5" fmla="*/ 0 w 3215999"/>
                  <a:gd name="connsiteY5" fmla="*/ 833437 h 833437"/>
                  <a:gd name="connsiteX6" fmla="*/ 0 w 3215999"/>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5"/>
                  <a:gd name="connsiteY0" fmla="*/ 0 h 833437"/>
                  <a:gd name="connsiteX1" fmla="*/ 2433159 w 3336505"/>
                  <a:gd name="connsiteY1" fmla="*/ 0 h 833437"/>
                  <a:gd name="connsiteX2" fmla="*/ 3336290 w 3336505"/>
                  <a:gd name="connsiteY2" fmla="*/ 632619 h 833437"/>
                  <a:gd name="connsiteX3" fmla="*/ 3047682 w 3336505"/>
                  <a:gd name="connsiteY3" fmla="*/ 528637 h 833437"/>
                  <a:gd name="connsiteX4" fmla="*/ 2433159 w 3336505"/>
                  <a:gd name="connsiteY4" fmla="*/ 833437 h 833437"/>
                  <a:gd name="connsiteX5" fmla="*/ 0 w 3336505"/>
                  <a:gd name="connsiteY5" fmla="*/ 833437 h 833437"/>
                  <a:gd name="connsiteX6" fmla="*/ 0 w 3336505"/>
                  <a:gd name="connsiteY6" fmla="*/ 0 h 833437"/>
                  <a:gd name="connsiteX0" fmla="*/ 0 w 3336509"/>
                  <a:gd name="connsiteY0" fmla="*/ 0 h 833437"/>
                  <a:gd name="connsiteX1" fmla="*/ 2433159 w 3336509"/>
                  <a:gd name="connsiteY1" fmla="*/ 0 h 833437"/>
                  <a:gd name="connsiteX2" fmla="*/ 3336290 w 3336509"/>
                  <a:gd name="connsiteY2" fmla="*/ 632619 h 833437"/>
                  <a:gd name="connsiteX3" fmla="*/ 3054032 w 3336509"/>
                  <a:gd name="connsiteY3" fmla="*/ 522287 h 833437"/>
                  <a:gd name="connsiteX4" fmla="*/ 2433159 w 3336509"/>
                  <a:gd name="connsiteY4" fmla="*/ 833437 h 833437"/>
                  <a:gd name="connsiteX5" fmla="*/ 0 w 3336509"/>
                  <a:gd name="connsiteY5" fmla="*/ 833437 h 833437"/>
                  <a:gd name="connsiteX6" fmla="*/ 0 w 3336509"/>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336290 w 3336536"/>
                  <a:gd name="connsiteY2" fmla="*/ 632619 h 833437"/>
                  <a:gd name="connsiteX3" fmla="*/ 3054032 w 3336536"/>
                  <a:gd name="connsiteY3" fmla="*/ 522287 h 833437"/>
                  <a:gd name="connsiteX4" fmla="*/ 2433159 w 3336536"/>
                  <a:gd name="connsiteY4" fmla="*/ 833437 h 833437"/>
                  <a:gd name="connsiteX5" fmla="*/ 0 w 3336536"/>
                  <a:gd name="connsiteY5" fmla="*/ 833437 h 833437"/>
                  <a:gd name="connsiteX6" fmla="*/ 0 w 3336536"/>
                  <a:gd name="connsiteY6"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326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36"/>
                  <a:gd name="connsiteY0" fmla="*/ 0 h 833437"/>
                  <a:gd name="connsiteX1" fmla="*/ 2433159 w 3336536"/>
                  <a:gd name="connsiteY1" fmla="*/ 0 h 833437"/>
                  <a:gd name="connsiteX2" fmla="*/ 3047681 w 3336536"/>
                  <a:gd name="connsiteY2" fmla="*/ 414337 h 833437"/>
                  <a:gd name="connsiteX3" fmla="*/ 3336290 w 3336536"/>
                  <a:gd name="connsiteY3" fmla="*/ 645319 h 833437"/>
                  <a:gd name="connsiteX4" fmla="*/ 3054032 w 3336536"/>
                  <a:gd name="connsiteY4" fmla="*/ 522287 h 833437"/>
                  <a:gd name="connsiteX5" fmla="*/ 2433159 w 3336536"/>
                  <a:gd name="connsiteY5" fmla="*/ 833437 h 833437"/>
                  <a:gd name="connsiteX6" fmla="*/ 0 w 3336536"/>
                  <a:gd name="connsiteY6" fmla="*/ 833437 h 833437"/>
                  <a:gd name="connsiteX7" fmla="*/ 0 w 3336536"/>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 name="connsiteX0" fmla="*/ 0 w 3336594"/>
                  <a:gd name="connsiteY0" fmla="*/ 0 h 833437"/>
                  <a:gd name="connsiteX1" fmla="*/ 2433159 w 3336594"/>
                  <a:gd name="connsiteY1" fmla="*/ 0 h 833437"/>
                  <a:gd name="connsiteX2" fmla="*/ 3047681 w 3336594"/>
                  <a:gd name="connsiteY2" fmla="*/ 414337 h 833437"/>
                  <a:gd name="connsiteX3" fmla="*/ 3336290 w 3336594"/>
                  <a:gd name="connsiteY3" fmla="*/ 645319 h 833437"/>
                  <a:gd name="connsiteX4" fmla="*/ 3054032 w 3336594"/>
                  <a:gd name="connsiteY4" fmla="*/ 522287 h 833437"/>
                  <a:gd name="connsiteX5" fmla="*/ 2433159 w 3336594"/>
                  <a:gd name="connsiteY5" fmla="*/ 833437 h 833437"/>
                  <a:gd name="connsiteX6" fmla="*/ 0 w 3336594"/>
                  <a:gd name="connsiteY6" fmla="*/ 833437 h 833437"/>
                  <a:gd name="connsiteX7" fmla="*/ 0 w 3336594"/>
                  <a:gd name="connsiteY7" fmla="*/ 0 h 833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6594" h="833437">
                    <a:moveTo>
                      <a:pt x="0" y="0"/>
                    </a:moveTo>
                    <a:lnTo>
                      <a:pt x="2433159" y="0"/>
                    </a:lnTo>
                    <a:cubicBezTo>
                      <a:pt x="2941106" y="69056"/>
                      <a:pt x="2897159" y="308900"/>
                      <a:pt x="3047681" y="414337"/>
                    </a:cubicBezTo>
                    <a:cubicBezTo>
                      <a:pt x="3198203" y="519774"/>
                      <a:pt x="3271732" y="592403"/>
                      <a:pt x="3336290" y="645319"/>
                    </a:cubicBezTo>
                    <a:cubicBezTo>
                      <a:pt x="3345577" y="667809"/>
                      <a:pt x="3139996" y="500459"/>
                      <a:pt x="3054032" y="522287"/>
                    </a:cubicBezTo>
                    <a:cubicBezTo>
                      <a:pt x="2783919" y="598090"/>
                      <a:pt x="2924173" y="805920"/>
                      <a:pt x="2433159" y="833437"/>
                    </a:cubicBezTo>
                    <a:lnTo>
                      <a:pt x="0" y="833437"/>
                    </a:lnTo>
                    <a:lnTo>
                      <a:pt x="0" y="0"/>
                    </a:lnTo>
                    <a:close/>
                  </a:path>
                </a:pathLst>
              </a:custGeom>
              <a:blipFill>
                <a:blip r:embed="rId6"/>
                <a:stretch>
                  <a:fillRect t="-3650" b="-8029"/>
                </a:stretch>
              </a:blipFill>
              <a:ln w="12700">
                <a:noFill/>
              </a:ln>
            </p:spPr>
            <p:txBody>
              <a:bodyPr/>
              <a:lstStyle/>
              <a:p>
                <a:r>
                  <a:rPr lang="en-GB">
                    <a:noFill/>
                  </a:rPr>
                  <a:t> </a:t>
                </a:r>
              </a:p>
            </p:txBody>
          </p:sp>
        </mc:Fallback>
      </mc:AlternateContent>
      <p:sp>
        <p:nvSpPr>
          <p:cNvPr id="84" name="Half Frame 83"/>
          <p:cNvSpPr/>
          <p:nvPr/>
        </p:nvSpPr>
        <p:spPr>
          <a:xfrm rot="8142470">
            <a:off x="2827100" y="5390831"/>
            <a:ext cx="234950" cy="257369"/>
          </a:xfrm>
          <a:prstGeom prst="halfFrame">
            <a:avLst>
              <a:gd name="adj1" fmla="val 26576"/>
              <a:gd name="adj2" fmla="val 25856"/>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noAutofit/>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53565A"/>
              </a:solidFill>
              <a:effectLst/>
              <a:uLnTx/>
              <a:uFillTx/>
              <a:latin typeface="Calibri Light" panose="020F0302020204030204" pitchFamily="34" charset="0"/>
              <a:cs typeface="Calibri Light" panose="020F0302020204030204" pitchFamily="34" charset="0"/>
            </a:endParaRPr>
          </a:p>
        </p:txBody>
      </p:sp>
      <p:grpSp>
        <p:nvGrpSpPr>
          <p:cNvPr id="57" name="Group 56"/>
          <p:cNvGrpSpPr/>
          <p:nvPr/>
        </p:nvGrpSpPr>
        <p:grpSpPr>
          <a:xfrm>
            <a:off x="10924379" y="66620"/>
            <a:ext cx="1154088" cy="690668"/>
            <a:chOff x="867595" y="-118878"/>
            <a:chExt cx="11367025" cy="7062119"/>
          </a:xfrm>
        </p:grpSpPr>
        <p:pic>
          <p:nvPicPr>
            <p:cNvPr id="58" name="Picture 57">
              <a:extLst>
                <a:ext uri="{FF2B5EF4-FFF2-40B4-BE49-F238E27FC236}">
                  <a16:creationId xmlns:a16="http://schemas.microsoft.com/office/drawing/2014/main" id="{D2A330F2-E865-4CA6-81A0-366197D31A86}"/>
                </a:ext>
              </a:extLst>
            </p:cNvPr>
            <p:cNvPicPr>
              <a:picLocks noChangeAspect="1"/>
            </p:cNvPicPr>
            <p:nvPr/>
          </p:nvPicPr>
          <p:blipFill>
            <a:blip r:embed="rId7"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59" name="Group 58"/>
            <p:cNvGrpSpPr/>
            <p:nvPr/>
          </p:nvGrpSpPr>
          <p:grpSpPr>
            <a:xfrm>
              <a:off x="867595" y="4638080"/>
              <a:ext cx="3124200" cy="2062813"/>
              <a:chOff x="952835" y="4382354"/>
              <a:chExt cx="3124200" cy="2062813"/>
            </a:xfrm>
          </p:grpSpPr>
          <p:sp>
            <p:nvSpPr>
              <p:cNvPr id="69"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70" name="Rectangle 69">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60" name="Group 59"/>
            <p:cNvGrpSpPr/>
            <p:nvPr/>
          </p:nvGrpSpPr>
          <p:grpSpPr>
            <a:xfrm>
              <a:off x="4204252" y="-118878"/>
              <a:ext cx="6796900" cy="5431513"/>
              <a:chOff x="4204252" y="-118878"/>
              <a:chExt cx="6796900" cy="5431513"/>
            </a:xfrm>
          </p:grpSpPr>
          <p:sp>
            <p:nvSpPr>
              <p:cNvPr id="61" name="Rectangle 60">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2"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63" name="Rectangle 62">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6"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67" name="Rectangle 66">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68"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2" name="Text Placeholder 12">
            <a:extLst>
              <a:ext uri="{FF2B5EF4-FFF2-40B4-BE49-F238E27FC236}">
                <a16:creationId xmlns:a16="http://schemas.microsoft.com/office/drawing/2014/main" id="{4F36875C-A7CC-509A-8C76-3AC213A37EF0}"/>
              </a:ext>
            </a:extLst>
          </p:cNvPr>
          <p:cNvSpPr>
            <a:spLocks noGrp="1"/>
          </p:cNvSpPr>
          <p:nvPr>
            <p:ph type="body" sz="quarter" idx="13"/>
          </p:nvPr>
        </p:nvSpPr>
        <p:spPr>
          <a:xfrm>
            <a:off x="469899" y="796650"/>
            <a:ext cx="11188700" cy="757255"/>
          </a:xfrm>
        </p:spPr>
        <p:txBody>
          <a:bodyPr/>
          <a:lstStyle/>
          <a:p>
            <a:r>
              <a:rPr lang="en-US" dirty="0"/>
              <a:t>Some specific cases of the mean reverting diffusion models</a:t>
            </a:r>
            <a:endParaRPr lang="en-GB" dirty="0"/>
          </a:p>
        </p:txBody>
      </p:sp>
    </p:spTree>
    <p:extLst>
      <p:ext uri="{BB962C8B-B14F-4D97-AF65-F5344CB8AC3E}">
        <p14:creationId xmlns:p14="http://schemas.microsoft.com/office/powerpoint/2010/main" val="187676031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itle 3"/>
          <p:cNvSpPr txBox="1">
            <a:spLocks/>
          </p:cNvSpPr>
          <p:nvPr/>
        </p:nvSpPr>
        <p:spPr bwMode="gray">
          <a:xfrm>
            <a:off x="469900" y="402587"/>
            <a:ext cx="11252200" cy="334102"/>
          </a:xfrm>
          <a:prstGeom prst="rect">
            <a:avLst/>
          </a:prstGeom>
        </p:spPr>
        <p:txBody>
          <a:bodyPr vert="horz" lIns="0" tIns="0" rIns="0" bIns="0" rtlCol="0" anchor="t" anchorCtr="0">
            <a:noAutofit/>
          </a:bodyPr>
          <a:lstStyle>
            <a:lvl1pPr algn="l" defTabSz="1219170" rtl="0" eaLnBrk="1" latinLnBrk="0" hangingPunct="1">
              <a:spcBef>
                <a:spcPct val="0"/>
              </a:spcBef>
              <a:buNone/>
              <a:defRPr sz="2000" kern="1200">
                <a:solidFill>
                  <a:schemeClr val="tx1"/>
                </a:solidFill>
                <a:latin typeface="+mj-lt"/>
                <a:ea typeface="+mj-ea"/>
                <a:cs typeface="+mj-cs"/>
              </a:defRPr>
            </a:lvl1pPr>
          </a:lstStyle>
          <a:p>
            <a:r>
              <a:rPr lang="en-GB" sz="2400" dirty="0">
                <a:latin typeface="Calibri Light" panose="020F0302020204030204" pitchFamily="34" charset="0"/>
                <a:cs typeface="Calibri Light" panose="020F0302020204030204" pitchFamily="34" charset="0"/>
              </a:rPr>
              <a:t>Existing Models vs reality</a:t>
            </a:r>
          </a:p>
        </p:txBody>
      </p:sp>
      <p:pic>
        <p:nvPicPr>
          <p:cNvPr id="9" name="Picture 8" descr="A graph with blue lines&#10;&#10;Description automatically generated">
            <a:extLst>
              <a:ext uri="{FF2B5EF4-FFF2-40B4-BE49-F238E27FC236}">
                <a16:creationId xmlns:a16="http://schemas.microsoft.com/office/drawing/2014/main" id="{E156C55A-E497-DB87-F3A2-0A9B4883A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116" y="1286399"/>
            <a:ext cx="5615899" cy="1453141"/>
          </a:xfrm>
          <a:prstGeom prst="rect">
            <a:avLst/>
          </a:prstGeom>
        </p:spPr>
      </p:pic>
      <p:pic>
        <p:nvPicPr>
          <p:cNvPr id="11" name="Picture 10" descr="A graph showing a line&#10;&#10;Description automatically generated">
            <a:extLst>
              <a:ext uri="{FF2B5EF4-FFF2-40B4-BE49-F238E27FC236}">
                <a16:creationId xmlns:a16="http://schemas.microsoft.com/office/drawing/2014/main" id="{78C3D26A-3CED-98F2-04B2-29BECF7DDC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5455" y="4840051"/>
            <a:ext cx="5697220" cy="1463099"/>
          </a:xfrm>
          <a:prstGeom prst="rect">
            <a:avLst/>
          </a:prstGeom>
        </p:spPr>
      </p:pic>
      <p:pic>
        <p:nvPicPr>
          <p:cNvPr id="13" name="Picture 12" descr="A graph showing a line of blue lines&#10;&#10;Description automatically generated with medium confidence">
            <a:extLst>
              <a:ext uri="{FF2B5EF4-FFF2-40B4-BE49-F238E27FC236}">
                <a16:creationId xmlns:a16="http://schemas.microsoft.com/office/drawing/2014/main" id="{7115CFB5-C245-CF34-CB55-C68CB7F64B7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1248958"/>
            <a:ext cx="5809884" cy="1490582"/>
          </a:xfrm>
          <a:prstGeom prst="rect">
            <a:avLst/>
          </a:prstGeom>
        </p:spPr>
      </p:pic>
      <p:pic>
        <p:nvPicPr>
          <p:cNvPr id="15" name="Picture 14" descr="A graph showing a line graph&#10;&#10;Description automatically generated with medium confidence">
            <a:extLst>
              <a:ext uri="{FF2B5EF4-FFF2-40B4-BE49-F238E27FC236}">
                <a16:creationId xmlns:a16="http://schemas.microsoft.com/office/drawing/2014/main" id="{8C170879-3224-C76C-A79F-9D921A8B57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36661" y="4840051"/>
            <a:ext cx="5585439" cy="1461307"/>
          </a:xfrm>
          <a:prstGeom prst="rect">
            <a:avLst/>
          </a:prstGeom>
        </p:spPr>
      </p:pic>
      <p:pic>
        <p:nvPicPr>
          <p:cNvPr id="17" name="Picture 16" descr="A graph showing a line&#10;&#10;Description automatically generated">
            <a:extLst>
              <a:ext uri="{FF2B5EF4-FFF2-40B4-BE49-F238E27FC236}">
                <a16:creationId xmlns:a16="http://schemas.microsoft.com/office/drawing/2014/main" id="{A317012E-90F6-6D06-B71D-84457CCB062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2177" y="2876675"/>
            <a:ext cx="7060995" cy="1826240"/>
          </a:xfrm>
          <a:prstGeom prst="rect">
            <a:avLst/>
          </a:prstGeom>
        </p:spPr>
      </p:pic>
      <p:sp>
        <p:nvSpPr>
          <p:cNvPr id="18" name="TextBox 17">
            <a:extLst>
              <a:ext uri="{FF2B5EF4-FFF2-40B4-BE49-F238E27FC236}">
                <a16:creationId xmlns:a16="http://schemas.microsoft.com/office/drawing/2014/main" id="{B0080DDB-EB51-4203-1A4E-89D32731DD38}"/>
              </a:ext>
            </a:extLst>
          </p:cNvPr>
          <p:cNvSpPr txBox="1"/>
          <p:nvPr/>
        </p:nvSpPr>
        <p:spPr>
          <a:xfrm>
            <a:off x="469900" y="3429000"/>
            <a:ext cx="1643380" cy="553998"/>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Historical rate (EUR)</a:t>
            </a:r>
            <a:endParaRPr lang="en-GB" dirty="0">
              <a:solidFill>
                <a:srgbClr val="313131"/>
              </a:solidFill>
            </a:endParaRPr>
          </a:p>
        </p:txBody>
      </p:sp>
    </p:spTree>
    <p:extLst>
      <p:ext uri="{BB962C8B-B14F-4D97-AF65-F5344CB8AC3E}">
        <p14:creationId xmlns:p14="http://schemas.microsoft.com/office/powerpoint/2010/main" val="30279447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A1334B72-C8D0-2FF6-F675-25BF7CEBCAAC}"/>
                  </a:ext>
                </a:extLst>
              </p:cNvPr>
              <p:cNvSpPr>
                <a:spLocks noGrp="1"/>
              </p:cNvSpPr>
              <p:nvPr>
                <p:ph type="body" sz="quarter" idx="13"/>
              </p:nvPr>
            </p:nvSpPr>
            <p:spPr>
              <a:xfrm>
                <a:off x="501650" y="928870"/>
                <a:ext cx="11188700" cy="858635"/>
              </a:xfrm>
            </p:spPr>
            <p:txBody>
              <a:bodyPr/>
              <a:lstStyle/>
              <a:p>
                <a:r>
                  <a:rPr lang="en-US" sz="1600" dirty="0">
                    <a:effectLst/>
                    <a:latin typeface="Calibri" panose="020F0502020204030204" pitchFamily="34" charset="0"/>
                    <a:ea typeface="Verdana" panose="020B0604030504040204" pitchFamily="34" charset="0"/>
                    <a:cs typeface="Times New Roman" panose="02020603050405020304" pitchFamily="18" charset="0"/>
                  </a:rPr>
                  <a:t>In the Hidden Markov CEV model, the parameters of the CEV model (K</a:t>
                </a:r>
                <a14:m>
                  <m:oMath xmlns:m="http://schemas.openxmlformats.org/officeDocument/2006/math">
                    <m:r>
                      <a:rPr lang="en-US" sz="1600" i="1">
                        <a:effectLst/>
                        <a:latin typeface="Cambria Math" panose="02040503050406030204" pitchFamily="18" charset="0"/>
                        <a:ea typeface="Verdana" panose="020B0604030504040204" pitchFamily="34" charset="0"/>
                        <a:cs typeface="Times New Roman" panose="02020603050405020304" pitchFamily="18" charset="0"/>
                      </a:rPr>
                      <m:t>,</m:t>
                    </m:r>
                    <m:r>
                      <a:rPr lang="en-US" sz="1600" b="0" i="1" smtClean="0">
                        <a:effectLst/>
                        <a:latin typeface="Cambria Math" panose="02040503050406030204" pitchFamily="18" charset="0"/>
                        <a:ea typeface="Verdana" panose="020B0604030504040204" pitchFamily="34" charset="0"/>
                        <a:cs typeface="Times New Roman" panose="02020603050405020304" pitchFamily="18" charset="0"/>
                      </a:rPr>
                      <m:t>𝑚</m:t>
                    </m:r>
                    <m:r>
                      <a:rPr lang="en-US" sz="1600" i="1">
                        <a:effectLst/>
                        <a:latin typeface="Cambria Math" panose="02040503050406030204" pitchFamily="18" charset="0"/>
                        <a:ea typeface="Verdana" panose="020B0604030504040204" pitchFamily="34" charset="0"/>
                        <a:cs typeface="Times New Roman" panose="02020603050405020304" pitchFamily="18" charset="0"/>
                      </a:rPr>
                      <m:t>,</m:t>
                    </m:r>
                    <m:r>
                      <a:rPr lang="en-US" sz="1600" i="1">
                        <a:effectLst/>
                        <a:latin typeface="Cambria Math" panose="02040503050406030204" pitchFamily="18" charset="0"/>
                        <a:ea typeface="Verdana" panose="020B0604030504040204" pitchFamily="34" charset="0"/>
                        <a:cs typeface="Times New Roman" panose="02020603050405020304" pitchFamily="18" charset="0"/>
                      </a:rPr>
                      <m:t>𝜎</m:t>
                    </m:r>
                    <m:r>
                      <a:rPr lang="en-US" sz="1600" b="0" i="1" smtClean="0">
                        <a:effectLst/>
                        <a:latin typeface="Cambria Math" panose="02040503050406030204" pitchFamily="18" charset="0"/>
                        <a:ea typeface="Verdana" panose="020B0604030504040204" pitchFamily="34" charset="0"/>
                        <a:cs typeface="Times New Roman" panose="02020603050405020304" pitchFamily="18" charset="0"/>
                      </a:rPr>
                      <m:t>, </m:t>
                    </m:r>
                    <m:r>
                      <a:rPr lang="en-US" sz="1600" b="0" i="1" smtClean="0">
                        <a:effectLst/>
                        <a:latin typeface="Cambria Math" panose="02040503050406030204" pitchFamily="18" charset="0"/>
                        <a:ea typeface="Cambria Math" panose="02040503050406030204" pitchFamily="18" charset="0"/>
                        <a:cs typeface="Times New Roman" panose="02020603050405020304" pitchFamily="18" charset="0"/>
                      </a:rPr>
                      <m:t>𝛽</m:t>
                    </m:r>
                  </m:oMath>
                </a14:m>
                <a:r>
                  <a:rPr lang="en-US" sz="1600" dirty="0">
                    <a:effectLst/>
                    <a:latin typeface="Calibri" panose="020F0502020204030204" pitchFamily="34" charset="0"/>
                    <a:ea typeface="Verdana" panose="020B0604030504040204" pitchFamily="34" charset="0"/>
                    <a:cs typeface="Times New Roman" panose="02020603050405020304" pitchFamily="18" charset="0"/>
                  </a:rPr>
                  <a:t>) are assumed to change according to a hidden Markov chain. This allows the model to capture regime-switching behavior, where the process can transition between different states, each with its own set of parameters. In addition, we use</a:t>
                </a:r>
                <a:r>
                  <a:rPr lang="en-GB" sz="1600" dirty="0">
                    <a:ea typeface="Verdana" panose="020B0604030504040204" pitchFamily="34" charset="0"/>
                    <a:cs typeface="Times New Roman" panose="02020603050405020304" pitchFamily="18" charset="0"/>
                  </a:rPr>
                  <a:t> </a:t>
                </a:r>
                <a14:m>
                  <m:oMath xmlns:m="http://schemas.openxmlformats.org/officeDocument/2006/math">
                    <m:r>
                      <a:rPr lang="en-US" sz="1600" i="1">
                        <a:latin typeface="Cambria Math" panose="02040503050406030204" pitchFamily="18" charset="0"/>
                        <a:ea typeface="Verdana" panose="020B0604030504040204" pitchFamily="34" charset="0"/>
                        <a:cs typeface="Times New Roman" panose="02020603050405020304" pitchFamily="18" charset="0"/>
                      </a:rPr>
                      <m:t>​​</m:t>
                    </m:r>
                    <m:sSup>
                      <m:sSupPr>
                        <m:ctrlPr>
                          <a:rPr lang="en-US" sz="1600" i="1">
                            <a:latin typeface="Cambria Math" panose="02040503050406030204" pitchFamily="18" charset="0"/>
                            <a:ea typeface="Verdana" panose="020B0604030504040204" pitchFamily="34" charset="0"/>
                            <a:cs typeface="Times New Roman" panose="02020603050405020304" pitchFamily="18" charset="0"/>
                          </a:rPr>
                        </m:ctrlPr>
                      </m:sSupPr>
                      <m:e>
                        <m:d>
                          <m:dPr>
                            <m:begChr m:val="|"/>
                            <m:endChr m:val="|"/>
                            <m:ctrlPr>
                              <a:rPr lang="en-US" sz="1600" i="1">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US" sz="1600" i="1">
                                    <a:latin typeface="Cambria Math" panose="02040503050406030204" pitchFamily="18" charset="0"/>
                                    <a:ea typeface="Verdana" panose="020B0604030504040204" pitchFamily="34" charset="0"/>
                                    <a:cs typeface="Times New Roman" panose="02020603050405020304" pitchFamily="18" charset="0"/>
                                  </a:rPr>
                                </m:ctrlPr>
                              </m:sSubPr>
                              <m:e>
                                <m:r>
                                  <a:rPr lang="en-US" sz="1600" i="1">
                                    <a:latin typeface="Cambria Math" panose="02040503050406030204" pitchFamily="18" charset="0"/>
                                    <a:ea typeface="Verdana" panose="020B0604030504040204" pitchFamily="34" charset="0"/>
                                    <a:cs typeface="Times New Roman" panose="02020603050405020304" pitchFamily="18" charset="0"/>
                                  </a:rPr>
                                  <m:t>𝑟</m:t>
                                </m:r>
                              </m:e>
                              <m:sub>
                                <m:r>
                                  <a:rPr lang="en-US" sz="1600" i="1">
                                    <a:latin typeface="Cambria Math" panose="02040503050406030204" pitchFamily="18" charset="0"/>
                                    <a:ea typeface="Verdana" panose="020B0604030504040204" pitchFamily="34" charset="0"/>
                                    <a:cs typeface="Times New Roman" panose="02020603050405020304" pitchFamily="18" charset="0"/>
                                  </a:rPr>
                                  <m:t>𝑡</m:t>
                                </m:r>
                              </m:sub>
                            </m:sSub>
                          </m:e>
                        </m:d>
                      </m:e>
                      <m:sup>
                        <m:r>
                          <a:rPr lang="en-US" sz="1600" i="1">
                            <a:latin typeface="Cambria Math" panose="02040503050406030204" pitchFamily="18" charset="0"/>
                            <a:ea typeface="Cambria Math" panose="02040503050406030204" pitchFamily="18" charset="0"/>
                            <a:cs typeface="Times New Roman" panose="02020603050405020304" pitchFamily="18" charset="0"/>
                          </a:rPr>
                          <m:t>𝛽</m:t>
                        </m:r>
                      </m:sup>
                    </m:sSup>
                  </m:oMath>
                </a14:m>
                <a:r>
                  <a:rPr lang="en-GB" sz="1600" dirty="0"/>
                  <a:t> instead of </a:t>
                </a:r>
                <a14:m>
                  <m:oMath xmlns:m="http://schemas.openxmlformats.org/officeDocument/2006/math">
                    <m:r>
                      <a:rPr lang="en-US" sz="1600" i="1">
                        <a:latin typeface="Cambria Math" panose="02040503050406030204" pitchFamily="18" charset="0"/>
                        <a:ea typeface="Verdana" panose="020B0604030504040204" pitchFamily="34" charset="0"/>
                        <a:cs typeface="Times New Roman" panose="02020603050405020304" pitchFamily="18" charset="0"/>
                      </a:rPr>
                      <m:t>​​</m:t>
                    </m:r>
                    <m:sSubSup>
                      <m:sSubSupPr>
                        <m:ctrlPr>
                          <a:rPr lang="en-US" sz="1600" b="0" i="1" smtClean="0">
                            <a:latin typeface="Cambria Math" panose="02040503050406030204" pitchFamily="18" charset="0"/>
                            <a:ea typeface="Verdana" panose="020B0604030504040204" pitchFamily="34" charset="0"/>
                            <a:cs typeface="Times New Roman" panose="02020603050405020304" pitchFamily="18" charset="0"/>
                          </a:rPr>
                        </m:ctrlPr>
                      </m:sSubSupPr>
                      <m:e>
                        <m:r>
                          <a:rPr lang="en-US" sz="1600" b="0" i="1" smtClean="0">
                            <a:latin typeface="Cambria Math" panose="02040503050406030204" pitchFamily="18" charset="0"/>
                            <a:ea typeface="Verdana" panose="020B0604030504040204" pitchFamily="34" charset="0"/>
                            <a:cs typeface="Times New Roman" panose="02020603050405020304" pitchFamily="18" charset="0"/>
                          </a:rPr>
                          <m:t>𝑟</m:t>
                        </m:r>
                      </m:e>
                      <m:sub>
                        <m:r>
                          <a:rPr lang="en-US" sz="1600" b="0" i="1" smtClean="0">
                            <a:latin typeface="Cambria Math" panose="02040503050406030204" pitchFamily="18" charset="0"/>
                            <a:ea typeface="Verdana" panose="020B0604030504040204" pitchFamily="34" charset="0"/>
                            <a:cs typeface="Times New Roman" panose="02020603050405020304" pitchFamily="18" charset="0"/>
                          </a:rPr>
                          <m:t>𝑡</m:t>
                        </m:r>
                      </m:sub>
                      <m:sup>
                        <m:r>
                          <a:rPr lang="en-US" sz="1600" i="1">
                            <a:latin typeface="Cambria Math" panose="02040503050406030204" pitchFamily="18" charset="0"/>
                            <a:ea typeface="Cambria Math" panose="02040503050406030204" pitchFamily="18" charset="0"/>
                            <a:cs typeface="Times New Roman" panose="02020603050405020304" pitchFamily="18" charset="0"/>
                          </a:rPr>
                          <m:t>𝛽</m:t>
                        </m:r>
                      </m:sup>
                    </m:sSubSup>
                  </m:oMath>
                </a14:m>
                <a:r>
                  <a:rPr lang="en-GB" sz="1600" dirty="0"/>
                  <a:t> to allow negative interest rates.</a:t>
                </a:r>
              </a:p>
            </p:txBody>
          </p:sp>
        </mc:Choice>
        <mc:Fallback xmlns="">
          <p:sp>
            <p:nvSpPr>
              <p:cNvPr id="2" name="Text Placeholder 1">
                <a:extLst>
                  <a:ext uri="{FF2B5EF4-FFF2-40B4-BE49-F238E27FC236}">
                    <a16:creationId xmlns:a16="http://schemas.microsoft.com/office/drawing/2014/main" id="{A1334B72-C8D0-2FF6-F675-25BF7CEBCAAC}"/>
                  </a:ext>
                </a:extLst>
              </p:cNvPr>
              <p:cNvSpPr>
                <a:spLocks noGrp="1" noRot="1" noChangeAspect="1" noMove="1" noResize="1" noEditPoints="1" noAdjustHandles="1" noChangeArrowheads="1" noChangeShapeType="1" noTextEdit="1"/>
              </p:cNvSpPr>
              <p:nvPr>
                <p:ph type="body" sz="quarter" idx="13"/>
              </p:nvPr>
            </p:nvSpPr>
            <p:spPr>
              <a:xfrm>
                <a:off x="501650" y="928870"/>
                <a:ext cx="11188700" cy="858635"/>
              </a:xfrm>
              <a:blipFill>
                <a:blip r:embed="rId2"/>
                <a:stretch>
                  <a:fillRect l="-1089" t="-7092" b="-6383"/>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FC80CB51-3915-45FF-FEB6-ECAC76BA4E97}"/>
              </a:ext>
            </a:extLst>
          </p:cNvPr>
          <p:cNvSpPr>
            <a:spLocks noGrp="1"/>
          </p:cNvSpPr>
          <p:nvPr>
            <p:ph type="title"/>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Hidden Markov CEV model (HMCEV)</a:t>
            </a:r>
            <a:br>
              <a:rPr lang="en-GB" sz="18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GB"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26BBDF0-FEA3-EDC5-F1F3-B4DBD01BA348}"/>
                  </a:ext>
                </a:extLst>
              </p:cNvPr>
              <p:cNvSpPr txBox="1"/>
              <p:nvPr/>
            </p:nvSpPr>
            <p:spPr>
              <a:xfrm>
                <a:off x="501650" y="1787505"/>
                <a:ext cx="11332456" cy="2396169"/>
              </a:xfrm>
              <a:prstGeom prst="rect">
                <a:avLst/>
              </a:prstGeom>
              <a:noFill/>
            </p:spPr>
            <p:txBody>
              <a:bodyPr wrap="square">
                <a:spAutoFit/>
              </a:bodyPr>
              <a:lstStyle/>
              <a:p>
                <a:pPr algn="just">
                  <a:spcBef>
                    <a:spcPts val="900"/>
                  </a:spcBef>
                  <a:spcAft>
                    <a:spcPts val="900"/>
                  </a:spcAft>
                </a:pPr>
                <a14:m>
                  <m:oMathPara xmlns:m="http://schemas.openxmlformats.org/officeDocument/2006/math">
                    <m:oMathParaPr>
                      <m:jc m:val="centerGroup"/>
                    </m:oMathParaPr>
                    <m:oMath xmlns:m="http://schemas.openxmlformats.org/officeDocument/2006/math">
                      <m:r>
                        <a:rPr lang="en-US" sz="1400" i="1" smtClean="0">
                          <a:effectLst/>
                          <a:latin typeface="Cambria Math" panose="02040503050406030204" pitchFamily="18" charset="0"/>
                          <a:ea typeface="Verdana" panose="020B0604030504040204" pitchFamily="34" charset="0"/>
                          <a:cs typeface="Times New Roman" panose="02020603050405020304" pitchFamily="18" charset="0"/>
                        </a:rPr>
                        <m:t>𝑑𝑋𝑡</m:t>
                      </m:r>
                      <m:r>
                        <a:rPr lang="en-US" sz="1400" i="1" smtClean="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𝜅</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𝜃</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 ​​−</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𝑋</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r>
                        <a:rPr lang="en-US" sz="1400" i="1">
                          <a:effectLst/>
                          <a:latin typeface="Cambria Math" panose="02040503050406030204" pitchFamily="18" charset="0"/>
                          <a:ea typeface="Verdana" panose="020B0604030504040204" pitchFamily="34" charset="0"/>
                          <a:cs typeface="Times New Roman" panose="02020603050405020304" pitchFamily="18" charset="0"/>
                        </a:rPr>
                        <m:t>𝑑𝑡</m:t>
                      </m:r>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p>
                        <m:sSupPr>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sSupPr>
                        <m:e>
                          <m:d>
                            <m:dPr>
                              <m:begChr m:val="|"/>
                              <m:endChr m:val="|"/>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dPr>
                            <m:e>
                              <m:sSub>
                                <m:sSubPr>
                                  <m:ctrlP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e>
                          </m:d>
                        </m:e>
                        <m:sup>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𝛽</m:t>
                          </m:r>
                        </m:sup>
                      </m:sSup>
                      <m:r>
                        <a:rPr lang="en-US" sz="1400" i="1">
                          <a:effectLst/>
                          <a:latin typeface="Cambria Math" panose="02040503050406030204" pitchFamily="18" charset="0"/>
                          <a:ea typeface="Verdana" panose="020B0604030504040204" pitchFamily="34" charset="0"/>
                          <a:cs typeface="Times New Roman" panose="02020603050405020304" pitchFamily="18" charset="0"/>
                        </a:rPr>
                        <m:t>𝑑𝑊𝑡</m:t>
                      </m:r>
                      <m:r>
                        <a:rPr lang="en-US" sz="1400" i="1">
                          <a:effectLst/>
                          <a:latin typeface="Cambria Math" panose="02040503050406030204" pitchFamily="18" charset="0"/>
                          <a:ea typeface="Verdana" panose="020B0604030504040204" pitchFamily="34" charset="0"/>
                          <a:cs typeface="Times New Roman" panose="02020603050405020304" pitchFamily="18" charset="0"/>
                        </a:rPr>
                        <m:t>​</m:t>
                      </m:r>
                    </m:oMath>
                  </m:oMathPara>
                </a14:m>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algn="just">
                  <a:spcBef>
                    <a:spcPts val="900"/>
                  </a:spcBef>
                  <a:spcAft>
                    <a:spcPts val="900"/>
                  </a:spcAft>
                </a:pPr>
                <a:r>
                  <a:rPr lang="en-US" sz="1400" dirty="0">
                    <a:effectLst/>
                    <a:latin typeface="Calibri" panose="020F0502020204030204" pitchFamily="34" charset="0"/>
                    <a:ea typeface="Times New Roman" panose="02020603050405020304" pitchFamily="18" charset="0"/>
                    <a:cs typeface="Times New Roman" panose="02020603050405020304" pitchFamily="18" charset="0"/>
                  </a:rPr>
                  <a:t>Where:</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is the Markov chain state at time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400" i="1">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sz="1400" b="0" i="1" smtClean="0">
                        <a:effectLst/>
                        <a:latin typeface="Cambria Math" panose="02040503050406030204" pitchFamily="18" charset="0"/>
                        <a:ea typeface="Verdana" panose="020B0604030504040204" pitchFamily="34" charset="0"/>
                        <a:cs typeface="Times New Roman" panose="02020603050405020304" pitchFamily="18" charset="0"/>
                      </a:rPr>
                      <m:t>,</m:t>
                    </m:r>
                    <m:sSub>
                      <m:sSubPr>
                        <m:ctrlP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𝛽</m:t>
                        </m:r>
                      </m:e>
                      <m:sub>
                        <m:sSub>
                          <m:sSubPr>
                            <m:ctrlP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𝑆</m:t>
                            </m:r>
                          </m:e>
                          <m:sub>
                            <m:r>
                              <a:rPr lang="en-US" sz="1400" b="0" i="1" smtClean="0">
                                <a:effectLst/>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are the parameters corresponding to the regime at time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𝑡</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r>
                  <a:rPr lang="en-US" sz="1400" dirty="0">
                    <a:effectLst/>
                    <a:latin typeface="Calibri" panose="020F0502020204030204" pitchFamily="34" charset="0"/>
                    <a:ea typeface="Verdana" panose="020B0604030504040204" pitchFamily="34" charset="0"/>
                    <a:cs typeface="Times New Roman" panose="02020603050405020304" pitchFamily="18" charset="0"/>
                  </a:rPr>
                  <a:t>The transitions between different states are governed by a Markov transition matrix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𝑃</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with elements </a:t>
                </a:r>
                <a14:m>
                  <m:oMath xmlns:m="http://schemas.openxmlformats.org/officeDocument/2006/math">
                    <m:sSub>
                      <m:sSubPr>
                        <m:ctrlPr>
                          <a:rPr lang="en-GB" sz="14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400" i="1">
                            <a:effectLst/>
                            <a:latin typeface="Cambria Math" panose="02040503050406030204" pitchFamily="18" charset="0"/>
                            <a:ea typeface="Verdana" panose="020B0604030504040204" pitchFamily="34" charset="0"/>
                            <a:cs typeface="Times New Roman" panose="02020603050405020304" pitchFamily="18" charset="0"/>
                          </a:rPr>
                          <m:t>𝑝</m:t>
                        </m:r>
                      </m:e>
                      <m:sub>
                        <m:r>
                          <a:rPr lang="en-US" sz="1400" i="1">
                            <a:effectLst/>
                            <a:latin typeface="Cambria Math" panose="02040503050406030204" pitchFamily="18" charset="0"/>
                            <a:ea typeface="Verdana" panose="020B0604030504040204" pitchFamily="34" charset="0"/>
                            <a:cs typeface="Times New Roman" panose="02020603050405020304" pitchFamily="18" charset="0"/>
                          </a:rPr>
                          <m:t>𝑖𝑗</m:t>
                        </m:r>
                      </m:sub>
                    </m:sSub>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representing the probability of switching from state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𝑖</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 to state </a:t>
                </a:r>
                <a14:m>
                  <m:oMath xmlns:m="http://schemas.openxmlformats.org/officeDocument/2006/math">
                    <m:r>
                      <a:rPr lang="en-US" sz="1400" i="1">
                        <a:effectLst/>
                        <a:latin typeface="Cambria Math" panose="02040503050406030204" pitchFamily="18" charset="0"/>
                        <a:ea typeface="Verdana" panose="020B0604030504040204" pitchFamily="34" charset="0"/>
                        <a:cs typeface="Times New Roman" panose="02020603050405020304" pitchFamily="18" charset="0"/>
                      </a:rPr>
                      <m:t>𝑗</m:t>
                    </m:r>
                  </m:oMath>
                </a14:m>
                <a:r>
                  <a:rPr lang="en-US" sz="1400" dirty="0">
                    <a:effectLst/>
                    <a:latin typeface="Calibri" panose="020F0502020204030204" pitchFamily="34" charset="0"/>
                    <a:ea typeface="Verdana" panose="020B0604030504040204" pitchFamily="34" charset="0"/>
                    <a:cs typeface="Times New Roman" panose="02020603050405020304" pitchFamily="18" charset="0"/>
                  </a:rPr>
                  <a:t>.</a:t>
                </a:r>
                <a:endParaRPr lang="en-GB" sz="14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926BBDF0-FEA3-EDC5-F1F3-B4DBD01BA348}"/>
                  </a:ext>
                </a:extLst>
              </p:cNvPr>
              <p:cNvSpPr txBox="1">
                <a:spLocks noRot="1" noChangeAspect="1" noMove="1" noResize="1" noEditPoints="1" noAdjustHandles="1" noChangeArrowheads="1" noChangeShapeType="1" noTextEdit="1"/>
              </p:cNvSpPr>
              <p:nvPr/>
            </p:nvSpPr>
            <p:spPr>
              <a:xfrm>
                <a:off x="501650" y="1787505"/>
                <a:ext cx="11332456" cy="2396169"/>
              </a:xfrm>
              <a:prstGeom prst="rect">
                <a:avLst/>
              </a:prstGeom>
              <a:blipFill>
                <a:blip r:embed="rId3"/>
                <a:stretch>
                  <a:fillRect l="-161" r="-161" b="-127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8639AF-10A4-D662-7C8B-5BA66B0B71F8}"/>
                  </a:ext>
                </a:extLst>
              </p:cNvPr>
              <p:cNvSpPr txBox="1"/>
              <p:nvPr/>
            </p:nvSpPr>
            <p:spPr>
              <a:xfrm>
                <a:off x="429772" y="4225743"/>
                <a:ext cx="11332455" cy="1658467"/>
              </a:xfrm>
              <a:prstGeom prst="rect">
                <a:avLst/>
              </a:prstGeom>
              <a:noFill/>
            </p:spPr>
            <p:txBody>
              <a:bodyPr wrap="square">
                <a:spAutoFit/>
              </a:bodyPr>
              <a:lstStyle/>
              <a:p>
                <a:pPr algn="just">
                  <a:spcBef>
                    <a:spcPts val="600"/>
                  </a:spcBef>
                  <a:spcAft>
                    <a:spcPts val="600"/>
                  </a:spcAft>
                </a:pPr>
                <a:r>
                  <a:rPr lang="en-US" sz="1100" b="1" i="1" dirty="0">
                    <a:effectLst/>
                    <a:latin typeface="Calibri" panose="020F0502020204030204" pitchFamily="34" charset="0"/>
                    <a:ea typeface="Times New Roman" panose="02020603050405020304" pitchFamily="18" charset="0"/>
                    <a:cs typeface="Times New Roman" panose="02020603050405020304" pitchFamily="18" charset="0"/>
                  </a:rPr>
                  <a:t>Key Components</a:t>
                </a:r>
                <a:endParaRPr lang="en-GB" sz="1100" b="1" i="1"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CEV Parameters (Regime-Dependent)</a:t>
                </a:r>
                <a:r>
                  <a:rPr lang="en-US" sz="1100" dirty="0">
                    <a:effectLst/>
                    <a:latin typeface="Calibri" panose="020F0502020204030204" pitchFamily="34" charset="0"/>
                    <a:ea typeface="Verdana" panose="020B0604030504040204" pitchFamily="34" charset="0"/>
                    <a:cs typeface="Times New Roman" panose="02020603050405020304" pitchFamily="18" charset="0"/>
                  </a:rPr>
                  <a:t>: In each regime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r>
                      <a:rPr lang="en-US" sz="1100" i="1">
                        <a:effectLst/>
                        <a:latin typeface="Cambria Math" panose="02040503050406030204" pitchFamily="18" charset="0"/>
                        <a:ea typeface="Verdana" panose="020B0604030504040204" pitchFamily="34" charset="0"/>
                        <a:cs typeface="Times New Roman" panose="02020603050405020304" pitchFamily="18" charset="0"/>
                      </a:rPr>
                      <m:t>=</m:t>
                    </m:r>
                    <m:r>
                      <a:rPr lang="en-US" sz="1100" i="1">
                        <a:effectLst/>
                        <a:latin typeface="Cambria Math" panose="02040503050406030204" pitchFamily="18" charset="0"/>
                        <a:ea typeface="Verdana" panose="020B0604030504040204" pitchFamily="34" charset="0"/>
                        <a:cs typeface="Times New Roman" panose="02020603050405020304" pitchFamily="18" charset="0"/>
                      </a:rPr>
                      <m:t>𝑠</m:t>
                    </m:r>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the process follows a CEV model with parameters </a:t>
                </a:r>
                <a14:m>
                  <m:oMath xmlns:m="http://schemas.openxmlformats.org/officeDocument/2006/math">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sz="1100" i="1">
                                <a:latin typeface="Cambria Math" panose="02040503050406030204" pitchFamily="18" charset="0"/>
                                <a:ea typeface="Verdana" panose="020B0604030504040204" pitchFamily="34" charset="0"/>
                                <a:cs typeface="Times New Roman" panose="02020603050405020304" pitchFamily="18" charset="0"/>
                              </a:rPr>
                            </m:ctrlPr>
                          </m:sSubPr>
                          <m:e>
                            <m:r>
                              <a:rPr lang="en-US" sz="1100" i="1">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latin typeface="Cambria Math" panose="02040503050406030204" pitchFamily="18" charset="0"/>
                                <a:ea typeface="Verdana" panose="020B0604030504040204" pitchFamily="34" charset="0"/>
                                <a:cs typeface="Times New Roman" panose="02020603050405020304" pitchFamily="18" charset="0"/>
                              </a:rPr>
                              <m:t>𝑡</m:t>
                            </m:r>
                            <m:r>
                              <a:rPr lang="en-US" sz="1100" i="1">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sz="1100" i="1">
                        <a:latin typeface="Cambria Math" panose="02040503050406030204" pitchFamily="18" charset="0"/>
                        <a:ea typeface="Verdana" panose="020B0604030504040204" pitchFamily="34" charset="0"/>
                        <a:cs typeface="Times New Roman" panose="02020603050405020304" pitchFamily="18" charset="0"/>
                      </a:rPr>
                      <m:t>,</m:t>
                    </m:r>
                    <m:sSub>
                      <m:sSubPr>
                        <m:ctrlPr>
                          <a:rPr lang="en-US" sz="11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ea typeface="Cambria Math" panose="02040503050406030204" pitchFamily="18" charset="0"/>
                            <a:cs typeface="Times New Roman" panose="02020603050405020304" pitchFamily="18" charset="0"/>
                          </a:rPr>
                          <m:t>𝛽</m:t>
                        </m:r>
                      </m:e>
                      <m:sub>
                        <m:sSub>
                          <m:sSubPr>
                            <m:ctrlPr>
                              <a:rPr lang="en-US" sz="11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1100" i="1">
                                <a:latin typeface="Cambria Math" panose="02040503050406030204" pitchFamily="18" charset="0"/>
                                <a:ea typeface="Cambria Math" panose="02040503050406030204" pitchFamily="18" charset="0"/>
                                <a:cs typeface="Times New Roman" panose="02020603050405020304" pitchFamily="18" charset="0"/>
                              </a:rPr>
                              <m:t>𝑆</m:t>
                            </m:r>
                          </m:e>
                          <m:sub>
                            <m:r>
                              <a:rPr lang="en-US" sz="1100" i="1">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Hidden Markov Chain</a:t>
                </a:r>
                <a:r>
                  <a:rPr lang="en-US" sz="1100" dirty="0">
                    <a:effectLst/>
                    <a:latin typeface="Calibri" panose="020F0502020204030204" pitchFamily="34" charset="0"/>
                    <a:ea typeface="Verdana" panose="020B0604030504040204" pitchFamily="34" charset="0"/>
                    <a:cs typeface="Times New Roman" panose="02020603050405020304" pitchFamily="18" charset="0"/>
                  </a:rPr>
                  <a:t>: The chain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determines which set of parameters is active at any time, and the transitions between regimes are governed by the Markov chain transition probabilities </a:t>
                </a:r>
                <a14:m>
                  <m:oMath xmlns:m="http://schemas.openxmlformats.org/officeDocument/2006/math">
                    <m:r>
                      <a:rPr lang="en-US" sz="1100" i="1">
                        <a:effectLst/>
                        <a:latin typeface="Cambria Math" panose="02040503050406030204" pitchFamily="18" charset="0"/>
                        <a:ea typeface="Verdana" panose="020B0604030504040204" pitchFamily="34" charset="0"/>
                        <a:cs typeface="Times New Roman" panose="02020603050405020304" pitchFamily="18" charset="0"/>
                      </a:rPr>
                      <m:t>𝑃</m:t>
                    </m:r>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a:p>
                <a:pPr marL="742950" lvl="1" indent="-285750" algn="just">
                  <a:spcBef>
                    <a:spcPts val="900"/>
                  </a:spcBef>
                  <a:spcAft>
                    <a:spcPts val="900"/>
                  </a:spcAft>
                  <a:buFont typeface="+mj-lt"/>
                  <a:buAutoNum type="arabicPeriod"/>
                </a:pPr>
                <a:r>
                  <a:rPr lang="en-US" sz="1100" b="1" dirty="0">
                    <a:effectLst/>
                    <a:latin typeface="Calibri" panose="020F0502020204030204" pitchFamily="34" charset="0"/>
                    <a:ea typeface="Verdana" panose="020B0604030504040204" pitchFamily="34" charset="0"/>
                    <a:cs typeface="Times New Roman" panose="02020603050405020304" pitchFamily="18" charset="0"/>
                  </a:rPr>
                  <a:t>Observation Process</a:t>
                </a:r>
                <a:r>
                  <a:rPr lang="en-US" sz="1100" dirty="0">
                    <a:effectLst/>
                    <a:latin typeface="Calibri" panose="020F0502020204030204" pitchFamily="34" charset="0"/>
                    <a:ea typeface="Verdana" panose="020B0604030504040204" pitchFamily="34" charset="0"/>
                    <a:cs typeface="Times New Roman" panose="02020603050405020304" pitchFamily="18" charset="0"/>
                  </a:rPr>
                  <a:t>: The process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is observed, but the state </a:t>
                </a:r>
                <a14:m>
                  <m:oMath xmlns:m="http://schemas.openxmlformats.org/officeDocument/2006/math">
                    <m:sSub>
                      <m:sSubPr>
                        <m:ctrlPr>
                          <a:rPr lang="en-GB" sz="11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1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1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100" dirty="0">
                    <a:effectLst/>
                    <a:latin typeface="Calibri" panose="020F0502020204030204" pitchFamily="34" charset="0"/>
                    <a:ea typeface="Verdana" panose="020B0604030504040204" pitchFamily="34" charset="0"/>
                    <a:cs typeface="Times New Roman" panose="02020603050405020304" pitchFamily="18" charset="0"/>
                  </a:rPr>
                  <a:t> ​ is hidden.</a:t>
                </a:r>
                <a:endParaRPr lang="en-GB" sz="11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7" name="TextBox 6">
                <a:extLst>
                  <a:ext uri="{FF2B5EF4-FFF2-40B4-BE49-F238E27FC236}">
                    <a16:creationId xmlns:a16="http://schemas.microsoft.com/office/drawing/2014/main" id="{C98639AF-10A4-D662-7C8B-5BA66B0B71F8}"/>
                  </a:ext>
                </a:extLst>
              </p:cNvPr>
              <p:cNvSpPr txBox="1">
                <a:spLocks noRot="1" noChangeAspect="1" noMove="1" noResize="1" noEditPoints="1" noAdjustHandles="1" noChangeArrowheads="1" noChangeShapeType="1" noTextEdit="1"/>
              </p:cNvSpPr>
              <p:nvPr/>
            </p:nvSpPr>
            <p:spPr>
              <a:xfrm>
                <a:off x="429772" y="4225743"/>
                <a:ext cx="11332455" cy="1658467"/>
              </a:xfrm>
              <a:prstGeom prst="rect">
                <a:avLst/>
              </a:prstGeom>
              <a:blipFill>
                <a:blip r:embed="rId4"/>
                <a:stretch>
                  <a:fillRect t="-368"/>
                </a:stretch>
              </a:blipFill>
            </p:spPr>
            <p:txBody>
              <a:bodyPr/>
              <a:lstStyle/>
              <a:p>
                <a:r>
                  <a:rPr lang="en-GB">
                    <a:noFill/>
                  </a:rPr>
                  <a:t> </a:t>
                </a:r>
              </a:p>
            </p:txBody>
          </p:sp>
        </mc:Fallback>
      </mc:AlternateContent>
    </p:spTree>
    <p:extLst>
      <p:ext uri="{BB962C8B-B14F-4D97-AF65-F5344CB8AC3E}">
        <p14:creationId xmlns:p14="http://schemas.microsoft.com/office/powerpoint/2010/main" val="408249865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0E92CC-D9F0-FFA0-57B2-DD54A35EDB9F}"/>
              </a:ext>
            </a:extLst>
          </p:cNvPr>
          <p:cNvSpPr>
            <a:spLocks noGrp="1"/>
          </p:cNvSpPr>
          <p:nvPr>
            <p:ph type="body" sz="quarter" idx="13"/>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HMCIR Parameters</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
        <p:nvSpPr>
          <p:cNvPr id="3" name="Title 2">
            <a:extLst>
              <a:ext uri="{FF2B5EF4-FFF2-40B4-BE49-F238E27FC236}">
                <a16:creationId xmlns:a16="http://schemas.microsoft.com/office/drawing/2014/main" id="{CB512136-9C91-FF37-31A6-ABFD587825E2}"/>
              </a:ext>
            </a:extLst>
          </p:cNvPr>
          <p:cNvSpPr>
            <a:spLocks noGrp="1"/>
          </p:cNvSpPr>
          <p:nvPr>
            <p:ph type="title"/>
          </p:nvPr>
        </p:nvSpPr>
        <p:spPr/>
        <p:txBody>
          <a:bodyPr/>
          <a:lstStyle/>
          <a:p>
            <a:r>
              <a:rPr lang="en-US" dirty="0"/>
              <a:t>HMCEV</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873DBC0-5112-D6F0-DA47-C58604490A68}"/>
                  </a:ext>
                </a:extLst>
              </p:cNvPr>
              <p:cNvSpPr txBox="1"/>
              <p:nvPr/>
            </p:nvSpPr>
            <p:spPr>
              <a:xfrm>
                <a:off x="501650" y="1073683"/>
                <a:ext cx="10247179" cy="579198"/>
              </a:xfrm>
              <a:prstGeom prst="rect">
                <a:avLst/>
              </a:prstGeom>
              <a:solidFill>
                <a:schemeClr val="accent2">
                  <a:lumMod val="20000"/>
                  <a:lumOff val="80000"/>
                </a:schemeClr>
              </a:solidFill>
            </p:spPr>
            <p:txBody>
              <a:bodyPr wrap="square" lIns="0" tIns="0" rIns="0" bIns="0" rtlCol="0">
                <a:spAutoFit/>
              </a:bodyPr>
              <a:lstStyle/>
              <a:p>
                <a:pPr marL="203200" indent="-203200">
                  <a:spcBef>
                    <a:spcPts val="600"/>
                  </a:spcBef>
                  <a:buSzPct val="100000"/>
                  <a:buFont typeface="Arial"/>
                  <a:buChar char="•"/>
                </a:pPr>
                <a:r>
                  <a:rPr lang="en-US" dirty="0"/>
                  <a:t>In our case : For simplification, since we </a:t>
                </a:r>
                <a:r>
                  <a:rPr lang="en-US" dirty="0">
                    <a:highlight>
                      <a:srgbClr val="D1ECA0"/>
                    </a:highlight>
                  </a:rPr>
                  <a:t>observe</a:t>
                </a:r>
                <a:r>
                  <a:rPr lang="en-US" dirty="0"/>
                  <a:t> the most notable parameter that seem to vary according to regime it the long-term average </a:t>
                </a:r>
                <a14:m>
                  <m:oMath xmlns:m="http://schemas.openxmlformats.org/officeDocument/2006/math">
                    <m:sSub>
                      <m:sSubPr>
                        <m:ctrlPr>
                          <a:rPr lang="en-GB" sz="180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sSub>
                          <m:sSubPr>
                            <m:ctrlPr>
                              <a:rPr lang="en-GB" sz="18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i="1">
                                <a:effectLst/>
                                <a:latin typeface="Cambria Math" panose="02040503050406030204" pitchFamily="18" charset="0"/>
                                <a:ea typeface="Verdana" panose="020B0604030504040204" pitchFamily="34" charset="0"/>
                                <a:cs typeface="Times New Roman" panose="02020603050405020304" pitchFamily="18" charset="0"/>
                              </a:rPr>
                              <m:t>𝑆</m:t>
                            </m:r>
                          </m:e>
                          <m:sub>
                            <m:r>
                              <a:rPr lang="en-US" sz="1800" i="1">
                                <a:effectLst/>
                                <a:latin typeface="Cambria Math" panose="02040503050406030204" pitchFamily="18" charset="0"/>
                                <a:ea typeface="Verdana" panose="020B0604030504040204" pitchFamily="34" charset="0"/>
                                <a:cs typeface="Times New Roman" panose="02020603050405020304" pitchFamily="18" charset="0"/>
                              </a:rPr>
                              <m:t>𝑡</m:t>
                            </m:r>
                          </m:sub>
                        </m:sSub>
                      </m:sub>
                    </m:sSub>
                  </m:oMath>
                </a14:m>
                <a:r>
                  <a:rPr lang="en-GB" dirty="0"/>
                  <a:t> ,we suppose that </a:t>
                </a:r>
                <a14:m>
                  <m:oMath xmlns:m="http://schemas.openxmlformats.org/officeDocument/2006/math">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𝐾</m:t>
                        </m:r>
                      </m:e>
                      <m:sub>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𝑆</m:t>
                            </m:r>
                          </m:e>
                          <m:sub>
                            <m:r>
                              <a:rPr lang="en-US" i="1">
                                <a:latin typeface="Cambria Math" panose="02040503050406030204" pitchFamily="18" charset="0"/>
                                <a:ea typeface="Verdana" panose="020B0604030504040204" pitchFamily="34" charset="0"/>
                                <a:cs typeface="Times New Roman" panose="02020603050405020304" pitchFamily="18" charset="0"/>
                              </a:rPr>
                              <m:t>𝑡</m:t>
                            </m:r>
                          </m:sub>
                        </m:sSub>
                      </m:sub>
                    </m:sSub>
                    <m:r>
                      <a:rPr lang="en-US" i="1">
                        <a:latin typeface="Cambria Math" panose="02040503050406030204" pitchFamily="18" charset="0"/>
                        <a:ea typeface="Verdana" panose="020B0604030504040204" pitchFamily="34" charset="0"/>
                        <a:cs typeface="Times New Roman" panose="02020603050405020304" pitchFamily="18" charset="0"/>
                      </a:rPr>
                      <m:t>​​</m:t>
                    </m:r>
                    <m:r>
                      <a:rPr lang="en-GB" i="1" smtClean="0">
                        <a:latin typeface="Cambria Math" panose="02040503050406030204" pitchFamily="18" charset="0"/>
                        <a:ea typeface="Verdana" panose="020B0604030504040204" pitchFamily="34" charset="0"/>
                        <a:cs typeface="Times New Roman" panose="02020603050405020304" pitchFamily="18" charset="0"/>
                      </a:rPr>
                      <m:t> </m:t>
                    </m:r>
                    <m:r>
                      <a:rPr lang="en-US" i="1">
                        <a:latin typeface="Cambria Math" panose="02040503050406030204" pitchFamily="18" charset="0"/>
                        <a:ea typeface="Verdana" panose="020B0604030504040204" pitchFamily="34" charset="0"/>
                        <a:cs typeface="Times New Roman" panose="02020603050405020304" pitchFamily="18" charset="0"/>
                      </a:rPr>
                      <m:t>​​,</m:t>
                    </m:r>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𝜎</m:t>
                        </m:r>
                      </m:e>
                      <m:sub>
                        <m:sSub>
                          <m:sSubPr>
                            <m:ctrlPr>
                              <a:rPr lang="en-GB" i="1">
                                <a:latin typeface="Cambria Math" panose="02040503050406030204" pitchFamily="18" charset="0"/>
                                <a:ea typeface="Verdana" panose="020B0604030504040204" pitchFamily="34" charset="0"/>
                                <a:cs typeface="Times New Roman" panose="02020603050405020304" pitchFamily="18" charset="0"/>
                              </a:rPr>
                            </m:ctrlPr>
                          </m:sSubPr>
                          <m:e>
                            <m:r>
                              <a:rPr lang="en-US" i="1">
                                <a:latin typeface="Cambria Math" panose="02040503050406030204" pitchFamily="18" charset="0"/>
                                <a:ea typeface="Verdana" panose="020B0604030504040204" pitchFamily="34" charset="0"/>
                                <a:cs typeface="Times New Roman" panose="02020603050405020304" pitchFamily="18" charset="0"/>
                              </a:rPr>
                              <m:t>𝑆</m:t>
                            </m:r>
                          </m:e>
                          <m:sub>
                            <m:r>
                              <a:rPr lang="en-US" i="1">
                                <a:latin typeface="Cambria Math" panose="02040503050406030204" pitchFamily="18" charset="0"/>
                                <a:ea typeface="Verdana" panose="020B0604030504040204" pitchFamily="34" charset="0"/>
                                <a:cs typeface="Times New Roman" panose="02020603050405020304" pitchFamily="18" charset="0"/>
                              </a:rPr>
                              <m:t>𝑡</m:t>
                            </m:r>
                            <m:r>
                              <a:rPr lang="en-US" i="1">
                                <a:latin typeface="Cambria Math" panose="02040503050406030204" pitchFamily="18" charset="0"/>
                                <a:ea typeface="Verdana" panose="020B0604030504040204" pitchFamily="34" charset="0"/>
                                <a:cs typeface="Times New Roman" panose="02020603050405020304" pitchFamily="18" charset="0"/>
                              </a:rPr>
                              <m:t> </m:t>
                            </m:r>
                          </m:sub>
                        </m:sSub>
                      </m:sub>
                    </m:sSub>
                    <m:r>
                      <a:rPr lang="en-US" i="1">
                        <a:latin typeface="Cambria Math" panose="02040503050406030204" pitchFamily="18" charset="0"/>
                        <a:ea typeface="Verdana" panose="020B0604030504040204" pitchFamily="34" charset="0"/>
                        <a:cs typeface="Times New Roman" panose="02020603050405020304" pitchFamily="18" charset="0"/>
                      </a:rPr>
                      <m:t>,</m:t>
                    </m:r>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𝛽</m:t>
                        </m:r>
                      </m:e>
                      <m:sub>
                        <m:sSub>
                          <m:sSubPr>
                            <m:ctrlPr>
                              <a:rPr lang="en-US" i="1">
                                <a:latin typeface="Cambria Math" panose="02040503050406030204" pitchFamily="18" charset="0"/>
                                <a:ea typeface="Cambria Math" panose="02040503050406030204" pitchFamily="18" charset="0"/>
                                <a:cs typeface="Times New Roman" panose="02020603050405020304" pitchFamily="18" charset="0"/>
                              </a:rPr>
                            </m:ctrlPr>
                          </m:sSubPr>
                          <m:e>
                            <m:r>
                              <a:rPr lang="en-US" i="1">
                                <a:latin typeface="Cambria Math" panose="02040503050406030204" pitchFamily="18" charset="0"/>
                                <a:ea typeface="Cambria Math" panose="02040503050406030204" pitchFamily="18" charset="0"/>
                                <a:cs typeface="Times New Roman" panose="02020603050405020304" pitchFamily="18" charset="0"/>
                              </a:rPr>
                              <m:t>𝑆</m:t>
                            </m:r>
                          </m:e>
                          <m:sub>
                            <m:r>
                              <a:rPr lang="en-US" i="1">
                                <a:latin typeface="Cambria Math" panose="02040503050406030204" pitchFamily="18" charset="0"/>
                                <a:ea typeface="Cambria Math" panose="02040503050406030204" pitchFamily="18" charset="0"/>
                                <a:cs typeface="Times New Roman" panose="02020603050405020304" pitchFamily="18" charset="0"/>
                              </a:rPr>
                              <m:t>𝑡</m:t>
                            </m:r>
                          </m:sub>
                        </m:sSub>
                      </m:sub>
                    </m:sSub>
                  </m:oMath>
                </a14:m>
                <a:r>
                  <a:rPr lang="en-GB" dirty="0"/>
                  <a:t> are the same for all regimes</a:t>
                </a:r>
              </a:p>
            </p:txBody>
          </p:sp>
        </mc:Choice>
        <mc:Fallback xmlns="">
          <p:sp>
            <p:nvSpPr>
              <p:cNvPr id="4" name="TextBox 3">
                <a:extLst>
                  <a:ext uri="{FF2B5EF4-FFF2-40B4-BE49-F238E27FC236}">
                    <a16:creationId xmlns:a16="http://schemas.microsoft.com/office/drawing/2014/main" id="{6873DBC0-5112-D6F0-DA47-C58604490A68}"/>
                  </a:ext>
                </a:extLst>
              </p:cNvPr>
              <p:cNvSpPr txBox="1">
                <a:spLocks noRot="1" noChangeAspect="1" noMove="1" noResize="1" noEditPoints="1" noAdjustHandles="1" noChangeArrowheads="1" noChangeShapeType="1" noTextEdit="1"/>
              </p:cNvSpPr>
              <p:nvPr/>
            </p:nvSpPr>
            <p:spPr>
              <a:xfrm>
                <a:off x="501650" y="1073683"/>
                <a:ext cx="10247179" cy="579198"/>
              </a:xfrm>
              <a:prstGeom prst="rect">
                <a:avLst/>
              </a:prstGeom>
              <a:blipFill>
                <a:blip r:embed="rId2"/>
                <a:stretch>
                  <a:fillRect l="-1249" t="-13684" r="-654" b="-21053"/>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DF24F311-C894-1E85-639B-012E38DEC961}"/>
              </a:ext>
            </a:extLst>
          </p:cNvPr>
          <p:cNvSpPr txBox="1"/>
          <p:nvPr/>
        </p:nvSpPr>
        <p:spPr>
          <a:xfrm>
            <a:off x="501650" y="1763907"/>
            <a:ext cx="10247179"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Finally, we have</a:t>
            </a:r>
            <a:endParaRPr lang="en-GB" dirty="0">
              <a:solidFill>
                <a:srgbClr val="313131"/>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38EF72F-81AF-C84B-FD1B-D1217317EB83}"/>
                  </a:ext>
                </a:extLst>
              </p:cNvPr>
              <p:cNvSpPr txBox="1"/>
              <p:nvPr/>
            </p:nvSpPr>
            <p:spPr>
              <a:xfrm>
                <a:off x="896702" y="2529289"/>
                <a:ext cx="9763431" cy="2010807"/>
              </a:xfrm>
              <a:prstGeom prst="rect">
                <a:avLst/>
              </a:prstGeom>
              <a:noFill/>
            </p:spPr>
            <p:txBody>
              <a:bodyPr wrap="square">
                <a:spAutoFit/>
              </a:bodyPr>
              <a:lstStyle/>
              <a:p>
                <a:pPr marL="342900" lvl="0" indent="-342900" algn="just">
                  <a:spcBef>
                    <a:spcPts val="180"/>
                  </a:spcBef>
                  <a:spcAft>
                    <a:spcPts val="180"/>
                  </a:spcAft>
                  <a:buFont typeface="+mj-lt"/>
                  <a:buAutoNum type="arabicPeriod"/>
                </a:pPr>
                <a14:m>
                  <m:oMath xmlns:m="http://schemas.openxmlformats.org/officeDocument/2006/math">
                    <m:r>
                      <a:rPr lang="en-US" sz="1800" b="1" i="1" smtClean="0">
                        <a:effectLst/>
                        <a:latin typeface="Cambria Math" panose="02040503050406030204" pitchFamily="18" charset="0"/>
                        <a:ea typeface="Verdana" panose="020B0604030504040204" pitchFamily="34" charset="0"/>
                        <a:cs typeface="Times New Roman" panose="02020603050405020304" pitchFamily="18" charset="0"/>
                      </a:rPr>
                      <m:t>𝑲</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Scalar, mean reversion speed.</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𝒎</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Vector representing the long-term means of each regime.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𝝈</m:t>
                    </m:r>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Scalar, the volatility parameter of stochastic variations around the mean.</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𝑷</m:t>
                    </m:r>
                  </m:oMath>
                </a14:m>
                <a:r>
                  <a:rPr lang="en-GB" sz="1800" b="1" dirty="0">
                    <a:effectLst/>
                    <a:latin typeface="Calibri" panose="020F0502020204030204" pitchFamily="34" charset="0"/>
                    <a:ea typeface="Verdana" panose="020B0604030504040204" pitchFamily="34" charset="0"/>
                    <a:cs typeface="Times New Roman" panose="02020603050405020304" pitchFamily="18" charset="0"/>
                  </a:rPr>
                  <a:t>:</a:t>
                </a:r>
                <a:r>
                  <a:rPr lang="en-GB" sz="1800" dirty="0">
                    <a:effectLst/>
                    <a:latin typeface="Calibri" panose="020F0502020204030204" pitchFamily="34" charset="0"/>
                    <a:ea typeface="Verdana" panose="020B0604030504040204" pitchFamily="34" charset="0"/>
                    <a:cs typeface="Times New Roman" panose="02020603050405020304" pitchFamily="18" charset="0"/>
                  </a:rPr>
                  <a:t> Transition probability matrix. (Expressed in probability / year)</a:t>
                </a:r>
              </a:p>
              <a:p>
                <a:pPr marL="342900" lvl="0" indent="-342900" algn="just">
                  <a:spcBef>
                    <a:spcPts val="180"/>
                  </a:spcBef>
                  <a:spcAft>
                    <a:spcPts val="180"/>
                  </a:spcAft>
                  <a:buFont typeface="+mj-lt"/>
                  <a:buAutoNum type="arabicPeriod"/>
                </a:pPr>
                <a14:m>
                  <m:oMath xmlns:m="http://schemas.openxmlformats.org/officeDocument/2006/math">
                    <m:sSub>
                      <m:sSubPr>
                        <m:ctrlPr>
                          <a:rPr lang="en-GB" sz="1800" b="1"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1" i="1">
                            <a:effectLst/>
                            <a:latin typeface="Cambria Math" panose="02040503050406030204" pitchFamily="18" charset="0"/>
                            <a:ea typeface="Verdana" panose="020B0604030504040204" pitchFamily="34" charset="0"/>
                            <a:cs typeface="Times New Roman" panose="02020603050405020304" pitchFamily="18" charset="0"/>
                          </a:rPr>
                          <m:t>𝒓</m:t>
                        </m:r>
                      </m:e>
                      <m:sub>
                        <m:r>
                          <a:rPr lang="en-US" sz="1800" b="1" i="1">
                            <a:effectLst/>
                            <a:latin typeface="Cambria Math" panose="02040503050406030204" pitchFamily="18" charset="0"/>
                            <a:ea typeface="Verdana" panose="020B0604030504040204" pitchFamily="34" charset="0"/>
                            <a:cs typeface="Times New Roman" panose="02020603050405020304" pitchFamily="18" charset="0"/>
                          </a:rPr>
                          <m:t>𝟎</m:t>
                        </m:r>
                      </m:sub>
                    </m:sSub>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Initial rate.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l">
                  <a:spcBef>
                    <a:spcPts val="180"/>
                  </a:spcBef>
                  <a:spcAft>
                    <a:spcPts val="1000"/>
                  </a:spcAft>
                  <a:buFont typeface="+mj-lt"/>
                  <a:buAutoNum type="arabicPeriod"/>
                </a:pPr>
                <a14:m>
                  <m:oMath xmlns:m="http://schemas.openxmlformats.org/officeDocument/2006/math">
                    <m:r>
                      <a:rPr lang="en-US" sz="1800" b="1" i="1">
                        <a:effectLst/>
                        <a:latin typeface="Cambria Math" panose="02040503050406030204" pitchFamily="18" charset="0"/>
                        <a:ea typeface="Verdana" panose="020B0604030504040204" pitchFamily="34" charset="0"/>
                        <a:cs typeface="Times New Roman" panose="02020603050405020304" pitchFamily="18" charset="0"/>
                      </a:rPr>
                      <m:t>𝒔𝒕𝒂𝒕</m:t>
                    </m:r>
                    <m:sSub>
                      <m:sSubPr>
                        <m:ctrlPr>
                          <a:rPr lang="en-GB" sz="1800" b="1"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1" i="1">
                            <a:effectLst/>
                            <a:latin typeface="Cambria Math" panose="02040503050406030204" pitchFamily="18" charset="0"/>
                            <a:ea typeface="Verdana" panose="020B0604030504040204" pitchFamily="34" charset="0"/>
                            <a:cs typeface="Times New Roman" panose="02020603050405020304" pitchFamily="18" charset="0"/>
                          </a:rPr>
                          <m:t>𝒆</m:t>
                        </m:r>
                      </m:e>
                      <m:sub>
                        <m:r>
                          <a:rPr lang="en-US" sz="1800" b="1" i="1">
                            <a:effectLst/>
                            <a:latin typeface="Cambria Math" panose="02040503050406030204" pitchFamily="18" charset="0"/>
                            <a:ea typeface="Verdana" panose="020B0604030504040204" pitchFamily="34" charset="0"/>
                            <a:cs typeface="Times New Roman" panose="02020603050405020304" pitchFamily="18" charset="0"/>
                          </a:rPr>
                          <m:t>𝟎</m:t>
                        </m:r>
                      </m:sub>
                    </m:sSub>
                  </m:oMath>
                </a14:m>
                <a:r>
                  <a:rPr lang="en-US" sz="1800" b="1" dirty="0">
                    <a:effectLst/>
                    <a:latin typeface="Calibri" panose="020F0502020204030204" pitchFamily="34" charset="0"/>
                    <a:ea typeface="Verdana" panose="020B0604030504040204" pitchFamily="34" charset="0"/>
                    <a:cs typeface="Times New Roman" panose="02020603050405020304" pitchFamily="18" charset="0"/>
                  </a:rPr>
                  <a:t>:</a:t>
                </a:r>
                <a:r>
                  <a:rPr lang="en-US" sz="1800" dirty="0">
                    <a:effectLst/>
                    <a:latin typeface="Calibri" panose="020F0502020204030204" pitchFamily="34" charset="0"/>
                    <a:ea typeface="Verdana" panose="020B0604030504040204" pitchFamily="34" charset="0"/>
                    <a:cs typeface="Times New Roman" panose="02020603050405020304" pitchFamily="18" charset="0"/>
                  </a:rPr>
                  <a:t> Initial hidden state.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338EF72F-81AF-C84B-FD1B-D1217317EB83}"/>
                  </a:ext>
                </a:extLst>
              </p:cNvPr>
              <p:cNvSpPr txBox="1">
                <a:spLocks noRot="1" noChangeAspect="1" noMove="1" noResize="1" noEditPoints="1" noAdjustHandles="1" noChangeArrowheads="1" noChangeShapeType="1" noTextEdit="1"/>
              </p:cNvSpPr>
              <p:nvPr/>
            </p:nvSpPr>
            <p:spPr>
              <a:xfrm>
                <a:off x="896702" y="2529289"/>
                <a:ext cx="9763431" cy="2010807"/>
              </a:xfrm>
              <a:prstGeom prst="rect">
                <a:avLst/>
              </a:prstGeom>
              <a:blipFill>
                <a:blip r:embed="rId3"/>
                <a:stretch>
                  <a:fillRect l="-437" t="-1818" b="-3939"/>
                </a:stretch>
              </a:blipFill>
            </p:spPr>
            <p:txBody>
              <a:bodyPr/>
              <a:lstStyle/>
              <a:p>
                <a:r>
                  <a:rPr lang="en-GB">
                    <a:noFill/>
                  </a:rPr>
                  <a:t> </a:t>
                </a:r>
              </a:p>
            </p:txBody>
          </p:sp>
        </mc:Fallback>
      </mc:AlternateContent>
    </p:spTree>
    <p:extLst>
      <p:ext uri="{BB962C8B-B14F-4D97-AF65-F5344CB8AC3E}">
        <p14:creationId xmlns:p14="http://schemas.microsoft.com/office/powerpoint/2010/main" val="31548111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F0E92CC-D9F0-FFA0-57B2-DD54A35EDB9F}"/>
              </a:ext>
            </a:extLst>
          </p:cNvPr>
          <p:cNvSpPr>
            <a:spLocks noGrp="1"/>
          </p:cNvSpPr>
          <p:nvPr>
            <p:ph type="body" sz="quarter" idx="13"/>
          </p:nvPr>
        </p:nvSpPr>
        <p:spPr/>
        <p:txBody>
          <a:bodyPr/>
          <a:lstStyle/>
          <a:p>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Interest rate paths simulation</a:t>
            </a:r>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GB" sz="18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B512136-9C91-FF37-31A6-ABFD587825E2}"/>
              </a:ext>
            </a:extLst>
          </p:cNvPr>
          <p:cNvSpPr>
            <a:spLocks noGrp="1"/>
          </p:cNvSpPr>
          <p:nvPr>
            <p:ph type="title"/>
          </p:nvPr>
        </p:nvSpPr>
        <p:spPr/>
        <p:txBody>
          <a:bodyPr/>
          <a:lstStyle/>
          <a:p>
            <a:r>
              <a:rPr lang="en-US" dirty="0"/>
              <a:t>HMCEV</a:t>
            </a:r>
            <a:endParaRPr lang="en-GB" dirty="0"/>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338EF72F-81AF-C84B-FD1B-D1217317EB83}"/>
                  </a:ext>
                </a:extLst>
              </p:cNvPr>
              <p:cNvSpPr txBox="1"/>
              <p:nvPr/>
            </p:nvSpPr>
            <p:spPr>
              <a:xfrm>
                <a:off x="783432" y="1032083"/>
                <a:ext cx="10430059" cy="1476173"/>
              </a:xfrm>
              <a:prstGeom prst="rect">
                <a:avLst/>
              </a:prstGeom>
              <a:noFill/>
            </p:spPr>
            <p:txBody>
              <a:bodyPr wrap="square">
                <a:spAutoFit/>
              </a:bodyPr>
              <a:lstStyle/>
              <a:p>
                <a:r>
                  <a:rPr lang="en-US" sz="1200" dirty="0"/>
                  <a:t>By discretizing the HMCIR SDE, after fixing an initial rate and state, we simulate paths of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+1 </m:t>
                    </m:r>
                  </m:oMath>
                </a14:m>
                <a:r>
                  <a:rPr lang="en-US" sz="1200" dirty="0"/>
                  <a:t>steps over a time of </a:t>
                </a:r>
                <a14:m>
                  <m:oMath xmlns:m="http://schemas.openxmlformats.org/officeDocument/2006/math">
                    <m:r>
                      <a:rPr lang="en-US" sz="1200" i="1">
                        <a:latin typeface="Cambria Math" panose="02040503050406030204" pitchFamily="18" charset="0"/>
                      </a:rPr>
                      <m:t>𝑇</m:t>
                    </m:r>
                  </m:oMath>
                </a14:m>
                <a:r>
                  <a:rPr lang="en-US" sz="1200" dirty="0"/>
                  <a:t> years. ( </a:t>
                </a:r>
                <a14:m>
                  <m:oMath xmlns:m="http://schemas.openxmlformats.org/officeDocument/2006/math">
                    <m:r>
                      <m:rPr>
                        <m:sty m:val="p"/>
                      </m:rPr>
                      <a:rPr lang="en-US" sz="1200">
                        <a:latin typeface="Cambria Math" panose="02040503050406030204" pitchFamily="18" charset="0"/>
                      </a:rPr>
                      <m:t>Δ</m:t>
                    </m:r>
                    <m:r>
                      <a:rPr lang="en-US" sz="1200" i="1">
                        <a:latin typeface="Cambria Math" panose="02040503050406030204" pitchFamily="18" charset="0"/>
                      </a:rPr>
                      <m:t>𝑡</m:t>
                    </m:r>
                    <m:r>
                      <a:rPr lang="en-US" sz="1200" i="1">
                        <a:latin typeface="Cambria Math" panose="02040503050406030204" pitchFamily="18" charset="0"/>
                      </a:rPr>
                      <m:t>=</m:t>
                    </m:r>
                    <m:f>
                      <m:fPr>
                        <m:ctrlPr>
                          <a:rPr lang="en-GB" sz="1200" i="1">
                            <a:latin typeface="Cambria Math" panose="02040503050406030204" pitchFamily="18" charset="0"/>
                          </a:rPr>
                        </m:ctrlPr>
                      </m:fPr>
                      <m:num>
                        <m:r>
                          <a:rPr lang="en-US" sz="1200" i="1">
                            <a:latin typeface="Cambria Math" panose="02040503050406030204" pitchFamily="18" charset="0"/>
                          </a:rPr>
                          <m:t>𝑇</m:t>
                        </m:r>
                      </m:num>
                      <m:den>
                        <m:r>
                          <a:rPr lang="en-US" sz="1200" i="1">
                            <a:latin typeface="Cambria Math" panose="02040503050406030204" pitchFamily="18" charset="0"/>
                          </a:rPr>
                          <m:t>𝑛</m:t>
                        </m:r>
                      </m:den>
                    </m:f>
                  </m:oMath>
                </a14:m>
                <a:r>
                  <a:rPr lang="en-US" sz="1200" dirty="0"/>
                  <a:t>)</a:t>
                </a:r>
                <a:endParaRPr lang="en-GB" sz="1200" dirty="0"/>
              </a:p>
              <a:p>
                <a:pPr/>
                <a14:m>
                  <m:oMathPara xmlns:m="http://schemas.openxmlformats.org/officeDocument/2006/math">
                    <m:oMathParaPr>
                      <m:jc m:val="centerGroup"/>
                    </m:oMathParaPr>
                    <m:oMath xmlns:m="http://schemas.openxmlformats.org/officeDocument/2006/math">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r>
                                <a:rPr lang="en-US" sz="1200" b="0" i="1" smtClean="0">
                                  <a:latin typeface="Cambria Math" panose="02040503050406030204" pitchFamily="18" charset="0"/>
                                </a:rPr>
                                <m:t>+1</m:t>
                              </m:r>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m:rPr>
                              <m:sty m:val="p"/>
                            </m:rPr>
                            <a:rPr lang="en-US" sz="1200">
                              <a:latin typeface="Cambria Math" panose="02040503050406030204" pitchFamily="18" charset="0"/>
                            </a:rPr>
                            <m:t>κ</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d>
                        <m:dPr>
                          <m:ctrlPr>
                            <a:rPr lang="en-GB" sz="1200" i="1">
                              <a:latin typeface="Cambria Math" panose="02040503050406030204" pitchFamily="18" charset="0"/>
                            </a:rPr>
                          </m:ctrlPr>
                        </m:dPr>
                        <m:e>
                          <m:sSub>
                            <m:sSubPr>
                              <m:ctrlPr>
                                <a:rPr lang="en-GB" sz="1200" i="1">
                                  <a:latin typeface="Cambria Math" panose="02040503050406030204" pitchFamily="18" charset="0"/>
                                </a:rPr>
                              </m:ctrlPr>
                            </m:sSubPr>
                            <m:e>
                              <m:r>
                                <m:rPr>
                                  <m:sty m:val="p"/>
                                </m:rPr>
                                <a:rPr lang="en-US" sz="1200">
                                  <a:latin typeface="Cambria Math" panose="02040503050406030204" pitchFamily="18" charset="0"/>
                                </a:rPr>
                                <m:t>θ</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r>
                            <a:rPr lang="en-US" sz="1200" i="1">
                              <a:latin typeface="Cambria Math" panose="02040503050406030204" pitchFamily="18" charset="0"/>
                            </a:rPr>
                            <m:t>−</m:t>
                          </m:r>
                          <m:sSub>
                            <m:sSubPr>
                              <m:ctrlPr>
                                <a:rPr lang="en-GB" sz="1200" i="1">
                                  <a:latin typeface="Cambria Math" panose="02040503050406030204" pitchFamily="18" charset="0"/>
                                </a:rPr>
                              </m:ctrlPr>
                            </m:sSubPr>
                            <m:e>
                              <m:r>
                                <a:rPr lang="en-US" sz="1200" b="0" i="1" smtClean="0">
                                  <a:latin typeface="Cambria Math" panose="02040503050406030204" pitchFamily="18" charset="0"/>
                                </a:rPr>
                                <m:t>𝑟</m:t>
                              </m:r>
                            </m:e>
                            <m:sub>
                              <m:r>
                                <a:rPr lang="en-US" sz="1200" i="1">
                                  <a:latin typeface="Cambria Math" panose="02040503050406030204" pitchFamily="18" charset="0"/>
                                </a:rPr>
                                <m:t>𝑡</m:t>
                              </m:r>
                            </m:sub>
                          </m:sSub>
                        </m:e>
                      </m:d>
                      <m:r>
                        <m:rPr>
                          <m:sty m:val="p"/>
                        </m:rPr>
                        <a:rPr lang="en-US" sz="1200">
                          <a:latin typeface="Cambria Math" panose="02040503050406030204" pitchFamily="18" charset="0"/>
                        </a:rPr>
                        <m:t>Δ</m:t>
                      </m:r>
                      <m:r>
                        <a:rPr lang="en-US" sz="1200" i="1">
                          <a:latin typeface="Cambria Math" panose="02040503050406030204" pitchFamily="18" charset="0"/>
                        </a:rPr>
                        <m:t>𝑡</m:t>
                      </m:r>
                      <m:r>
                        <a:rPr lang="en-US" sz="1200" i="1">
                          <a:latin typeface="Cambria Math" panose="02040503050406030204" pitchFamily="18" charset="0"/>
                        </a:rPr>
                        <m:t>+</m:t>
                      </m:r>
                      <m:sSub>
                        <m:sSubPr>
                          <m:ctrlPr>
                            <a:rPr lang="en-GB" sz="1200" i="1">
                              <a:latin typeface="Cambria Math" panose="02040503050406030204" pitchFamily="18" charset="0"/>
                            </a:rPr>
                          </m:ctrlPr>
                        </m:sSubPr>
                        <m:e>
                          <m:r>
                            <m:rPr>
                              <m:sty m:val="p"/>
                            </m:rPr>
                            <a:rPr lang="en-US" sz="1200">
                              <a:latin typeface="Cambria Math" panose="02040503050406030204" pitchFamily="18" charset="0"/>
                            </a:rPr>
                            <m:t>σ</m:t>
                          </m:r>
                        </m:e>
                        <m:sub>
                          <m:sSub>
                            <m:sSubPr>
                              <m:ctrlPr>
                                <a:rPr lang="en-GB" sz="1200" i="1">
                                  <a:latin typeface="Cambria Math" panose="02040503050406030204" pitchFamily="18" charset="0"/>
                                </a:rPr>
                              </m:ctrlPr>
                            </m:sSubPr>
                            <m:e>
                              <m:r>
                                <a:rPr lang="en-US" sz="1200" i="1">
                                  <a:latin typeface="Cambria Math" panose="02040503050406030204" pitchFamily="18" charset="0"/>
                                </a:rPr>
                                <m:t>𝑆</m:t>
                              </m:r>
                            </m:e>
                            <m:sub>
                              <m:sSub>
                                <m:sSubPr>
                                  <m:ctrlPr>
                                    <a:rPr lang="en-US" sz="1200" b="0" i="1" smtClean="0">
                                      <a:latin typeface="Cambria Math" panose="02040503050406030204" pitchFamily="18" charset="0"/>
                                    </a:rPr>
                                  </m:ctrlPr>
                                </m:sSubPr>
                                <m:e>
                                  <m:r>
                                    <a:rPr lang="en-US" sz="1200" i="1">
                                      <a:latin typeface="Cambria Math" panose="02040503050406030204" pitchFamily="18" charset="0"/>
                                    </a:rPr>
                                    <m:t>𝑡</m:t>
                                  </m:r>
                                </m:e>
                                <m:sub>
                                  <m:r>
                                    <a:rPr lang="en-US" sz="1200" b="0" i="1" smtClean="0">
                                      <a:latin typeface="Cambria Math" panose="02040503050406030204" pitchFamily="18" charset="0"/>
                                    </a:rPr>
                                    <m:t>𝑖</m:t>
                                  </m:r>
                                </m:sub>
                              </m:sSub>
                            </m:sub>
                          </m:sSub>
                        </m:sub>
                      </m:sSub>
                      <m:sSup>
                        <m:sSupPr>
                          <m:ctrlPr>
                            <a:rPr lang="en-US" sz="1200" b="0" i="1" smtClean="0">
                              <a:latin typeface="Cambria Math" panose="02040503050406030204" pitchFamily="18" charset="0"/>
                            </a:rPr>
                          </m:ctrlPr>
                        </m:sSupPr>
                        <m:e>
                          <m:d>
                            <m:dPr>
                              <m:begChr m:val="|"/>
                              <m:endChr m:val="|"/>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𝑟</m:t>
                                  </m:r>
                                </m:e>
                                <m:sub>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𝑡</m:t>
                                      </m:r>
                                    </m:e>
                                    <m:sub>
                                      <m:r>
                                        <a:rPr lang="en-US" sz="1200" b="0" i="1" smtClean="0">
                                          <a:latin typeface="Cambria Math" panose="02040503050406030204" pitchFamily="18" charset="0"/>
                                        </a:rPr>
                                        <m:t>𝑖</m:t>
                                      </m:r>
                                    </m:sub>
                                  </m:sSub>
                                </m:sub>
                              </m:sSub>
                            </m:e>
                          </m:d>
                        </m:e>
                        <m:sup>
                          <m:r>
                            <a:rPr lang="en-US" sz="1200" b="0" i="1" smtClean="0">
                              <a:latin typeface="Cambria Math" panose="02040503050406030204" pitchFamily="18" charset="0"/>
                              <a:ea typeface="Cambria Math" panose="02040503050406030204" pitchFamily="18" charset="0"/>
                            </a:rPr>
                            <m:t>𝛽</m:t>
                          </m:r>
                        </m:sup>
                      </m:sSup>
                      <m:r>
                        <a:rPr lang="en-US" sz="1200" i="1">
                          <a:latin typeface="Cambria Math" panose="02040503050406030204" pitchFamily="18" charset="0"/>
                        </a:rPr>
                        <m:t>𝒩</m:t>
                      </m:r>
                      <m:d>
                        <m:dPr>
                          <m:ctrlPr>
                            <a:rPr lang="en-GB" sz="1200" i="1">
                              <a:latin typeface="Cambria Math" panose="02040503050406030204" pitchFamily="18" charset="0"/>
                            </a:rPr>
                          </m:ctrlPr>
                        </m:dPr>
                        <m:e>
                          <m:r>
                            <a:rPr lang="en-US" sz="1200" i="1">
                              <a:latin typeface="Cambria Math" panose="02040503050406030204" pitchFamily="18" charset="0"/>
                            </a:rPr>
                            <m:t>0,1</m:t>
                          </m:r>
                        </m:e>
                      </m:d>
                      <m:r>
                        <m:rPr>
                          <m:sty m:val="p"/>
                        </m:rPr>
                        <a:rPr lang="en-US" sz="1200">
                          <a:latin typeface="Cambria Math" panose="02040503050406030204" pitchFamily="18" charset="0"/>
                        </a:rPr>
                        <m:t>Δ</m:t>
                      </m:r>
                      <m:sSup>
                        <m:sSupPr>
                          <m:ctrlPr>
                            <a:rPr lang="en-US" sz="1200" b="0" i="1" smtClean="0">
                              <a:latin typeface="Cambria Math" panose="02040503050406030204" pitchFamily="18" charset="0"/>
                            </a:rPr>
                          </m:ctrlPr>
                        </m:sSupPr>
                        <m:e>
                          <m:r>
                            <a:rPr lang="en-US" sz="1200" i="1">
                              <a:latin typeface="Cambria Math" panose="02040503050406030204" pitchFamily="18" charset="0"/>
                            </a:rPr>
                            <m:t>𝑡</m:t>
                          </m:r>
                        </m:e>
                        <m:sup>
                          <m:r>
                            <a:rPr lang="en-US" sz="1200" b="0" i="1" smtClean="0">
                              <a:latin typeface="Cambria Math" panose="02040503050406030204" pitchFamily="18" charset="0"/>
                            </a:rPr>
                            <m:t>0.5</m:t>
                          </m:r>
                        </m:sup>
                      </m:sSup>
                    </m:oMath>
                  </m:oMathPara>
                </a14:m>
                <a:endParaRPr lang="en-US" sz="1200" b="0" dirty="0"/>
              </a:p>
              <a:p>
                <a:endParaRPr lang="en-GB" sz="1200" dirty="0"/>
              </a:p>
              <a:p>
                <a:r>
                  <a:rPr lang="en-GB" sz="1200" i="1" dirty="0"/>
                  <a:t> </a:t>
                </a:r>
                <a:endParaRPr lang="en-GB" sz="1200" dirty="0"/>
              </a:p>
              <a:p>
                <a:r>
                  <a:rPr lang="en-US" sz="1200" dirty="0"/>
                  <a:t>The hidden state is not updated each step, but only a certain number </a:t>
                </a:r>
                <a14:m>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_</m:t>
                    </m:r>
                    <m:r>
                      <a:rPr lang="en-US" sz="1200" i="1">
                        <a:latin typeface="Cambria Math" panose="02040503050406030204" pitchFamily="18" charset="0"/>
                      </a:rPr>
                      <m:t>𝑟𝑒𝑣</m:t>
                    </m:r>
                  </m:oMath>
                </a14:m>
                <a:r>
                  <a:rPr lang="en-US" sz="1200" dirty="0"/>
                  <a:t> per year with the matrix </a:t>
                </a:r>
                <a14:m>
                  <m:oMath xmlns:m="http://schemas.openxmlformats.org/officeDocument/2006/math">
                    <m:sSup>
                      <m:sSupPr>
                        <m:ctrlPr>
                          <a:rPr lang="en-GB" sz="1200" i="1">
                            <a:latin typeface="Cambria Math" panose="02040503050406030204" pitchFamily="18" charset="0"/>
                          </a:rPr>
                        </m:ctrlPr>
                      </m:sSupPr>
                      <m:e>
                        <m:r>
                          <m:rPr>
                            <m:sty m:val="p"/>
                          </m:rPr>
                          <a:rPr lang="en-US" sz="1200">
                            <a:latin typeface="Cambria Math" panose="02040503050406030204" pitchFamily="18" charset="0"/>
                          </a:rPr>
                          <m:t>P</m:t>
                        </m:r>
                      </m:e>
                      <m:sup>
                        <m:d>
                          <m:dPr>
                            <m:ctrlPr>
                              <a:rPr lang="en-GB" sz="1200" i="1">
                                <a:latin typeface="Cambria Math" panose="02040503050406030204" pitchFamily="18" charset="0"/>
                              </a:rPr>
                            </m:ctrlPr>
                          </m:dPr>
                          <m:e>
                            <m:r>
                              <a:rPr lang="en-US" sz="1200" i="1">
                                <a:latin typeface="Cambria Math" panose="02040503050406030204" pitchFamily="18" charset="0"/>
                              </a:rPr>
                              <m:t> </m:t>
                            </m:r>
                            <m:f>
                              <m:fPr>
                                <m:ctrlPr>
                                  <a:rPr lang="en-GB" sz="1200" i="1">
                                    <a:latin typeface="Cambria Math" panose="02040503050406030204" pitchFamily="18" charset="0"/>
                                  </a:rPr>
                                </m:ctrlPr>
                              </m:fPr>
                              <m:num>
                                <m:r>
                                  <a:rPr lang="en-US" sz="1200" i="1">
                                    <a:latin typeface="Cambria Math" panose="02040503050406030204" pitchFamily="18" charset="0"/>
                                  </a:rPr>
                                  <m:t>1</m:t>
                                </m:r>
                              </m:num>
                              <m:den>
                                <m:sSub>
                                  <m:sSubPr>
                                    <m:ctrlPr>
                                      <a:rPr lang="en-GB" sz="1200" i="1">
                                        <a:latin typeface="Cambria Math" panose="02040503050406030204" pitchFamily="18" charset="0"/>
                                      </a:rPr>
                                    </m:ctrlPr>
                                  </m:sSubPr>
                                  <m:e>
                                    <m:r>
                                      <m:rPr>
                                        <m:sty m:val="p"/>
                                      </m:rPr>
                                      <a:rPr lang="en-US" sz="1200">
                                        <a:latin typeface="Cambria Math" panose="02040503050406030204" pitchFamily="18" charset="0"/>
                                      </a:rPr>
                                      <m:t>n</m:t>
                                    </m:r>
                                  </m:e>
                                  <m:sub>
                                    <m:r>
                                      <m:rPr>
                                        <m:sty m:val="p"/>
                                      </m:rPr>
                                      <a:rPr lang="en-US" sz="1200">
                                        <a:latin typeface="Cambria Math" panose="02040503050406030204" pitchFamily="18" charset="0"/>
                                      </a:rPr>
                                      <m:t>rev</m:t>
                                    </m:r>
                                  </m:sub>
                                </m:sSub>
                              </m:den>
                            </m:f>
                            <m:r>
                              <a:rPr lang="en-US" sz="1200" i="1">
                                <a:latin typeface="Cambria Math" panose="02040503050406030204" pitchFamily="18" charset="0"/>
                              </a:rPr>
                              <m:t> </m:t>
                            </m:r>
                          </m:e>
                        </m:d>
                      </m:sup>
                    </m:sSup>
                    <m:r>
                      <a:rPr lang="en-US" sz="1200" i="1">
                        <a:latin typeface="Cambria Math" panose="02040503050406030204" pitchFamily="18" charset="0"/>
                      </a:rPr>
                      <m:t> </m:t>
                    </m:r>
                  </m:oMath>
                </a14:m>
                <a:endParaRPr lang="en-GB" sz="1200" dirty="0"/>
              </a:p>
              <a:p>
                <a:r>
                  <a:rPr lang="en-US" sz="1200" dirty="0"/>
                  <a:t>The whole process is </a:t>
                </a:r>
                <a:r>
                  <a:rPr lang="en-US" sz="1200" dirty="0" err="1"/>
                  <a:t>vectorialized</a:t>
                </a:r>
                <a:r>
                  <a:rPr lang="en-US" sz="1200" dirty="0"/>
                  <a:t> to simulate </a:t>
                </a:r>
                <a14:m>
                  <m:oMath xmlns:m="http://schemas.openxmlformats.org/officeDocument/2006/math">
                    <m:r>
                      <a:rPr lang="en-US" sz="1200" i="1">
                        <a:latin typeface="Cambria Math" panose="02040503050406030204" pitchFamily="18" charset="0"/>
                      </a:rPr>
                      <m:t>𝑁</m:t>
                    </m:r>
                  </m:oMath>
                </a14:m>
                <a:r>
                  <a:rPr lang="en-US" sz="1200" dirty="0"/>
                  <a:t> paths in parallel.</a:t>
                </a:r>
                <a:endParaRPr lang="en-GB" sz="1200" dirty="0"/>
              </a:p>
            </p:txBody>
          </p:sp>
        </mc:Choice>
        <mc:Fallback>
          <p:sp>
            <p:nvSpPr>
              <p:cNvPr id="9" name="TextBox 8">
                <a:extLst>
                  <a:ext uri="{FF2B5EF4-FFF2-40B4-BE49-F238E27FC236}">
                    <a16:creationId xmlns:a16="http://schemas.microsoft.com/office/drawing/2014/main" id="{338EF72F-81AF-C84B-FD1B-D1217317EB83}"/>
                  </a:ext>
                </a:extLst>
              </p:cNvPr>
              <p:cNvSpPr txBox="1">
                <a:spLocks noRot="1" noChangeAspect="1" noMove="1" noResize="1" noEditPoints="1" noAdjustHandles="1" noChangeArrowheads="1" noChangeShapeType="1" noTextEdit="1"/>
              </p:cNvSpPr>
              <p:nvPr/>
            </p:nvSpPr>
            <p:spPr>
              <a:xfrm>
                <a:off x="783432" y="1032083"/>
                <a:ext cx="10430059" cy="1476173"/>
              </a:xfrm>
              <a:prstGeom prst="rect">
                <a:avLst/>
              </a:prstGeom>
              <a:blipFill>
                <a:blip r:embed="rId2"/>
                <a:stretch>
                  <a:fillRect l="-58" b="-2479"/>
                </a:stretch>
              </a:blipFill>
            </p:spPr>
            <p:txBody>
              <a:bodyPr/>
              <a:lstStyle/>
              <a:p>
                <a:r>
                  <a:rPr lang="fr-FR">
                    <a:noFill/>
                  </a:rPr>
                  <a:t> </a:t>
                </a:r>
              </a:p>
            </p:txBody>
          </p:sp>
        </mc:Fallback>
      </mc:AlternateContent>
      <p:sp>
        <p:nvSpPr>
          <p:cNvPr id="6" name="Rectangle 5">
            <a:extLst>
              <a:ext uri="{FF2B5EF4-FFF2-40B4-BE49-F238E27FC236}">
                <a16:creationId xmlns:a16="http://schemas.microsoft.com/office/drawing/2014/main" id="{F2D14116-5049-7505-F2A1-CC1FAA05F892}"/>
              </a:ext>
            </a:extLst>
          </p:cNvPr>
          <p:cNvSpPr/>
          <p:nvPr/>
        </p:nvSpPr>
        <p:spPr bwMode="gray">
          <a:xfrm>
            <a:off x="1138575" y="3280041"/>
            <a:ext cx="8359386" cy="1911391"/>
          </a:xfrm>
          <a:prstGeom prst="rect">
            <a:avLst/>
          </a:prstGeom>
          <a:solidFill>
            <a:schemeClr val="accent3"/>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600" b="1" dirty="0">
                <a:solidFill>
                  <a:schemeClr val="bg1"/>
                </a:solidFill>
              </a:rPr>
              <a:t>Image of large number of paths</a:t>
            </a:r>
            <a:endParaRPr lang="en-GB" sz="1600" b="1" dirty="0">
              <a:solidFill>
                <a:schemeClr val="bg1"/>
              </a:solidFill>
            </a:endParaRPr>
          </a:p>
        </p:txBody>
      </p:sp>
    </p:spTree>
    <p:extLst>
      <p:ext uri="{BB962C8B-B14F-4D97-AF65-F5344CB8AC3E}">
        <p14:creationId xmlns:p14="http://schemas.microsoft.com/office/powerpoint/2010/main" val="97455620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8E44F45-12A7-5244-9400-00679A72357F}"/>
              </a:ext>
            </a:extLst>
          </p:cNvPr>
          <p:cNvSpPr>
            <a:spLocks noGrp="1"/>
          </p:cNvSpPr>
          <p:nvPr>
            <p:ph type="body" sz="quarter" idx="13"/>
          </p:nvPr>
        </p:nvSpPr>
        <p:spPr>
          <a:xfrm>
            <a:off x="501650" y="651600"/>
            <a:ext cx="11188700" cy="364401"/>
          </a:xfrm>
        </p:spPr>
        <p:txBody>
          <a:bodyPr/>
          <a:lstStyle/>
          <a:p>
            <a:r>
              <a:rPr lang="en-US" dirty="0">
                <a:solidFill>
                  <a:srgbClr val="313131"/>
                </a:solidFill>
              </a:rPr>
              <a:t>Workflow overview</a:t>
            </a:r>
            <a:endParaRPr lang="en-GB" dirty="0"/>
          </a:p>
        </p:txBody>
      </p:sp>
      <p:sp>
        <p:nvSpPr>
          <p:cNvPr id="3" name="Title 2">
            <a:extLst>
              <a:ext uri="{FF2B5EF4-FFF2-40B4-BE49-F238E27FC236}">
                <a16:creationId xmlns:a16="http://schemas.microsoft.com/office/drawing/2014/main" id="{782BD373-E614-E98A-00CA-43E45A45FC68}"/>
              </a:ext>
            </a:extLst>
          </p:cNvPr>
          <p:cNvSpPr>
            <a:spLocks noGrp="1"/>
          </p:cNvSpPr>
          <p:nvPr>
            <p:ph type="title"/>
          </p:nvPr>
        </p:nvSpPr>
        <p:spPr/>
        <p:txBody>
          <a:bodyPr/>
          <a:lstStyle/>
          <a:p>
            <a:r>
              <a:rPr lang="en-US" dirty="0"/>
              <a:t>Model Calibration HMCEV</a:t>
            </a:r>
            <a:endParaRPr lang="en-GB" dirty="0"/>
          </a:p>
        </p:txBody>
      </p:sp>
      <p:pic>
        <p:nvPicPr>
          <p:cNvPr id="5" name="Picture 4" descr="A diagram of a computer&#10;&#10;Description automatically generated">
            <a:extLst>
              <a:ext uri="{FF2B5EF4-FFF2-40B4-BE49-F238E27FC236}">
                <a16:creationId xmlns:a16="http://schemas.microsoft.com/office/drawing/2014/main" id="{3B9BF27B-02A7-B311-1EB4-3D1C321BB9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8896" y="1774234"/>
            <a:ext cx="4578379" cy="4766266"/>
          </a:xfrm>
          <a:prstGeom prst="rect">
            <a:avLst/>
          </a:prstGeom>
        </p:spPr>
      </p:pic>
    </p:spTree>
    <p:extLst>
      <p:ext uri="{BB962C8B-B14F-4D97-AF65-F5344CB8AC3E}">
        <p14:creationId xmlns:p14="http://schemas.microsoft.com/office/powerpoint/2010/main" val="1639822380"/>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a:spcBef>
                    <a:spcPts val="600"/>
                  </a:spcBef>
                  <a:buSzPct val="100000"/>
                </a:pPr>
                <a14:m>
                  <m:oMath xmlns:m="http://schemas.openxmlformats.org/officeDocument/2006/math">
                    <m:sSub>
                      <m:sSubPr>
                        <m:ctrlPr>
                          <a:rPr lang="en-US" sz="900" i="1">
                            <a:solidFill>
                              <a:srgbClr val="313131"/>
                            </a:solidFill>
                            <a:latin typeface="Cambria Math" panose="02040503050406030204" pitchFamily="18" charset="0"/>
                            <a:ea typeface="Cambria Math" panose="02040503050406030204" pitchFamily="18" charset="0"/>
                          </a:rPr>
                        </m:ctrlPr>
                      </m:sSubPr>
                      <m:e>
                        <m:r>
                          <a:rPr lang="en-US" sz="900" i="1">
                            <a:solidFill>
                              <a:srgbClr val="313131"/>
                            </a:solidFill>
                            <a:latin typeface="Cambria Math" panose="02040503050406030204" pitchFamily="18" charset="0"/>
                            <a:ea typeface="Cambria Math" panose="02040503050406030204" pitchFamily="18" charset="0"/>
                          </a:rPr>
                          <m:t>𝑤</m:t>
                        </m:r>
                      </m:e>
                      <m:sub>
                        <m:r>
                          <a:rPr lang="en-US" sz="900" i="1">
                            <a:solidFill>
                              <a:srgbClr val="313131"/>
                            </a:solidFill>
                            <a:latin typeface="Cambria Math" panose="02040503050406030204" pitchFamily="18" charset="0"/>
                            <a:ea typeface="Cambria Math" panose="02040503050406030204" pitchFamily="18" charset="0"/>
                          </a:rPr>
                          <m:t>1</m:t>
                        </m:r>
                      </m:sub>
                    </m:sSub>
                  </m:oMath>
                </a14:m>
                <a:r>
                  <a:rPr lang="en-US" sz="900" dirty="0">
                    <a:solidFill>
                      <a:srgbClr val="313131"/>
                    </a:solidFill>
                  </a:rPr>
                  <a:t> : filter windows half-size (scalar)</a:t>
                </a: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a:spcBef>
                    <a:spcPts val="600"/>
                  </a:spcBef>
                  <a:buSzPct val="100000"/>
                </a:pPr>
                <a14:m>
                  <m:oMath xmlns:m="http://schemas.openxmlformats.org/officeDocument/2006/math">
                    <m:r>
                      <a:rPr lang="en-US" sz="900" b="0" i="1" dirty="0" smtClean="0">
                        <a:solidFill>
                          <a:srgbClr val="313131"/>
                        </a:solidFill>
                        <a:latin typeface="Cambria Math" panose="02040503050406030204" pitchFamily="18" charset="0"/>
                      </a:rPr>
                      <m:t>𝑟𝑓</m:t>
                    </m:r>
                    <m:r>
                      <a:rPr lang="en-US" sz="900" b="0" i="1" dirty="0" smtClean="0">
                        <a:solidFill>
                          <a:srgbClr val="313131"/>
                        </a:solidFill>
                        <a:latin typeface="Cambria Math" panose="02040503050406030204" pitchFamily="18" charset="0"/>
                      </a:rPr>
                      <m:t>: </m:t>
                    </m:r>
                  </m:oMath>
                </a14:m>
                <a:r>
                  <a:rPr lang="en-US" sz="900" dirty="0">
                    <a:solidFill>
                      <a:srgbClr val="313131"/>
                    </a:solidFill>
                  </a:rPr>
                  <a:t>filtered rates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 </a:t>
                </a:r>
                <a14:m>
                  <m:oMath xmlns:m="http://schemas.openxmlformats.org/officeDocument/2006/math">
                    <m:r>
                      <a:rPr lang="en-US" sz="900" i="1" dirty="0" smtClean="0">
                        <a:solidFill>
                          <a:srgbClr val="313131"/>
                        </a:solidFill>
                        <a:latin typeface="Cambria Math" panose="02040503050406030204" pitchFamily="18" charset="0"/>
                      </a:rPr>
                      <m:t>𝑟</m:t>
                    </m:r>
                  </m:oMath>
                </a14:m>
                <a:r>
                  <a:rPr lang="en-US" sz="900" dirty="0">
                    <a:solidFill>
                      <a:srgbClr val="313131"/>
                    </a:solidFill>
                  </a:rPr>
                  <a:t>: historical rates (array)</a:t>
                </a:r>
              </a:p>
              <a:p>
                <a:pPr defTabSz="957998">
                  <a:defRPr/>
                </a:pPr>
                <a:r>
                  <a:rPr lang="en-US" sz="900" dirty="0">
                    <a:solidFill>
                      <a:srgbClr val="313131"/>
                    </a:solidFill>
                  </a:rPr>
                  <a:t>- </a:t>
                </a: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𝛽</m:t>
                    </m:r>
                    <m:r>
                      <a:rPr lang="en-US" sz="900" b="0" i="1" smtClean="0">
                        <a:solidFill>
                          <a:srgbClr val="313131"/>
                        </a:solidFill>
                        <a:latin typeface="Cambria Math" panose="02040503050406030204" pitchFamily="18" charset="0"/>
                        <a:ea typeface="Cambria Math" panose="02040503050406030204" pitchFamily="18" charset="0"/>
                      </a:rPr>
                      <m:t>:</m:t>
                    </m:r>
                  </m:oMath>
                </a14:m>
                <a:r>
                  <a:rPr lang="en-US" sz="900" dirty="0">
                    <a:solidFill>
                      <a:srgbClr val="313131"/>
                    </a:solidFill>
                  </a:rPr>
                  <a:t> a priori exponent coefficient</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Filter Module</a:t>
            </a:r>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Remove, or at least reduce the presence of stochastic variation due to volatility in the signal. The window size is proportional to the a priori volatility multiplier </a:t>
                </a: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m:t>
                        </m:r>
                        <m:r>
                          <a:rPr lang="en-US" sz="900" b="0" i="1" smtClean="0">
                            <a:solidFill>
                              <a:srgbClr val="313131"/>
                            </a:solidFill>
                            <a:latin typeface="Cambria Math" panose="02040503050406030204" pitchFamily="18" charset="0"/>
                          </a:rPr>
                          <m:t>𝑟</m:t>
                        </m:r>
                      </m:e>
                      <m:sub>
                        <m:r>
                          <a:rPr lang="en-US" sz="900" b="0" i="1" smtClean="0">
                            <a:solidFill>
                              <a:srgbClr val="313131"/>
                            </a:solidFill>
                            <a:latin typeface="Cambria Math" panose="02040503050406030204" pitchFamily="18" charset="0"/>
                          </a:rPr>
                          <m:t>𝑖</m:t>
                        </m:r>
                      </m:sub>
                    </m:sSub>
                    <m:sSup>
                      <m:sSupPr>
                        <m:ctrlPr>
                          <a:rPr lang="en-US" sz="900" b="0" i="1" smtClean="0">
                            <a:solidFill>
                              <a:srgbClr val="313131"/>
                            </a:solidFill>
                            <a:latin typeface="Cambria Math" panose="02040503050406030204" pitchFamily="18" charset="0"/>
                          </a:rPr>
                        </m:ctrlPr>
                      </m:sSupPr>
                      <m:e>
                        <m:d>
                          <m:dPr>
                            <m:begChr m:val=""/>
                            <m:endChr m:val="|"/>
                            <m:ctrlPr>
                              <a:rPr lang="en-US" sz="900" b="0" i="1" smtClean="0">
                                <a:solidFill>
                                  <a:srgbClr val="313131"/>
                                </a:solidFill>
                                <a:latin typeface="Cambria Math" panose="02040503050406030204" pitchFamily="18" charset="0"/>
                              </a:rPr>
                            </m:ctrlPr>
                          </m:dPr>
                          <m:e>
                            <m:r>
                              <a:rPr lang="en-GB">
                                <a:latin typeface="Cambria Math" panose="02040503050406030204" pitchFamily="18" charset="0"/>
                              </a:rPr>
                              <m:t>​</m:t>
                            </m:r>
                          </m:e>
                        </m:d>
                      </m:e>
                      <m:sup>
                        <m:r>
                          <a:rPr lang="en-US" sz="900" b="0" i="1" smtClean="0">
                            <a:solidFill>
                              <a:srgbClr val="313131"/>
                            </a:solidFill>
                            <a:latin typeface="Cambria Math" panose="02040503050406030204" pitchFamily="18" charset="0"/>
                            <a:ea typeface="Cambria Math" panose="02040503050406030204" pitchFamily="18" charset="0"/>
                          </a:rPr>
                          <m:t>𝛽</m:t>
                        </m:r>
                      </m:sup>
                    </m:sSup>
                  </m:oMath>
                </a14:m>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CC58B6FB-DFEF-550E-59EF-34C329CB5B7F}"/>
                  </a:ext>
                </a:extLst>
              </p:cNvPr>
              <p:cNvSpPr txBox="1">
                <a:spLocks noRot="1" noChangeAspect="1" noMove="1" noResize="1" noEditPoints="1" noAdjustHandles="1" noChangeArrowheads="1" noChangeShapeType="1" noTextEdit="1"/>
              </p:cNvSpPr>
              <p:nvPr/>
            </p:nvSpPr>
            <p:spPr bwMode="auto">
              <a:xfrm>
                <a:off x="8048203" y="2078740"/>
                <a:ext cx="3029404" cy="1529690"/>
              </a:xfrm>
              <a:prstGeom prst="rect">
                <a:avLst/>
              </a:prstGeom>
              <a:blipFill>
                <a:blip r:embed="rId6"/>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607707" cy="1479829"/>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GB" sz="1200" dirty="0">
                    <a:solidFill>
                      <a:srgbClr val="313131"/>
                    </a:solidFill>
                  </a:rPr>
                  <a:t> For each sample </a:t>
                </a:r>
                <a14:m>
                  <m:oMath xmlns:m="http://schemas.openxmlformats.org/officeDocument/2006/math">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𝑟</m:t>
                        </m:r>
                      </m:e>
                      <m:sub>
                        <m:r>
                          <a:rPr lang="en-US" sz="1200" b="0" i="1" dirty="0" smtClean="0">
                            <a:solidFill>
                              <a:srgbClr val="313131"/>
                            </a:solidFill>
                            <a:latin typeface="Cambria Math" panose="02040503050406030204" pitchFamily="18" charset="0"/>
                          </a:rPr>
                          <m:t>𝑖</m:t>
                        </m:r>
                      </m:sub>
                    </m:sSub>
                    <m:r>
                      <a:rPr lang="en-GB" sz="1200" i="1" dirty="0" smtClean="0">
                        <a:solidFill>
                          <a:srgbClr val="313131"/>
                        </a:solidFill>
                        <a:latin typeface="Cambria Math" panose="02040503050406030204" pitchFamily="18" charset="0"/>
                      </a:rPr>
                      <m:t> </m:t>
                    </m:r>
                  </m:oMath>
                </a14:m>
                <a:r>
                  <a:rPr lang="en-GB" sz="1200" dirty="0">
                    <a:solidFill>
                      <a:srgbClr val="313131"/>
                    </a:solidFill>
                  </a:rPr>
                  <a:t>, Calculate the window size: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𝑤</m:t>
                        </m:r>
                      </m:e>
                      <m:sub>
                        <m:r>
                          <a:rPr lang="en-US" sz="1200" b="0" i="1" smtClean="0">
                            <a:solidFill>
                              <a:srgbClr val="313131"/>
                            </a:solidFill>
                            <a:latin typeface="Cambria Math" panose="02040503050406030204" pitchFamily="18" charset="0"/>
                          </a:rPr>
                          <m:t>𝑖</m:t>
                        </m:r>
                      </m:sub>
                    </m:sSub>
                    <m:r>
                      <a:rPr lang="en-US" sz="1200" b="0" i="1" smtClean="0">
                        <a:solidFill>
                          <a:srgbClr val="313131"/>
                        </a:solidFill>
                        <a:latin typeface="Cambria Math" panose="02040503050406030204" pitchFamily="18" charset="0"/>
                      </a:rPr>
                      <m:t>=</m:t>
                    </m:r>
                    <m:r>
                      <m:rPr>
                        <m:sty m:val="p"/>
                      </m:rPr>
                      <a:rPr lang="en-US" sz="1200" b="0" i="0" smtClean="0">
                        <a:solidFill>
                          <a:srgbClr val="313131"/>
                        </a:solidFill>
                        <a:latin typeface="Cambria Math" panose="02040503050406030204" pitchFamily="18" charset="0"/>
                      </a:rPr>
                      <m:t>max</m:t>
                    </m:r>
                    <m:r>
                      <a:rPr lang="en-US" sz="1200" b="0" i="1" smtClean="0">
                        <a:solidFill>
                          <a:srgbClr val="313131"/>
                        </a:solidFill>
                        <a:latin typeface="Cambria Math" panose="02040503050406030204" pitchFamily="18" charset="0"/>
                      </a:rPr>
                      <m:t>⁡(1,</m:t>
                    </m:r>
                    <m:f>
                      <m:fPr>
                        <m:ctrlPr>
                          <a:rPr lang="en-US" sz="1200" b="0" i="1" smtClean="0">
                            <a:solidFill>
                              <a:srgbClr val="313131"/>
                            </a:solidFill>
                            <a:latin typeface="Cambria Math" panose="02040503050406030204" pitchFamily="18" charset="0"/>
                            <a:ea typeface="Cambria Math" panose="02040503050406030204" pitchFamily="18" charset="0"/>
                          </a:rPr>
                        </m:ctrlPr>
                      </m:fPr>
                      <m:num>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𝑤</m:t>
                            </m:r>
                          </m:e>
                          <m:sub>
                            <m:r>
                              <a:rPr lang="en-US" sz="1200" b="0" i="1" smtClean="0">
                                <a:solidFill>
                                  <a:srgbClr val="313131"/>
                                </a:solidFill>
                                <a:latin typeface="Cambria Math" panose="02040503050406030204" pitchFamily="18" charset="0"/>
                              </a:rPr>
                              <m:t>1</m:t>
                            </m:r>
                          </m:sub>
                        </m:sSub>
                        <m:sSub>
                          <m:sSubPr>
                            <m:ctrlPr>
                              <a:rPr lang="en-US" sz="1200" i="1">
                                <a:solidFill>
                                  <a:srgbClr val="313131"/>
                                </a:solidFill>
                                <a:latin typeface="Cambria Math" panose="02040503050406030204" pitchFamily="18" charset="0"/>
                              </a:rPr>
                            </m:ctrlPr>
                          </m:sSubPr>
                          <m:e>
                            <m:r>
                              <a:rPr lang="en-US" sz="1200" i="1">
                                <a:solidFill>
                                  <a:srgbClr val="313131"/>
                                </a:solidFill>
                                <a:latin typeface="Cambria Math" panose="02040503050406030204" pitchFamily="18" charset="0"/>
                              </a:rPr>
                              <m:t>|</m:t>
                            </m:r>
                            <m:r>
                              <a:rPr lang="en-US" sz="1200" i="1">
                                <a:solidFill>
                                  <a:srgbClr val="313131"/>
                                </a:solidFill>
                                <a:latin typeface="Cambria Math" panose="02040503050406030204" pitchFamily="18" charset="0"/>
                              </a:rPr>
                              <m:t>𝑟</m:t>
                            </m:r>
                          </m:e>
                          <m:sub>
                            <m:r>
                              <a:rPr lang="en-US" sz="1200" i="1">
                                <a:solidFill>
                                  <a:srgbClr val="313131"/>
                                </a:solidFill>
                                <a:latin typeface="Cambria Math" panose="02040503050406030204" pitchFamily="18" charset="0"/>
                              </a:rPr>
                              <m:t>𝑖</m:t>
                            </m:r>
                          </m:sub>
                        </m:sSub>
                        <m:sSup>
                          <m:sSupPr>
                            <m:ctrlPr>
                              <a:rPr lang="en-US" sz="1200" i="1">
                                <a:solidFill>
                                  <a:srgbClr val="313131"/>
                                </a:solidFill>
                                <a:latin typeface="Cambria Math" panose="02040503050406030204" pitchFamily="18" charset="0"/>
                              </a:rPr>
                            </m:ctrlPr>
                          </m:sSupPr>
                          <m:e>
                            <m:d>
                              <m:dPr>
                                <m:begChr m:val=""/>
                                <m:endChr m:val="|"/>
                                <m:ctrlPr>
                                  <a:rPr lang="en-US" sz="1200" i="1">
                                    <a:solidFill>
                                      <a:srgbClr val="313131"/>
                                    </a:solidFill>
                                    <a:latin typeface="Cambria Math" panose="02040503050406030204" pitchFamily="18" charset="0"/>
                                  </a:rPr>
                                </m:ctrlPr>
                              </m:dPr>
                              <m:e>
                                <m:r>
                                  <a:rPr lang="en-GB" sz="1200">
                                    <a:latin typeface="Cambria Math" panose="02040503050406030204" pitchFamily="18" charset="0"/>
                                  </a:rPr>
                                  <m:t>​</m:t>
                                </m:r>
                              </m:e>
                            </m:d>
                          </m:e>
                          <m:sup>
                            <m:r>
                              <a:rPr lang="en-US" sz="1200" i="1">
                                <a:solidFill>
                                  <a:srgbClr val="313131"/>
                                </a:solidFill>
                                <a:latin typeface="Cambria Math" panose="02040503050406030204" pitchFamily="18" charset="0"/>
                                <a:ea typeface="Cambria Math" panose="02040503050406030204" pitchFamily="18" charset="0"/>
                              </a:rPr>
                              <m:t>𝛽</m:t>
                            </m:r>
                          </m:sup>
                        </m:sSup>
                      </m:num>
                      <m:den>
                        <m:r>
                          <m:rPr>
                            <m:sty m:val="p"/>
                          </m:rPr>
                          <a:rPr lang="en-US" sz="1200" b="0" i="0" smtClean="0">
                            <a:solidFill>
                              <a:srgbClr val="313131"/>
                            </a:solidFill>
                            <a:latin typeface="Cambria Math" panose="02040503050406030204" pitchFamily="18" charset="0"/>
                            <a:ea typeface="Cambria Math" panose="02040503050406030204" pitchFamily="18" charset="0"/>
                          </a:rPr>
                          <m:t>mean</m:t>
                        </m:r>
                        <m:r>
                          <a:rPr lang="en-US" sz="1200" b="0" i="0" smtClean="0">
                            <a:solidFill>
                              <a:srgbClr val="313131"/>
                            </a:solidFill>
                            <a:latin typeface="Cambria Math" panose="02040503050406030204" pitchFamily="18" charset="0"/>
                            <a:ea typeface="Cambria Math" panose="02040503050406030204" pitchFamily="18" charset="0"/>
                          </a:rPr>
                          <m:t>(</m:t>
                        </m:r>
                        <m:r>
                          <a:rPr lang="en-US" sz="1200" b="0" i="1" smtClean="0">
                            <a:solidFill>
                              <a:srgbClr val="313131"/>
                            </a:solidFill>
                            <a:latin typeface="Cambria Math" panose="02040503050406030204" pitchFamily="18" charset="0"/>
                            <a:ea typeface="Cambria Math" panose="02040503050406030204" pitchFamily="18" charset="0"/>
                          </a:rPr>
                          <m:t>|</m:t>
                        </m:r>
                        <m:r>
                          <a:rPr lang="en-US" sz="1200" i="1">
                            <a:solidFill>
                              <a:srgbClr val="313131"/>
                            </a:solidFill>
                            <a:latin typeface="Cambria Math" panose="02040503050406030204" pitchFamily="18" charset="0"/>
                            <a:ea typeface="Cambria Math" panose="02040503050406030204" pitchFamily="18" charset="0"/>
                          </a:rPr>
                          <m:t>𝑟</m:t>
                        </m:r>
                        <m:sSup>
                          <m:sSupPr>
                            <m:ctrlPr>
                              <a:rPr lang="en-US" sz="1200" i="1">
                                <a:solidFill>
                                  <a:srgbClr val="313131"/>
                                </a:solidFill>
                                <a:latin typeface="Cambria Math" panose="02040503050406030204" pitchFamily="18" charset="0"/>
                              </a:rPr>
                            </m:ctrlPr>
                          </m:sSupPr>
                          <m:e>
                            <m:d>
                              <m:dPr>
                                <m:begChr m:val=""/>
                                <m:endChr m:val="|"/>
                                <m:ctrlPr>
                                  <a:rPr lang="en-US" sz="1200" i="1">
                                    <a:solidFill>
                                      <a:srgbClr val="313131"/>
                                    </a:solidFill>
                                    <a:latin typeface="Cambria Math" panose="02040503050406030204" pitchFamily="18" charset="0"/>
                                  </a:rPr>
                                </m:ctrlPr>
                              </m:dPr>
                              <m:e>
                                <m:r>
                                  <a:rPr lang="en-GB" sz="1200">
                                    <a:latin typeface="Cambria Math" panose="02040503050406030204" pitchFamily="18" charset="0"/>
                                  </a:rPr>
                                  <m:t>​</m:t>
                                </m:r>
                              </m:e>
                            </m:d>
                          </m:e>
                          <m:sup>
                            <m:r>
                              <a:rPr lang="en-US" sz="1200" i="1">
                                <a:solidFill>
                                  <a:srgbClr val="313131"/>
                                </a:solidFill>
                                <a:latin typeface="Cambria Math" panose="02040503050406030204" pitchFamily="18" charset="0"/>
                                <a:ea typeface="Cambria Math" panose="02040503050406030204" pitchFamily="18" charset="0"/>
                              </a:rPr>
                              <m:t>𝛽</m:t>
                            </m:r>
                          </m:sup>
                        </m:sSup>
                        <m:r>
                          <a:rPr lang="en-US" sz="1200" b="0" i="1" smtClean="0">
                            <a:solidFill>
                              <a:srgbClr val="313131"/>
                            </a:solidFill>
                            <a:latin typeface="Cambria Math" panose="02040503050406030204" pitchFamily="18" charset="0"/>
                            <a:ea typeface="Cambria Math" panose="02040503050406030204" pitchFamily="18" charset="0"/>
                          </a:rPr>
                          <m:t>)</m:t>
                        </m:r>
                      </m:den>
                    </m:f>
                    <m:r>
                      <a:rPr lang="en-US" sz="1200" b="0" i="1" smtClean="0">
                        <a:solidFill>
                          <a:srgbClr val="313131"/>
                        </a:solidFill>
                        <a:latin typeface="Cambria Math" panose="02040503050406030204" pitchFamily="18" charset="0"/>
                        <a:ea typeface="Cambria Math" panose="02040503050406030204" pitchFamily="18" charset="0"/>
                      </a:rPr>
                      <m:t>)</m:t>
                    </m:r>
                  </m:oMath>
                </a14:m>
                <a:r>
                  <a:rPr lang="en-GB" sz="1200" dirty="0">
                    <a:solidFill>
                      <a:srgbClr val="313131"/>
                    </a:solidFill>
                  </a:rPr>
                  <a:t> </a:t>
                </a:r>
              </a:p>
              <a:p>
                <a:pPr marL="342900" indent="-342900" algn="just">
                  <a:spcBef>
                    <a:spcPts val="600"/>
                  </a:spcBef>
                  <a:buSzPct val="100000"/>
                  <a:buFontTx/>
                  <a:buAutoNum type="arabicPeriod"/>
                </a:pPr>
                <a:r>
                  <a:rPr lang="en-GB" sz="1200" dirty="0">
                    <a:solidFill>
                      <a:srgbClr val="313131"/>
                    </a:solidFill>
                  </a:rPr>
                  <a:t>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m:rPr>
                            <m:sty m:val="p"/>
                          </m:rPr>
                          <a:rPr lang="en-US" sz="1200" b="0" i="0" smtClean="0">
                            <a:solidFill>
                              <a:srgbClr val="313131"/>
                            </a:solidFill>
                            <a:latin typeface="Cambria Math" panose="02040503050406030204" pitchFamily="18" charset="0"/>
                          </a:rPr>
                          <m:t>rf</m:t>
                        </m:r>
                      </m:e>
                      <m:sub>
                        <m:r>
                          <m:rPr>
                            <m:sty m:val="p"/>
                          </m:rPr>
                          <a:rPr lang="en-US" sz="1200" b="0" i="0" smtClean="0">
                            <a:solidFill>
                              <a:srgbClr val="313131"/>
                            </a:solidFill>
                            <a:latin typeface="Cambria Math" panose="02040503050406030204" pitchFamily="18" charset="0"/>
                          </a:rPr>
                          <m:t>i</m:t>
                        </m:r>
                      </m:sub>
                    </m:sSub>
                    <m:r>
                      <a:rPr lang="en-US" sz="1200" b="0" i="1" smtClean="0">
                        <a:solidFill>
                          <a:srgbClr val="313131"/>
                        </a:solidFill>
                        <a:latin typeface="Cambria Math" panose="02040503050406030204" pitchFamily="18" charset="0"/>
                      </a:rPr>
                      <m:t>=</m:t>
                    </m:r>
                    <m:r>
                      <m:rPr>
                        <m:sty m:val="p"/>
                      </m:rPr>
                      <a:rPr lang="en-US" sz="1200" b="0" i="0" smtClean="0">
                        <a:solidFill>
                          <a:srgbClr val="313131"/>
                        </a:solidFill>
                        <a:latin typeface="Cambria Math" panose="02040503050406030204" pitchFamily="18" charset="0"/>
                      </a:rPr>
                      <m:t>mean</m:t>
                    </m:r>
                    <m:r>
                      <a:rPr lang="en-US" sz="1200" b="0" i="0"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m:rPr>
                            <m:sty m:val="p"/>
                          </m:rPr>
                          <a:rPr lang="en-US" sz="1200" b="0" i="0" smtClean="0">
                            <a:solidFill>
                              <a:srgbClr val="313131"/>
                            </a:solidFill>
                            <a:latin typeface="Cambria Math" panose="02040503050406030204" pitchFamily="18" charset="0"/>
                          </a:rPr>
                          <m:t>r</m:t>
                        </m:r>
                      </m:e>
                      <m:sub>
                        <m:func>
                          <m:funcPr>
                            <m:ctrlPr>
                              <a:rPr lang="en-US" sz="1200" b="0" i="1" smtClean="0">
                                <a:solidFill>
                                  <a:srgbClr val="313131"/>
                                </a:solidFill>
                                <a:latin typeface="Cambria Math" panose="02040503050406030204" pitchFamily="18" charset="0"/>
                              </a:rPr>
                            </m:ctrlPr>
                          </m:funcPr>
                          <m:fName>
                            <m:r>
                              <m:rPr>
                                <m:sty m:val="p"/>
                              </m:rPr>
                              <a:rPr lang="en-US" sz="1200" b="0" i="0" smtClean="0">
                                <a:solidFill>
                                  <a:srgbClr val="313131"/>
                                </a:solidFill>
                                <a:latin typeface="Cambria Math" panose="02040503050406030204" pitchFamily="18" charset="0"/>
                              </a:rPr>
                              <m:t>max</m:t>
                            </m:r>
                          </m:fName>
                          <m:e>
                            <m:d>
                              <m:dPr>
                                <m:ctrlPr>
                                  <a:rPr lang="en-US" sz="1200" b="0" i="1" smtClean="0">
                                    <a:solidFill>
                                      <a:srgbClr val="313131"/>
                                    </a:solidFill>
                                    <a:latin typeface="Cambria Math" panose="02040503050406030204" pitchFamily="18" charset="0"/>
                                  </a:rPr>
                                </m:ctrlPr>
                              </m:dPr>
                              <m:e>
                                <m:r>
                                  <a:rPr lang="en-US" sz="1200" b="0" i="0" smtClean="0">
                                    <a:solidFill>
                                      <a:srgbClr val="313131"/>
                                    </a:solidFill>
                                    <a:latin typeface="Cambria Math" panose="02040503050406030204" pitchFamily="18" charset="0"/>
                                  </a:rPr>
                                  <m:t>0, </m:t>
                                </m:r>
                                <m:r>
                                  <m:rPr>
                                    <m:sty m:val="p"/>
                                  </m:rPr>
                                  <a:rPr lang="en-US" sz="1200" b="0" i="0" smtClean="0">
                                    <a:solidFill>
                                      <a:srgbClr val="313131"/>
                                    </a:solidFill>
                                    <a:latin typeface="Cambria Math" panose="02040503050406030204" pitchFamily="18" charset="0"/>
                                  </a:rPr>
                                  <m:t>i</m:t>
                                </m:r>
                                <m:r>
                                  <a:rPr lang="en-US" sz="1200" b="0" i="0" smtClean="0">
                                    <a:solidFill>
                                      <a:srgbClr val="313131"/>
                                    </a:solidFill>
                                    <a:latin typeface="Cambria Math" panose="02040503050406030204" pitchFamily="18" charset="0"/>
                                  </a:rPr>
                                  <m:t> −</m:t>
                                </m:r>
                                <m:sSub>
                                  <m:sSubPr>
                                    <m:ctrlPr>
                                      <a:rPr lang="en-US" sz="1200" b="0" i="1" smtClean="0">
                                        <a:solidFill>
                                          <a:srgbClr val="313131"/>
                                        </a:solidFill>
                                        <a:latin typeface="Cambria Math" panose="02040503050406030204" pitchFamily="18" charset="0"/>
                                      </a:rPr>
                                    </m:ctrlPr>
                                  </m:sSubPr>
                                  <m:e>
                                    <m:r>
                                      <m:rPr>
                                        <m:sty m:val="p"/>
                                      </m:rPr>
                                      <a:rPr lang="en-US" sz="1200" b="0" i="0" smtClean="0">
                                        <a:solidFill>
                                          <a:srgbClr val="313131"/>
                                        </a:solidFill>
                                        <a:latin typeface="Cambria Math" panose="02040503050406030204" pitchFamily="18" charset="0"/>
                                      </a:rPr>
                                      <m:t>w</m:t>
                                    </m:r>
                                  </m:e>
                                  <m:sub>
                                    <m:r>
                                      <m:rPr>
                                        <m:sty m:val="p"/>
                                      </m:rPr>
                                      <a:rPr lang="en-US" sz="1200" b="0" i="0" smtClean="0">
                                        <a:solidFill>
                                          <a:srgbClr val="313131"/>
                                        </a:solidFill>
                                        <a:latin typeface="Cambria Math" panose="02040503050406030204" pitchFamily="18" charset="0"/>
                                      </a:rPr>
                                      <m:t>i</m:t>
                                    </m:r>
                                  </m:sub>
                                </m:sSub>
                              </m:e>
                            </m:d>
                          </m:e>
                        </m:func>
                      </m:sub>
                    </m:sSub>
                    <m:r>
                      <a:rPr lang="en-US" sz="1200" b="0" i="0"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m:rPr>
                            <m:sty m:val="p"/>
                          </m:rPr>
                          <a:rPr lang="en-US" sz="1200" b="0" i="0" smtClean="0">
                            <a:solidFill>
                              <a:srgbClr val="313131"/>
                            </a:solidFill>
                            <a:latin typeface="Cambria Math" panose="02040503050406030204" pitchFamily="18" charset="0"/>
                          </a:rPr>
                          <m:t>r</m:t>
                        </m:r>
                      </m:e>
                      <m:sub>
                        <m:func>
                          <m:funcPr>
                            <m:ctrlPr>
                              <a:rPr lang="en-US" sz="1200" b="0" i="1" smtClean="0">
                                <a:solidFill>
                                  <a:srgbClr val="313131"/>
                                </a:solidFill>
                                <a:latin typeface="Cambria Math" panose="02040503050406030204" pitchFamily="18" charset="0"/>
                              </a:rPr>
                            </m:ctrlPr>
                          </m:funcPr>
                          <m:fName>
                            <m:r>
                              <m:rPr>
                                <m:sty m:val="p"/>
                              </m:rPr>
                              <a:rPr lang="en-US" sz="1200" b="0" i="0" smtClean="0">
                                <a:solidFill>
                                  <a:srgbClr val="313131"/>
                                </a:solidFill>
                                <a:latin typeface="Cambria Math" panose="02040503050406030204" pitchFamily="18" charset="0"/>
                              </a:rPr>
                              <m:t>min</m:t>
                            </m:r>
                          </m:fName>
                          <m:e>
                            <m:d>
                              <m:dPr>
                                <m:ctrlPr>
                                  <a:rPr lang="en-US" sz="1200" b="0" i="1" smtClean="0">
                                    <a:solidFill>
                                      <a:srgbClr val="313131"/>
                                    </a:solidFill>
                                    <a:latin typeface="Cambria Math" panose="02040503050406030204" pitchFamily="18" charset="0"/>
                                  </a:rPr>
                                </m:ctrlPr>
                              </m:dPr>
                              <m:e>
                                <m:r>
                                  <m:rPr>
                                    <m:sty m:val="p"/>
                                  </m:rPr>
                                  <a:rPr lang="en-US" sz="1200" b="0" i="0" smtClean="0">
                                    <a:solidFill>
                                      <a:srgbClr val="313131"/>
                                    </a:solidFill>
                                    <a:latin typeface="Cambria Math" panose="02040503050406030204" pitchFamily="18" charset="0"/>
                                  </a:rPr>
                                  <m:t>n</m:t>
                                </m:r>
                                <m:r>
                                  <a:rPr lang="en-US" sz="1200" b="0" i="0" smtClean="0">
                                    <a:solidFill>
                                      <a:srgbClr val="313131"/>
                                    </a:solidFill>
                                    <a:latin typeface="Cambria Math" panose="02040503050406030204" pitchFamily="18" charset="0"/>
                                  </a:rPr>
                                  <m:t>,</m:t>
                                </m:r>
                                <m:r>
                                  <m:rPr>
                                    <m:sty m:val="p"/>
                                  </m:rPr>
                                  <a:rPr lang="en-US" sz="1200" b="0" i="0" smtClean="0">
                                    <a:solidFill>
                                      <a:srgbClr val="313131"/>
                                    </a:solidFill>
                                    <a:latin typeface="Cambria Math" panose="02040503050406030204" pitchFamily="18" charset="0"/>
                                  </a:rPr>
                                  <m:t>i</m:t>
                                </m:r>
                                <m:r>
                                  <a:rPr lang="en-US" sz="1200" b="0" i="0"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m:rPr>
                                        <m:sty m:val="p"/>
                                      </m:rPr>
                                      <a:rPr lang="en-US" sz="1200" b="0" i="0" smtClean="0">
                                        <a:solidFill>
                                          <a:srgbClr val="313131"/>
                                        </a:solidFill>
                                        <a:latin typeface="Cambria Math" panose="02040503050406030204" pitchFamily="18" charset="0"/>
                                      </a:rPr>
                                      <m:t>w</m:t>
                                    </m:r>
                                  </m:e>
                                  <m:sub>
                                    <m:r>
                                      <m:rPr>
                                        <m:sty m:val="p"/>
                                      </m:rPr>
                                      <a:rPr lang="en-US" sz="1200" b="0" i="0" smtClean="0">
                                        <a:solidFill>
                                          <a:srgbClr val="313131"/>
                                        </a:solidFill>
                                        <a:latin typeface="Cambria Math" panose="02040503050406030204" pitchFamily="18" charset="0"/>
                                      </a:rPr>
                                      <m:t>i</m:t>
                                    </m:r>
                                  </m:sub>
                                </m:sSub>
                              </m:e>
                            </m:d>
                          </m:e>
                        </m:func>
                      </m:sub>
                    </m:sSub>
                    <m:r>
                      <a:rPr lang="en-US" sz="1200" b="0" i="0" smtClean="0">
                        <a:solidFill>
                          <a:srgbClr val="313131"/>
                        </a:solidFill>
                        <a:latin typeface="Cambria Math" panose="02040503050406030204" pitchFamily="18" charset="0"/>
                      </a:rPr>
                      <m:t>)</m:t>
                    </m:r>
                  </m:oMath>
                </a14:m>
                <a:endParaRPr lang="en-GB" sz="1200" dirty="0">
                  <a:solidFill>
                    <a:srgbClr val="313131"/>
                  </a:solidFill>
                </a:endParaRPr>
              </a:p>
              <a:p>
                <a:pPr algn="just">
                  <a:spcBef>
                    <a:spcPts val="600"/>
                  </a:spcBef>
                  <a:buSzPct val="100000"/>
                </a:pPr>
                <a:endParaRPr lang="en-GB" sz="1200" dirty="0">
                  <a:solidFill>
                    <a:srgbClr val="313131"/>
                  </a:solidFill>
                </a:endParaRPr>
              </a:p>
              <a:p>
                <a:pPr algn="just">
                  <a:spcBef>
                    <a:spcPts val="600"/>
                  </a:spcBef>
                  <a:buSzPct val="100000"/>
                </a:pPr>
                <a:endParaRPr lang="en-GB" dirty="0">
                  <a:solidFill>
                    <a:srgbClr val="313131"/>
                  </a:solidFill>
                </a:endParaRP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607707" cy="1479829"/>
              </a:xfrm>
              <a:prstGeom prst="rect">
                <a:avLst/>
              </a:prstGeom>
              <a:blipFill>
                <a:blip r:embed="rId7"/>
                <a:stretch>
                  <a:fillRect l="-920" t="-3306"/>
                </a:stretch>
              </a:blipFill>
            </p:spPr>
            <p:txBody>
              <a:bodyPr/>
              <a:lstStyle/>
              <a:p>
                <a:r>
                  <a:rPr lang="en-GB">
                    <a:noFill/>
                  </a:rPr>
                  <a:t> </a:t>
                </a:r>
              </a:p>
            </p:txBody>
          </p:sp>
        </mc:Fallback>
      </mc:AlternateContent>
    </p:spTree>
    <p:extLst>
      <p:ext uri="{BB962C8B-B14F-4D97-AF65-F5344CB8AC3E}">
        <p14:creationId xmlns:p14="http://schemas.microsoft.com/office/powerpoint/2010/main" val="198995400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sz="900" b="0" i="1" smtClean="0">
                            <a:solidFill>
                              <a:srgbClr val="313131"/>
                            </a:solidFill>
                            <a:latin typeface="Cambria Math" panose="02040503050406030204" pitchFamily="18" charset="0"/>
                            <a:ea typeface="Cambria Math" panose="02040503050406030204" pitchFamily="18" charset="0"/>
                          </a:rPr>
                        </m:ctrlPr>
                      </m:sSubPr>
                      <m:e>
                        <m:r>
                          <a:rPr lang="en-US" sz="900" b="0" i="1" smtClean="0">
                            <a:solidFill>
                              <a:srgbClr val="313131"/>
                            </a:solidFill>
                            <a:latin typeface="Cambria Math" panose="02040503050406030204" pitchFamily="18" charset="0"/>
                            <a:ea typeface="Cambria Math" panose="02040503050406030204" pitchFamily="18" charset="0"/>
                          </a:rPr>
                          <m:t>𝑤</m:t>
                        </m:r>
                      </m:e>
                      <m:sub>
                        <m:r>
                          <a:rPr lang="en-US" sz="900" b="0" i="1" smtClean="0">
                            <a:solidFill>
                              <a:srgbClr val="313131"/>
                            </a:solidFill>
                            <a:latin typeface="Cambria Math" panose="02040503050406030204" pitchFamily="18" charset="0"/>
                            <a:ea typeface="Cambria Math" panose="02040503050406030204" pitchFamily="18" charset="0"/>
                          </a:rPr>
                          <m:t>2</m:t>
                        </m:r>
                      </m:sub>
                    </m:sSub>
                  </m:oMath>
                </a14:m>
                <a:r>
                  <a:rPr lang="en-US" sz="900" dirty="0">
                    <a:solidFill>
                      <a:srgbClr val="313131"/>
                    </a:solidFill>
                  </a:rPr>
                  <a:t> : resample windows half-size (scalar), </a:t>
                </a:r>
              </a:p>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9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Calibri Light" panose="020F0302020204030204" pitchFamily="34" charset="0"/>
                      </a:rPr>
                      <m:t>∝ : </m:t>
                    </m:r>
                  </m:oMath>
                </a14:m>
                <a:r>
                  <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rPr>
                  <a:t>discrimination parameter</a:t>
                </a: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s</a:t>
                </a:r>
                <a14:m>
                  <m:oMath xmlns:m="http://schemas.openxmlformats.org/officeDocument/2006/math">
                    <m:r>
                      <a:rPr lang="en-US" sz="900" i="1" dirty="0" smtClean="0">
                        <a:solidFill>
                          <a:srgbClr val="313131"/>
                        </a:solidFill>
                        <a:latin typeface="Cambria Math" panose="02040503050406030204" pitchFamily="18" charset="0"/>
                      </a:rPr>
                      <m:t>𝑟</m:t>
                    </m:r>
                  </m:oMath>
                </a14:m>
                <a:r>
                  <a:rPr lang="en-US" sz="900" dirty="0">
                    <a:solidFill>
                      <a:srgbClr val="313131"/>
                    </a:solidFill>
                  </a:rPr>
                  <a:t> resampled rates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 </a:t>
                </a:r>
                <a14:m>
                  <m:oMath xmlns:m="http://schemas.openxmlformats.org/officeDocument/2006/math">
                    <m:r>
                      <a:rPr lang="en-US" sz="900" i="1" dirty="0" smtClean="0">
                        <a:solidFill>
                          <a:srgbClr val="313131"/>
                        </a:solidFill>
                        <a:latin typeface="Cambria Math" panose="02040503050406030204" pitchFamily="18" charset="0"/>
                      </a:rPr>
                      <m:t>𝑟𝑓</m:t>
                    </m:r>
                  </m:oMath>
                </a14:m>
                <a:r>
                  <a:rPr lang="en-US" sz="900" dirty="0">
                    <a:solidFill>
                      <a:srgbClr val="313131"/>
                    </a:solidFill>
                  </a:rPr>
                  <a:t>: filtered rates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Resample Module</a:t>
            </a:r>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Resample data by keeping the most "relevant" points for </a:t>
            </a:r>
            <a:r>
              <a:rPr lang="en-US" sz="900" dirty="0" err="1">
                <a:solidFill>
                  <a:srgbClr val="313131"/>
                </a:solidFill>
              </a:rPr>
              <a:t>KMeans</a:t>
            </a:r>
            <a:r>
              <a:rPr lang="en-US" sz="900" dirty="0">
                <a:solidFill>
                  <a:srgbClr val="313131"/>
                </a:solidFill>
              </a:rPr>
              <a:t>. Points with extreme values or those in a permanent regime are more likely to be retained.*</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607707" cy="2195666"/>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GB" sz="1200" dirty="0">
                    <a:solidFill>
                      <a:srgbClr val="313131"/>
                    </a:solidFill>
                  </a:rPr>
                  <a:t>For each sample </a:t>
                </a:r>
                <a14:m>
                  <m:oMath xmlns:m="http://schemas.openxmlformats.org/officeDocument/2006/math">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𝑟</m:t>
                        </m:r>
                      </m:e>
                      <m:sub>
                        <m:r>
                          <a:rPr lang="en-US" sz="1200" b="0" i="1" dirty="0" smtClean="0">
                            <a:solidFill>
                              <a:srgbClr val="313131"/>
                            </a:solidFill>
                            <a:latin typeface="Cambria Math" panose="02040503050406030204" pitchFamily="18" charset="0"/>
                          </a:rPr>
                          <m:t>𝑓𝑖</m:t>
                        </m:r>
                      </m:sub>
                    </m:sSub>
                    <m:r>
                      <a:rPr lang="en-GB" sz="1200" i="1" dirty="0" smtClean="0">
                        <a:solidFill>
                          <a:srgbClr val="313131"/>
                        </a:solidFill>
                        <a:latin typeface="Cambria Math" panose="02040503050406030204" pitchFamily="18" charset="0"/>
                      </a:rPr>
                      <m:t> </m:t>
                    </m:r>
                  </m:oMath>
                </a14:m>
                <a:r>
                  <a:rPr lang="en-GB" sz="1200" dirty="0">
                    <a:solidFill>
                      <a:srgbClr val="313131"/>
                    </a:solidFill>
                  </a:rPr>
                  <a:t>, Calculate the pass probability:</a:t>
                </a:r>
              </a:p>
              <a:p>
                <a:pPr marL="800100" lvl="1" indent="-342900" algn="just">
                  <a:spcBef>
                    <a:spcPts val="600"/>
                  </a:spcBef>
                  <a:buSzPct val="100000"/>
                  <a:buAutoNum type="alphaLcPeriod"/>
                </a:pPr>
                <a:r>
                  <a:rPr lang="en-GB" sz="1200" dirty="0">
                    <a:solidFill>
                      <a:srgbClr val="313131"/>
                    </a:solidFill>
                  </a:rPr>
                  <a:t>For each sample </a:t>
                </a:r>
                <a14:m>
                  <m:oMath xmlns:m="http://schemas.openxmlformats.org/officeDocument/2006/math">
                    <m:sSub>
                      <m:sSubPr>
                        <m:ctrlPr>
                          <a:rPr lang="en-US" sz="1200" i="1" dirty="0">
                            <a:solidFill>
                              <a:srgbClr val="313131"/>
                            </a:solidFill>
                            <a:latin typeface="Cambria Math" panose="02040503050406030204" pitchFamily="18" charset="0"/>
                          </a:rPr>
                        </m:ctrlPr>
                      </m:sSubPr>
                      <m:e>
                        <m:r>
                          <a:rPr lang="en-GB" sz="1200" i="1" dirty="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𝑓</m:t>
                        </m:r>
                      </m:e>
                      <m:sub>
                        <m:r>
                          <a:rPr lang="en-US" sz="1200" i="1" dirty="0">
                            <a:solidFill>
                              <a:srgbClr val="313131"/>
                            </a:solidFill>
                            <a:latin typeface="Cambria Math" panose="02040503050406030204" pitchFamily="18" charset="0"/>
                          </a:rPr>
                          <m:t>𝑖</m:t>
                        </m:r>
                      </m:sub>
                    </m:sSub>
                    <m:r>
                      <a:rPr lang="en-GB" sz="1200" i="1" dirty="0">
                        <a:solidFill>
                          <a:srgbClr val="313131"/>
                        </a:solidFill>
                        <a:latin typeface="Cambria Math" panose="02040503050406030204" pitchFamily="18" charset="0"/>
                      </a:rPr>
                      <m:t> </m:t>
                    </m:r>
                  </m:oMath>
                </a14:m>
                <a:r>
                  <a:rPr lang="en-GB" sz="1200" dirty="0">
                    <a:solidFill>
                      <a:srgbClr val="313131"/>
                    </a:solidFill>
                  </a:rPr>
                  <a:t>, Calculate the local change magnitude </a:t>
                </a:r>
                <a14:m>
                  <m:oMath xmlns:m="http://schemas.openxmlformats.org/officeDocument/2006/math">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GB" sz="1200" i="1" smtClean="0">
                            <a:solidFill>
                              <a:srgbClr val="313131"/>
                            </a:solidFill>
                            <a:latin typeface="Cambria Math" panose="02040503050406030204" pitchFamily="18" charset="0"/>
                            <a:ea typeface="Cambria Math" panose="02040503050406030204" pitchFamily="18" charset="0"/>
                          </a:rPr>
                          <m:t>∆</m:t>
                        </m:r>
                      </m:e>
                      <m:sub>
                        <m:r>
                          <a:rPr lang="en-US" sz="1200" b="0" i="1" smtClean="0">
                            <a:solidFill>
                              <a:srgbClr val="313131"/>
                            </a:solidFill>
                            <a:latin typeface="Cambria Math" panose="02040503050406030204" pitchFamily="18" charset="0"/>
                            <a:ea typeface="Cambria Math" panose="02040503050406030204" pitchFamily="18" charset="0"/>
                          </a:rPr>
                          <m:t>𝑖</m:t>
                        </m:r>
                      </m:sub>
                    </m:sSub>
                    <m:r>
                      <a:rPr lang="en-US" sz="1200" b="0" i="1" smtClean="0">
                        <a:solidFill>
                          <a:srgbClr val="313131"/>
                        </a:solidFill>
                        <a:latin typeface="Cambria Math" panose="02040503050406030204" pitchFamily="18" charset="0"/>
                        <a:ea typeface="Cambria Math" panose="02040503050406030204" pitchFamily="18" charset="0"/>
                      </a:rPr>
                      <m:t> =</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𝑟𝑓</m:t>
                        </m:r>
                      </m:e>
                      <m:sub>
                        <m:r>
                          <a:rPr lang="en-US" sz="1200" b="0" i="1" smtClean="0">
                            <a:solidFill>
                              <a:srgbClr val="313131"/>
                            </a:solidFill>
                            <a:latin typeface="Cambria Math" panose="02040503050406030204" pitchFamily="18" charset="0"/>
                            <a:ea typeface="Cambria Math" panose="02040503050406030204" pitchFamily="18" charset="0"/>
                          </a:rPr>
                          <m:t>𝑖</m:t>
                        </m:r>
                        <m:r>
                          <a:rPr lang="en-US" sz="1200" b="0" i="1" smtClean="0">
                            <a:solidFill>
                              <a:srgbClr val="313131"/>
                            </a:solidFill>
                            <a:latin typeface="Cambria Math" panose="02040503050406030204" pitchFamily="18" charset="0"/>
                            <a:ea typeface="Cambria Math" panose="02040503050406030204" pitchFamily="18" charset="0"/>
                          </a:rPr>
                          <m:t>+1+</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𝑤</m:t>
                            </m:r>
                          </m:e>
                          <m:sub>
                            <m:r>
                              <a:rPr lang="en-US" sz="1200" b="0" i="1" smtClean="0">
                                <a:solidFill>
                                  <a:srgbClr val="313131"/>
                                </a:solidFill>
                                <a:latin typeface="Cambria Math" panose="02040503050406030204" pitchFamily="18" charset="0"/>
                                <a:ea typeface="Cambria Math" panose="02040503050406030204" pitchFamily="18" charset="0"/>
                              </a:rPr>
                              <m:t>2</m:t>
                            </m:r>
                          </m:sub>
                        </m:sSub>
                      </m:sub>
                    </m:sSub>
                    <m:r>
                      <a:rPr lang="en-US" sz="1200" b="0" i="1" smtClean="0">
                        <a:solidFill>
                          <a:srgbClr val="313131"/>
                        </a:solidFill>
                        <a:latin typeface="Cambria Math" panose="02040503050406030204" pitchFamily="18" charset="0"/>
                        <a:ea typeface="Cambria Math" panose="02040503050406030204" pitchFamily="18" charset="0"/>
                      </a:rPr>
                      <m:t>−</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𝑟𝑓</m:t>
                        </m:r>
                      </m:e>
                      <m:sub>
                        <m:r>
                          <a:rPr lang="en-US" sz="1200" b="0" i="1" smtClean="0">
                            <a:solidFill>
                              <a:srgbClr val="313131"/>
                            </a:solidFill>
                            <a:latin typeface="Cambria Math" panose="02040503050406030204" pitchFamily="18" charset="0"/>
                            <a:ea typeface="Cambria Math" panose="02040503050406030204" pitchFamily="18" charset="0"/>
                          </a:rPr>
                          <m:t>𝑖</m:t>
                        </m:r>
                        <m:r>
                          <a:rPr lang="en-US" sz="1200" b="0" i="1" smtClean="0">
                            <a:solidFill>
                              <a:srgbClr val="313131"/>
                            </a:solidFill>
                            <a:latin typeface="Cambria Math" panose="02040503050406030204" pitchFamily="18" charset="0"/>
                            <a:ea typeface="Cambria Math" panose="02040503050406030204" pitchFamily="18" charset="0"/>
                          </a:rPr>
                          <m:t>−</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𝑤</m:t>
                            </m:r>
                          </m:e>
                          <m:sub>
                            <m:r>
                              <a:rPr lang="en-US" sz="1200" b="0" i="1" smtClean="0">
                                <a:solidFill>
                                  <a:srgbClr val="313131"/>
                                </a:solidFill>
                                <a:latin typeface="Cambria Math" panose="02040503050406030204" pitchFamily="18" charset="0"/>
                                <a:ea typeface="Cambria Math" panose="02040503050406030204" pitchFamily="18" charset="0"/>
                              </a:rPr>
                              <m:t>2</m:t>
                            </m:r>
                          </m:sub>
                        </m:sSub>
                      </m:sub>
                    </m:sSub>
                    <m:r>
                      <a:rPr lang="en-US" sz="1200" b="0" i="1" smtClean="0">
                        <a:solidFill>
                          <a:srgbClr val="313131"/>
                        </a:solidFill>
                        <a:latin typeface="Cambria Math" panose="02040503050406030204" pitchFamily="18" charset="0"/>
                        <a:ea typeface="Cambria Math" panose="02040503050406030204" pitchFamily="18" charset="0"/>
                      </a:rPr>
                      <m:t> </m:t>
                    </m:r>
                  </m:oMath>
                </a14:m>
                <a:endParaRPr lang="en-GB" sz="1200" dirty="0">
                  <a:solidFill>
                    <a:srgbClr val="313131"/>
                  </a:solidFill>
                </a:endParaRPr>
              </a:p>
              <a:p>
                <a:pPr marL="800100" lvl="1" indent="-342900" algn="just">
                  <a:spcBef>
                    <a:spcPts val="600"/>
                  </a:spcBef>
                  <a:buSzPct val="100000"/>
                  <a:buFontTx/>
                  <a:buAutoNum type="alphaLcPeriod"/>
                </a:pPr>
                <a:r>
                  <a:rPr lang="en-GB" sz="1200" dirty="0">
                    <a:solidFill>
                      <a:srgbClr val="313131"/>
                    </a:solidFill>
                  </a:rPr>
                  <a:t>For each sample </a:t>
                </a:r>
                <a14:m>
                  <m:oMath xmlns:m="http://schemas.openxmlformats.org/officeDocument/2006/math">
                    <m:sSub>
                      <m:sSubPr>
                        <m:ctrlPr>
                          <a:rPr lang="en-US" sz="1200" i="1" dirty="0">
                            <a:solidFill>
                              <a:srgbClr val="313131"/>
                            </a:solidFill>
                            <a:latin typeface="Cambria Math" panose="02040503050406030204" pitchFamily="18" charset="0"/>
                          </a:rPr>
                        </m:ctrlPr>
                      </m:sSubPr>
                      <m:e>
                        <m:r>
                          <a:rPr lang="en-GB" sz="1200" i="1" dirty="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𝑓</m:t>
                        </m:r>
                      </m:e>
                      <m:sub>
                        <m:r>
                          <a:rPr lang="en-US" sz="1200" i="1" dirty="0">
                            <a:solidFill>
                              <a:srgbClr val="313131"/>
                            </a:solidFill>
                            <a:latin typeface="Cambria Math" panose="02040503050406030204" pitchFamily="18" charset="0"/>
                          </a:rPr>
                          <m:t>𝑖</m:t>
                        </m:r>
                      </m:sub>
                    </m:sSub>
                    <m:r>
                      <a:rPr lang="en-GB" sz="1200" i="1" dirty="0">
                        <a:solidFill>
                          <a:srgbClr val="313131"/>
                        </a:solidFill>
                        <a:latin typeface="Cambria Math" panose="02040503050406030204" pitchFamily="18" charset="0"/>
                      </a:rPr>
                      <m:t> </m:t>
                    </m:r>
                  </m:oMath>
                </a14:m>
                <a:r>
                  <a:rPr lang="en-GB" sz="1200" dirty="0">
                    <a:solidFill>
                      <a:srgbClr val="313131"/>
                    </a:solidFill>
                  </a:rPr>
                  <a:t>, Calculate Extremity measure : </a:t>
                </a:r>
                <a14:m>
                  <m:oMath xmlns:m="http://schemas.openxmlformats.org/officeDocument/2006/math">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𝑒</m:t>
                        </m:r>
                      </m:e>
                      <m:sub>
                        <m:r>
                          <a:rPr lang="en-US" sz="1200" b="0" i="1" dirty="0" smtClean="0">
                            <a:solidFill>
                              <a:srgbClr val="313131"/>
                            </a:solidFill>
                            <a:latin typeface="Cambria Math" panose="02040503050406030204" pitchFamily="18" charset="0"/>
                          </a:rPr>
                          <m:t>𝑖</m:t>
                        </m:r>
                      </m:sub>
                    </m:sSub>
                    <m:r>
                      <a:rPr lang="en-US" sz="1200" b="0" i="1" dirty="0" smtClean="0">
                        <a:solidFill>
                          <a:srgbClr val="313131"/>
                        </a:solidFill>
                        <a:latin typeface="Cambria Math" panose="02040503050406030204" pitchFamily="18" charset="0"/>
                      </a:rPr>
                      <m:t>=</m:t>
                    </m:r>
                    <m:r>
                      <m:rPr>
                        <m:sty m:val="p"/>
                      </m:rPr>
                      <a:rPr lang="en-US" sz="1200" b="0" i="0" dirty="0" smtClean="0">
                        <a:solidFill>
                          <a:srgbClr val="313131"/>
                        </a:solidFill>
                        <a:latin typeface="Cambria Math" panose="02040503050406030204" pitchFamily="18" charset="0"/>
                      </a:rPr>
                      <m:t>min</m:t>
                    </m:r>
                    <m:r>
                      <a:rPr lang="en-US" sz="1200" b="0" i="1" dirty="0" smtClean="0">
                        <a:solidFill>
                          <a:srgbClr val="313131"/>
                        </a:solidFill>
                        <a:latin typeface="Cambria Math" panose="02040503050406030204" pitchFamily="18" charset="0"/>
                      </a:rPr>
                      <m:t>⁡(</m:t>
                    </m:r>
                    <m:sSup>
                      <m:sSupPr>
                        <m:ctrlPr>
                          <a:rPr lang="en-US" sz="1200" b="0" i="1" dirty="0" smtClean="0">
                            <a:solidFill>
                              <a:srgbClr val="313131"/>
                            </a:solidFill>
                            <a:latin typeface="Cambria Math" panose="02040503050406030204" pitchFamily="18" charset="0"/>
                          </a:rPr>
                        </m:ctrlPr>
                      </m:sSupPr>
                      <m:e>
                        <m:d>
                          <m:dPr>
                            <m:ctrlPr>
                              <a:rPr lang="en-US" sz="1200" b="0" i="1" dirty="0" smtClean="0">
                                <a:solidFill>
                                  <a:srgbClr val="313131"/>
                                </a:solidFill>
                                <a:latin typeface="Cambria Math" panose="02040503050406030204" pitchFamily="18" charset="0"/>
                              </a:rPr>
                            </m:ctrlPr>
                          </m:dPr>
                          <m:e>
                            <m:sSub>
                              <m:sSubPr>
                                <m:ctrlPr>
                                  <a:rPr lang="en-US" sz="1200" b="0" i="1" dirty="0" smtClean="0">
                                    <a:solidFill>
                                      <a:srgbClr val="313131"/>
                                    </a:solidFill>
                                    <a:latin typeface="Cambria Math" panose="02040503050406030204" pitchFamily="18" charset="0"/>
                                  </a:rPr>
                                </m:ctrlPr>
                              </m:sSubPr>
                              <m:e>
                                <m:r>
                                  <a:rPr lang="en-US" sz="1200" b="0" i="1" dirty="0" smtClean="0">
                                    <a:solidFill>
                                      <a:srgbClr val="313131"/>
                                    </a:solidFill>
                                    <a:latin typeface="Cambria Math" panose="02040503050406030204" pitchFamily="18" charset="0"/>
                                  </a:rPr>
                                  <m:t>𝑟𝑓</m:t>
                                </m:r>
                              </m:e>
                              <m:sub>
                                <m:r>
                                  <a:rPr lang="en-US" sz="1200" b="0" i="1" dirty="0" smtClean="0">
                                    <a:solidFill>
                                      <a:srgbClr val="313131"/>
                                    </a:solidFill>
                                    <a:latin typeface="Cambria Math" panose="02040503050406030204" pitchFamily="18" charset="0"/>
                                  </a:rPr>
                                  <m:t>𝑖</m:t>
                                </m:r>
                              </m:sub>
                            </m:sSub>
                            <m:r>
                              <a:rPr lang="en-US" sz="1200" b="0" i="1" dirty="0" smtClean="0">
                                <a:solidFill>
                                  <a:srgbClr val="313131"/>
                                </a:solidFill>
                                <a:latin typeface="Cambria Math" panose="02040503050406030204" pitchFamily="18" charset="0"/>
                              </a:rPr>
                              <m:t>−</m:t>
                            </m:r>
                            <m:r>
                              <m:rPr>
                                <m:sty m:val="p"/>
                              </m:rPr>
                              <a:rPr lang="en-US" sz="1200" b="0" i="0" dirty="0" smtClean="0">
                                <a:solidFill>
                                  <a:srgbClr val="313131"/>
                                </a:solidFill>
                                <a:latin typeface="Cambria Math" panose="02040503050406030204" pitchFamily="18" charset="0"/>
                              </a:rPr>
                              <m:t>min</m:t>
                            </m:r>
                            <m:r>
                              <a:rPr lang="en-US" sz="1200" b="0" i="1" dirty="0" smtClean="0">
                                <a:solidFill>
                                  <a:srgbClr val="313131"/>
                                </a:solidFill>
                                <a:latin typeface="Cambria Math" panose="02040503050406030204" pitchFamily="18" charset="0"/>
                              </a:rPr>
                              <m:t>⁡(</m:t>
                            </m:r>
                            <m:r>
                              <a:rPr lang="en-US" sz="1200" b="0" i="1" dirty="0" smtClean="0">
                                <a:solidFill>
                                  <a:srgbClr val="313131"/>
                                </a:solidFill>
                                <a:latin typeface="Cambria Math" panose="02040503050406030204" pitchFamily="18" charset="0"/>
                              </a:rPr>
                              <m:t>𝑟𝑓</m:t>
                            </m:r>
                          </m:e>
                        </m:d>
                      </m:e>
                      <m:sup>
                        <m:r>
                          <a:rPr lang="en-US" sz="1200" b="0" i="1" dirty="0" smtClean="0">
                            <a:solidFill>
                              <a:srgbClr val="313131"/>
                            </a:solidFill>
                            <a:latin typeface="Cambria Math" panose="02040503050406030204" pitchFamily="18" charset="0"/>
                          </a:rPr>
                          <m:t>2</m:t>
                        </m:r>
                      </m:sup>
                    </m:sSup>
                    <m:r>
                      <a:rPr lang="en-US" sz="1200" b="0" i="1" dirty="0" smtClean="0">
                        <a:solidFill>
                          <a:srgbClr val="313131"/>
                        </a:solidFill>
                        <a:latin typeface="Cambria Math" panose="02040503050406030204" pitchFamily="18" charset="0"/>
                      </a:rPr>
                      <m:t>,</m:t>
                    </m:r>
                    <m:sSup>
                      <m:sSupPr>
                        <m:ctrlPr>
                          <a:rPr lang="en-US" sz="1200" i="1" dirty="0">
                            <a:solidFill>
                              <a:srgbClr val="313131"/>
                            </a:solidFill>
                            <a:latin typeface="Cambria Math" panose="02040503050406030204" pitchFamily="18" charset="0"/>
                          </a:rPr>
                        </m:ctrlPr>
                      </m:sSupPr>
                      <m:e>
                        <m:d>
                          <m:dPr>
                            <m:ctrlPr>
                              <a:rPr lang="en-US" sz="1200" i="1" dirty="0">
                                <a:solidFill>
                                  <a:srgbClr val="313131"/>
                                </a:solidFill>
                                <a:latin typeface="Cambria Math" panose="02040503050406030204" pitchFamily="18" charset="0"/>
                              </a:rPr>
                            </m:ctrlPr>
                          </m:dPr>
                          <m:e>
                            <m:sSub>
                              <m:sSubPr>
                                <m:ctrlPr>
                                  <a:rPr lang="en-US" sz="1200" i="1" dirty="0">
                                    <a:solidFill>
                                      <a:srgbClr val="313131"/>
                                    </a:solidFill>
                                    <a:latin typeface="Cambria Math" panose="02040503050406030204" pitchFamily="18" charset="0"/>
                                  </a:rPr>
                                </m:ctrlPr>
                              </m:sSubPr>
                              <m:e>
                                <m:r>
                                  <a:rPr lang="en-US" sz="1200" i="1" dirty="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𝑓</m:t>
                                </m:r>
                              </m:e>
                              <m:sub>
                                <m:r>
                                  <a:rPr lang="en-US" sz="1200" i="1" dirty="0">
                                    <a:solidFill>
                                      <a:srgbClr val="313131"/>
                                    </a:solidFill>
                                    <a:latin typeface="Cambria Math" panose="02040503050406030204" pitchFamily="18" charset="0"/>
                                  </a:rPr>
                                  <m:t>𝑖</m:t>
                                </m:r>
                              </m:sub>
                            </m:sSub>
                            <m:r>
                              <a:rPr lang="en-US" sz="1200" i="1" dirty="0">
                                <a:solidFill>
                                  <a:srgbClr val="313131"/>
                                </a:solidFill>
                                <a:latin typeface="Cambria Math" panose="02040503050406030204" pitchFamily="18" charset="0"/>
                              </a:rPr>
                              <m:t>−</m:t>
                            </m:r>
                            <m:func>
                              <m:funcPr>
                                <m:ctrlPr>
                                  <a:rPr lang="en-US" sz="1200" i="1" dirty="0">
                                    <a:solidFill>
                                      <a:srgbClr val="313131"/>
                                    </a:solidFill>
                                    <a:latin typeface="Cambria Math" panose="02040503050406030204" pitchFamily="18" charset="0"/>
                                  </a:rPr>
                                </m:ctrlPr>
                              </m:funcPr>
                              <m:fName>
                                <m:r>
                                  <m:rPr>
                                    <m:sty m:val="p"/>
                                  </m:rPr>
                                  <a:rPr lang="en-US" sz="1200" dirty="0">
                                    <a:solidFill>
                                      <a:srgbClr val="313131"/>
                                    </a:solidFill>
                                    <a:latin typeface="Cambria Math" panose="02040503050406030204" pitchFamily="18" charset="0"/>
                                  </a:rPr>
                                  <m:t>max</m:t>
                                </m:r>
                              </m:fName>
                              <m:e>
                                <m:d>
                                  <m:dPr>
                                    <m:ctrlPr>
                                      <a:rPr lang="en-US" sz="1200" i="1" dirty="0">
                                        <a:solidFill>
                                          <a:srgbClr val="313131"/>
                                        </a:solidFill>
                                        <a:latin typeface="Cambria Math" panose="02040503050406030204" pitchFamily="18" charset="0"/>
                                      </a:rPr>
                                    </m:ctrlPr>
                                  </m:dPr>
                                  <m:e>
                                    <m:r>
                                      <a:rPr lang="en-US" sz="1200" b="0" i="1" dirty="0" smtClean="0">
                                        <a:solidFill>
                                          <a:srgbClr val="313131"/>
                                        </a:solidFill>
                                        <a:latin typeface="Cambria Math" panose="02040503050406030204" pitchFamily="18" charset="0"/>
                                      </a:rPr>
                                      <m:t>𝑟𝑓</m:t>
                                    </m:r>
                                  </m:e>
                                </m:d>
                              </m:e>
                            </m:func>
                          </m:e>
                        </m:d>
                      </m:e>
                      <m:sup>
                        <m:r>
                          <a:rPr lang="en-US" sz="1200" i="1" dirty="0">
                            <a:solidFill>
                              <a:srgbClr val="313131"/>
                            </a:solidFill>
                            <a:latin typeface="Cambria Math" panose="02040503050406030204" pitchFamily="18" charset="0"/>
                          </a:rPr>
                          <m:t>2</m:t>
                        </m:r>
                      </m:sup>
                    </m:sSup>
                  </m:oMath>
                </a14:m>
                <a:r>
                  <a:rPr lang="en-GB" sz="1200" dirty="0">
                    <a:solidFill>
                      <a:srgbClr val="313131"/>
                    </a:solidFill>
                  </a:rPr>
                  <a:t>)</a:t>
                </a:r>
              </a:p>
              <a:p>
                <a:pPr marL="800100" lvl="1" indent="-342900" algn="just">
                  <a:spcBef>
                    <a:spcPts val="600"/>
                  </a:spcBef>
                  <a:buSzPct val="100000"/>
                  <a:buFontTx/>
                  <a:buAutoNum type="alphaLcPeriod"/>
                </a:pPr>
                <a14:m>
                  <m:oMath xmlns:m="http://schemas.openxmlformats.org/officeDocument/2006/math">
                    <m:r>
                      <a:rPr lang="en-GB" sz="1200" i="1" dirty="0" smtClean="0">
                        <a:solidFill>
                          <a:srgbClr val="313131"/>
                        </a:solidFill>
                        <a:latin typeface="Cambria Math" panose="02040503050406030204" pitchFamily="18" charset="0"/>
                      </a:rPr>
                      <m:t>𝑃𝑝𝑎𝑠</m:t>
                    </m:r>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𝑠</m:t>
                        </m:r>
                      </m:e>
                      <m:sub>
                        <m:r>
                          <a:rPr lang="en-US" sz="1200" b="0" i="1" dirty="0" smtClean="0">
                            <a:solidFill>
                              <a:srgbClr val="313131"/>
                            </a:solidFill>
                            <a:latin typeface="Cambria Math" panose="02040503050406030204" pitchFamily="18" charset="0"/>
                          </a:rPr>
                          <m:t>𝑖</m:t>
                        </m:r>
                      </m:sub>
                    </m:sSub>
                    <m:r>
                      <a:rPr lang="en-GB" sz="1200" i="1" dirty="0" smtClean="0">
                        <a:solidFill>
                          <a:srgbClr val="313131"/>
                        </a:solidFill>
                        <a:latin typeface="Cambria Math" panose="02040503050406030204" pitchFamily="18" charset="0"/>
                      </a:rPr>
                      <m:t> = </m:t>
                    </m:r>
                    <m:f>
                      <m:fPr>
                        <m:ctrlPr>
                          <a:rPr lang="en-GB" sz="1200" i="1" dirty="0" smtClean="0">
                            <a:solidFill>
                              <a:srgbClr val="313131"/>
                            </a:solidFill>
                            <a:latin typeface="Cambria Math" panose="02040503050406030204" pitchFamily="18" charset="0"/>
                          </a:rPr>
                        </m:ctrlPr>
                      </m:fPr>
                      <m:num>
                        <m:r>
                          <a:rPr lang="en-US" sz="1200" b="0" i="1" dirty="0" smtClean="0">
                            <a:solidFill>
                              <a:srgbClr val="313131"/>
                            </a:solidFill>
                            <a:latin typeface="Cambria Math" panose="02040503050406030204" pitchFamily="18" charset="0"/>
                          </a:rPr>
                          <m:t>1</m:t>
                        </m:r>
                      </m:num>
                      <m:den>
                        <m:eqArr>
                          <m:eqArrPr>
                            <m:ctrlPr>
                              <a:rPr lang="en-US" sz="1200" i="1" dirty="0" smtClean="0">
                                <a:solidFill>
                                  <a:srgbClr val="313131"/>
                                </a:solidFill>
                                <a:latin typeface="Cambria Math" panose="02040503050406030204" pitchFamily="18" charset="0"/>
                              </a:rPr>
                            </m:ctrlPr>
                          </m:eqArrPr>
                          <m:e>
                            <m:r>
                              <a:rPr lang="en-US" sz="1200" i="1" dirty="0">
                                <a:solidFill>
                                  <a:srgbClr val="313131"/>
                                </a:solidFill>
                                <a:latin typeface="Cambria Math" panose="02040503050406030204" pitchFamily="18" charset="0"/>
                              </a:rPr>
                              <m:t>(1+</m:t>
                            </m:r>
                            <m:r>
                              <a:rPr lang="en-US" sz="1200" i="1" dirty="0">
                                <a:solidFill>
                                  <a:srgbClr val="313131"/>
                                </a:solidFill>
                                <a:latin typeface="Cambria Math" panose="02040503050406030204" pitchFamily="18" charset="0"/>
                                <a:ea typeface="Cambria Math" panose="02040503050406030204" pitchFamily="18" charset="0"/>
                              </a:rPr>
                              <m:t>∝</m:t>
                            </m:r>
                            <m:f>
                              <m:fPr>
                                <m:ctrlPr>
                                  <a:rPr lang="en-US" sz="1200" i="1" dirty="0">
                                    <a:solidFill>
                                      <a:srgbClr val="313131"/>
                                    </a:solidFill>
                                    <a:latin typeface="Cambria Math" panose="02040503050406030204" pitchFamily="18" charset="0"/>
                                    <a:ea typeface="Cambria Math" panose="02040503050406030204" pitchFamily="18" charset="0"/>
                                  </a:rPr>
                                </m:ctrlPr>
                              </m:fPr>
                              <m:num>
                                <m:sSub>
                                  <m:sSubPr>
                                    <m:ctrlPr>
                                      <a:rPr lang="en-US" sz="1200" i="1" dirty="0">
                                        <a:solidFill>
                                          <a:srgbClr val="313131"/>
                                        </a:solidFill>
                                        <a:latin typeface="Cambria Math" panose="02040503050406030204" pitchFamily="18" charset="0"/>
                                        <a:ea typeface="Cambria Math" panose="02040503050406030204" pitchFamily="18" charset="0"/>
                                      </a:rPr>
                                    </m:ctrlPr>
                                  </m:sSubPr>
                                  <m:e>
                                    <m:r>
                                      <a:rPr lang="en-US" sz="1200" i="1" dirty="0">
                                        <a:solidFill>
                                          <a:srgbClr val="313131"/>
                                        </a:solidFill>
                                        <a:latin typeface="Cambria Math" panose="02040503050406030204" pitchFamily="18" charset="0"/>
                                        <a:ea typeface="Cambria Math" panose="02040503050406030204" pitchFamily="18" charset="0"/>
                                      </a:rPr>
                                      <m:t>∆</m:t>
                                    </m:r>
                                  </m:e>
                                  <m:sub>
                                    <m:r>
                                      <a:rPr lang="en-US" sz="1200" i="1" dirty="0">
                                        <a:solidFill>
                                          <a:srgbClr val="313131"/>
                                        </a:solidFill>
                                        <a:latin typeface="Cambria Math" panose="02040503050406030204" pitchFamily="18" charset="0"/>
                                        <a:ea typeface="Cambria Math" panose="02040503050406030204" pitchFamily="18" charset="0"/>
                                      </a:rPr>
                                      <m:t>𝑖</m:t>
                                    </m:r>
                                  </m:sub>
                                </m:sSub>
                              </m:num>
                              <m:den>
                                <m:func>
                                  <m:funcPr>
                                    <m:ctrlPr>
                                      <a:rPr lang="en-US" sz="1200" i="1" dirty="0">
                                        <a:solidFill>
                                          <a:srgbClr val="313131"/>
                                        </a:solidFill>
                                        <a:latin typeface="Cambria Math" panose="02040503050406030204" pitchFamily="18" charset="0"/>
                                        <a:ea typeface="Cambria Math" panose="02040503050406030204" pitchFamily="18" charset="0"/>
                                      </a:rPr>
                                    </m:ctrlPr>
                                  </m:funcPr>
                                  <m:fName>
                                    <m:r>
                                      <m:rPr>
                                        <m:sty m:val="p"/>
                                      </m:rPr>
                                      <a:rPr lang="en-US" sz="1200" dirty="0">
                                        <a:solidFill>
                                          <a:srgbClr val="313131"/>
                                        </a:solidFill>
                                        <a:latin typeface="Cambria Math" panose="02040503050406030204" pitchFamily="18" charset="0"/>
                                        <a:ea typeface="Cambria Math" panose="02040503050406030204" pitchFamily="18" charset="0"/>
                                      </a:rPr>
                                      <m:t>max</m:t>
                                    </m:r>
                                  </m:fName>
                                  <m:e>
                                    <m:d>
                                      <m:dPr>
                                        <m:ctrlPr>
                                          <a:rPr lang="en-US" sz="1200" i="1" dirty="0">
                                            <a:solidFill>
                                              <a:srgbClr val="313131"/>
                                            </a:solidFill>
                                            <a:latin typeface="Cambria Math" panose="02040503050406030204" pitchFamily="18" charset="0"/>
                                            <a:ea typeface="Cambria Math" panose="02040503050406030204" pitchFamily="18" charset="0"/>
                                          </a:rPr>
                                        </m:ctrlPr>
                                      </m:dPr>
                                      <m:e>
                                        <m:r>
                                          <a:rPr lang="en-US" sz="1200" i="1" dirty="0">
                                            <a:solidFill>
                                              <a:srgbClr val="313131"/>
                                            </a:solidFill>
                                            <a:latin typeface="Cambria Math" panose="02040503050406030204" pitchFamily="18" charset="0"/>
                                            <a:ea typeface="Cambria Math" panose="02040503050406030204" pitchFamily="18" charset="0"/>
                                          </a:rPr>
                                          <m:t>∆</m:t>
                                        </m:r>
                                      </m:e>
                                    </m:d>
                                  </m:e>
                                </m:func>
                              </m:den>
                            </m:f>
                            <m:r>
                              <a:rPr lang="en-US" sz="1200" i="1" dirty="0">
                                <a:solidFill>
                                  <a:srgbClr val="313131"/>
                                </a:solidFill>
                                <a:latin typeface="Cambria Math" panose="02040503050406030204" pitchFamily="18" charset="0"/>
                                <a:ea typeface="Cambria Math" panose="02040503050406030204" pitchFamily="18" charset="0"/>
                              </a:rPr>
                              <m:t>)(1+∝</m:t>
                            </m:r>
                            <m:f>
                              <m:fPr>
                                <m:ctrlPr>
                                  <a:rPr lang="en-US" sz="1200" i="1" dirty="0">
                                    <a:solidFill>
                                      <a:srgbClr val="313131"/>
                                    </a:solidFill>
                                    <a:latin typeface="Cambria Math" panose="02040503050406030204" pitchFamily="18" charset="0"/>
                                    <a:ea typeface="Cambria Math" panose="02040503050406030204" pitchFamily="18" charset="0"/>
                                  </a:rPr>
                                </m:ctrlPr>
                              </m:fPr>
                              <m:num>
                                <m:sSub>
                                  <m:sSubPr>
                                    <m:ctrlPr>
                                      <a:rPr lang="en-US" sz="1200" i="1" dirty="0">
                                        <a:solidFill>
                                          <a:srgbClr val="313131"/>
                                        </a:solidFill>
                                        <a:latin typeface="Cambria Math" panose="02040503050406030204" pitchFamily="18" charset="0"/>
                                        <a:ea typeface="Cambria Math" panose="02040503050406030204" pitchFamily="18" charset="0"/>
                                      </a:rPr>
                                    </m:ctrlPr>
                                  </m:sSubPr>
                                  <m:e>
                                    <m:r>
                                      <a:rPr lang="en-US" sz="1200" i="1" dirty="0">
                                        <a:solidFill>
                                          <a:srgbClr val="313131"/>
                                        </a:solidFill>
                                        <a:latin typeface="Cambria Math" panose="02040503050406030204" pitchFamily="18" charset="0"/>
                                        <a:ea typeface="Cambria Math" panose="02040503050406030204" pitchFamily="18" charset="0"/>
                                      </a:rPr>
                                      <m:t>𝑒</m:t>
                                    </m:r>
                                  </m:e>
                                  <m:sub>
                                    <m:r>
                                      <a:rPr lang="en-US" sz="1200" i="1" dirty="0">
                                        <a:solidFill>
                                          <a:srgbClr val="313131"/>
                                        </a:solidFill>
                                        <a:latin typeface="Cambria Math" panose="02040503050406030204" pitchFamily="18" charset="0"/>
                                        <a:ea typeface="Cambria Math" panose="02040503050406030204" pitchFamily="18" charset="0"/>
                                      </a:rPr>
                                      <m:t>𝑖</m:t>
                                    </m:r>
                                  </m:sub>
                                </m:sSub>
                              </m:num>
                              <m:den>
                                <m:func>
                                  <m:funcPr>
                                    <m:ctrlPr>
                                      <a:rPr lang="en-US" sz="1200" i="1" dirty="0">
                                        <a:solidFill>
                                          <a:srgbClr val="313131"/>
                                        </a:solidFill>
                                        <a:latin typeface="Cambria Math" panose="02040503050406030204" pitchFamily="18" charset="0"/>
                                        <a:ea typeface="Cambria Math" panose="02040503050406030204" pitchFamily="18" charset="0"/>
                                      </a:rPr>
                                    </m:ctrlPr>
                                  </m:funcPr>
                                  <m:fName>
                                    <m:r>
                                      <m:rPr>
                                        <m:sty m:val="p"/>
                                      </m:rPr>
                                      <a:rPr lang="en-US" sz="1200" dirty="0">
                                        <a:solidFill>
                                          <a:srgbClr val="313131"/>
                                        </a:solidFill>
                                        <a:latin typeface="Cambria Math" panose="02040503050406030204" pitchFamily="18" charset="0"/>
                                        <a:ea typeface="Cambria Math" panose="02040503050406030204" pitchFamily="18" charset="0"/>
                                      </a:rPr>
                                      <m:t>max</m:t>
                                    </m:r>
                                  </m:fName>
                                  <m:e>
                                    <m:d>
                                      <m:dPr>
                                        <m:ctrlPr>
                                          <a:rPr lang="en-US" sz="1200" i="1" dirty="0">
                                            <a:solidFill>
                                              <a:srgbClr val="313131"/>
                                            </a:solidFill>
                                            <a:latin typeface="Cambria Math" panose="02040503050406030204" pitchFamily="18" charset="0"/>
                                            <a:ea typeface="Cambria Math" panose="02040503050406030204" pitchFamily="18" charset="0"/>
                                          </a:rPr>
                                        </m:ctrlPr>
                                      </m:dPr>
                                      <m:e>
                                        <m:r>
                                          <a:rPr lang="en-US" sz="1200" i="1" dirty="0">
                                            <a:solidFill>
                                              <a:srgbClr val="313131"/>
                                            </a:solidFill>
                                            <a:latin typeface="Cambria Math" panose="02040503050406030204" pitchFamily="18" charset="0"/>
                                            <a:ea typeface="Cambria Math" panose="02040503050406030204" pitchFamily="18" charset="0"/>
                                          </a:rPr>
                                          <m:t>𝑒</m:t>
                                        </m:r>
                                      </m:e>
                                    </m:d>
                                  </m:e>
                                </m:func>
                              </m:den>
                            </m:f>
                            <m:r>
                              <a:rPr lang="en-US" sz="1200" i="1" dirty="0">
                                <a:solidFill>
                                  <a:srgbClr val="313131"/>
                                </a:solidFill>
                                <a:latin typeface="Cambria Math" panose="02040503050406030204" pitchFamily="18" charset="0"/>
                                <a:ea typeface="Cambria Math" panose="02040503050406030204" pitchFamily="18" charset="0"/>
                              </a:rPr>
                              <m:t>)</m:t>
                            </m:r>
                          </m:e>
                          <m:e/>
                        </m:eqArr>
                      </m:den>
                    </m:f>
                  </m:oMath>
                </a14:m>
                <a:endParaRPr lang="en-GB" sz="1200" dirty="0">
                  <a:solidFill>
                    <a:srgbClr val="313131"/>
                  </a:solidFill>
                </a:endParaRPr>
              </a:p>
              <a:p>
                <a:pPr marL="342900" indent="-342900" algn="just">
                  <a:spcBef>
                    <a:spcPts val="600"/>
                  </a:spcBef>
                  <a:buSzPct val="100000"/>
                  <a:buAutoNum type="arabicPeriod"/>
                </a:pPr>
                <a:r>
                  <a:rPr lang="en-GB" sz="1200" dirty="0">
                    <a:solidFill>
                      <a:srgbClr val="313131"/>
                    </a:solidFill>
                  </a:rPr>
                  <a:t>The signal is repeated 5 times, and each time </a:t>
                </a:r>
                <a14:m>
                  <m:oMath xmlns:m="http://schemas.openxmlformats.org/officeDocument/2006/math">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𝑓</m:t>
                        </m:r>
                      </m:e>
                      <m:sub>
                        <m:r>
                          <a:rPr lang="en-US" sz="1200" b="0" i="1" dirty="0" smtClean="0">
                            <a:solidFill>
                              <a:srgbClr val="313131"/>
                            </a:solidFill>
                            <a:latin typeface="Cambria Math" panose="02040503050406030204" pitchFamily="18" charset="0"/>
                          </a:rPr>
                          <m:t>𝑖</m:t>
                        </m:r>
                      </m:sub>
                    </m:sSub>
                    <m:r>
                      <a:rPr lang="en-GB" sz="1200" i="1" dirty="0" smtClean="0">
                        <a:solidFill>
                          <a:srgbClr val="313131"/>
                        </a:solidFill>
                        <a:latin typeface="Cambria Math" panose="02040503050406030204" pitchFamily="18" charset="0"/>
                      </a:rPr>
                      <m:t> </m:t>
                    </m:r>
                  </m:oMath>
                </a14:m>
                <a:r>
                  <a:rPr lang="en-GB" sz="1200" dirty="0">
                    <a:solidFill>
                      <a:srgbClr val="313131"/>
                    </a:solidFill>
                  </a:rPr>
                  <a:t>has a probability of </a:t>
                </a:r>
                <a14:m>
                  <m:oMath xmlns:m="http://schemas.openxmlformats.org/officeDocument/2006/math">
                    <m:r>
                      <a:rPr lang="en-GB" sz="1200" i="1" dirty="0" smtClean="0">
                        <a:solidFill>
                          <a:srgbClr val="313131"/>
                        </a:solidFill>
                        <a:latin typeface="Cambria Math" panose="02040503050406030204" pitchFamily="18" charset="0"/>
                      </a:rPr>
                      <m:t>𝑃𝑝𝑎𝑠</m:t>
                    </m:r>
                    <m:sSub>
                      <m:sSubPr>
                        <m:ctrlPr>
                          <a:rPr lang="en-US" sz="1200" b="0" i="1" dirty="0" smtClean="0">
                            <a:solidFill>
                              <a:srgbClr val="313131"/>
                            </a:solidFill>
                            <a:latin typeface="Cambria Math" panose="02040503050406030204" pitchFamily="18" charset="0"/>
                          </a:rPr>
                        </m:ctrlPr>
                      </m:sSubPr>
                      <m:e>
                        <m:r>
                          <a:rPr lang="en-GB" sz="1200" i="1" dirty="0" smtClean="0">
                            <a:solidFill>
                              <a:srgbClr val="313131"/>
                            </a:solidFill>
                            <a:latin typeface="Cambria Math" panose="02040503050406030204" pitchFamily="18" charset="0"/>
                          </a:rPr>
                          <m:t>𝑠</m:t>
                        </m:r>
                      </m:e>
                      <m:sub>
                        <m:r>
                          <a:rPr lang="en-US" sz="1200" b="0" i="1" dirty="0" smtClean="0">
                            <a:solidFill>
                              <a:srgbClr val="313131"/>
                            </a:solidFill>
                            <a:latin typeface="Cambria Math" panose="02040503050406030204" pitchFamily="18" charset="0"/>
                          </a:rPr>
                          <m:t>𝑖</m:t>
                        </m:r>
                      </m:sub>
                    </m:sSub>
                  </m:oMath>
                </a14:m>
                <a:r>
                  <a:rPr lang="en-GB" sz="1200" dirty="0">
                    <a:solidFill>
                      <a:srgbClr val="313131"/>
                    </a:solidFill>
                  </a:rPr>
                  <a:t> to pass.</a:t>
                </a:r>
              </a:p>
              <a:p>
                <a:pPr algn="just">
                  <a:spcBef>
                    <a:spcPts val="600"/>
                  </a:spcBef>
                  <a:buSzPct val="100000"/>
                </a:pPr>
                <a:endParaRPr lang="en-GB" dirty="0">
                  <a:solidFill>
                    <a:srgbClr val="313131"/>
                  </a:solidFill>
                </a:endParaRP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607707" cy="2195666"/>
              </a:xfrm>
              <a:prstGeom prst="rect">
                <a:avLst/>
              </a:prstGeom>
              <a:blipFill>
                <a:blip r:embed="rId6"/>
                <a:stretch>
                  <a:fillRect l="-920" t="-2222"/>
                </a:stretch>
              </a:blipFill>
            </p:spPr>
            <p:txBody>
              <a:bodyPr/>
              <a:lstStyle/>
              <a:p>
                <a:r>
                  <a:rPr lang="en-GB">
                    <a:noFill/>
                  </a:rPr>
                  <a:t> </a:t>
                </a:r>
              </a:p>
            </p:txBody>
          </p:sp>
        </mc:Fallback>
      </mc:AlternateContent>
    </p:spTree>
    <p:extLst>
      <p:ext uri="{BB962C8B-B14F-4D97-AF65-F5344CB8AC3E}">
        <p14:creationId xmlns:p14="http://schemas.microsoft.com/office/powerpoint/2010/main" val="106627996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900" b="0" i="1" smtClean="0">
                        <a:solidFill>
                          <a:srgbClr val="313131"/>
                        </a:solidFill>
                        <a:latin typeface="Cambria Math" panose="02040503050406030204" pitchFamily="18" charset="0"/>
                        <a:ea typeface="Cambria Math" panose="02040503050406030204" pitchFamily="18" charset="0"/>
                      </a:rPr>
                      <m:t>𝑘𝑐</m:t>
                    </m:r>
                  </m:oMath>
                </a14:m>
                <a:r>
                  <a:rPr lang="en-US" sz="900" dirty="0">
                    <a:solidFill>
                      <a:srgbClr val="313131"/>
                    </a:solidFill>
                  </a:rPr>
                  <a:t> : close regimes penalization parameter 1 (scalar), </a:t>
                </a:r>
              </a:p>
              <a:p>
                <a:pPr lvl="0" defTabSz="957998">
                  <a:defRPr/>
                </a:pPr>
                <a14:m>
                  <m:oMath xmlns:m="http://schemas.openxmlformats.org/officeDocument/2006/math">
                    <m:r>
                      <a:rPr lang="en-US" sz="900" i="1">
                        <a:solidFill>
                          <a:srgbClr val="313131"/>
                        </a:solidFill>
                        <a:latin typeface="Cambria Math" panose="02040503050406030204" pitchFamily="18" charset="0"/>
                        <a:ea typeface="Cambria Math" panose="02040503050406030204" pitchFamily="18" charset="0"/>
                      </a:rPr>
                      <m:t>𝑘</m:t>
                    </m:r>
                    <m:r>
                      <a:rPr lang="en-US" sz="900" b="0" i="1" smtClean="0">
                        <a:solidFill>
                          <a:srgbClr val="313131"/>
                        </a:solidFill>
                        <a:latin typeface="Cambria Math" panose="02040503050406030204" pitchFamily="18" charset="0"/>
                        <a:ea typeface="Cambria Math" panose="02040503050406030204" pitchFamily="18" charset="0"/>
                      </a:rPr>
                      <m:t>𝑒</m:t>
                    </m:r>
                  </m:oMath>
                </a14:m>
                <a:r>
                  <a:rPr lang="en-US" sz="900" dirty="0">
                    <a:solidFill>
                      <a:srgbClr val="313131"/>
                    </a:solidFill>
                  </a:rPr>
                  <a:t> : close regimes penalization parameter 2 (scalar), </a:t>
                </a:r>
              </a:p>
              <a:p>
                <a:pPr defTabSz="957998">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𝜀</m:t>
                    </m:r>
                  </m:oMath>
                </a14:m>
                <a:r>
                  <a:rPr lang="en-US" sz="900" dirty="0">
                    <a:solidFill>
                      <a:srgbClr val="313131"/>
                    </a:solidFill>
                  </a:rPr>
                  <a:t> : Minimum difference allowed between regimes. (scalar), </a:t>
                </a:r>
              </a:p>
              <a:p>
                <a:pPr lvl="0" defTabSz="957998">
                  <a:defRPr/>
                </a:pPr>
                <a:endParaRPr lang="en-US" sz="900" dirty="0">
                  <a:solidFill>
                    <a:srgbClr val="31313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𝑚</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err="1" smtClean="0">
                        <a:solidFill>
                          <a:srgbClr val="313131"/>
                        </a:solidFill>
                        <a:latin typeface="Cambria Math" panose="02040503050406030204" pitchFamily="18" charset="0"/>
                      </a:rPr>
                      <m:t>𝑟𝑠</m:t>
                    </m:r>
                  </m:oMath>
                </a14:m>
                <a:r>
                  <a:rPr lang="en-US" sz="900" dirty="0">
                    <a:solidFill>
                      <a:srgbClr val="313131"/>
                    </a:solidFill>
                  </a:rPr>
                  <a:t> : resampled rates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m-Estimator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means of different regimes in the HMCIR model using K-means clustering.</a:t>
            </a:r>
          </a:p>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Aims to minimize distortion while penalizing the existence of regimes that are too close.</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607707" cy="1241494"/>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US" sz="1200" dirty="0">
                    <a:solidFill>
                      <a:srgbClr val="313131"/>
                    </a:solidFill>
                  </a:rPr>
                  <a:t>Define the minimum number of regimes allowed : 3, the maximum number of regimes allowed : 7</a:t>
                </a:r>
                <a:endParaRPr lang="en-GB" sz="1200" dirty="0">
                  <a:solidFill>
                    <a:srgbClr val="313131"/>
                  </a:solidFill>
                </a:endParaRPr>
              </a:p>
              <a:p>
                <a:pPr marL="342900" indent="-342900" algn="just">
                  <a:spcBef>
                    <a:spcPts val="600"/>
                  </a:spcBef>
                  <a:buSzPct val="100000"/>
                  <a:buAutoNum type="arabicPeriod"/>
                </a:pPr>
                <a:r>
                  <a:rPr lang="en-GB" sz="1200" dirty="0">
                    <a:solidFill>
                      <a:srgbClr val="313131"/>
                    </a:solidFill>
                  </a:rPr>
                  <a:t>For</a:t>
                </a:r>
                <a14:m>
                  <m:oMath xmlns:m="http://schemas.openxmlformats.org/officeDocument/2006/math">
                    <m:r>
                      <a:rPr lang="en-GB" sz="1200" i="1" dirty="0" smtClean="0">
                        <a:solidFill>
                          <a:srgbClr val="313131"/>
                        </a:solidFill>
                        <a:latin typeface="Cambria Math" panose="02040503050406030204" pitchFamily="18" charset="0"/>
                      </a:rPr>
                      <m:t> </m:t>
                    </m:r>
                    <m:r>
                      <a:rPr lang="en-GB" sz="1200" i="1" dirty="0" smtClean="0">
                        <a:solidFill>
                          <a:srgbClr val="313131"/>
                        </a:solidFill>
                        <a:latin typeface="Cambria Math" panose="02040503050406030204" pitchFamily="18" charset="0"/>
                      </a:rPr>
                      <m:t>𝑘</m:t>
                    </m:r>
                    <m:r>
                      <a:rPr lang="en-GB" sz="1200" i="1" dirty="0">
                        <a:solidFill>
                          <a:srgbClr val="313131"/>
                        </a:solidFill>
                        <a:latin typeface="Cambria Math" panose="02040503050406030204" pitchFamily="18" charset="0"/>
                      </a:rPr>
                      <m:t> </m:t>
                    </m:r>
                  </m:oMath>
                </a14:m>
                <a:r>
                  <a:rPr lang="en-GB" sz="1200" dirty="0">
                    <a:solidFill>
                      <a:srgbClr val="313131"/>
                    </a:solidFill>
                  </a:rPr>
                  <a:t>in range(3, 8), fit a </a:t>
                </a:r>
                <a:r>
                  <a:rPr lang="en-GB" sz="1200" dirty="0" err="1">
                    <a:solidFill>
                      <a:srgbClr val="313131"/>
                    </a:solidFill>
                  </a:rPr>
                  <a:t>Kmean</a:t>
                </a:r>
                <a:r>
                  <a:rPr lang="en-GB" sz="1200" dirty="0">
                    <a:solidFill>
                      <a:srgbClr val="313131"/>
                    </a:solidFill>
                  </a:rPr>
                  <a:t> on </a:t>
                </a:r>
                <a14:m>
                  <m:oMath xmlns:m="http://schemas.openxmlformats.org/officeDocument/2006/math">
                    <m:r>
                      <a:rPr lang="en-GB" sz="1200" i="1" dirty="0" smtClean="0">
                        <a:solidFill>
                          <a:srgbClr val="313131"/>
                        </a:solidFill>
                        <a:latin typeface="Cambria Math" panose="02040503050406030204" pitchFamily="18" charset="0"/>
                      </a:rPr>
                      <m:t>𝑟</m:t>
                    </m:r>
                    <m:r>
                      <a:rPr lang="en-US" sz="1200" b="0" i="1" dirty="0" smtClean="0">
                        <a:solidFill>
                          <a:srgbClr val="313131"/>
                        </a:solidFill>
                        <a:latin typeface="Cambria Math" panose="02040503050406030204" pitchFamily="18" charset="0"/>
                      </a:rPr>
                      <m:t>𝑠</m:t>
                    </m:r>
                  </m:oMath>
                </a14:m>
                <a:r>
                  <a:rPr lang="en-GB" sz="1200" dirty="0">
                    <a:solidFill>
                      <a:srgbClr val="313131"/>
                    </a:solidFill>
                  </a:rPr>
                  <a:t>. </a:t>
                </a:r>
                <a14:m>
                  <m:oMath xmlns:m="http://schemas.openxmlformats.org/officeDocument/2006/math">
                    <m:sSub>
                      <m:sSubPr>
                        <m:ctrlPr>
                          <a:rPr lang="en-GB" sz="1200" i="1" dirty="0" smtClean="0">
                            <a:solidFill>
                              <a:srgbClr val="313131"/>
                            </a:solidFill>
                            <a:latin typeface="Cambria Math" panose="02040503050406030204" pitchFamily="18" charset="0"/>
                          </a:rPr>
                        </m:ctrlPr>
                      </m:sSubPr>
                      <m:e>
                        <m:acc>
                          <m:accPr>
                            <m:chr m:val="̂"/>
                            <m:ctrlPr>
                              <a:rPr lang="en-GB" sz="1200" i="1" dirty="0" smtClean="0">
                                <a:solidFill>
                                  <a:srgbClr val="313131"/>
                                </a:solidFill>
                                <a:latin typeface="Cambria Math" panose="02040503050406030204" pitchFamily="18" charset="0"/>
                              </a:rPr>
                            </m:ctrlPr>
                          </m:accPr>
                          <m:e>
                            <m:r>
                              <a:rPr lang="en-US" sz="1200" b="0" i="1" dirty="0" smtClean="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r>
                  <a:rPr lang="en-GB" sz="1200" dirty="0">
                    <a:solidFill>
                      <a:srgbClr val="313131"/>
                    </a:solidFill>
                  </a:rPr>
                  <a:t> is simply the centroids of the fit. </a:t>
                </a:r>
              </a:p>
              <a:p>
                <a:pPr marL="342900" indent="-342900" algn="just">
                  <a:spcBef>
                    <a:spcPts val="600"/>
                  </a:spcBef>
                  <a:buSzPct val="100000"/>
                  <a:buAutoNum type="arabicPeriod"/>
                </a:pPr>
                <a:r>
                  <a:rPr lang="en-GB" sz="1200" dirty="0">
                    <a:solidFill>
                      <a:srgbClr val="313131"/>
                    </a:solidFill>
                  </a:rPr>
                  <a:t>Calculate the loss : </a:t>
                </a:r>
                <a14:m>
                  <m:oMath xmlns:m="http://schemas.openxmlformats.org/officeDocument/2006/math">
                    <m:r>
                      <a:rPr lang="en-GB" sz="1200" i="1" dirty="0" smtClean="0">
                        <a:solidFill>
                          <a:srgbClr val="313131"/>
                        </a:solidFill>
                        <a:latin typeface="Cambria Math" panose="02040503050406030204" pitchFamily="18" charset="0"/>
                      </a:rPr>
                      <m:t>𝑙𝑜</m:t>
                    </m:r>
                    <m:sSub>
                      <m:sSubPr>
                        <m:ctrlPr>
                          <a:rPr lang="en-US" sz="1200" b="0" i="1" dirty="0" smtClean="0">
                            <a:solidFill>
                              <a:srgbClr val="313131"/>
                            </a:solidFill>
                            <a:latin typeface="Cambria Math" panose="02040503050406030204" pitchFamily="18" charset="0"/>
                          </a:rPr>
                        </m:ctrlPr>
                      </m:sSubPr>
                      <m:e>
                        <m:r>
                          <m:rPr>
                            <m:sty m:val="p"/>
                          </m:rPr>
                          <a:rPr lang="en-US" sz="1200" b="0" i="0" dirty="0" smtClean="0">
                            <a:solidFill>
                              <a:srgbClr val="313131"/>
                            </a:solidFill>
                            <a:latin typeface="Cambria Math" panose="02040503050406030204" pitchFamily="18" charset="0"/>
                          </a:rPr>
                          <m:t>ss</m:t>
                        </m:r>
                      </m:e>
                      <m:sub>
                        <m:r>
                          <m:rPr>
                            <m:sty m:val="p"/>
                          </m:rPr>
                          <a:rPr lang="en-US" sz="1200" b="0" i="0" dirty="0" smtClean="0">
                            <a:solidFill>
                              <a:srgbClr val="313131"/>
                            </a:solidFill>
                            <a:latin typeface="Cambria Math" panose="02040503050406030204" pitchFamily="18" charset="0"/>
                          </a:rPr>
                          <m:t>k</m:t>
                        </m:r>
                      </m:sub>
                    </m:sSub>
                    <m:r>
                      <a:rPr lang="en-US" sz="1200" b="0" i="0" dirty="0" smtClean="0">
                        <a:solidFill>
                          <a:srgbClr val="313131"/>
                        </a:solidFill>
                        <a:latin typeface="Cambria Math" panose="02040503050406030204" pitchFamily="18" charset="0"/>
                      </a:rPr>
                      <m:t>=</m:t>
                    </m:r>
                    <m:sSub>
                      <m:sSubPr>
                        <m:ctrlPr>
                          <a:rPr lang="en-US" sz="1200" b="0" i="1" dirty="0" smtClean="0">
                            <a:solidFill>
                              <a:srgbClr val="313131"/>
                            </a:solidFill>
                            <a:latin typeface="Cambria Math" panose="02040503050406030204" pitchFamily="18" charset="0"/>
                          </a:rPr>
                        </m:ctrlPr>
                      </m:sSubPr>
                      <m:e>
                        <m:r>
                          <m:rPr>
                            <m:sty m:val="p"/>
                          </m:rPr>
                          <a:rPr lang="en-US" sz="1200" b="0" i="0" dirty="0" smtClean="0">
                            <a:solidFill>
                              <a:srgbClr val="313131"/>
                            </a:solidFill>
                            <a:latin typeface="Cambria Math" panose="02040503050406030204" pitchFamily="18" charset="0"/>
                          </a:rPr>
                          <m:t>distorsio</m:t>
                        </m:r>
                        <m:r>
                          <a:rPr lang="en-US" sz="1200" b="0" i="1" dirty="0" smtClean="0">
                            <a:solidFill>
                              <a:srgbClr val="313131"/>
                            </a:solidFill>
                            <a:latin typeface="Cambria Math" panose="02040503050406030204" pitchFamily="18" charset="0"/>
                          </a:rPr>
                          <m:t>𝑛</m:t>
                        </m:r>
                      </m:e>
                      <m:sub>
                        <m:r>
                          <m:rPr>
                            <m:sty m:val="p"/>
                          </m:rPr>
                          <a:rPr lang="en-US" sz="1200" b="0" i="0" dirty="0" smtClean="0">
                            <a:solidFill>
                              <a:srgbClr val="313131"/>
                            </a:solidFill>
                            <a:latin typeface="Cambria Math" panose="02040503050406030204" pitchFamily="18" charset="0"/>
                          </a:rPr>
                          <m:t>k</m:t>
                        </m:r>
                      </m:sub>
                    </m:sSub>
                    <m:r>
                      <a:rPr lang="en-US" sz="1200" b="0" i="0" dirty="0" smtClean="0">
                        <a:solidFill>
                          <a:srgbClr val="313131"/>
                        </a:solidFill>
                        <a:latin typeface="Cambria Math" panose="02040503050406030204" pitchFamily="18" charset="0"/>
                      </a:rPr>
                      <m:t>+</m:t>
                    </m:r>
                    <m:r>
                      <m:rPr>
                        <m:sty m:val="p"/>
                      </m:rPr>
                      <a:rPr lang="en-US" sz="1200" b="0" i="0" dirty="0" smtClean="0">
                        <a:solidFill>
                          <a:srgbClr val="313131"/>
                        </a:solidFill>
                        <a:latin typeface="Cambria Math" panose="02040503050406030204" pitchFamily="18" charset="0"/>
                      </a:rPr>
                      <m:t>kc</m:t>
                    </m:r>
                    <m:sSup>
                      <m:sSupPr>
                        <m:ctrlPr>
                          <a:rPr lang="en-US" sz="1200" b="0" i="1" dirty="0" smtClean="0">
                            <a:solidFill>
                              <a:srgbClr val="313131"/>
                            </a:solidFill>
                            <a:latin typeface="Cambria Math" panose="02040503050406030204" pitchFamily="18" charset="0"/>
                          </a:rPr>
                        </m:ctrlPr>
                      </m:sSupPr>
                      <m:e>
                        <m:r>
                          <a:rPr lang="en-US" sz="1200" b="0" i="1" dirty="0" smtClean="0">
                            <a:solidFill>
                              <a:srgbClr val="313131"/>
                            </a:solidFill>
                            <a:latin typeface="Cambria Math" panose="02040503050406030204" pitchFamily="18" charset="0"/>
                          </a:rPr>
                          <m:t>𝑒</m:t>
                        </m:r>
                      </m:e>
                      <m:sup>
                        <m:r>
                          <a:rPr lang="en-US" sz="1200" b="0" i="1" dirty="0" smtClean="0">
                            <a:solidFill>
                              <a:srgbClr val="313131"/>
                            </a:solidFill>
                            <a:latin typeface="Cambria Math" panose="02040503050406030204" pitchFamily="18" charset="0"/>
                          </a:rPr>
                          <m:t>𝑘𝑒</m:t>
                        </m:r>
                        <m:r>
                          <a:rPr lang="en-US" sz="1200" b="0" i="1" dirty="0" smtClean="0">
                            <a:solidFill>
                              <a:srgbClr val="313131"/>
                            </a:solidFill>
                            <a:latin typeface="Cambria Math" panose="02040503050406030204" pitchFamily="18" charset="0"/>
                          </a:rPr>
                          <m:t>(</m:t>
                        </m:r>
                        <m:r>
                          <a:rPr lang="en-US" sz="1200" b="0" i="1" dirty="0" smtClean="0">
                            <a:solidFill>
                              <a:srgbClr val="313131"/>
                            </a:solidFill>
                            <a:latin typeface="Cambria Math" panose="02040503050406030204" pitchFamily="18" charset="0"/>
                            <a:ea typeface="Cambria Math" panose="02040503050406030204" pitchFamily="18" charset="0"/>
                          </a:rPr>
                          <m:t>𝜀</m:t>
                        </m:r>
                        <m:r>
                          <a:rPr lang="en-US" sz="1200" b="0" i="1" dirty="0" smtClean="0">
                            <a:solidFill>
                              <a:srgbClr val="313131"/>
                            </a:solidFill>
                            <a:latin typeface="Cambria Math" panose="02040503050406030204" pitchFamily="18" charset="0"/>
                            <a:ea typeface="Cambria Math" panose="02040503050406030204" pitchFamily="18" charset="0"/>
                          </a:rPr>
                          <m:t>−</m:t>
                        </m:r>
                        <m:r>
                          <m:rPr>
                            <m:sty m:val="p"/>
                          </m:rPr>
                          <a:rPr lang="en-US" sz="1200" b="0" i="0" dirty="0" smtClean="0">
                            <a:solidFill>
                              <a:srgbClr val="313131"/>
                            </a:solidFill>
                            <a:latin typeface="Cambria Math" panose="02040503050406030204" pitchFamily="18" charset="0"/>
                            <a:ea typeface="Cambria Math" panose="02040503050406030204" pitchFamily="18" charset="0"/>
                          </a:rPr>
                          <m:t>min</m:t>
                        </m:r>
                        <m:r>
                          <a:rPr lang="en-US" sz="1200" b="0" i="1" dirty="0" smtClean="0">
                            <a:solidFill>
                              <a:srgbClr val="313131"/>
                            </a:solidFill>
                            <a:latin typeface="Cambria Math" panose="02040503050406030204" pitchFamily="18" charset="0"/>
                            <a:ea typeface="Cambria Math" panose="02040503050406030204" pitchFamily="18" charset="0"/>
                          </a:rPr>
                          <m:t>⁡(∆</m:t>
                        </m:r>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r>
                          <a:rPr lang="en-US" sz="1200" b="0" i="1" dirty="0" smtClean="0">
                            <a:solidFill>
                              <a:srgbClr val="313131"/>
                            </a:solidFill>
                            <a:latin typeface="Cambria Math" panose="02040503050406030204" pitchFamily="18" charset="0"/>
                            <a:ea typeface="Cambria Math" panose="02040503050406030204" pitchFamily="18" charset="0"/>
                          </a:rPr>
                          <m:t>)/</m:t>
                        </m:r>
                        <m:r>
                          <a:rPr lang="en-US" sz="1200" b="0" i="1" dirty="0" smtClean="0">
                            <a:solidFill>
                              <a:srgbClr val="313131"/>
                            </a:solidFill>
                            <a:latin typeface="Cambria Math" panose="02040503050406030204" pitchFamily="18" charset="0"/>
                            <a:ea typeface="Cambria Math" panose="02040503050406030204" pitchFamily="18" charset="0"/>
                          </a:rPr>
                          <m:t>𝜀</m:t>
                        </m:r>
                      </m:sup>
                    </m:sSup>
                  </m:oMath>
                </a14:m>
                <a:r>
                  <a:rPr lang="en-GB" sz="1200" dirty="0">
                    <a:solidFill>
                      <a:srgbClr val="313131"/>
                    </a:solidFill>
                  </a:rPr>
                  <a:t> . Where </a:t>
                </a:r>
                <a14:m>
                  <m:oMath xmlns:m="http://schemas.openxmlformats.org/officeDocument/2006/math">
                    <m:r>
                      <m:rPr>
                        <m:sty m:val="p"/>
                      </m:rPr>
                      <a:rPr lang="en-US" sz="1200" dirty="0">
                        <a:solidFill>
                          <a:srgbClr val="313131"/>
                        </a:solidFill>
                        <a:latin typeface="Cambria Math" panose="02040503050406030204" pitchFamily="18" charset="0"/>
                        <a:ea typeface="Cambria Math" panose="02040503050406030204" pitchFamily="18" charset="0"/>
                      </a:rPr>
                      <m:t>min</m:t>
                    </m:r>
                    <m:r>
                      <a:rPr lang="en-US" sz="1200" i="1" dirty="0">
                        <a:solidFill>
                          <a:srgbClr val="313131"/>
                        </a:solidFill>
                        <a:latin typeface="Cambria Math" panose="02040503050406030204" pitchFamily="18" charset="0"/>
                        <a:ea typeface="Cambria Math" panose="02040503050406030204" pitchFamily="18" charset="0"/>
                      </a:rPr>
                      <m:t>⁡(∆</m:t>
                    </m:r>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r>
                      <a:rPr lang="en-US" sz="1200" i="1" dirty="0">
                        <a:solidFill>
                          <a:srgbClr val="313131"/>
                        </a:solidFill>
                        <a:latin typeface="Cambria Math" panose="02040503050406030204" pitchFamily="18" charset="0"/>
                        <a:ea typeface="Cambria Math" panose="02040503050406030204" pitchFamily="18" charset="0"/>
                      </a:rPr>
                      <m:t>)</m:t>
                    </m:r>
                  </m:oMath>
                </a14:m>
                <a:r>
                  <a:rPr lang="en-GB" sz="1200" dirty="0">
                    <a:solidFill>
                      <a:srgbClr val="313131"/>
                    </a:solidFill>
                  </a:rPr>
                  <a:t> is the difference between the 2 closest regimes in </a:t>
                </a:r>
                <a14:m>
                  <m:oMath xmlns:m="http://schemas.openxmlformats.org/officeDocument/2006/math">
                    <m:sSub>
                      <m:sSubPr>
                        <m:ctrlPr>
                          <a:rPr lang="en-GB" sz="1200" i="1" dirty="0">
                            <a:solidFill>
                              <a:srgbClr val="313131"/>
                            </a:solidFill>
                            <a:latin typeface="Cambria Math" panose="02040503050406030204" pitchFamily="18" charset="0"/>
                          </a:rPr>
                        </m:ctrlPr>
                      </m:sSubPr>
                      <m:e>
                        <m:acc>
                          <m:accPr>
                            <m:chr m:val="̂"/>
                            <m:ctrlPr>
                              <a:rPr lang="en-GB" sz="1200" i="1" dirty="0">
                                <a:solidFill>
                                  <a:srgbClr val="313131"/>
                                </a:solidFill>
                                <a:latin typeface="Cambria Math" panose="02040503050406030204" pitchFamily="18" charset="0"/>
                              </a:rPr>
                            </m:ctrlPr>
                          </m:accPr>
                          <m:e>
                            <m:r>
                              <a:rPr lang="en-US" sz="1200" i="1" dirty="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endParaRPr lang="en-GB" sz="1200" dirty="0">
                  <a:solidFill>
                    <a:srgbClr val="313131"/>
                  </a:solidFill>
                </a:endParaRPr>
              </a:p>
              <a:p>
                <a:pPr marL="342900" indent="-342900" algn="just">
                  <a:spcBef>
                    <a:spcPts val="600"/>
                  </a:spcBef>
                  <a:buSzPct val="100000"/>
                  <a:buAutoNum type="arabicPeriod"/>
                </a:pPr>
                <a:r>
                  <a:rPr lang="en-GB" sz="1200" dirty="0">
                    <a:solidFill>
                      <a:srgbClr val="313131"/>
                    </a:solidFill>
                  </a:rPr>
                  <a:t>Return the </a:t>
                </a:r>
                <a14:m>
                  <m:oMath xmlns:m="http://schemas.openxmlformats.org/officeDocument/2006/math">
                    <m:sSub>
                      <m:sSubPr>
                        <m:ctrlPr>
                          <a:rPr lang="en-GB" sz="1200" i="1" dirty="0" smtClean="0">
                            <a:solidFill>
                              <a:srgbClr val="313131"/>
                            </a:solidFill>
                            <a:latin typeface="Cambria Math" panose="02040503050406030204" pitchFamily="18" charset="0"/>
                          </a:rPr>
                        </m:ctrlPr>
                      </m:sSubPr>
                      <m:e>
                        <m:acc>
                          <m:accPr>
                            <m:chr m:val="̂"/>
                            <m:ctrlPr>
                              <a:rPr lang="en-GB" sz="1200" i="1" dirty="0" smtClean="0">
                                <a:solidFill>
                                  <a:srgbClr val="313131"/>
                                </a:solidFill>
                                <a:latin typeface="Cambria Math" panose="02040503050406030204" pitchFamily="18" charset="0"/>
                              </a:rPr>
                            </m:ctrlPr>
                          </m:accPr>
                          <m:e>
                            <m:r>
                              <a:rPr lang="en-US" sz="1200" b="0" i="1" dirty="0" smtClean="0">
                                <a:solidFill>
                                  <a:srgbClr val="313131"/>
                                </a:solidFill>
                                <a:latin typeface="Cambria Math" panose="02040503050406030204" pitchFamily="18" charset="0"/>
                              </a:rPr>
                              <m:t>𝑚</m:t>
                            </m:r>
                          </m:e>
                        </m:acc>
                      </m:e>
                      <m:sub>
                        <m:r>
                          <a:rPr lang="en-GB" sz="1200" i="1" dirty="0" err="1">
                            <a:solidFill>
                              <a:srgbClr val="313131"/>
                            </a:solidFill>
                            <a:latin typeface="Cambria Math" panose="02040503050406030204" pitchFamily="18" charset="0"/>
                          </a:rPr>
                          <m:t>𝑘</m:t>
                        </m:r>
                      </m:sub>
                    </m:sSub>
                  </m:oMath>
                </a14:m>
                <a:r>
                  <a:rPr lang="en-GB" sz="1200" dirty="0">
                    <a:solidFill>
                      <a:srgbClr val="313131"/>
                    </a:solidFill>
                  </a:rPr>
                  <a:t> with the lowest loss </a:t>
                </a: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607707" cy="1241494"/>
              </a:xfrm>
              <a:prstGeom prst="rect">
                <a:avLst/>
              </a:prstGeom>
              <a:blipFill>
                <a:blip r:embed="rId6"/>
                <a:stretch>
                  <a:fillRect l="-920" t="-3941" b="-7389"/>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B939A02F-E505-B23A-A010-C8D561F030EE}"/>
              </a:ext>
            </a:extLst>
          </p:cNvPr>
          <p:cNvSpPr txBox="1"/>
          <p:nvPr/>
        </p:nvSpPr>
        <p:spPr>
          <a:xfrm>
            <a:off x="477969" y="5427406"/>
            <a:ext cx="10785179" cy="338554"/>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K-means clustering is an unsupervised machine learning algorithm that groups similar data points into K distinct clusters. The algorithm wants to minimize the distance between data points within the same cluster and maximize the distance between data points in different clusters. </a:t>
            </a:r>
            <a:r>
              <a:rPr lang="en-US" sz="1100" dirty="0">
                <a:hlinkClick r:id="rId7"/>
              </a:rPr>
              <a:t>K-Means Algorithm (with example). Introduction | by Lea </a:t>
            </a:r>
            <a:r>
              <a:rPr lang="en-US" sz="1100" dirty="0" err="1">
                <a:hlinkClick r:id="rId7"/>
              </a:rPr>
              <a:t>Setruk</a:t>
            </a:r>
            <a:r>
              <a:rPr lang="en-US" sz="1100" dirty="0">
                <a:hlinkClick r:id="rId7"/>
              </a:rPr>
              <a:t> | Medium</a:t>
            </a:r>
            <a:endParaRPr lang="en-GB" sz="1100" dirty="0">
              <a:solidFill>
                <a:srgbClr val="313131"/>
              </a:solidFill>
            </a:endParaRPr>
          </a:p>
        </p:txBody>
      </p:sp>
    </p:spTree>
    <p:extLst>
      <p:ext uri="{BB962C8B-B14F-4D97-AF65-F5344CB8AC3E}">
        <p14:creationId xmlns:p14="http://schemas.microsoft.com/office/powerpoint/2010/main" val="3840456395"/>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7717"/>
            <a:ext cx="11042709" cy="2290842"/>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02578" y="2064933"/>
                <a:ext cx="2393652" cy="1562599"/>
              </a:xfrm>
              <a:prstGeom prst="rect">
                <a:avLst/>
              </a:prstGeom>
              <a:noFill/>
              <a:ln w="9525">
                <a:solidFill>
                  <a:schemeClr val="tx2"/>
                </a:solidFill>
                <a:prstDash val="dash"/>
              </a:ln>
            </p:spPr>
            <p:txBody>
              <a:bodyPr lIns="72000" tIns="72000" rIns="108000" bIns="72000" anchor="ctr"/>
              <a:lstStyle/>
              <a:p>
                <a:pPr marL="0" marR="0" lvl="0" indent="0" algn="ctr" defTabSz="957998" rtl="0" eaLnBrk="1" fontAlgn="auto" latinLnBrk="0" hangingPunct="1">
                  <a:lnSpc>
                    <a:spcPct val="100000"/>
                  </a:lnSpc>
                  <a:spcBef>
                    <a:spcPts val="0"/>
                  </a:spcBef>
                  <a:spcAft>
                    <a:spcPts val="0"/>
                  </a:spcAft>
                  <a:buClrTx/>
                  <a:buSzTx/>
                  <a:buFontTx/>
                  <a:buNone/>
                  <a:tabLst/>
                  <a:defRPr/>
                </a:pPr>
                <a:endParaRPr lang="en-US" sz="900" i="1" dirty="0">
                  <a:solidFill>
                    <a:srgbClr val="313131"/>
                  </a:solidFill>
                  <a:latin typeface="Cambria Math" panose="02040503050406030204" pitchFamily="18" charset="0"/>
                  <a:ea typeface="Cambria Math" panose="02040503050406030204" pitchFamily="18" charset="0"/>
                </a:endParaRPr>
              </a:p>
              <a:p>
                <a:pPr marL="0" marR="0" lvl="0" indent="0" algn="ctr" defTabSz="957998" rtl="0" eaLnBrk="1" fontAlgn="auto" latinLnBrk="0" hangingPunct="1">
                  <a:lnSpc>
                    <a:spcPct val="100000"/>
                  </a:lnSpc>
                  <a:spcBef>
                    <a:spcPts val="0"/>
                  </a:spcBef>
                  <a:spcAft>
                    <a:spcPts val="0"/>
                  </a:spcAft>
                  <a:buClrTx/>
                  <a:buSzTx/>
                  <a:buFontTx/>
                  <a:buNone/>
                  <a:tabLst/>
                  <a:defRPr/>
                </a:pPr>
                <a:endParaRPr lang="en-US" sz="900" i="1" dirty="0">
                  <a:solidFill>
                    <a:srgbClr val="313131"/>
                  </a:solidFill>
                  <a:latin typeface="Cambria Math" panose="02040503050406030204" pitchFamily="18" charset="0"/>
                  <a:ea typeface="Cambria Math" panose="02040503050406030204" pitchFamily="18" charset="0"/>
                </a:endParaRPr>
              </a:p>
              <a:p>
                <a:pPr marL="0" marR="0" lvl="0" indent="0" algn="ctr"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𝜃</m:t>
                    </m:r>
                    <m:r>
                      <a:rPr lang="en-US" sz="900" b="0" i="1" smtClean="0">
                        <a:solidFill>
                          <a:srgbClr val="313131"/>
                        </a:solidFill>
                        <a:latin typeface="Cambria Math" panose="02040503050406030204" pitchFamily="18" charset="0"/>
                        <a:ea typeface="Cambria Math" panose="02040503050406030204" pitchFamily="18" charset="0"/>
                      </a:rPr>
                      <m:t>1</m:t>
                    </m:r>
                  </m:oMath>
                </a14:m>
                <a:r>
                  <a:rPr lang="en-US" sz="900" dirty="0">
                    <a:solidFill>
                      <a:srgbClr val="313131"/>
                    </a:solidFill>
                  </a:rPr>
                  <a:t> : relative regime change start detection threshold (scalar between 0 to 100), </a:t>
                </a:r>
              </a:p>
              <a:p>
                <a:pPr lvl="0" algn="ctr" defTabSz="957998">
                  <a:defRPr/>
                </a:pPr>
                <a14:m>
                  <m:oMath xmlns:m="http://schemas.openxmlformats.org/officeDocument/2006/math">
                    <m:r>
                      <a:rPr lang="en-US" sz="900" i="1" smtClean="0">
                        <a:solidFill>
                          <a:srgbClr val="313131"/>
                        </a:solidFill>
                        <a:latin typeface="Cambria Math" panose="02040503050406030204" pitchFamily="18" charset="0"/>
                        <a:ea typeface="Cambria Math" panose="02040503050406030204" pitchFamily="18" charset="0"/>
                      </a:rPr>
                      <m:t>𝜃</m:t>
                    </m:r>
                    <m:r>
                      <a:rPr lang="en-US" sz="900" b="0" i="1" smtClean="0">
                        <a:solidFill>
                          <a:srgbClr val="313131"/>
                        </a:solidFill>
                        <a:latin typeface="Cambria Math" panose="02040503050406030204" pitchFamily="18" charset="0"/>
                        <a:ea typeface="Cambria Math" panose="02040503050406030204" pitchFamily="18" charset="0"/>
                      </a:rPr>
                      <m:t>2</m:t>
                    </m:r>
                  </m:oMath>
                </a14:m>
                <a:r>
                  <a:rPr lang="en-US" sz="900" dirty="0">
                    <a:solidFill>
                      <a:srgbClr val="313131"/>
                    </a:solidFill>
                  </a:rPr>
                  <a:t> : relative regime change end detection threshold (scalar between 0 to 100), </a:t>
                </a:r>
              </a:p>
              <a:p>
                <a:pPr algn="ctr" defTabSz="957998">
                  <a:defRPr/>
                </a:pPr>
                <a14:m>
                  <m:oMath xmlns:m="http://schemas.openxmlformats.org/officeDocument/2006/math">
                    <m:r>
                      <a:rPr lang="en-US" sz="900" b="0" i="1" smtClean="0">
                        <a:solidFill>
                          <a:srgbClr val="313131"/>
                        </a:solidFill>
                        <a:latin typeface="Cambria Math" panose="02040503050406030204" pitchFamily="18" charset="0"/>
                      </a:rPr>
                      <m:t>h</m:t>
                    </m:r>
                  </m:oMath>
                </a14:m>
                <a:r>
                  <a:rPr lang="en-US" sz="900" dirty="0">
                    <a:solidFill>
                      <a:srgbClr val="313131"/>
                    </a:solidFill>
                  </a:rPr>
                  <a:t> : horizon for the computation of forward slope (integer)</a:t>
                </a:r>
              </a:p>
              <a:p>
                <a:pPr defTabSz="957998">
                  <a:defRPr/>
                </a:pPr>
                <a:endParaRPr lang="en-US" sz="900" dirty="0">
                  <a:solidFill>
                    <a:srgbClr val="313131"/>
                  </a:solidFill>
                </a:endParaRPr>
              </a:p>
              <a:p>
                <a:pPr lvl="0" defTabSz="957998">
                  <a:defRPr/>
                </a:pPr>
                <a:endParaRPr lang="en-US" sz="900" dirty="0">
                  <a:solidFill>
                    <a:srgbClr val="313131"/>
                  </a:solidFill>
                </a:endParaRP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02578" y="2064933"/>
                <a:ext cx="2393652" cy="1562599"/>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464288" y="2060115"/>
                <a:ext cx="2458539" cy="1556083"/>
              </a:xfrm>
              <a:prstGeom prst="rect">
                <a:avLst/>
              </a:prstGeom>
              <a:noFill/>
              <a:ln w="9525">
                <a:solidFill>
                  <a:schemeClr val="tx2"/>
                </a:solidFill>
                <a:prstDash val="dash"/>
              </a:ln>
            </p:spPr>
            <p:txBody>
              <a:bodyPr lIns="72000" tIns="72000" rIns="108000" bIns="72000" anchor="ctr"/>
              <a:lstStyle/>
              <a:p>
                <a:pPr defTabSz="957998">
                  <a:defRPr/>
                </a:pPr>
                <a:endParaRPr lang="en-US" sz="900" b="0" i="1" dirty="0">
                  <a:solidFill>
                    <a:srgbClr val="313131"/>
                  </a:solidFill>
                  <a:latin typeface="Cambria Math" panose="02040503050406030204" pitchFamily="18" charset="0"/>
                </a:endParaRPr>
              </a:p>
              <a:p>
                <a:pPr defTabSz="957998">
                  <a:defRPr/>
                </a:pPr>
                <a:endParaRPr lang="en-US" sz="900" b="0" i="1" dirty="0">
                  <a:solidFill>
                    <a:srgbClr val="313131"/>
                  </a:solidFill>
                  <a:latin typeface="Cambria Math" panose="02040503050406030204" pitchFamily="18" charset="0"/>
                </a:endParaRPr>
              </a:p>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𝑐</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c (scalar)</a:t>
                </a:r>
              </a:p>
              <a:p>
                <a:pPr defTabSz="957998">
                  <a:defRPr/>
                </a:pP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𝑇</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 </a:t>
                </a:r>
              </a:p>
              <a:p>
                <a:pPr defTabSz="957998">
                  <a:defRPr/>
                </a:pP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𝑃</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permanent regimes in the form of tuples (index start, index end) </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464288" y="2060115"/>
                <a:ext cx="2458539" cy="1556083"/>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801076" y="1358571"/>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91467" y="1366432"/>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29131" y="1366433"/>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4" y="2064933"/>
                <a:ext cx="2597633" cy="1556083"/>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 </a:t>
                </a:r>
                <a14:m>
                  <m:oMath xmlns:m="http://schemas.openxmlformats.org/officeDocument/2006/math">
                    <m:r>
                      <a:rPr lang="en-US" sz="900" i="1" dirty="0" smtClean="0">
                        <a:solidFill>
                          <a:srgbClr val="313131"/>
                        </a:solidFill>
                        <a:latin typeface="Cambria Math" panose="02040503050406030204" pitchFamily="18" charset="0"/>
                      </a:rPr>
                      <m:t>𝑟𝑓</m:t>
                    </m:r>
                  </m:oMath>
                </a14:m>
                <a:r>
                  <a:rPr lang="en-US" sz="900" dirty="0">
                    <a:solidFill>
                      <a:srgbClr val="313131"/>
                    </a:solidFill>
                  </a:rPr>
                  <a:t>: filtered rates (array)</a:t>
                </a:r>
              </a:p>
              <a:p>
                <a:pPr defTabSz="957998">
                  <a:defRPr/>
                </a:pPr>
                <a:r>
                  <a:rPr lang="en-US" sz="900" dirty="0">
                    <a:solidFill>
                      <a:srgbClr val="313131"/>
                    </a:solidFill>
                  </a:rPr>
                  <a:t>- </a:t>
                </a: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𝑚</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4" y="2064933"/>
                <a:ext cx="2597633" cy="1556083"/>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5" y="1103521"/>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Hidden state estimation Module</a:t>
            </a:r>
            <a:endParaRPr lang="en-GB" sz="1800" dirty="0">
              <a:solidFill>
                <a:schemeClr val="tx1">
                  <a:lumMod val="50000"/>
                  <a:lumOff val="50000"/>
                </a:schemeClr>
              </a:solidFill>
            </a:endParaRPr>
          </a:p>
        </p:txBody>
      </p:sp>
      <p:sp>
        <p:nvSpPr>
          <p:cNvPr id="8" name="Chevron 30">
            <a:extLst>
              <a:ext uri="{FF2B5EF4-FFF2-40B4-BE49-F238E27FC236}">
                <a16:creationId xmlns:a16="http://schemas.microsoft.com/office/drawing/2014/main" id="{2872B498-D884-E3A0-CE93-35BCB5F8BE75}"/>
              </a:ext>
            </a:extLst>
          </p:cNvPr>
          <p:cNvSpPr/>
          <p:nvPr/>
        </p:nvSpPr>
        <p:spPr>
          <a:xfrm>
            <a:off x="5288690" y="136040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02590" y="2064933"/>
            <a:ext cx="3029404" cy="1551265"/>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hidden state at each step, count the number of regime switch and give the list of transition regimes (When the regime just switched, and the rates are evolving toward the mean of the new regime) and permanent regime. (when the rates reached the neighborhoods of the new regime means and evolve near it)</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24287" y="3964129"/>
                <a:ext cx="10607707" cy="1505990"/>
              </a:xfrm>
              <a:prstGeom prst="rect">
                <a:avLst/>
              </a:prstGeom>
              <a:noFill/>
            </p:spPr>
            <p:txBody>
              <a:bodyPr wrap="square" lIns="0" tIns="0" rIns="0" bIns="0" rtlCol="0">
                <a:spAutoFit/>
              </a:bodyPr>
              <a:lstStyle/>
              <a:p>
                <a:pPr>
                  <a:spcBef>
                    <a:spcPts val="600"/>
                  </a:spcBef>
                  <a:buSzPct val="100000"/>
                </a:pPr>
                <a:r>
                  <a:rPr lang="en-US" sz="1200" dirty="0">
                    <a:solidFill>
                      <a:srgbClr val="313131"/>
                    </a:solidFill>
                  </a:rPr>
                  <a:t>Detailed Operation :</a:t>
                </a:r>
              </a:p>
              <a:p>
                <a:pPr marL="342900" indent="-342900" algn="just">
                  <a:spcBef>
                    <a:spcPts val="600"/>
                  </a:spcBef>
                  <a:buSzPct val="100000"/>
                  <a:buAutoNum type="arabicPeriod"/>
                </a:pPr>
                <a:r>
                  <a:rPr lang="en-US" sz="1200" dirty="0">
                    <a:solidFill>
                      <a:srgbClr val="313131"/>
                    </a:solidFill>
                  </a:rPr>
                  <a:t>Calculate the forward slope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𝑓</m:t>
                        </m:r>
                      </m:e>
                      <m:sub>
                        <m:r>
                          <a:rPr lang="en-US" sz="1200" b="0" i="1" smtClean="0">
                            <a:solidFill>
                              <a:srgbClr val="313131"/>
                            </a:solidFill>
                            <a:latin typeface="Cambria Math" panose="02040503050406030204" pitchFamily="18" charset="0"/>
                          </a:rPr>
                          <m:t>𝑖</m:t>
                        </m:r>
                      </m:sub>
                    </m:sSub>
                    <m:r>
                      <a:rPr lang="en-US" sz="1200" b="0" i="1"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𝑟𝑓</m:t>
                        </m:r>
                      </m:e>
                      <m:sub>
                        <m:r>
                          <a:rPr lang="en-US" sz="1200" b="0" i="1" smtClean="0">
                            <a:solidFill>
                              <a:srgbClr val="313131"/>
                            </a:solidFill>
                            <a:latin typeface="Cambria Math" panose="02040503050406030204" pitchFamily="18" charset="0"/>
                          </a:rPr>
                          <m:t>𝑖</m:t>
                        </m:r>
                        <m:r>
                          <a:rPr lang="en-US" sz="1200" b="0" i="1" smtClean="0">
                            <a:solidFill>
                              <a:srgbClr val="313131"/>
                            </a:solidFill>
                            <a:latin typeface="Cambria Math" panose="02040503050406030204" pitchFamily="18" charset="0"/>
                          </a:rPr>
                          <m:t>+</m:t>
                        </m:r>
                        <m:r>
                          <a:rPr lang="en-US" sz="1200" b="0" i="1" smtClean="0">
                            <a:solidFill>
                              <a:srgbClr val="313131"/>
                            </a:solidFill>
                            <a:latin typeface="Cambria Math" panose="02040503050406030204" pitchFamily="18" charset="0"/>
                          </a:rPr>
                          <m:t>h</m:t>
                        </m:r>
                      </m:sub>
                    </m:sSub>
                    <m:r>
                      <a:rPr lang="en-US" sz="1200" b="0" i="1" smtClean="0">
                        <a:solidFill>
                          <a:srgbClr val="313131"/>
                        </a:solidFill>
                        <a:latin typeface="Cambria Math" panose="02040503050406030204" pitchFamily="18" charset="0"/>
                      </a:rPr>
                      <m:t>−</m:t>
                    </m:r>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𝑟</m:t>
                        </m:r>
                      </m:e>
                      <m:sub>
                        <m:r>
                          <a:rPr lang="en-US" sz="1200" b="0" i="1" smtClean="0">
                            <a:solidFill>
                              <a:srgbClr val="313131"/>
                            </a:solidFill>
                            <a:latin typeface="Cambria Math" panose="02040503050406030204" pitchFamily="18" charset="0"/>
                          </a:rPr>
                          <m:t>𝑖</m:t>
                        </m:r>
                      </m:sub>
                    </m:sSub>
                  </m:oMath>
                </a14:m>
                <a:endParaRPr lang="en-GB" sz="1200" dirty="0">
                  <a:solidFill>
                    <a:srgbClr val="313131"/>
                  </a:solidFill>
                </a:endParaRPr>
              </a:p>
              <a:p>
                <a:pPr marL="342900" indent="-342900" algn="just">
                  <a:spcBef>
                    <a:spcPts val="600"/>
                  </a:spcBef>
                  <a:buSzPct val="100000"/>
                  <a:buFontTx/>
                  <a:buAutoNum type="arabicPeriod"/>
                </a:pPr>
                <a:r>
                  <a:rPr lang="en-GB" sz="1200" dirty="0">
                    <a:solidFill>
                      <a:srgbClr val="313131"/>
                    </a:solidFill>
                  </a:rPr>
                  <a:t>Calculate the absolute thresholds. </a:t>
                </a:r>
                <a14:m>
                  <m:oMath xmlns:m="http://schemas.openxmlformats.org/officeDocument/2006/math">
                    <m:sSub>
                      <m:sSubPr>
                        <m:ctrlPr>
                          <a:rPr lang="en-US" sz="1200" b="0" i="1" smtClean="0">
                            <a:solidFill>
                              <a:srgbClr val="313131"/>
                            </a:solidFill>
                            <a:latin typeface="Cambria Math" panose="02040503050406030204" pitchFamily="18" charset="0"/>
                          </a:rPr>
                        </m:ctrlPr>
                      </m:sSubPr>
                      <m:e>
                        <m:r>
                          <a:rPr lang="en-US" sz="1200" b="0" i="1" smtClean="0">
                            <a:solidFill>
                              <a:srgbClr val="313131"/>
                            </a:solidFill>
                            <a:latin typeface="Cambria Math" panose="02040503050406030204" pitchFamily="18" charset="0"/>
                          </a:rPr>
                          <m:t>𝑎</m:t>
                        </m:r>
                      </m:e>
                      <m:sub>
                        <m:r>
                          <a:rPr lang="en-US" sz="1200" b="0" i="1" smtClean="0">
                            <a:solidFill>
                              <a:srgbClr val="313131"/>
                            </a:solidFill>
                            <a:latin typeface="Cambria Math" panose="02040503050406030204" pitchFamily="18" charset="0"/>
                          </a:rPr>
                          <m:t>1</m:t>
                        </m:r>
                      </m:sub>
                    </m:sSub>
                    <m:r>
                      <a:rPr lang="en-US" sz="1200" b="0" i="1" smtClean="0">
                        <a:solidFill>
                          <a:srgbClr val="313131"/>
                        </a:solidFill>
                        <a:latin typeface="Cambria Math" panose="02040503050406030204" pitchFamily="18" charset="0"/>
                      </a:rPr>
                      <m:t>= </m:t>
                    </m:r>
                    <m:sSub>
                      <m:sSubPr>
                        <m:ctrlPr>
                          <a:rPr lang="en-US" sz="1200" b="0" i="1" smtClean="0">
                            <a:solidFill>
                              <a:srgbClr val="313131"/>
                            </a:solidFill>
                            <a:latin typeface="Cambria Math" panose="02040503050406030204" pitchFamily="18" charset="0"/>
                            <a:ea typeface="Cambria Math" panose="02040503050406030204" pitchFamily="18" charset="0"/>
                          </a:rPr>
                        </m:ctrlPr>
                      </m:sSubPr>
                      <m:e>
                        <m:r>
                          <a:rPr lang="en-US" sz="1200" b="0" i="1" smtClean="0">
                            <a:solidFill>
                              <a:srgbClr val="313131"/>
                            </a:solidFill>
                            <a:latin typeface="Cambria Math" panose="02040503050406030204" pitchFamily="18" charset="0"/>
                            <a:ea typeface="Cambria Math" panose="02040503050406030204" pitchFamily="18" charset="0"/>
                          </a:rPr>
                          <m:t>𝜃</m:t>
                        </m:r>
                      </m:e>
                      <m:sub>
                        <m:r>
                          <a:rPr lang="en-US" sz="1200" b="0" i="1" smtClean="0">
                            <a:solidFill>
                              <a:srgbClr val="313131"/>
                            </a:solidFill>
                            <a:latin typeface="Cambria Math" panose="02040503050406030204" pitchFamily="18" charset="0"/>
                            <a:ea typeface="Cambria Math" panose="02040503050406030204" pitchFamily="18" charset="0"/>
                          </a:rPr>
                          <m:t>1 </m:t>
                        </m:r>
                      </m:sub>
                    </m:sSub>
                    <m:r>
                      <a:rPr lang="en-US" sz="1200" b="0" i="1" smtClean="0">
                        <a:solidFill>
                          <a:srgbClr val="313131"/>
                        </a:solidFill>
                        <a:latin typeface="Cambria Math" panose="02040503050406030204" pitchFamily="18" charset="0"/>
                        <a:ea typeface="Cambria Math" panose="02040503050406030204" pitchFamily="18" charset="0"/>
                      </a:rPr>
                      <m:t>𝑡h</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𝑞𝑢𝑎𝑛𝑡𝑖𝑙𝑒</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𝑜𝑓</m:t>
                    </m:r>
                    <m:r>
                      <a:rPr lang="en-US" sz="1200" b="0" i="1" smtClean="0">
                        <a:solidFill>
                          <a:srgbClr val="313131"/>
                        </a:solidFill>
                        <a:latin typeface="Cambria Math" panose="02040503050406030204" pitchFamily="18" charset="0"/>
                        <a:ea typeface="Cambria Math" panose="02040503050406030204" pitchFamily="18" charset="0"/>
                      </a:rPr>
                      <m:t> </m:t>
                    </m:r>
                    <m:r>
                      <a:rPr lang="en-US" sz="1200" b="0" i="1" smtClean="0">
                        <a:solidFill>
                          <a:srgbClr val="313131"/>
                        </a:solidFill>
                        <a:latin typeface="Cambria Math" panose="02040503050406030204" pitchFamily="18" charset="0"/>
                        <a:ea typeface="Cambria Math" panose="02040503050406030204" pitchFamily="18" charset="0"/>
                      </a:rPr>
                      <m:t>𝑎𝑏𝑠</m:t>
                    </m:r>
                    <m:r>
                      <a:rPr lang="en-US" sz="1200" b="0" i="1" smtClean="0">
                        <a:solidFill>
                          <a:srgbClr val="313131"/>
                        </a:solidFill>
                        <a:latin typeface="Cambria Math" panose="02040503050406030204" pitchFamily="18" charset="0"/>
                        <a:ea typeface="Cambria Math" panose="02040503050406030204" pitchFamily="18" charset="0"/>
                      </a:rPr>
                      <m:t>(</m:t>
                    </m:r>
                    <m:r>
                      <a:rPr lang="en-US" sz="1200" b="0" i="1" smtClean="0">
                        <a:solidFill>
                          <a:srgbClr val="313131"/>
                        </a:solidFill>
                        <a:latin typeface="Cambria Math" panose="02040503050406030204" pitchFamily="18" charset="0"/>
                        <a:ea typeface="Cambria Math" panose="02040503050406030204" pitchFamily="18" charset="0"/>
                      </a:rPr>
                      <m:t>𝑓</m:t>
                    </m:r>
                    <m:r>
                      <a:rPr lang="en-US" sz="1200" b="0" i="1" smtClean="0">
                        <a:solidFill>
                          <a:srgbClr val="313131"/>
                        </a:solidFill>
                        <a:latin typeface="Cambria Math" panose="02040503050406030204" pitchFamily="18" charset="0"/>
                        <a:ea typeface="Cambria Math" panose="02040503050406030204" pitchFamily="18" charset="0"/>
                      </a:rPr>
                      <m:t>)</m:t>
                    </m:r>
                  </m:oMath>
                </a14:m>
                <a:r>
                  <a:rPr lang="en-GB" sz="1200" dirty="0">
                    <a:solidFill>
                      <a:srgbClr val="313131"/>
                    </a:solidFill>
                  </a:rPr>
                  <a:t>, </a:t>
                </a:r>
                <a14:m>
                  <m:oMath xmlns:m="http://schemas.openxmlformats.org/officeDocument/2006/math">
                    <m:sSub>
                      <m:sSubPr>
                        <m:ctrlPr>
                          <a:rPr lang="en-US" sz="1200" i="1">
                            <a:solidFill>
                              <a:srgbClr val="313131"/>
                            </a:solidFill>
                            <a:latin typeface="Cambria Math" panose="02040503050406030204" pitchFamily="18" charset="0"/>
                          </a:rPr>
                        </m:ctrlPr>
                      </m:sSubPr>
                      <m:e>
                        <m:r>
                          <a:rPr lang="en-US" sz="1200" i="1">
                            <a:solidFill>
                              <a:srgbClr val="313131"/>
                            </a:solidFill>
                            <a:latin typeface="Cambria Math" panose="02040503050406030204" pitchFamily="18" charset="0"/>
                          </a:rPr>
                          <m:t>𝑎</m:t>
                        </m:r>
                      </m:e>
                      <m:sub>
                        <m:r>
                          <a:rPr lang="en-US" sz="1200" b="0" i="1" smtClean="0">
                            <a:solidFill>
                              <a:srgbClr val="313131"/>
                            </a:solidFill>
                            <a:latin typeface="Cambria Math" panose="02040503050406030204" pitchFamily="18" charset="0"/>
                          </a:rPr>
                          <m:t>2</m:t>
                        </m:r>
                      </m:sub>
                    </m:sSub>
                    <m:r>
                      <a:rPr lang="en-US" sz="1200" i="1">
                        <a:solidFill>
                          <a:srgbClr val="313131"/>
                        </a:solidFill>
                        <a:latin typeface="Cambria Math" panose="02040503050406030204" pitchFamily="18" charset="0"/>
                      </a:rPr>
                      <m:t>= </m:t>
                    </m:r>
                    <m:sSub>
                      <m:sSubPr>
                        <m:ctrlPr>
                          <a:rPr lang="en-US" sz="1200" i="1">
                            <a:solidFill>
                              <a:srgbClr val="313131"/>
                            </a:solidFill>
                            <a:latin typeface="Cambria Math" panose="02040503050406030204" pitchFamily="18" charset="0"/>
                            <a:ea typeface="Cambria Math" panose="02040503050406030204" pitchFamily="18" charset="0"/>
                          </a:rPr>
                        </m:ctrlPr>
                      </m:sSubPr>
                      <m:e>
                        <m:r>
                          <a:rPr lang="en-US" sz="1200" i="1">
                            <a:solidFill>
                              <a:srgbClr val="313131"/>
                            </a:solidFill>
                            <a:latin typeface="Cambria Math" panose="02040503050406030204" pitchFamily="18" charset="0"/>
                            <a:ea typeface="Cambria Math" panose="02040503050406030204" pitchFamily="18" charset="0"/>
                          </a:rPr>
                          <m:t>𝜃</m:t>
                        </m:r>
                      </m:e>
                      <m:sub>
                        <m:r>
                          <a:rPr lang="en-US" sz="1200" b="0" i="1" smtClean="0">
                            <a:solidFill>
                              <a:srgbClr val="313131"/>
                            </a:solidFill>
                            <a:latin typeface="Cambria Math" panose="02040503050406030204" pitchFamily="18" charset="0"/>
                            <a:ea typeface="Cambria Math" panose="02040503050406030204" pitchFamily="18" charset="0"/>
                          </a:rPr>
                          <m:t>2 </m:t>
                        </m:r>
                      </m:sub>
                    </m:sSub>
                    <m:r>
                      <a:rPr lang="en-US" sz="1200" i="1">
                        <a:solidFill>
                          <a:srgbClr val="313131"/>
                        </a:solidFill>
                        <a:latin typeface="Cambria Math" panose="02040503050406030204" pitchFamily="18" charset="0"/>
                        <a:ea typeface="Cambria Math" panose="02040503050406030204" pitchFamily="18" charset="0"/>
                      </a:rPr>
                      <m:t>𝑡h</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𝑞𝑢𝑎𝑛𝑡𝑖𝑙𝑒</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𝑜𝑓</m:t>
                    </m:r>
                    <m:r>
                      <a:rPr lang="en-US" sz="1200" i="1">
                        <a:solidFill>
                          <a:srgbClr val="313131"/>
                        </a:solidFill>
                        <a:latin typeface="Cambria Math" panose="02040503050406030204" pitchFamily="18" charset="0"/>
                        <a:ea typeface="Cambria Math" panose="02040503050406030204" pitchFamily="18" charset="0"/>
                      </a:rPr>
                      <m:t> </m:t>
                    </m:r>
                    <m:r>
                      <a:rPr lang="en-US" sz="1200" i="1">
                        <a:solidFill>
                          <a:srgbClr val="313131"/>
                        </a:solidFill>
                        <a:latin typeface="Cambria Math" panose="02040503050406030204" pitchFamily="18" charset="0"/>
                        <a:ea typeface="Cambria Math" panose="02040503050406030204" pitchFamily="18" charset="0"/>
                      </a:rPr>
                      <m:t>𝑎𝑏𝑠</m:t>
                    </m:r>
                    <m:d>
                      <m:dPr>
                        <m:ctrlPr>
                          <a:rPr lang="en-US" sz="1200" i="1">
                            <a:solidFill>
                              <a:srgbClr val="313131"/>
                            </a:solidFill>
                            <a:latin typeface="Cambria Math" panose="02040503050406030204" pitchFamily="18" charset="0"/>
                            <a:ea typeface="Cambria Math" panose="02040503050406030204" pitchFamily="18" charset="0"/>
                          </a:rPr>
                        </m:ctrlPr>
                      </m:dPr>
                      <m:e>
                        <m:r>
                          <a:rPr lang="en-US" sz="1200" i="1">
                            <a:solidFill>
                              <a:srgbClr val="313131"/>
                            </a:solidFill>
                            <a:latin typeface="Cambria Math" panose="02040503050406030204" pitchFamily="18" charset="0"/>
                            <a:ea typeface="Cambria Math" panose="02040503050406030204" pitchFamily="18" charset="0"/>
                          </a:rPr>
                          <m:t>𝑓</m:t>
                        </m:r>
                      </m:e>
                    </m:d>
                  </m:oMath>
                </a14:m>
                <a:endParaRPr lang="en-US" sz="1200" dirty="0">
                  <a:solidFill>
                    <a:srgbClr val="313131"/>
                  </a:solidFill>
                  <a:ea typeface="Cambria Math" panose="02040503050406030204" pitchFamily="18" charset="0"/>
                </a:endParaRPr>
              </a:p>
              <a:p>
                <a:pPr marL="342900" indent="-342900" algn="just">
                  <a:spcBef>
                    <a:spcPts val="600"/>
                  </a:spcBef>
                  <a:buSzPct val="100000"/>
                  <a:buFontTx/>
                  <a:buAutoNum type="arabicPeriod"/>
                </a:pPr>
                <a:r>
                  <a:rPr lang="en-US" sz="1200" dirty="0">
                    <a:solidFill>
                      <a:srgbClr val="313131"/>
                    </a:solidFill>
                  </a:rPr>
                  <a:t>Initialize : </a:t>
                </a:r>
                <a14:m>
                  <m:oMath xmlns:m="http://schemas.openxmlformats.org/officeDocument/2006/math">
                    <m:r>
                      <m:rPr>
                        <m:sty m:val="p"/>
                      </m:rPr>
                      <a:rPr lang="en-US" sz="1100" b="0" i="0" smtClean="0">
                        <a:solidFill>
                          <a:prstClr val="black"/>
                        </a:solidFill>
                        <a:latin typeface="Cambria Math" panose="02040503050406030204" pitchFamily="18" charset="0"/>
                      </a:rPr>
                      <m:t>movement</m:t>
                    </m:r>
                    <m:r>
                      <a:rPr lang="en-US" sz="1100" b="0" i="0" smtClean="0">
                        <a:solidFill>
                          <a:prstClr val="black"/>
                        </a:solidFill>
                        <a:latin typeface="Cambria Math" panose="02040503050406030204" pitchFamily="18" charset="0"/>
                      </a:rPr>
                      <m:t>=0, </m:t>
                    </m:r>
                    <m:r>
                      <m:rPr>
                        <m:sty m:val="p"/>
                      </m:rPr>
                      <a:rPr lang="en-US" sz="1100" b="0" i="0" smtClean="0">
                        <a:solidFill>
                          <a:prstClr val="black"/>
                        </a:solidFill>
                        <a:latin typeface="Cambria Math" panose="02040503050406030204" pitchFamily="18" charset="0"/>
                      </a:rPr>
                      <m:t>last</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change</m:t>
                    </m:r>
                    <m:r>
                      <a:rPr lang="en-US" sz="1100" b="0" i="0" smtClean="0">
                        <a:solidFill>
                          <a:prstClr val="black"/>
                        </a:solidFill>
                        <a:latin typeface="Cambria Math" panose="02040503050406030204" pitchFamily="18" charset="0"/>
                      </a:rPr>
                      <m:t>=0, </m:t>
                    </m:r>
                    <m:r>
                      <m:rPr>
                        <m:sty m:val="p"/>
                      </m:rPr>
                      <a:rPr lang="en-US" sz="1100" b="0" i="0" smtClean="0">
                        <a:solidFill>
                          <a:prstClr val="black"/>
                        </a:solidFill>
                        <a:latin typeface="Cambria Math" panose="02040503050406030204" pitchFamily="18" charset="0"/>
                      </a:rPr>
                      <m:t>last</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state</m:t>
                    </m:r>
                    <m:r>
                      <a:rPr lang="en-US" sz="1100" b="0" i="0" smtClean="0">
                        <a:solidFill>
                          <a:prstClr val="black"/>
                        </a:solidFill>
                        <a:latin typeface="Cambria Math" panose="02040503050406030204" pitchFamily="18" charset="0"/>
                      </a:rPr>
                      <m:t> </m:t>
                    </m:r>
                    <m:r>
                      <m:rPr>
                        <m:sty m:val="p"/>
                      </m:rPr>
                      <a:rPr lang="en-US" sz="1100" b="0" i="0" smtClean="0">
                        <a:solidFill>
                          <a:prstClr val="black"/>
                        </a:solidFill>
                        <a:latin typeface="Cambria Math" panose="02040503050406030204" pitchFamily="18" charset="0"/>
                      </a:rPr>
                      <m:t>change</m:t>
                    </m:r>
                    <m:r>
                      <a:rPr lang="en-US" sz="1100" b="0" i="0" smtClean="0">
                        <a:solidFill>
                          <a:prstClr val="black"/>
                        </a:solidFill>
                        <a:latin typeface="Cambria Math" panose="02040503050406030204" pitchFamily="18" charset="0"/>
                      </a:rPr>
                      <m:t>=0, </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𝑠</m:t>
                        </m:r>
                      </m:e>
                      <m:sub>
                        <m:r>
                          <a:rPr lang="en-US" sz="1100" b="0" i="1" smtClean="0">
                            <a:solidFill>
                              <a:prstClr val="black"/>
                            </a:solidFill>
                            <a:latin typeface="Cambria Math" panose="02040503050406030204" pitchFamily="18" charset="0"/>
                          </a:rPr>
                          <m:t>0</m:t>
                        </m:r>
                      </m:sub>
                    </m:sSub>
                    <m:r>
                      <a:rPr lang="en-US" sz="1100">
                        <a:solidFill>
                          <a:prstClr val="black"/>
                        </a:solidFill>
                        <a:latin typeface="Cambria Math" panose="02040503050406030204" pitchFamily="18" charset="0"/>
                      </a:rPr>
                      <m:t>=</m:t>
                    </m:r>
                    <m:sSub>
                      <m:sSubPr>
                        <m:ctrlPr>
                          <a:rPr lang="en-US" sz="1100" i="1">
                            <a:solidFill>
                              <a:prstClr val="black"/>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argmin</m:t>
                        </m:r>
                      </m:e>
                      <m:sub>
                        <m:r>
                          <m:rPr>
                            <m:sty m:val="p"/>
                          </m:rPr>
                          <a:rPr lang="en-US" sz="1100">
                            <a:solidFill>
                              <a:prstClr val="black"/>
                            </a:solidFill>
                            <a:latin typeface="Cambria Math" panose="02040503050406030204" pitchFamily="18" charset="0"/>
                          </a:rPr>
                          <m:t>j</m:t>
                        </m:r>
                        <m:r>
                          <a:rPr lang="en-US" sz="1100">
                            <a:solidFill>
                              <a:prstClr val="black"/>
                            </a:solidFill>
                            <a:latin typeface="Cambria Math" panose="02040503050406030204" pitchFamily="18" charset="0"/>
                          </a:rPr>
                          <m:t> </m:t>
                        </m:r>
                        <m:r>
                          <a:rPr lang="en-US" sz="1100" i="1">
                            <a:solidFill>
                              <a:prstClr val="black"/>
                            </a:solidFill>
                            <a:latin typeface="Cambria Math" panose="02040503050406030204" pitchFamily="18" charset="0"/>
                            <a:ea typeface="Cambria Math" panose="02040503050406030204" pitchFamily="18" charset="0"/>
                          </a:rPr>
                          <m:t>∈{0,..</m:t>
                        </m:r>
                        <m:r>
                          <a:rPr lang="en-US" sz="1100" i="1">
                            <a:solidFill>
                              <a:prstClr val="black"/>
                            </a:solidFill>
                            <a:latin typeface="Cambria Math" panose="02040503050406030204" pitchFamily="18" charset="0"/>
                            <a:ea typeface="Cambria Math" panose="02040503050406030204" pitchFamily="18" charset="0"/>
                          </a:rPr>
                          <m:t>𝑘</m:t>
                        </m:r>
                        <m:r>
                          <a:rPr lang="en-US" sz="1100" i="1">
                            <a:solidFill>
                              <a:prstClr val="black"/>
                            </a:solidFill>
                            <a:latin typeface="Cambria Math" panose="02040503050406030204" pitchFamily="18" charset="0"/>
                            <a:ea typeface="Cambria Math" panose="02040503050406030204" pitchFamily="18" charset="0"/>
                          </a:rPr>
                          <m:t>}</m:t>
                        </m:r>
                      </m:sub>
                    </m:sSub>
                    <m:r>
                      <a:rPr lang="en-US" sz="1100">
                        <a:solidFill>
                          <a:prstClr val="black"/>
                        </a:solidFill>
                        <a:latin typeface="Cambria Math" panose="02040503050406030204" pitchFamily="18" charset="0"/>
                      </a:rPr>
                      <m:t>(</m:t>
                    </m:r>
                    <m:r>
                      <m:rPr>
                        <m:sty m:val="p"/>
                      </m:rPr>
                      <a:rPr lang="en-US" sz="1100">
                        <a:solidFill>
                          <a:prstClr val="black"/>
                        </a:solidFill>
                        <a:latin typeface="Cambria Math" panose="02040503050406030204" pitchFamily="18" charset="0"/>
                      </a:rPr>
                      <m:t>abs</m:t>
                    </m:r>
                    <m:d>
                      <m:dPr>
                        <m:ctrlPr>
                          <a:rPr lang="en-US" sz="1100" i="1">
                            <a:solidFill>
                              <a:prstClr val="black"/>
                            </a:solidFill>
                            <a:latin typeface="Cambria Math" panose="02040503050406030204" pitchFamily="18" charset="0"/>
                          </a:rPr>
                        </m:ctrlPr>
                      </m:dPr>
                      <m:e>
                        <m:sSub>
                          <m:sSubPr>
                            <m:ctrlPr>
                              <a:rPr lang="en-US" sz="1100" i="1">
                                <a:solidFill>
                                  <a:prstClr val="black"/>
                                </a:solidFill>
                                <a:latin typeface="Cambria Math" panose="02040503050406030204" pitchFamily="18" charset="0"/>
                              </a:rPr>
                            </m:ctrlPr>
                          </m:sSubPr>
                          <m:e>
                            <m:r>
                              <m:rPr>
                                <m:sty m:val="p"/>
                              </m:rPr>
                              <a:rPr lang="en-US" sz="1100">
                                <a:solidFill>
                                  <a:prstClr val="black"/>
                                </a:solidFill>
                                <a:latin typeface="Cambria Math" panose="02040503050406030204" pitchFamily="18" charset="0"/>
                              </a:rPr>
                              <m:t>rf</m:t>
                            </m:r>
                          </m:e>
                          <m:sub>
                            <m:r>
                              <a:rPr lang="en-US" sz="1100" b="0" i="0" smtClean="0">
                                <a:solidFill>
                                  <a:prstClr val="black"/>
                                </a:solidFill>
                                <a:latin typeface="Cambria Math" panose="02040503050406030204" pitchFamily="18" charset="0"/>
                              </a:rPr>
                              <m:t>0</m:t>
                            </m:r>
                          </m:sub>
                        </m:sSub>
                        <m:r>
                          <a:rPr lang="en-US" sz="1100">
                            <a:solidFill>
                              <a:prstClr val="black"/>
                            </a:solidFill>
                            <a:latin typeface="Cambria Math" panose="02040503050406030204" pitchFamily="18" charset="0"/>
                          </a:rPr>
                          <m:t> −</m:t>
                        </m:r>
                        <m:acc>
                          <m:accPr>
                            <m:chr m:val="̂"/>
                            <m:ctrlPr>
                              <a:rPr lang="en-US" sz="1100" i="1">
                                <a:solidFill>
                                  <a:srgbClr val="313131"/>
                                </a:solidFill>
                                <a:latin typeface="Cambria Math" panose="02040503050406030204" pitchFamily="18" charset="0"/>
                              </a:rPr>
                            </m:ctrlPr>
                          </m:accPr>
                          <m:e>
                            <m:sSub>
                              <m:sSubPr>
                                <m:ctrlPr>
                                  <a:rPr lang="en-US" sz="1100" i="1">
                                    <a:solidFill>
                                      <a:srgbClr val="313131"/>
                                    </a:solidFill>
                                    <a:latin typeface="Cambria Math" panose="02040503050406030204" pitchFamily="18" charset="0"/>
                                  </a:rPr>
                                </m:ctrlPr>
                              </m:sSubPr>
                              <m:e>
                                <m:r>
                                  <a:rPr lang="en-US" sz="1100" i="1">
                                    <a:solidFill>
                                      <a:srgbClr val="313131"/>
                                    </a:solidFill>
                                    <a:latin typeface="Cambria Math" panose="02040503050406030204" pitchFamily="18" charset="0"/>
                                  </a:rPr>
                                  <m:t>𝑚</m:t>
                                </m:r>
                              </m:e>
                              <m:sub>
                                <m:r>
                                  <a:rPr lang="en-US" sz="1100" i="1">
                                    <a:solidFill>
                                      <a:srgbClr val="313131"/>
                                    </a:solidFill>
                                    <a:latin typeface="Cambria Math" panose="02040503050406030204" pitchFamily="18" charset="0"/>
                                  </a:rPr>
                                  <m:t>𝑗</m:t>
                                </m:r>
                              </m:sub>
                            </m:sSub>
                          </m:e>
                        </m:acc>
                      </m:e>
                    </m:d>
                    <m:r>
                      <a:rPr lang="en-US" sz="1100" i="1">
                        <a:solidFill>
                          <a:srgbClr val="313131"/>
                        </a:solidFill>
                        <a:latin typeface="Cambria Math" panose="02040503050406030204" pitchFamily="18" charset="0"/>
                      </a:rPr>
                      <m:t>)</m:t>
                    </m:r>
                  </m:oMath>
                </a14:m>
                <a:endParaRPr lang="en-US" sz="1200" dirty="0">
                  <a:solidFill>
                    <a:srgbClr val="313131"/>
                  </a:solidFill>
                </a:endParaRPr>
              </a:p>
              <a:p>
                <a:pPr marL="342900" indent="-342900" algn="just">
                  <a:spcBef>
                    <a:spcPts val="600"/>
                  </a:spcBef>
                  <a:buSzPct val="100000"/>
                  <a:buAutoNum type="arabicPeriod"/>
                </a:pPr>
                <a:r>
                  <a:rPr lang="en-US" sz="1200" dirty="0">
                    <a:solidFill>
                      <a:srgbClr val="313131"/>
                    </a:solidFill>
                  </a:rPr>
                  <a:t>Run through </a:t>
                </a:r>
                <a14:m>
                  <m:oMath xmlns:m="http://schemas.openxmlformats.org/officeDocument/2006/math">
                    <m:r>
                      <a:rPr lang="en-US" sz="1200" i="1" dirty="0" smtClean="0">
                        <a:solidFill>
                          <a:srgbClr val="313131"/>
                        </a:solidFill>
                        <a:latin typeface="Cambria Math" panose="02040503050406030204" pitchFamily="18" charset="0"/>
                      </a:rPr>
                      <m:t>𝑓</m:t>
                    </m:r>
                  </m:oMath>
                </a14:m>
                <a:r>
                  <a:rPr lang="en-US" sz="1200" dirty="0">
                    <a:solidFill>
                      <a:srgbClr val="313131"/>
                    </a:solidFill>
                  </a:rPr>
                  <a:t> and update variables according to the following logic :</a:t>
                </a:r>
              </a:p>
              <a:p>
                <a:pPr marL="342900" indent="-342900" algn="just">
                  <a:spcBef>
                    <a:spcPts val="600"/>
                  </a:spcBef>
                  <a:buSzPct val="100000"/>
                  <a:buAutoNum type="arabicPeriod"/>
                </a:pPr>
                <a:endParaRPr lang="en-GB" sz="1200" dirty="0">
                  <a:solidFill>
                    <a:srgbClr val="313131"/>
                  </a:solidFill>
                </a:endParaRPr>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24287" y="3964129"/>
                <a:ext cx="10607707" cy="1505990"/>
              </a:xfrm>
              <a:prstGeom prst="rect">
                <a:avLst/>
              </a:prstGeom>
              <a:blipFill>
                <a:blip r:embed="rId6"/>
                <a:stretch>
                  <a:fillRect l="-920" t="-3239"/>
                </a:stretch>
              </a:blipFill>
            </p:spPr>
            <p:txBody>
              <a:bodyPr/>
              <a:lstStyle/>
              <a:p>
                <a:r>
                  <a:rPr lang="en-GB">
                    <a:noFill/>
                  </a:rPr>
                  <a:t> </a:t>
                </a:r>
              </a:p>
            </p:txBody>
          </p:sp>
        </mc:Fallback>
      </mc:AlternateContent>
    </p:spTree>
    <p:extLst>
      <p:ext uri="{BB962C8B-B14F-4D97-AF65-F5344CB8AC3E}">
        <p14:creationId xmlns:p14="http://schemas.microsoft.com/office/powerpoint/2010/main" val="118192469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Global Overview</a:t>
            </a:r>
            <a:endParaRPr lang="en-US" sz="3600" noProof="0" dirty="0"/>
          </a:p>
        </p:txBody>
      </p:sp>
    </p:spTree>
    <p:extLst>
      <p:ext uri="{BB962C8B-B14F-4D97-AF65-F5344CB8AC3E}">
        <p14:creationId xmlns:p14="http://schemas.microsoft.com/office/powerpoint/2010/main" val="3831415505"/>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1895988"/>
            <a:ext cx="11042709" cy="4301883"/>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
        <p:nvSpPr>
          <p:cNvPr id="33" name="TextBox 32"/>
          <p:cNvSpPr txBox="1"/>
          <p:nvPr/>
        </p:nvSpPr>
        <p:spPr bwMode="auto">
          <a:xfrm>
            <a:off x="346145" y="1223713"/>
            <a:ext cx="10742203" cy="532334"/>
          </a:xfrm>
          <a:prstGeom prst="rect">
            <a:avLst/>
          </a:prstGeom>
          <a:noFill/>
          <a:ln w="9525">
            <a:solidFill>
              <a:schemeClr val="tx2"/>
            </a:solidFill>
            <a:prstDash val="dash"/>
          </a:ln>
        </p:spPr>
        <p:txBody>
          <a:bodyPr lIns="72000" tIns="72000" rIns="108000" bIns="72000" anchor="ctr"/>
          <a:lstStyle/>
          <a:p>
            <a:pPr algn="ctr" defTabSz="957998">
              <a:defRPr/>
            </a:pPr>
            <a:endParaRPr lang="en-US" sz="2000" dirty="0">
              <a:solidFill>
                <a:srgbClr val="313131"/>
              </a:solidFill>
            </a:endParaRPr>
          </a:p>
          <a:p>
            <a:pPr algn="ctr" defTabSz="957998">
              <a:defRPr/>
            </a:pPr>
            <a:r>
              <a:rPr lang="en-US" sz="2000" dirty="0">
                <a:solidFill>
                  <a:srgbClr val="313131"/>
                </a:solidFill>
              </a:rPr>
              <a:t>Update logic</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p:sp>
        <p:nvSpPr>
          <p:cNvPr id="25" name="TextBox 24"/>
          <p:cNvSpPr txBox="1"/>
          <p:nvPr/>
        </p:nvSpPr>
        <p:spPr>
          <a:xfrm rot="1092905">
            <a:off x="10033365" y="1103521"/>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r>
              <a:rPr lang="en-US" sz="1800" dirty="0">
                <a:solidFill>
                  <a:schemeClr val="tx1">
                    <a:lumMod val="50000"/>
                    <a:lumOff val="50000"/>
                  </a:schemeClr>
                </a:solidFill>
              </a:rPr>
              <a:t>Hidden state estimation Module</a:t>
            </a:r>
            <a:endParaRPr lang="en-GB" sz="1800" dirty="0">
              <a:solidFill>
                <a:schemeClr val="tx1">
                  <a:lumMod val="50000"/>
                  <a:lumOff val="50000"/>
                </a:schemeClr>
              </a:solidFill>
            </a:endParaRP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38A560B-5A5D-C390-B2C1-008025ACEB76}"/>
                  </a:ext>
                </a:extLst>
              </p:cNvPr>
              <p:cNvGraphicFramePr>
                <a:graphicFrameLocks noGrp="1"/>
              </p:cNvGraphicFramePr>
              <p:nvPr>
                <p:extLst>
                  <p:ext uri="{D42A27DB-BD31-4B8C-83A1-F6EECF244321}">
                    <p14:modId xmlns:p14="http://schemas.microsoft.com/office/powerpoint/2010/main" val="361211952"/>
                  </p:ext>
                </p:extLst>
              </p:nvPr>
            </p:nvGraphicFramePr>
            <p:xfrm>
              <a:off x="434448" y="1983518"/>
              <a:ext cx="10828700" cy="1352014"/>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3">
                      <a:extLst>
                        <a:ext uri="{9D8B030D-6E8A-4147-A177-3AD203B41FA5}">
                          <a16:colId xmlns:a16="http://schemas.microsoft.com/office/drawing/2014/main" val="2285883331"/>
                        </a:ext>
                      </a:extLst>
                    </a:gridCol>
                    <a:gridCol w="3109748">
                      <a:extLst>
                        <a:ext uri="{9D8B030D-6E8A-4147-A177-3AD203B41FA5}">
                          <a16:colId xmlns:a16="http://schemas.microsoft.com/office/drawing/2014/main" val="1780717267"/>
                        </a:ext>
                      </a:extLst>
                    </a:gridCol>
                  </a:tblGrid>
                  <a:tr h="328294">
                    <a:tc>
                      <a:txBody>
                        <a:bodyPr/>
                        <a:lstStyle/>
                        <a:p>
                          <a:pPr algn="ct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1931914802"/>
                      </a:ext>
                    </a:extLst>
                  </a:tr>
                  <a:tr h="1023720">
                    <a:tc>
                      <a:txBody>
                        <a:bodyPr/>
                        <a:lstStyle/>
                        <a:p>
                          <a:pPr algn="ct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−1</m:t>
                              </m:r>
                            </m:oMath>
                          </a14:m>
                          <a:r>
                            <a:rPr lang="en-GB" sz="1100" dirty="0"/>
                            <a:t> </a:t>
                          </a:r>
                          <a:r>
                            <a:rPr lang="en-US" sz="1100" dirty="0"/>
                            <a:t>(transitioning to a higher regime)</a:t>
                          </a:r>
                          <a:endParaRPr lang="en-GB" sz="1100" dirty="0"/>
                        </a:p>
                      </a:txBody>
                      <a:tcPr/>
                    </a:tc>
                    <a:tc>
                      <a:txBody>
                        <a:bodyPr/>
                        <a:lstStyle/>
                        <a:p>
                          <a:pPr algn="ctr"/>
                          <a:r>
                            <a:rPr lang="en-US" sz="1100" dirty="0"/>
                            <a:t>/</a:t>
                          </a: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𝑀𝑜𝑣𝑒𝑚𝑒𝑛𝑡</m:t>
                                </m:r>
                                <m:r>
                                  <a:rPr lang="en-US" sz="1100" b="0" i="1" smtClean="0">
                                    <a:latin typeface="Cambria Math" panose="02040503050406030204" pitchFamily="18" charset="0"/>
                                  </a:rPr>
                                  <m:t>=0</m:t>
                                </m:r>
                              </m:oMath>
                            </m:oMathPara>
                          </a14:m>
                          <a:endParaRPr lang="en-GB" sz="1100" dirty="0"/>
                        </a:p>
                        <a:p>
                          <a:pPr algn="ctr"/>
                          <a:r>
                            <a:rPr lang="en-US" sz="1100" dirty="0"/>
                            <a:t>Append </a:t>
                          </a:r>
                          <a14:m>
                            <m:oMath xmlns:m="http://schemas.openxmlformats.org/officeDocument/2006/math">
                              <m:r>
                                <a:rPr lang="en-US" sz="1100" i="1" dirty="0" smtClean="0">
                                  <a:latin typeface="Cambria Math" panose="02040503050406030204" pitchFamily="18" charset="0"/>
                                </a:rPr>
                                <m:t>(</m:t>
                              </m:r>
                              <m:r>
                                <a:rPr lang="en-US" sz="1100" i="1" dirty="0" smtClean="0">
                                  <a:latin typeface="Cambria Math" panose="02040503050406030204" pitchFamily="18" charset="0"/>
                                </a:rPr>
                                <m:t>𝑙𝑎𝑠𝑡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𝑐h𝑎𝑛𝑔𝑒</m:t>
                              </m:r>
                              <m:r>
                                <a:rPr lang="en-US" sz="1100" i="1" dirty="0" smtClean="0">
                                  <a:latin typeface="Cambria Math" panose="02040503050406030204" pitchFamily="18" charset="0"/>
                                </a:rPr>
                                <m:t> ,</m:t>
                              </m:r>
                              <m:r>
                                <a:rPr lang="en-US" sz="1100" i="1" dirty="0" err="1">
                                  <a:latin typeface="Cambria Math" panose="02040503050406030204" pitchFamily="18" charset="0"/>
                                </a:rPr>
                                <m:t>𝑖</m:t>
                              </m:r>
                              <m:r>
                                <a:rPr lang="en-US" sz="1100" b="0" i="1" dirty="0" smtClean="0">
                                  <a:latin typeface="Cambria Math" panose="02040503050406030204" pitchFamily="18" charset="0"/>
                                </a:rPr>
                                <m:t> </m:t>
                              </m:r>
                              <m:r>
                                <a:rPr lang="en-US" sz="1100" i="1" dirty="0">
                                  <a:latin typeface="Cambria Math" panose="02040503050406030204" pitchFamily="18" charset="0"/>
                                </a:rPr>
                                <m:t>) </m:t>
                              </m:r>
                            </m:oMath>
                          </a14:m>
                          <a:r>
                            <a:rPr lang="en-US" sz="1100" dirty="0"/>
                            <a:t>to </a:t>
                          </a:r>
                          <a14:m>
                            <m:oMath xmlns:m="http://schemas.openxmlformats.org/officeDocument/2006/math">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𝑇</m:t>
                                  </m:r>
                                </m:e>
                                <m:sub>
                                  <m:r>
                                    <a:rPr lang="en-US" sz="1100" b="0" i="1" smtClean="0">
                                      <a:solidFill>
                                        <a:srgbClr val="313131"/>
                                      </a:solidFill>
                                      <a:latin typeface="Cambria Math" panose="02040503050406030204" pitchFamily="18" charset="0"/>
                                    </a:rPr>
                                    <m:t>𝑙𝑖𝑠𝑡</m:t>
                                  </m:r>
                                </m:sub>
                              </m:sSub>
                            </m:oMath>
                          </a14:m>
                          <a:r>
                            <a:rPr lang="en-US" sz="1100" dirty="0">
                              <a:solidFill>
                                <a:srgbClr val="313131"/>
                              </a:solidFill>
                            </a:rPr>
                            <a:t> </a:t>
                          </a:r>
                          <a:endParaRPr lang="en-US" sz="1100" dirty="0"/>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sub>
                                </m:sSub>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argmin</m:t>
                                    </m:r>
                                  </m:e>
                                  <m:sub>
                                    <m:r>
                                      <m:rPr>
                                        <m:sty m:val="p"/>
                                      </m:rPr>
                                      <a:rPr lang="en-US" sz="1100" b="0" i="0" smtClean="0">
                                        <a:latin typeface="Cambria Math" panose="02040503050406030204" pitchFamily="18" charset="0"/>
                                      </a:rPr>
                                      <m:t>j</m:t>
                                    </m:r>
                                    <m:r>
                                      <a:rPr lang="en-US" sz="1100" b="0" i="0" smtClean="0">
                                        <a:latin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𝑘</m:t>
                                    </m:r>
                                    <m:r>
                                      <a:rPr lang="en-US" sz="1100" b="0" i="1" smtClean="0">
                                        <a:latin typeface="Cambria Math" panose="02040503050406030204" pitchFamily="18" charset="0"/>
                                        <a:ea typeface="Cambria Math" panose="02040503050406030204" pitchFamily="18" charset="0"/>
                                      </a:rPr>
                                      <m:t>}</m:t>
                                    </m:r>
                                  </m:sub>
                                </m:sSub>
                                <m:r>
                                  <a:rPr lang="en-US" sz="1100" b="0" i="0" smtClean="0">
                                    <a:latin typeface="Cambria Math" panose="02040503050406030204" pitchFamily="18" charset="0"/>
                                  </a:rPr>
                                  <m:t>(</m:t>
                                </m:r>
                                <m:r>
                                  <m:rPr>
                                    <m:sty m:val="p"/>
                                  </m:rPr>
                                  <a:rPr lang="en-US" sz="1100" b="0" i="0" smtClean="0">
                                    <a:latin typeface="Cambria Math" panose="02040503050406030204" pitchFamily="18" charset="0"/>
                                  </a:rPr>
                                  <m:t>abs</m:t>
                                </m:r>
                                <m:d>
                                  <m:dPr>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rf</m:t>
                                        </m:r>
                                      </m:e>
                                      <m:sub>
                                        <m:r>
                                          <m:rPr>
                                            <m:sty m:val="p"/>
                                          </m:rPr>
                                          <a:rPr lang="en-US" sz="1100" b="0" i="0" smtClean="0">
                                            <a:latin typeface="Cambria Math" panose="02040503050406030204" pitchFamily="18" charset="0"/>
                                          </a:rPr>
                                          <m:t>i</m:t>
                                        </m:r>
                                      </m:sub>
                                    </m:sSub>
                                    <m:r>
                                      <a:rPr lang="en-US" sz="1100" b="0" i="0" smtClean="0">
                                        <a:latin typeface="Cambria Math" panose="02040503050406030204" pitchFamily="18" charset="0"/>
                                      </a:rPr>
                                      <m:t> −</m:t>
                                    </m:r>
                                    <m:acc>
                                      <m:accPr>
                                        <m:chr m:val="̂"/>
                                        <m:ctrlPr>
                                          <a:rPr lang="en-US" sz="1100" b="0" i="1" smtClean="0">
                                            <a:solidFill>
                                              <a:srgbClr val="313131"/>
                                            </a:solidFill>
                                            <a:latin typeface="Cambria Math" panose="02040503050406030204" pitchFamily="18" charset="0"/>
                                          </a:rPr>
                                        </m:ctrlPr>
                                      </m:accPr>
                                      <m:e>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𝑚</m:t>
                                            </m:r>
                                          </m:e>
                                          <m:sub>
                                            <m:r>
                                              <a:rPr lang="en-US" sz="1100" b="0" i="1" smtClean="0">
                                                <a:solidFill>
                                                  <a:srgbClr val="313131"/>
                                                </a:solidFill>
                                                <a:latin typeface="Cambria Math" panose="02040503050406030204" pitchFamily="18" charset="0"/>
                                              </a:rPr>
                                              <m:t>𝑗</m:t>
                                            </m:r>
                                          </m:sub>
                                        </m:sSub>
                                      </m:e>
                                    </m:acc>
                                  </m:e>
                                </m:d>
                                <m:r>
                                  <a:rPr lang="en-US" sz="1100" b="0" i="1" smtClean="0">
                                    <a:solidFill>
                                      <a:srgbClr val="313131"/>
                                    </a:solidFill>
                                    <a:latin typeface="Cambria Math" panose="02040503050406030204" pitchFamily="18" charset="0"/>
                                  </a:rPr>
                                  <m:t>)</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809586079"/>
                      </a:ext>
                    </a:extLst>
                  </a:tr>
                </a:tbl>
              </a:graphicData>
            </a:graphic>
          </p:graphicFrame>
        </mc:Choice>
        <mc:Fallback xmlns="">
          <p:graphicFrame>
            <p:nvGraphicFramePr>
              <p:cNvPr id="4" name="Table 4">
                <a:extLst>
                  <a:ext uri="{FF2B5EF4-FFF2-40B4-BE49-F238E27FC236}">
                    <a16:creationId xmlns:a16="http://schemas.microsoft.com/office/drawing/2014/main" id="{938A560B-5A5D-C390-B2C1-008025ACEB76}"/>
                  </a:ext>
                </a:extLst>
              </p:cNvPr>
              <p:cNvGraphicFramePr>
                <a:graphicFrameLocks noGrp="1"/>
              </p:cNvGraphicFramePr>
              <p:nvPr>
                <p:extLst>
                  <p:ext uri="{D42A27DB-BD31-4B8C-83A1-F6EECF244321}">
                    <p14:modId xmlns:p14="http://schemas.microsoft.com/office/powerpoint/2010/main" val="361211952"/>
                  </p:ext>
                </p:extLst>
              </p:nvPr>
            </p:nvGraphicFramePr>
            <p:xfrm>
              <a:off x="434448" y="1983518"/>
              <a:ext cx="10828700" cy="1352014"/>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3">
                      <a:extLst>
                        <a:ext uri="{9D8B030D-6E8A-4147-A177-3AD203B41FA5}">
                          <a16:colId xmlns:a16="http://schemas.microsoft.com/office/drawing/2014/main" val="2285883331"/>
                        </a:ext>
                      </a:extLst>
                    </a:gridCol>
                    <a:gridCol w="3109748">
                      <a:extLst>
                        <a:ext uri="{9D8B030D-6E8A-4147-A177-3AD203B41FA5}">
                          <a16:colId xmlns:a16="http://schemas.microsoft.com/office/drawing/2014/main" val="1780717267"/>
                        </a:ext>
                      </a:extLst>
                    </a:gridCol>
                  </a:tblGrid>
                  <a:tr h="328294">
                    <a:tc>
                      <a:txBody>
                        <a:bodyPr/>
                        <a:lstStyle/>
                        <a:p>
                          <a:pPr algn="ctr"/>
                          <a:endParaRPr lang="en-GB" sz="1100" dirty="0"/>
                        </a:p>
                      </a:txBody>
                      <a:tcPr/>
                    </a:tc>
                    <a:tc>
                      <a:txBody>
                        <a:bodyPr/>
                        <a:lstStyle/>
                        <a:p>
                          <a:endParaRPr lang="en-US"/>
                        </a:p>
                      </a:txBody>
                      <a:tcPr>
                        <a:blipFill>
                          <a:blip r:embed="rId3"/>
                          <a:stretch>
                            <a:fillRect l="-78208" t="-1852" r="-253269" b="-316667"/>
                          </a:stretch>
                        </a:blipFill>
                      </a:tcPr>
                    </a:tc>
                    <a:tc>
                      <a:txBody>
                        <a:bodyPr/>
                        <a:lstStyle/>
                        <a:p>
                          <a:endParaRPr lang="en-US"/>
                        </a:p>
                      </a:txBody>
                      <a:tcPr>
                        <a:blipFill>
                          <a:blip r:embed="rId3"/>
                          <a:stretch>
                            <a:fillRect l="-138346" t="-1852" r="-96617" b="-316667"/>
                          </a:stretch>
                        </a:blipFill>
                      </a:tcPr>
                    </a:tc>
                    <a:tc>
                      <a:txBody>
                        <a:bodyPr/>
                        <a:lstStyle/>
                        <a:p>
                          <a:pPr algn="ctr"/>
                          <a:endParaRPr lang="en-GB" sz="1100" dirty="0"/>
                        </a:p>
                      </a:txBody>
                      <a:tcPr/>
                    </a:tc>
                    <a:extLst>
                      <a:ext uri="{0D108BD9-81ED-4DB2-BD59-A6C34878D82A}">
                        <a16:rowId xmlns:a16="http://schemas.microsoft.com/office/drawing/2014/main" val="1931914802"/>
                      </a:ext>
                    </a:extLst>
                  </a:tr>
                  <a:tr h="1023720">
                    <a:tc>
                      <a:txBody>
                        <a:bodyPr/>
                        <a:lstStyle/>
                        <a:p>
                          <a:endParaRPr lang="en-US"/>
                        </a:p>
                      </a:txBody>
                      <a:tcPr>
                        <a:blipFill>
                          <a:blip r:embed="rId3"/>
                          <a:stretch>
                            <a:fillRect l="-311" t="-32544" r="-453106" b="-1183"/>
                          </a:stretch>
                        </a:blipFill>
                      </a:tcPr>
                    </a:tc>
                    <a:tc>
                      <a:txBody>
                        <a:bodyPr/>
                        <a:lstStyle/>
                        <a:p>
                          <a:pPr algn="ctr"/>
                          <a:r>
                            <a:rPr lang="en-US" sz="1100" dirty="0"/>
                            <a:t>/</a:t>
                          </a:r>
                          <a:endParaRPr lang="en-GB" sz="1100" dirty="0"/>
                        </a:p>
                      </a:txBody>
                      <a:tcPr/>
                    </a:tc>
                    <a:tc>
                      <a:txBody>
                        <a:bodyPr/>
                        <a:lstStyle/>
                        <a:p>
                          <a:endParaRPr lang="en-US"/>
                        </a:p>
                      </a:txBody>
                      <a:tcPr>
                        <a:blipFill>
                          <a:blip r:embed="rId3"/>
                          <a:stretch>
                            <a:fillRect l="-138346" t="-32544" r="-96617" b="-1183"/>
                          </a:stretch>
                        </a:blipFill>
                      </a:tcPr>
                    </a:tc>
                    <a:tc>
                      <a:txBody>
                        <a:bodyPr/>
                        <a:lstStyle/>
                        <a:p>
                          <a:pPr algn="ctr"/>
                          <a:endParaRPr lang="en-GB" sz="1100" dirty="0"/>
                        </a:p>
                      </a:txBody>
                      <a:tcPr/>
                    </a:tc>
                    <a:extLst>
                      <a:ext uri="{0D108BD9-81ED-4DB2-BD59-A6C34878D82A}">
                        <a16:rowId xmlns:a16="http://schemas.microsoft.com/office/drawing/2014/main" val="809586079"/>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Table 4">
                <a:extLst>
                  <a:ext uri="{FF2B5EF4-FFF2-40B4-BE49-F238E27FC236}">
                    <a16:creationId xmlns:a16="http://schemas.microsoft.com/office/drawing/2014/main" id="{C1150816-E0B1-6057-EFDD-E93780DD2AF5}"/>
                  </a:ext>
                </a:extLst>
              </p:cNvPr>
              <p:cNvGraphicFramePr>
                <a:graphicFrameLocks noGrp="1"/>
              </p:cNvGraphicFramePr>
              <p:nvPr>
                <p:extLst>
                  <p:ext uri="{D42A27DB-BD31-4B8C-83A1-F6EECF244321}">
                    <p14:modId xmlns:p14="http://schemas.microsoft.com/office/powerpoint/2010/main" val="1430084076"/>
                  </p:ext>
                </p:extLst>
              </p:nvPr>
            </p:nvGraphicFramePr>
            <p:xfrm>
              <a:off x="434448" y="4775360"/>
              <a:ext cx="10828700" cy="1384745"/>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31533">
                      <a:extLst>
                        <a:ext uri="{9D8B030D-6E8A-4147-A177-3AD203B41FA5}">
                          <a16:colId xmlns:a16="http://schemas.microsoft.com/office/drawing/2014/main" val="2184250136"/>
                        </a:ext>
                      </a:extLst>
                    </a:gridCol>
                    <a:gridCol w="3234267">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247067">
                    <a:tc>
                      <a:txBody>
                        <a:bodyPr/>
                        <a:lstStyle/>
                        <a:p>
                          <a:pPr algn="ctr"/>
                          <a:endParaRPr lang="en-GB" sz="1100" dirty="0"/>
                        </a:p>
                      </a:txBody>
                      <a:tcPr/>
                    </a:tc>
                    <a:tc>
                      <a:txBody>
                        <a:bodyPr/>
                        <a:lstStyle/>
                        <a:p>
                          <a:pPr algn="ctr"/>
                          <a14:m>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𝟏</m:t>
                                  </m:r>
                                </m:sub>
                              </m:sSub>
                            </m:oMath>
                          </a14:m>
                          <a:r>
                            <a:rPr lang="en-GB" sz="1100" dirty="0"/>
                            <a:t> and  </a:t>
                          </a:r>
                          <a14:m>
                            <m:oMath xmlns:m="http://schemas.openxmlformats.org/officeDocument/2006/math">
                              <m:acc>
                                <m:accPr>
                                  <m:chr m:val="̂"/>
                                  <m:ctrlPr>
                                    <a:rPr lang="en-US" sz="1100" b="1" i="1" smtClean="0">
                                      <a:latin typeface="Cambria Math" panose="02040503050406030204" pitchFamily="18" charset="0"/>
                                    </a:rPr>
                                  </m:ctrlPr>
                                </m:accPr>
                                <m:e>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𝒔</m:t>
                                      </m:r>
                                    </m:e>
                                    <m:sub>
                                      <m:r>
                                        <a:rPr lang="en-US" sz="1100" b="1" i="1" smtClean="0">
                                          <a:latin typeface="Cambria Math" panose="02040503050406030204" pitchFamily="18" charset="0"/>
                                        </a:rPr>
                                        <m:t>𝒊</m:t>
                                      </m:r>
                                      <m:r>
                                        <a:rPr lang="en-US" sz="1100" b="1" i="1" smtClean="0">
                                          <a:latin typeface="Cambria Math" panose="02040503050406030204" pitchFamily="18" charset="0"/>
                                        </a:rPr>
                                        <m:t>−</m:t>
                                      </m:r>
                                      <m:r>
                                        <a:rPr lang="en-US" sz="1100" b="1" i="1" smtClean="0">
                                          <a:latin typeface="Cambria Math" panose="02040503050406030204" pitchFamily="18" charset="0"/>
                                        </a:rPr>
                                        <m:t>𝟏</m:t>
                                      </m:r>
                                    </m:sub>
                                  </m:sSub>
                                </m:e>
                              </m:acc>
                              <m:r>
                                <a:rPr lang="en-US" sz="1100" b="1" i="1" smtClean="0">
                                  <a:latin typeface="Cambria Math" panose="02040503050406030204" pitchFamily="18" charset="0"/>
                                </a:rPr>
                                <m:t>&gt;</m:t>
                              </m:r>
                              <m:r>
                                <a:rPr lang="en-US" sz="1100" b="1" i="1" smtClean="0">
                                  <a:latin typeface="Cambria Math" panose="02040503050406030204" pitchFamily="18" charset="0"/>
                                </a:rPr>
                                <m:t>𝟎</m:t>
                              </m:r>
                            </m:oMath>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&lt;−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𝟏</m:t>
                                    </m:r>
                                  </m:sub>
                                </m:sSub>
                                <m:r>
                                  <m:rPr>
                                    <m:nor/>
                                  </m:rPr>
                                  <a:rPr lang="en-GB" sz="1100" dirty="0"/>
                                  <m:t> </m:t>
                                </m:r>
                                <m:r>
                                  <m:rPr>
                                    <m:nor/>
                                  </m:rPr>
                                  <a:rPr lang="en-GB" sz="1100" dirty="0"/>
                                  <m:t>and</m:t>
                                </m:r>
                                <m:r>
                                  <m:rPr>
                                    <m:nor/>
                                  </m:rPr>
                                  <a:rPr lang="en-GB" sz="1100" dirty="0"/>
                                  <m:t>  </m:t>
                                </m:r>
                                <m:acc>
                                  <m:accPr>
                                    <m:chr m:val="̂"/>
                                    <m:ctrlPr>
                                      <a:rPr lang="en-US" sz="1100" b="1" i="1" smtClean="0">
                                        <a:latin typeface="Cambria Math" panose="02040503050406030204" pitchFamily="18" charset="0"/>
                                      </a:rPr>
                                    </m:ctrlPr>
                                  </m:accPr>
                                  <m:e>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𝒔</m:t>
                                        </m:r>
                                      </m:e>
                                      <m:sub>
                                        <m:r>
                                          <a:rPr lang="en-US" sz="1100" b="1" i="1" smtClean="0">
                                            <a:latin typeface="Cambria Math" panose="02040503050406030204" pitchFamily="18" charset="0"/>
                                          </a:rPr>
                                          <m:t>𝒊</m:t>
                                        </m:r>
                                        <m:r>
                                          <a:rPr lang="en-US" sz="1100" b="1" i="1" smtClean="0">
                                            <a:latin typeface="Cambria Math" panose="02040503050406030204" pitchFamily="18" charset="0"/>
                                          </a:rPr>
                                          <m:t>−</m:t>
                                        </m:r>
                                        <m:r>
                                          <a:rPr lang="en-US" sz="1100" b="1" i="1" smtClean="0">
                                            <a:latin typeface="Cambria Math" panose="02040503050406030204" pitchFamily="18" charset="0"/>
                                          </a:rPr>
                                          <m:t>𝟏</m:t>
                                        </m:r>
                                      </m:sub>
                                    </m:sSub>
                                  </m:e>
                                </m:acc>
                                <m:r>
                                  <a:rPr lang="en-US" sz="1100" b="1" i="1" smtClean="0">
                                    <a:latin typeface="Cambria Math" panose="02040503050406030204" pitchFamily="18" charset="0"/>
                                  </a:rPr>
                                  <m:t>&lt;</m:t>
                                </m:r>
                                <m:r>
                                  <a:rPr lang="en-US" sz="1100" b="1" i="1" smtClean="0">
                                    <a:latin typeface="Cambria Math" panose="02040503050406030204" pitchFamily="18" charset="0"/>
                                  </a:rPr>
                                  <m:t>𝟎</m:t>
                                </m:r>
                              </m:oMath>
                            </m:oMathPara>
                          </a14:m>
                          <a:endParaRPr lang="en-GB" sz="1100" dirty="0"/>
                        </a:p>
                      </a:txBody>
                      <a:tcPr/>
                    </a:tc>
                    <a:tc>
                      <a:txBody>
                        <a:bodyPr/>
                        <a:lstStyle/>
                        <a:p>
                          <a:pPr algn="ctr"/>
                          <a:r>
                            <a:rPr lang="en-US" sz="1100" dirty="0"/>
                            <a:t>Else</a:t>
                          </a:r>
                          <a:endParaRPr lang="en-GB" sz="1100" dirty="0"/>
                        </a:p>
                      </a:txBody>
                      <a:tcPr/>
                    </a:tc>
                    <a:extLst>
                      <a:ext uri="{0D108BD9-81ED-4DB2-BD59-A6C34878D82A}">
                        <a16:rowId xmlns:a16="http://schemas.microsoft.com/office/drawing/2014/main" val="1931914802"/>
                      </a:ext>
                    </a:extLst>
                  </a:tr>
                  <a:tr h="102384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0 </m:t>
                              </m:r>
                            </m:oMath>
                          </a14:m>
                          <a:r>
                            <a:rPr lang="en-US" sz="1100" dirty="0"/>
                            <a:t>(Stationary)</a:t>
                          </a:r>
                          <a:endParaRPr lang="en-GB" sz="1100" dirty="0"/>
                        </a:p>
                        <a:p>
                          <a:pPr algn="ct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𝑙𝑎𝑠𝑡</m:t>
                                </m:r>
                                <m:r>
                                  <a:rPr lang="en-US" sz="1100" b="0" i="1" smtClean="0">
                                    <a:latin typeface="Cambria Math" panose="02040503050406030204" pitchFamily="18" charset="0"/>
                                  </a:rPr>
                                  <m:t> </m:t>
                                </m:r>
                                <m:r>
                                  <a:rPr lang="en-US" sz="1100" b="0" i="1" smtClean="0">
                                    <a:latin typeface="Cambria Math" panose="02040503050406030204" pitchFamily="18" charset="0"/>
                                  </a:rPr>
                                  <m:t>𝑠𝑡𝑎𝑡𝑒</m:t>
                                </m:r>
                                <m:r>
                                  <a:rPr lang="en-US" sz="1100" b="0" i="1" smtClean="0">
                                    <a:latin typeface="Cambria Math" panose="02040503050406030204" pitchFamily="18" charset="0"/>
                                  </a:rPr>
                                  <m:t> </m:t>
                                </m:r>
                                <m:r>
                                  <a:rPr lang="en-US" sz="1100" b="0" i="1" smtClean="0">
                                    <a:latin typeface="Cambria Math" panose="02040503050406030204" pitchFamily="18" charset="0"/>
                                  </a:rPr>
                                  <m:t>𝑐h𝑎𝑛𝑔𝑒</m:t>
                                </m:r>
                                <m:r>
                                  <a:rPr lang="en-US" sz="1100" b="0" i="1" smtClean="0">
                                    <a:latin typeface="Cambria Math" panose="02040503050406030204" pitchFamily="18" charset="0"/>
                                  </a:rPr>
                                  <m:t>=</m:t>
                                </m:r>
                                <m:r>
                                  <a:rPr lang="en-US" sz="1100" b="0" i="1" smtClean="0">
                                    <a:latin typeface="Cambria Math" panose="02040503050406030204" pitchFamily="18" charset="0"/>
                                  </a:rPr>
                                  <m:t>𝑖</m:t>
                                </m:r>
                              </m:oMath>
                            </m:oMathPara>
                          </a14:m>
                          <a:endParaRPr lang="en-US" sz="1100" dirty="0">
                            <a:solidFill>
                              <a:srgbClr val="313131"/>
                            </a:solidFill>
                          </a:endParaRPr>
                        </a:p>
                        <a:p>
                          <a:pPr algn="ctr"/>
                          <a14:m>
                            <m:oMathPara xmlns:m="http://schemas.openxmlformats.org/officeDocument/2006/math">
                              <m:oMathParaPr>
                                <m:jc m:val="centerGroup"/>
                              </m:oMathParaPr>
                              <m:oMath xmlns:m="http://schemas.openxmlformats.org/officeDocument/2006/math">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𝑐</m:t>
                                    </m:r>
                                  </m:e>
                                </m:acc>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r>
                                      <a:rPr lang="en-US" sz="1100" b="0" i="1" smtClean="0">
                                        <a:latin typeface="Cambria Math" panose="02040503050406030204" pitchFamily="18" charset="0"/>
                                      </a:rPr>
                                      <m:t>𝑐</m:t>
                                    </m:r>
                                  </m:e>
                                </m:acc>
                                <m:r>
                                  <a:rPr lang="en-US" sz="1100" b="0" i="1" smtClean="0">
                                    <a:latin typeface="Cambria Math" panose="02040503050406030204" pitchFamily="18" charset="0"/>
                                  </a:rPr>
                                  <m:t>+ </m:t>
                                </m:r>
                                <m:r>
                                  <a:rPr lang="en-US" sz="1100" b="0" i="1" smtClean="0">
                                    <a:latin typeface="Cambria Math" panose="02040503050406030204" pitchFamily="18" charset="0"/>
                                  </a:rPr>
                                  <m:t>𝑖</m:t>
                                </m:r>
                              </m:oMath>
                            </m:oMathPara>
                          </a14:m>
                          <a:endParaRPr lang="en-GB" sz="1100"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Append </a:t>
                          </a:r>
                          <a14:m>
                            <m:oMath xmlns:m="http://schemas.openxmlformats.org/officeDocument/2006/math">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oMath>
                          </a14:m>
                          <a:r>
                            <a:rPr kumimoji="0" lang="en-US" sz="1100" b="0" i="0" u="none" strike="noStrike" kern="1200" cap="none" spc="0" normalizeH="0" baseline="0" noProof="0" dirty="0">
                              <a:ln>
                                <a:noFill/>
                              </a:ln>
                              <a:solidFill>
                                <a:prstClr val="black"/>
                              </a:solidFill>
                              <a:effectLst/>
                              <a:uLnTx/>
                              <a:uFillTx/>
                              <a:latin typeface="+mn-lt"/>
                              <a:ea typeface="+mn-ea"/>
                              <a:cs typeface="+mn-cs"/>
                            </a:rPr>
                            <a:t>to </a:t>
                          </a:r>
                          <a14:m>
                            <m:oMath xmlns:m="http://schemas.openxmlformats.org/officeDocument/2006/math">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𝑃</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oMath>
                          </a14:m>
                          <a:r>
                            <a:rPr kumimoji="0" lang="en-US" sz="1100" b="0" i="0" u="none" strike="noStrike" kern="1200" cap="none" spc="0" normalizeH="0" baseline="0" noProof="0" dirty="0">
                              <a:ln>
                                <a:noFill/>
                              </a:ln>
                              <a:solidFill>
                                <a:srgbClr val="313131"/>
                              </a:solidFill>
                              <a:effectLst/>
                              <a:uLnTx/>
                              <a:uFillTx/>
                              <a:latin typeface="+mn-lt"/>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Append</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to</m:t>
                                </m:r>
                                <m:r>
                                  <m:rPr>
                                    <m:nor/>
                                  </m:rPr>
                                  <a:rPr kumimoji="0" lang="en-US" sz="1100" b="0" i="0" u="none" strike="noStrike" kern="1200" cap="none" spc="0" normalizeH="0" baseline="0" noProof="0" dirty="0">
                                    <a:ln>
                                      <a:noFill/>
                                    </a:ln>
                                    <a:solidFill>
                                      <a:prstClr val="black"/>
                                    </a:solidFill>
                                    <a:effectLst/>
                                    <a:uLnTx/>
                                    <a:uFillTx/>
                                    <a:latin typeface="+mn-lt"/>
                                    <a:ea typeface="+mn-ea"/>
                                    <a:cs typeface="+mn-cs"/>
                                  </a:rPr>
                                  <m:t> </m:t>
                                </m:r>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𝑃</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r>
                                  <m:rPr>
                                    <m:nor/>
                                  </m:rPr>
                                  <a:rPr kumimoji="0" lang="en-US" sz="1100" b="0" i="0" u="none" strike="noStrike" kern="1200" cap="none" spc="0" normalizeH="0" baseline="0" noProof="0" dirty="0">
                                    <a:ln>
                                      <a:noFill/>
                                    </a:ln>
                                    <a:solidFill>
                                      <a:srgbClr val="313131"/>
                                    </a:solidFill>
                                    <a:effectLst/>
                                    <a:uLnTx/>
                                    <a:uFillTx/>
                                    <a:latin typeface="+mn-lt"/>
                                    <a:ea typeface="+mn-ea"/>
                                    <a:cs typeface="+mn-cs"/>
                                  </a:rPr>
                                  <m:t> </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algn="ct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𝑖</m:t>
                                    </m:r>
                                  </m:sub>
                                </m:sSub>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argmin</m:t>
                                    </m:r>
                                  </m:e>
                                  <m:sub>
                                    <m:r>
                                      <m:rPr>
                                        <m:sty m:val="p"/>
                                      </m:rPr>
                                      <a:rPr lang="en-US" sz="1100" b="0" i="0" smtClean="0">
                                        <a:latin typeface="Cambria Math" panose="02040503050406030204" pitchFamily="18" charset="0"/>
                                      </a:rPr>
                                      <m:t>j</m:t>
                                    </m:r>
                                    <m:r>
                                      <a:rPr lang="en-US" sz="1100" b="0" i="0" smtClean="0">
                                        <a:latin typeface="Cambria Math" panose="02040503050406030204" pitchFamily="18" charset="0"/>
                                      </a:rPr>
                                      <m:t> </m:t>
                                    </m:r>
                                    <m:r>
                                      <a:rPr lang="en-US" sz="1100" b="0" i="1" smtClean="0">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𝑘</m:t>
                                    </m:r>
                                    <m:r>
                                      <a:rPr lang="en-US" sz="1100" b="0" i="1" smtClean="0">
                                        <a:latin typeface="Cambria Math" panose="02040503050406030204" pitchFamily="18" charset="0"/>
                                        <a:ea typeface="Cambria Math" panose="02040503050406030204" pitchFamily="18" charset="0"/>
                                      </a:rPr>
                                      <m:t>}</m:t>
                                    </m:r>
                                  </m:sub>
                                </m:sSub>
                                <m:r>
                                  <a:rPr lang="en-US" sz="1100" b="0" i="0" smtClean="0">
                                    <a:latin typeface="Cambria Math" panose="02040503050406030204" pitchFamily="18" charset="0"/>
                                  </a:rPr>
                                  <m:t>(</m:t>
                                </m:r>
                                <m:r>
                                  <m:rPr>
                                    <m:sty m:val="p"/>
                                  </m:rPr>
                                  <a:rPr lang="en-US" sz="1100" b="0" i="0" smtClean="0">
                                    <a:latin typeface="Cambria Math" panose="02040503050406030204" pitchFamily="18" charset="0"/>
                                  </a:rPr>
                                  <m:t>abs</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m:rPr>
                                            <m:sty m:val="p"/>
                                          </m:rPr>
                                          <a:rPr lang="en-US" sz="1100" b="0" i="0" smtClean="0">
                                            <a:latin typeface="Cambria Math" panose="02040503050406030204" pitchFamily="18" charset="0"/>
                                          </a:rPr>
                                          <m:t>rf</m:t>
                                        </m:r>
                                      </m:e>
                                      <m:sub>
                                        <m:r>
                                          <m:rPr>
                                            <m:sty m:val="p"/>
                                          </m:rPr>
                                          <a:rPr lang="en-US" sz="1100" b="0" i="0" smtClean="0">
                                            <a:latin typeface="Cambria Math" panose="02040503050406030204" pitchFamily="18" charset="0"/>
                                          </a:rPr>
                                          <m:t>i</m:t>
                                        </m:r>
                                      </m:sub>
                                    </m:sSub>
                                    <m:r>
                                      <a:rPr lang="en-US" sz="1100" b="0" i="1" smtClean="0">
                                        <a:latin typeface="Cambria Math" panose="02040503050406030204" pitchFamily="18" charset="0"/>
                                      </a:rPr>
                                      <m:t>+</m:t>
                                    </m:r>
                                    <m:acc>
                                      <m:accPr>
                                        <m:chr m:val="̂"/>
                                        <m:ctrlPr>
                                          <a:rPr lang="en-US" sz="1100" b="0" i="1" smtClean="0">
                                            <a:latin typeface="Cambria Math" panose="02040503050406030204" pitchFamily="18" charset="0"/>
                                          </a:rPr>
                                        </m:ctrlPr>
                                      </m:acc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acc>
                                              <m:accPr>
                                                <m:chr m:val="̂"/>
                                                <m:ctrlPr>
                                                  <a:rPr lang="en-US" sz="1100" b="0" i="1" smtClean="0">
                                                    <a:latin typeface="Cambria Math" panose="02040503050406030204" pitchFamily="18" charset="0"/>
                                                  </a:rPr>
                                                </m:ctrlPr>
                                              </m:acc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𝑠</m:t>
                                                    </m:r>
                                                  </m:e>
                                                  <m:sub>
                                                    <m:r>
                                                      <a:rPr lang="en-US" sz="1100" b="0" i="1" smtClean="0">
                                                        <a:latin typeface="Cambria Math" panose="02040503050406030204" pitchFamily="18" charset="0"/>
                                                      </a:rPr>
                                                      <m:t>𝑖</m:t>
                                                    </m:r>
                                                    <m:r>
                                                      <a:rPr lang="en-US" sz="1100" b="0" i="1" smtClean="0">
                                                        <a:latin typeface="Cambria Math" panose="02040503050406030204" pitchFamily="18" charset="0"/>
                                                      </a:rPr>
                                                      <m:t>−1 </m:t>
                                                    </m:r>
                                                  </m:sub>
                                                </m:sSub>
                                              </m:e>
                                            </m:acc>
                                          </m:sub>
                                        </m:sSub>
                                      </m:e>
                                    </m:acc>
                                    <m:r>
                                      <a:rPr lang="en-US" sz="1100" b="0" i="1" smtClean="0">
                                        <a:latin typeface="Cambria Math" panose="02040503050406030204" pitchFamily="18" charset="0"/>
                                      </a:rPr>
                                      <m:t>)/2</m:t>
                                    </m:r>
                                    <m:r>
                                      <a:rPr lang="en-US" sz="1100" b="0" i="0" smtClean="0">
                                        <a:latin typeface="Cambria Math" panose="02040503050406030204" pitchFamily="18" charset="0"/>
                                      </a:rPr>
                                      <m:t> −</m:t>
                                    </m:r>
                                    <m:acc>
                                      <m:accPr>
                                        <m:chr m:val="̂"/>
                                        <m:ctrlPr>
                                          <a:rPr lang="en-US" sz="1100" b="0" i="1" smtClean="0">
                                            <a:solidFill>
                                              <a:srgbClr val="313131"/>
                                            </a:solidFill>
                                            <a:latin typeface="Cambria Math" panose="02040503050406030204" pitchFamily="18" charset="0"/>
                                          </a:rPr>
                                        </m:ctrlPr>
                                      </m:accPr>
                                      <m:e>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𝑚</m:t>
                                            </m:r>
                                          </m:e>
                                          <m:sub>
                                            <m:r>
                                              <a:rPr lang="en-US" sz="1100" b="0" i="1" smtClean="0">
                                                <a:solidFill>
                                                  <a:srgbClr val="313131"/>
                                                </a:solidFill>
                                                <a:latin typeface="Cambria Math" panose="02040503050406030204" pitchFamily="18" charset="0"/>
                                              </a:rPr>
                                              <m:t>𝑗</m:t>
                                            </m:r>
                                          </m:sub>
                                        </m:sSub>
                                      </m:e>
                                    </m:acc>
                                  </m:e>
                                </m:d>
                                <m:r>
                                  <a:rPr lang="en-US" sz="1100" b="0" i="1" smtClean="0">
                                    <a:solidFill>
                                      <a:srgbClr val="313131"/>
                                    </a:solidFill>
                                    <a:latin typeface="Cambria Math" panose="02040503050406030204" pitchFamily="18" charset="0"/>
                                  </a:rPr>
                                  <m:t>)</m:t>
                                </m:r>
                              </m:oMath>
                            </m:oMathPara>
                          </a14:m>
                          <a:endParaRPr lang="en-US" sz="1100" dirty="0">
                            <a:solidFill>
                              <a:srgbClr val="31313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100" dirty="0">
                            <a:solidFill>
                              <a:srgbClr val="31313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solidFill>
                                <a:srgbClr val="313131"/>
                              </a:solidFill>
                            </a:rPr>
                            <a:t>If </a:t>
                          </a:r>
                          <a14:m>
                            <m:oMath xmlns:m="http://schemas.openxmlformats.org/officeDocument/2006/math">
                              <m:sSub>
                                <m:sSubPr>
                                  <m:ctrlPr>
                                    <a:rPr lang="en-US" sz="1100" b="0" i="1" smtClean="0">
                                      <a:solidFill>
                                        <a:srgbClr val="313131"/>
                                      </a:solidFill>
                                      <a:latin typeface="Cambria Math" panose="02040503050406030204" pitchFamily="18" charset="0"/>
                                    </a:rPr>
                                  </m:ctrlPr>
                                </m:sSubPr>
                                <m:e>
                                  <m:r>
                                    <a:rPr lang="en-US" sz="1100" b="0" i="1" smtClean="0">
                                      <a:solidFill>
                                        <a:srgbClr val="313131"/>
                                      </a:solidFill>
                                      <a:latin typeface="Cambria Math" panose="02040503050406030204" pitchFamily="18" charset="0"/>
                                    </a:rPr>
                                    <m:t>𝑠</m:t>
                                  </m:r>
                                </m:e>
                                <m:sub>
                                  <m:r>
                                    <a:rPr lang="en-US" sz="1100" b="0" i="1" smtClean="0">
                                      <a:solidFill>
                                        <a:srgbClr val="313131"/>
                                      </a:solidFill>
                                      <a:latin typeface="Cambria Math" panose="02040503050406030204" pitchFamily="18" charset="0"/>
                                    </a:rPr>
                                    <m:t>𝑖</m:t>
                                  </m:r>
                                </m:sub>
                              </m:sSub>
                              <m:r>
                                <a:rPr lang="en-US" sz="1100" b="0" i="1" smtClean="0">
                                  <a:solidFill>
                                    <a:srgbClr val="313131"/>
                                  </a:solidFill>
                                  <a:latin typeface="Cambria Math" panose="02040503050406030204" pitchFamily="18" charset="0"/>
                                </a:rPr>
                                <m:t> </m:t>
                              </m:r>
                              <m:r>
                                <a:rPr lang="en-US" sz="1100" b="0" i="1" smtClean="0">
                                  <a:solidFill>
                                    <a:srgbClr val="313131"/>
                                  </a:solidFill>
                                  <a:latin typeface="Cambria Math" panose="02040503050406030204" pitchFamily="18" charset="0"/>
                                  <a:ea typeface="Cambria Math" panose="02040503050406030204" pitchFamily="18" charset="0"/>
                                </a:rPr>
                                <m:t>≠ </m:t>
                              </m:r>
                              <m:sSub>
                                <m:sSubPr>
                                  <m:ctrlPr>
                                    <a:rPr lang="en-US" sz="1100" b="0" i="1" smtClean="0">
                                      <a:solidFill>
                                        <a:srgbClr val="313131"/>
                                      </a:solidFill>
                                      <a:latin typeface="Cambria Math" panose="02040503050406030204" pitchFamily="18" charset="0"/>
                                      <a:ea typeface="Cambria Math" panose="02040503050406030204" pitchFamily="18" charset="0"/>
                                    </a:rPr>
                                  </m:ctrlPr>
                                </m:sSubPr>
                                <m:e>
                                  <m:r>
                                    <a:rPr lang="en-US" sz="1100" b="0" i="1" smtClean="0">
                                      <a:solidFill>
                                        <a:srgbClr val="313131"/>
                                      </a:solidFill>
                                      <a:latin typeface="Cambria Math" panose="02040503050406030204" pitchFamily="18" charset="0"/>
                                      <a:ea typeface="Cambria Math" panose="02040503050406030204" pitchFamily="18" charset="0"/>
                                    </a:rPr>
                                    <m:t>𝑠</m:t>
                                  </m:r>
                                </m:e>
                                <m:sub>
                                  <m:r>
                                    <a:rPr lang="en-US" sz="1100" b="0" i="1" smtClean="0">
                                      <a:solidFill>
                                        <a:srgbClr val="313131"/>
                                      </a:solidFill>
                                      <a:latin typeface="Cambria Math" panose="02040503050406030204" pitchFamily="18" charset="0"/>
                                      <a:ea typeface="Cambria Math" panose="02040503050406030204" pitchFamily="18" charset="0"/>
                                    </a:rPr>
                                    <m:t>𝑖</m:t>
                                  </m:r>
                                  <m:r>
                                    <a:rPr lang="en-US" sz="1100" b="0" i="1" smtClean="0">
                                      <a:solidFill>
                                        <a:srgbClr val="313131"/>
                                      </a:solidFill>
                                      <a:latin typeface="Cambria Math" panose="02040503050406030204" pitchFamily="18" charset="0"/>
                                      <a:ea typeface="Cambria Math" panose="02040503050406030204" pitchFamily="18" charset="0"/>
                                    </a:rPr>
                                    <m:t>−1 </m:t>
                                  </m:r>
                                </m:sub>
                              </m:sSub>
                              <m:r>
                                <a:rPr lang="en-US" sz="1100" b="0" i="0" smtClean="0">
                                  <a:solidFill>
                                    <a:srgbClr val="313131"/>
                                  </a:solidFill>
                                  <a:latin typeface="Cambria Math" panose="02040503050406030204" pitchFamily="18" charset="0"/>
                                  <a:ea typeface="Cambria Math" panose="02040503050406030204" pitchFamily="18" charset="0"/>
                                </a:rPr>
                                <m:t>:</m:t>
                              </m:r>
                            </m:oMath>
                          </a14:m>
                          <a:endParaRPr lang="en-US" sz="1100" b="0" dirty="0">
                            <a:solidFill>
                              <a:srgbClr val="313131"/>
                            </a:solidFill>
                            <a:ea typeface="Cambria Math" panose="020405030504060302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acc>
                                  <m:accPr>
                                    <m:chr m:val="̂"/>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acc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m:t>
                                    </m:r>
                                  </m:e>
                                </m:acc>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p>
                          <a:pPr algn="ctr"/>
                          <a:endParaRPr lang="en-GB" sz="1100" dirty="0"/>
                        </a:p>
                      </a:txBody>
                      <a:tcPr/>
                    </a:tc>
                    <a:extLst>
                      <a:ext uri="{0D108BD9-81ED-4DB2-BD59-A6C34878D82A}">
                        <a16:rowId xmlns:a16="http://schemas.microsoft.com/office/drawing/2014/main" val="3103086237"/>
                      </a:ext>
                    </a:extLst>
                  </a:tr>
                </a:tbl>
              </a:graphicData>
            </a:graphic>
          </p:graphicFrame>
        </mc:Choice>
        <mc:Fallback xmlns="">
          <p:graphicFrame>
            <p:nvGraphicFramePr>
              <p:cNvPr id="3" name="Table 4">
                <a:extLst>
                  <a:ext uri="{FF2B5EF4-FFF2-40B4-BE49-F238E27FC236}">
                    <a16:creationId xmlns:a16="http://schemas.microsoft.com/office/drawing/2014/main" id="{C1150816-E0B1-6057-EFDD-E93780DD2AF5}"/>
                  </a:ext>
                </a:extLst>
              </p:cNvPr>
              <p:cNvGraphicFramePr>
                <a:graphicFrameLocks noGrp="1"/>
              </p:cNvGraphicFramePr>
              <p:nvPr>
                <p:extLst>
                  <p:ext uri="{D42A27DB-BD31-4B8C-83A1-F6EECF244321}">
                    <p14:modId xmlns:p14="http://schemas.microsoft.com/office/powerpoint/2010/main" val="1430084076"/>
                  </p:ext>
                </p:extLst>
              </p:nvPr>
            </p:nvGraphicFramePr>
            <p:xfrm>
              <a:off x="434448" y="4775360"/>
              <a:ext cx="10828700" cy="1384745"/>
            </p:xfrm>
            <a:graphic>
              <a:graphicData uri="http://schemas.openxmlformats.org/drawingml/2006/table">
                <a:tbl>
                  <a:tblPr firstRow="1" bandRow="1">
                    <a:tableStyleId>{5C22544A-7EE6-4342-B048-85BDC9FD1C3A}</a:tableStyleId>
                  </a:tblPr>
                  <a:tblGrid>
                    <a:gridCol w="1961619">
                      <a:extLst>
                        <a:ext uri="{9D8B030D-6E8A-4147-A177-3AD203B41FA5}">
                          <a16:colId xmlns:a16="http://schemas.microsoft.com/office/drawing/2014/main" val="3789782365"/>
                        </a:ext>
                      </a:extLst>
                    </a:gridCol>
                    <a:gridCol w="2531533">
                      <a:extLst>
                        <a:ext uri="{9D8B030D-6E8A-4147-A177-3AD203B41FA5}">
                          <a16:colId xmlns:a16="http://schemas.microsoft.com/office/drawing/2014/main" val="2184250136"/>
                        </a:ext>
                      </a:extLst>
                    </a:gridCol>
                    <a:gridCol w="3234267">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259080">
                    <a:tc>
                      <a:txBody>
                        <a:bodyPr/>
                        <a:lstStyle/>
                        <a:p>
                          <a:pPr algn="ctr"/>
                          <a:endParaRPr lang="en-GB" sz="1100" dirty="0"/>
                        </a:p>
                      </a:txBody>
                      <a:tcPr/>
                    </a:tc>
                    <a:tc>
                      <a:txBody>
                        <a:bodyPr/>
                        <a:lstStyle/>
                        <a:p>
                          <a:endParaRPr lang="en-US"/>
                        </a:p>
                      </a:txBody>
                      <a:tcPr>
                        <a:blipFill>
                          <a:blip r:embed="rId4"/>
                          <a:stretch>
                            <a:fillRect l="-77831" t="-2326" r="-251566" b="-434884"/>
                          </a:stretch>
                        </a:blipFill>
                      </a:tcPr>
                    </a:tc>
                    <a:tc>
                      <a:txBody>
                        <a:bodyPr/>
                        <a:lstStyle/>
                        <a:p>
                          <a:endParaRPr lang="en-US"/>
                        </a:p>
                      </a:txBody>
                      <a:tcPr>
                        <a:blipFill>
                          <a:blip r:embed="rId4"/>
                          <a:stretch>
                            <a:fillRect l="-138983" t="-2326" r="-96610" b="-434884"/>
                          </a:stretch>
                        </a:blipFill>
                      </a:tcPr>
                    </a:tc>
                    <a:tc>
                      <a:txBody>
                        <a:bodyPr/>
                        <a:lstStyle/>
                        <a:p>
                          <a:pPr algn="ctr"/>
                          <a:r>
                            <a:rPr lang="en-US" sz="1100" dirty="0"/>
                            <a:t>Else</a:t>
                          </a:r>
                          <a:endParaRPr lang="en-GB" sz="1100" dirty="0"/>
                        </a:p>
                      </a:txBody>
                      <a:tcPr/>
                    </a:tc>
                    <a:extLst>
                      <a:ext uri="{0D108BD9-81ED-4DB2-BD59-A6C34878D82A}">
                        <a16:rowId xmlns:a16="http://schemas.microsoft.com/office/drawing/2014/main" val="1931914802"/>
                      </a:ext>
                    </a:extLst>
                  </a:tr>
                  <a:tr h="1125665">
                    <a:tc>
                      <a:txBody>
                        <a:bodyPr/>
                        <a:lstStyle/>
                        <a:p>
                          <a:endParaRPr lang="en-US"/>
                        </a:p>
                      </a:txBody>
                      <a:tcPr>
                        <a:blipFill>
                          <a:blip r:embed="rId4"/>
                          <a:stretch>
                            <a:fillRect l="-311" t="-23784" r="-453106" b="-1081"/>
                          </a:stretch>
                        </a:blipFill>
                      </a:tcPr>
                    </a:tc>
                    <a:tc>
                      <a:txBody>
                        <a:bodyPr/>
                        <a:lstStyle/>
                        <a:p>
                          <a:endParaRPr lang="en-US"/>
                        </a:p>
                      </a:txBody>
                      <a:tcPr>
                        <a:blipFill>
                          <a:blip r:embed="rId4"/>
                          <a:stretch>
                            <a:fillRect l="-77831" t="-23784" r="-251566" b="-1081"/>
                          </a:stretch>
                        </a:blipFill>
                      </a:tcPr>
                    </a:tc>
                    <a:tc>
                      <a:txBody>
                        <a:bodyPr/>
                        <a:lstStyle/>
                        <a:p>
                          <a:endParaRPr lang="en-US"/>
                        </a:p>
                      </a:txBody>
                      <a:tcPr>
                        <a:blipFill>
                          <a:blip r:embed="rId4"/>
                          <a:stretch>
                            <a:fillRect l="-138983" t="-23784" r="-96610" b="-1081"/>
                          </a:stretch>
                        </a:blipFill>
                      </a:tcPr>
                    </a:tc>
                    <a:tc>
                      <a:txBody>
                        <a:bodyPr/>
                        <a:lstStyle/>
                        <a:p>
                          <a:endParaRPr lang="en-US"/>
                        </a:p>
                      </a:txBody>
                      <a:tcPr>
                        <a:blipFill>
                          <a:blip r:embed="rId4"/>
                          <a:stretch>
                            <a:fillRect l="-249312" t="-23784" r="-786" b="-1081"/>
                          </a:stretch>
                        </a:blipFill>
                      </a:tcPr>
                    </a:tc>
                    <a:extLst>
                      <a:ext uri="{0D108BD9-81ED-4DB2-BD59-A6C34878D82A}">
                        <a16:rowId xmlns:a16="http://schemas.microsoft.com/office/drawing/2014/main" val="310308623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4">
                <a:extLst>
                  <a:ext uri="{FF2B5EF4-FFF2-40B4-BE49-F238E27FC236}">
                    <a16:creationId xmlns:a16="http://schemas.microsoft.com/office/drawing/2014/main" id="{F0B4848B-B540-E379-C480-1CF991C4D327}"/>
                  </a:ext>
                </a:extLst>
              </p:cNvPr>
              <p:cNvGraphicFramePr>
                <a:graphicFrameLocks noGrp="1"/>
              </p:cNvGraphicFramePr>
              <p:nvPr>
                <p:extLst>
                  <p:ext uri="{D42A27DB-BD31-4B8C-83A1-F6EECF244321}">
                    <p14:modId xmlns:p14="http://schemas.microsoft.com/office/powerpoint/2010/main" val="2448778000"/>
                  </p:ext>
                </p:extLst>
              </p:nvPr>
            </p:nvGraphicFramePr>
            <p:xfrm>
              <a:off x="434448" y="3349796"/>
              <a:ext cx="10828700" cy="1410039"/>
            </p:xfrm>
            <a:graphic>
              <a:graphicData uri="http://schemas.openxmlformats.org/drawingml/2006/table">
                <a:tbl>
                  <a:tblPr firstRow="1" bandRow="1">
                    <a:tableStyleId>{5C22544A-7EE6-4342-B048-85BDC9FD1C3A}</a:tableStyleId>
                  </a:tblPr>
                  <a:tblGrid>
                    <a:gridCol w="1970085">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4">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303588">
                    <a:tc>
                      <a:txBody>
                        <a:bodyPr/>
                        <a:lstStyle/>
                        <a:p>
                          <a:pPr algn="ctr"/>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&gt;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𝒇</m:t>
                                    </m:r>
                                  </m:e>
                                  <m:sub>
                                    <m:r>
                                      <a:rPr lang="en-US" sz="1100" b="1" i="1" smtClean="0">
                                        <a:latin typeface="Cambria Math" panose="02040503050406030204" pitchFamily="18" charset="0"/>
                                      </a:rPr>
                                      <m:t>𝒊</m:t>
                                    </m:r>
                                  </m:sub>
                                </m:sSub>
                                <m:r>
                                  <a:rPr lang="en-US" sz="1100" b="1" i="1" smtClean="0">
                                    <a:latin typeface="Cambria Math" panose="02040503050406030204" pitchFamily="18" charset="0"/>
                                  </a:rPr>
                                  <m:t>≤</m:t>
                                </m:r>
                                <m:sSub>
                                  <m:sSubPr>
                                    <m:ctrlPr>
                                      <a:rPr lang="en-US" sz="1100" b="1" i="1" smtClean="0">
                                        <a:latin typeface="Cambria Math" panose="02040503050406030204" pitchFamily="18" charset="0"/>
                                      </a:rPr>
                                    </m:ctrlPr>
                                  </m:sSubPr>
                                  <m:e>
                                    <m:r>
                                      <a:rPr lang="en-US" sz="1100" b="1" i="1" smtClean="0">
                                        <a:latin typeface="Cambria Math" panose="02040503050406030204" pitchFamily="18" charset="0"/>
                                      </a:rPr>
                                      <m:t>𝒂</m:t>
                                    </m:r>
                                  </m:e>
                                  <m:sub>
                                    <m:r>
                                      <a:rPr lang="en-US" sz="1100" b="1" i="1" smtClean="0">
                                        <a:latin typeface="Cambria Math" panose="02040503050406030204" pitchFamily="18" charset="0"/>
                                      </a:rPr>
                                      <m:t>𝟐</m:t>
                                    </m:r>
                                  </m:sub>
                                </m:sSub>
                              </m:oMath>
                            </m:oMathPara>
                          </a14:m>
                          <a:endParaRPr lang="en-GB" sz="1100" dirty="0"/>
                        </a:p>
                      </a:txBody>
                      <a:tcPr/>
                    </a:tc>
                    <a:tc>
                      <a:txBody>
                        <a:bodyPr/>
                        <a:lstStyle/>
                        <a:p>
                          <a:pPr algn="ctr"/>
                          <a:endParaRPr lang="en-GB" sz="1100" dirty="0"/>
                        </a:p>
                      </a:txBody>
                      <a:tcPr/>
                    </a:tc>
                    <a:extLst>
                      <a:ext uri="{0D108BD9-81ED-4DB2-BD59-A6C34878D82A}">
                        <a16:rowId xmlns:a16="http://schemas.microsoft.com/office/drawing/2014/main" val="1931914802"/>
                      </a:ext>
                    </a:extLst>
                  </a:tr>
                  <a:tr h="11064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1100" i="1" dirty="0" smtClean="0">
                                  <a:latin typeface="Cambria Math" panose="02040503050406030204" pitchFamily="18" charset="0"/>
                                </a:rPr>
                                <m:t>𝐿𝑎𝑠𝑡</m:t>
                              </m:r>
                              <m:r>
                                <a:rPr lang="en-US" sz="1100" i="1" dirty="0" smtClean="0">
                                  <a:latin typeface="Cambria Math" panose="02040503050406030204" pitchFamily="18" charset="0"/>
                                </a:rPr>
                                <m:t> </m:t>
                              </m:r>
                              <m:r>
                                <a:rPr lang="en-US" sz="1100" i="1" dirty="0" smtClean="0">
                                  <a:latin typeface="Cambria Math" panose="02040503050406030204" pitchFamily="18" charset="0"/>
                                </a:rPr>
                                <m:t>𝑚𝑜𝑣𝑒𝑚𝑒𝑛𝑡</m:t>
                              </m:r>
                              <m:r>
                                <a:rPr lang="en-US" sz="1100" i="1" dirty="0" smtClean="0">
                                  <a:latin typeface="Cambria Math" panose="02040503050406030204" pitchFamily="18" charset="0"/>
                                </a:rPr>
                                <m:t> = 1 </m:t>
                              </m:r>
                            </m:oMath>
                          </a14:m>
                          <a:r>
                            <a:rPr lang="en-US" sz="1100" dirty="0"/>
                            <a:t>(transitioning to a higher regime)</a:t>
                          </a:r>
                          <a:endParaRPr lang="en-GB" sz="1100" dirty="0"/>
                        </a:p>
                      </a:txBody>
                      <a:tcPr/>
                    </a:tc>
                    <a:tc>
                      <a:txBody>
                        <a:bodyPr/>
                        <a:lstStyle/>
                        <a:p>
                          <a:pPr algn="ctr"/>
                          <a:r>
                            <a:rPr lang="en-US" sz="1100" dirty="0"/>
                            <a:t>/</a:t>
                          </a:r>
                          <a:endParaRPr lang="en-GB"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𝑀𝑜𝑣𝑒𝑚𝑒𝑛𝑡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oMath>
                            </m:oMathPara>
                          </a14:m>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mn-lt"/>
                              <a:ea typeface="+mn-ea"/>
                              <a:cs typeface="+mn-cs"/>
                            </a:rPr>
                            <a:t>Append </a:t>
                          </a:r>
                          <a14:m>
                            <m:oMath xmlns:m="http://schemas.openxmlformats.org/officeDocument/2006/math">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dirty="0" err="1">
                                  <a:ln>
                                    <a:noFill/>
                                  </a:ln>
                                  <a:solidFill>
                                    <a:prstClr val="black"/>
                                  </a:solidFill>
                                  <a:effectLst/>
                                  <a:uLnTx/>
                                  <a:uFillTx/>
                                  <a:latin typeface="Cambria Math" panose="02040503050406030204" pitchFamily="18" charset="0"/>
                                  <a:ea typeface="+mn-ea"/>
                                  <a:cs typeface="+mn-cs"/>
                                </a:rPr>
                                <m:t>𝑖</m:t>
                              </m:r>
                              <m:r>
                                <a:rPr kumimoji="0" lang="en-US" sz="11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rPr>
                                <m:t>) </m:t>
                              </m:r>
                            </m:oMath>
                          </a14:m>
                          <a:r>
                            <a:rPr kumimoji="0" lang="en-US" sz="1100" b="0" i="0" u="none" strike="noStrike" kern="1200" cap="none" spc="0" normalizeH="0" baseline="0" noProof="0" dirty="0">
                              <a:ln>
                                <a:noFill/>
                              </a:ln>
                              <a:solidFill>
                                <a:prstClr val="black"/>
                              </a:solidFill>
                              <a:effectLst/>
                              <a:uLnTx/>
                              <a:uFillTx/>
                              <a:latin typeface="+mn-lt"/>
                              <a:ea typeface="+mn-ea"/>
                              <a:cs typeface="+mn-cs"/>
                            </a:rPr>
                            <a:t>to </a:t>
                          </a:r>
                          <a14:m>
                            <m:oMath xmlns:m="http://schemas.openxmlformats.org/officeDocument/2006/math">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𝑇</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𝑙𝑖𝑠𝑡</m:t>
                                  </m:r>
                                </m:sub>
                              </m:sSub>
                            </m:oMath>
                          </a14:m>
                          <a:r>
                            <a:rPr kumimoji="0" lang="en-US" sz="1100" b="0" i="0" u="none" strike="noStrike" kern="1200" cap="none" spc="0" normalizeH="0" baseline="0" noProof="0" dirty="0">
                              <a:ln>
                                <a:noFill/>
                              </a:ln>
                              <a:solidFill>
                                <a:srgbClr val="313131"/>
                              </a:solidFill>
                              <a:effectLst/>
                              <a:uLnTx/>
                              <a:uFillTx/>
                              <a:latin typeface="+mn-lt"/>
                              <a:ea typeface="+mn-ea"/>
                              <a:cs typeface="+mn-cs"/>
                            </a:rPr>
                            <a:t> </a:t>
                          </a:r>
                          <a:endParaRPr kumimoji="0" lang="en-US" sz="1100" b="0" i="0" u="none" strike="noStrike" kern="1200" cap="none" spc="0" normalizeH="0" baseline="0" noProof="0" dirty="0">
                            <a:ln>
                              <a:noFill/>
                            </a:ln>
                            <a:solidFill>
                              <a:prstClr val="black"/>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argmin</m:t>
                                    </m:r>
                                  </m:e>
                                  <m:sub>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j</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{0,…,</m:t>
                                    </m:r>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k</m:t>
                                    </m:r>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 </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abs</m:t>
                                </m:r>
                                <m:d>
                                  <m:d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sSub>
                                      <m:sSubPr>
                                        <m:ctrlP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rf</m:t>
                                        </m:r>
                                      </m:e>
                                      <m:sub>
                                        <m:r>
                                          <m:rPr>
                                            <m:sty m:val="p"/>
                                          </m:rP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i</m:t>
                                        </m:r>
                                      </m:sub>
                                    </m:sSub>
                                    <m:r>
                                      <a:rPr kumimoji="0" lang="en-US"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acc>
                                      <m:accPr>
                                        <m:chr m:val="̂"/>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accPr>
                                      <m:e>
                                        <m:sSub>
                                          <m:sSubPr>
                                            <m:ctrlP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ctrlPr>
                                          </m:sSubPr>
                                          <m:e>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𝑚</m:t>
                                            </m:r>
                                          </m:e>
                                          <m:sub>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𝑗</m:t>
                                            </m:r>
                                          </m:sub>
                                        </m:sSub>
                                      </m:e>
                                    </m:acc>
                                  </m:e>
                                </m:d>
                                <m:r>
                                  <a:rPr kumimoji="0" lang="en-US" sz="1100" b="0" i="1" u="none" strike="noStrike" kern="1200" cap="none" spc="0" normalizeH="0" baseline="0" noProof="0" smtClean="0">
                                    <a:ln>
                                      <a:noFill/>
                                    </a:ln>
                                    <a:solidFill>
                                      <a:srgbClr val="313131"/>
                                    </a:solidFill>
                                    <a:effectLst/>
                                    <a:uLnTx/>
                                    <a:uFillTx/>
                                    <a:latin typeface="Cambria Math" panose="02040503050406030204" pitchFamily="18" charset="0"/>
                                    <a:ea typeface="+mn-ea"/>
                                    <a:cs typeface="+mn-cs"/>
                                  </a:rPr>
                                  <m:t>)</m:t>
                                </m:r>
                              </m:oMath>
                            </m:oMathPara>
                          </a14:m>
                          <a:endParaRPr kumimoji="0" lang="en-US" sz="1100" b="0" i="0" u="none" strike="noStrike" kern="1200" cap="none" spc="0" normalizeH="0" baseline="0" noProof="0" dirty="0">
                            <a:ln>
                              <a:noFill/>
                            </a:ln>
                            <a:solidFill>
                              <a:srgbClr val="313131"/>
                            </a:solidFill>
                            <a:effectLst/>
                            <a:uLnTx/>
                            <a:uFillTx/>
                            <a:latin typeface="+mn-lt"/>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𝑙𝑎𝑠𝑡</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𝑠𝑡𝑎𝑡𝑒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𝑐h𝑎𝑛𝑔𝑒</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oMath>
                            </m:oMathPara>
                          </a14:m>
                          <a:endParaRPr kumimoji="0" lang="en-GB" sz="1100" b="0" i="0" u="none" strike="noStrike" kern="1200" cap="none" spc="0" normalizeH="0" baseline="0" noProof="0" dirty="0">
                            <a:ln>
                              <a:noFill/>
                            </a:ln>
                            <a:solidFill>
                              <a:prstClr val="black"/>
                            </a:solidFill>
                            <a:effectLst/>
                            <a:uLnTx/>
                            <a:uFillTx/>
                            <a:latin typeface="+mn-lt"/>
                            <a:ea typeface="+mn-ea"/>
                            <a:cs typeface="+mn-cs"/>
                          </a:endParaRPr>
                        </a:p>
                      </a:txBody>
                      <a:tcPr/>
                    </a:tc>
                    <a:tc>
                      <a:txBody>
                        <a:bodyPr/>
                        <a:lstStyle/>
                        <a:p>
                          <a:pPr algn="ctr"/>
                          <a:endParaRPr lang="en-GB" sz="1100" dirty="0"/>
                        </a:p>
                      </a:txBody>
                      <a:tcPr/>
                    </a:tc>
                    <a:extLst>
                      <a:ext uri="{0D108BD9-81ED-4DB2-BD59-A6C34878D82A}">
                        <a16:rowId xmlns:a16="http://schemas.microsoft.com/office/drawing/2014/main" val="3103086237"/>
                      </a:ext>
                    </a:extLst>
                  </a:tr>
                </a:tbl>
              </a:graphicData>
            </a:graphic>
          </p:graphicFrame>
        </mc:Choice>
        <mc:Fallback xmlns="">
          <p:graphicFrame>
            <p:nvGraphicFramePr>
              <p:cNvPr id="6" name="Table 4">
                <a:extLst>
                  <a:ext uri="{FF2B5EF4-FFF2-40B4-BE49-F238E27FC236}">
                    <a16:creationId xmlns:a16="http://schemas.microsoft.com/office/drawing/2014/main" id="{F0B4848B-B540-E379-C480-1CF991C4D327}"/>
                  </a:ext>
                </a:extLst>
              </p:cNvPr>
              <p:cNvGraphicFramePr>
                <a:graphicFrameLocks noGrp="1"/>
              </p:cNvGraphicFramePr>
              <p:nvPr>
                <p:extLst>
                  <p:ext uri="{D42A27DB-BD31-4B8C-83A1-F6EECF244321}">
                    <p14:modId xmlns:p14="http://schemas.microsoft.com/office/powerpoint/2010/main" val="2448778000"/>
                  </p:ext>
                </p:extLst>
              </p:nvPr>
            </p:nvGraphicFramePr>
            <p:xfrm>
              <a:off x="434448" y="3349796"/>
              <a:ext cx="10828700" cy="1410039"/>
            </p:xfrm>
            <a:graphic>
              <a:graphicData uri="http://schemas.openxmlformats.org/drawingml/2006/table">
                <a:tbl>
                  <a:tblPr firstRow="1" bandRow="1">
                    <a:tableStyleId>{5C22544A-7EE6-4342-B048-85BDC9FD1C3A}</a:tableStyleId>
                  </a:tblPr>
                  <a:tblGrid>
                    <a:gridCol w="1970085">
                      <a:extLst>
                        <a:ext uri="{9D8B030D-6E8A-4147-A177-3AD203B41FA5}">
                          <a16:colId xmlns:a16="http://schemas.microsoft.com/office/drawing/2014/main" val="3789782365"/>
                        </a:ext>
                      </a:extLst>
                    </a:gridCol>
                    <a:gridCol w="2514600">
                      <a:extLst>
                        <a:ext uri="{9D8B030D-6E8A-4147-A177-3AD203B41FA5}">
                          <a16:colId xmlns:a16="http://schemas.microsoft.com/office/drawing/2014/main" val="2184250136"/>
                        </a:ext>
                      </a:extLst>
                    </a:gridCol>
                    <a:gridCol w="3242734">
                      <a:extLst>
                        <a:ext uri="{9D8B030D-6E8A-4147-A177-3AD203B41FA5}">
                          <a16:colId xmlns:a16="http://schemas.microsoft.com/office/drawing/2014/main" val="2285883331"/>
                        </a:ext>
                      </a:extLst>
                    </a:gridCol>
                    <a:gridCol w="3101281">
                      <a:extLst>
                        <a:ext uri="{9D8B030D-6E8A-4147-A177-3AD203B41FA5}">
                          <a16:colId xmlns:a16="http://schemas.microsoft.com/office/drawing/2014/main" val="1780717267"/>
                        </a:ext>
                      </a:extLst>
                    </a:gridCol>
                  </a:tblGrid>
                  <a:tr h="303588">
                    <a:tc>
                      <a:txBody>
                        <a:bodyPr/>
                        <a:lstStyle/>
                        <a:p>
                          <a:pPr algn="ctr"/>
                          <a:endParaRPr lang="en-GB" sz="1100" dirty="0"/>
                        </a:p>
                      </a:txBody>
                      <a:tcPr/>
                    </a:tc>
                    <a:tc>
                      <a:txBody>
                        <a:bodyPr/>
                        <a:lstStyle/>
                        <a:p>
                          <a:endParaRPr lang="en-US"/>
                        </a:p>
                      </a:txBody>
                      <a:tcPr>
                        <a:blipFill>
                          <a:blip r:embed="rId5"/>
                          <a:stretch>
                            <a:fillRect l="-78450" t="-2000" r="-253027" b="-368000"/>
                          </a:stretch>
                        </a:blipFill>
                      </a:tcPr>
                    </a:tc>
                    <a:tc>
                      <a:txBody>
                        <a:bodyPr/>
                        <a:lstStyle/>
                        <a:p>
                          <a:endParaRPr lang="en-US"/>
                        </a:p>
                      </a:txBody>
                      <a:tcPr>
                        <a:blipFill>
                          <a:blip r:embed="rId5"/>
                          <a:stretch>
                            <a:fillRect l="-138534" t="-2000" r="-96429" b="-368000"/>
                          </a:stretch>
                        </a:blipFill>
                      </a:tcPr>
                    </a:tc>
                    <a:tc>
                      <a:txBody>
                        <a:bodyPr/>
                        <a:lstStyle/>
                        <a:p>
                          <a:pPr algn="ctr"/>
                          <a:endParaRPr lang="en-GB" sz="1100" dirty="0"/>
                        </a:p>
                      </a:txBody>
                      <a:tcPr/>
                    </a:tc>
                    <a:extLst>
                      <a:ext uri="{0D108BD9-81ED-4DB2-BD59-A6C34878D82A}">
                        <a16:rowId xmlns:a16="http://schemas.microsoft.com/office/drawing/2014/main" val="1931914802"/>
                      </a:ext>
                    </a:extLst>
                  </a:tr>
                  <a:tr h="1106451">
                    <a:tc>
                      <a:txBody>
                        <a:bodyPr/>
                        <a:lstStyle/>
                        <a:p>
                          <a:endParaRPr lang="en-US"/>
                        </a:p>
                      </a:txBody>
                      <a:tcPr>
                        <a:blipFill>
                          <a:blip r:embed="rId5"/>
                          <a:stretch>
                            <a:fillRect l="-310" t="-28022" r="-451393" b="-1099"/>
                          </a:stretch>
                        </a:blipFill>
                      </a:tcPr>
                    </a:tc>
                    <a:tc>
                      <a:txBody>
                        <a:bodyPr/>
                        <a:lstStyle/>
                        <a:p>
                          <a:pPr algn="ctr"/>
                          <a:r>
                            <a:rPr lang="en-US" sz="1100" dirty="0"/>
                            <a:t>/</a:t>
                          </a:r>
                          <a:endParaRPr lang="en-GB" sz="1100" dirty="0"/>
                        </a:p>
                      </a:txBody>
                      <a:tcPr/>
                    </a:tc>
                    <a:tc>
                      <a:txBody>
                        <a:bodyPr/>
                        <a:lstStyle/>
                        <a:p>
                          <a:endParaRPr lang="en-US"/>
                        </a:p>
                      </a:txBody>
                      <a:tcPr>
                        <a:blipFill>
                          <a:blip r:embed="rId5"/>
                          <a:stretch>
                            <a:fillRect l="-138534" t="-28022" r="-96429" b="-1099"/>
                          </a:stretch>
                        </a:blipFill>
                      </a:tcPr>
                    </a:tc>
                    <a:tc>
                      <a:txBody>
                        <a:bodyPr/>
                        <a:lstStyle/>
                        <a:p>
                          <a:pPr algn="ctr"/>
                          <a:endParaRPr lang="en-GB" sz="1100" dirty="0"/>
                        </a:p>
                      </a:txBody>
                      <a:tcPr/>
                    </a:tc>
                    <a:extLst>
                      <a:ext uri="{0D108BD9-81ED-4DB2-BD59-A6C34878D82A}">
                        <a16:rowId xmlns:a16="http://schemas.microsoft.com/office/drawing/2014/main" val="3103086237"/>
                      </a:ext>
                    </a:extLst>
                  </a:tr>
                </a:tbl>
              </a:graphicData>
            </a:graphic>
          </p:graphicFrame>
        </mc:Fallback>
      </mc:AlternateContent>
    </p:spTree>
    <p:extLst>
      <p:ext uri="{BB962C8B-B14F-4D97-AF65-F5344CB8AC3E}">
        <p14:creationId xmlns:p14="http://schemas.microsoft.com/office/powerpoint/2010/main" val="92347109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3093-5820-D3B3-EA33-604D27074CCA}"/>
              </a:ext>
            </a:extLst>
          </p:cNvPr>
          <p:cNvSpPr>
            <a:spLocks noGrp="1"/>
          </p:cNvSpPr>
          <p:nvPr>
            <p:ph type="title"/>
          </p:nvPr>
        </p:nvSpPr>
        <p:spPr/>
        <p:txBody>
          <a:bodyPr/>
          <a:lstStyle/>
          <a:p>
            <a:r>
              <a:rPr lang="en-US" sz="2800" dirty="0">
                <a:solidFill>
                  <a:schemeClr val="tx1">
                    <a:lumMod val="50000"/>
                    <a:lumOff val="50000"/>
                  </a:schemeClr>
                </a:solidFill>
              </a:rPr>
              <a:t>Hidden state estimation</a:t>
            </a:r>
            <a:endParaRPr lang="en-GB" sz="2800" dirty="0"/>
          </a:p>
        </p:txBody>
      </p:sp>
      <p:pic>
        <p:nvPicPr>
          <p:cNvPr id="4" name="Picture 3" descr="A graph showing a line graph&#10;&#10;Description automatically generated with medium confidence">
            <a:extLst>
              <a:ext uri="{FF2B5EF4-FFF2-40B4-BE49-F238E27FC236}">
                <a16:creationId xmlns:a16="http://schemas.microsoft.com/office/drawing/2014/main" id="{67B6BD9C-7C80-024C-EB05-08D793C8E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1872" y="2021840"/>
            <a:ext cx="9735295" cy="2519723"/>
          </a:xfrm>
          <a:prstGeom prst="rect">
            <a:avLst/>
          </a:prstGeom>
        </p:spPr>
      </p:pic>
    </p:spTree>
    <p:extLst>
      <p:ext uri="{BB962C8B-B14F-4D97-AF65-F5344CB8AC3E}">
        <p14:creationId xmlns:p14="http://schemas.microsoft.com/office/powerpoint/2010/main" val="332142292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lvl="0" defTabSz="957998">
              <a:defRPr/>
            </a:pPr>
            <a:endParaRPr lang="en-US" sz="900" dirty="0">
              <a:solidFill>
                <a:srgbClr val="313131"/>
              </a:solidFill>
            </a:endParaRPr>
          </a:p>
        </p:txBody>
      </p:sp>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𝐾</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m (array)</a:t>
                </a: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smtClean="0">
                        <a:solidFill>
                          <a:srgbClr val="313131"/>
                        </a:solidFill>
                        <a:latin typeface="Cambria Math" panose="02040503050406030204" pitchFamily="18" charset="0"/>
                      </a:rPr>
                      <m:t>𝑟</m:t>
                    </m:r>
                  </m:oMath>
                </a14:m>
                <a:r>
                  <a:rPr lang="en-US" sz="900" dirty="0">
                    <a:solidFill>
                      <a:srgbClr val="313131"/>
                    </a:solidFill>
                  </a:rPr>
                  <a:t> : interest rates (array)</a:t>
                </a:r>
              </a:p>
              <a:p>
                <a:pPr defTabSz="957998">
                  <a:defRPr/>
                </a:pPr>
                <a14:m>
                  <m:oMath xmlns:m="http://schemas.openxmlformats.org/officeDocument/2006/math">
                    <m:r>
                      <a:rPr lang="en-US" sz="900" i="1">
                        <a:solidFill>
                          <a:srgbClr val="313131"/>
                        </a:solidFill>
                        <a:latin typeface="Cambria Math" panose="02040503050406030204" pitchFamily="18" charset="0"/>
                      </a:rPr>
                      <m:t>−</m:t>
                    </m:r>
                    <m:r>
                      <a:rPr lang="en-US" sz="900" b="0" i="1" smtClean="0">
                        <a:solidFill>
                          <a:srgbClr val="313131"/>
                        </a:solidFill>
                        <a:latin typeface="Cambria Math" panose="02040503050406030204" pitchFamily="18" charset="0"/>
                      </a:rPr>
                      <m:t> </m:t>
                    </m:r>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r>
                  <a:rPr lang="en-US" sz="900" dirty="0">
                    <a:solidFill>
                      <a:srgbClr val="313131"/>
                    </a:solidFill>
                  </a:rPr>
                  <a:t>- </a:t>
                </a:r>
                <a14:m>
                  <m:oMath xmlns:m="http://schemas.openxmlformats.org/officeDocument/2006/math">
                    <m:acc>
                      <m:accPr>
                        <m:chr m:val="̂"/>
                        <m:ctrlPr>
                          <a:rPr lang="en-US" sz="900" i="1">
                            <a:solidFill>
                              <a:srgbClr val="313131"/>
                            </a:solidFill>
                            <a:latin typeface="Cambria Math" panose="02040503050406030204" pitchFamily="18" charset="0"/>
                          </a:rPr>
                        </m:ctrlPr>
                      </m:accPr>
                      <m:e>
                        <m:r>
                          <a:rPr lang="en-US" sz="900" i="1">
                            <a:solidFill>
                              <a:srgbClr val="313131"/>
                            </a:solidFill>
                            <a:latin typeface="Cambria Math" panose="02040503050406030204" pitchFamily="18" charset="0"/>
                          </a:rPr>
                          <m:t>𝑚</m:t>
                        </m:r>
                      </m:e>
                    </m:acc>
                    <m:r>
                      <a:rPr lang="en-US" sz="900" i="1">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r>
                  <a:rPr lang="en-US" sz="900" dirty="0">
                    <a:solidFill>
                      <a:srgbClr val="313131"/>
                    </a:solidFill>
                  </a:rPr>
                  <a:t>-</a:t>
                </a:r>
                <a14:m>
                  <m:oMath xmlns:m="http://schemas.openxmlformats.org/officeDocument/2006/math">
                    <m:r>
                      <m:rPr>
                        <m:sty m:val="p"/>
                      </m:rPr>
                      <a:rPr lang="en-US" sz="900">
                        <a:latin typeface="Cambria Math" panose="02040503050406030204" pitchFamily="18" charset="0"/>
                      </a:rPr>
                      <m:t>Δ</m:t>
                    </m:r>
                    <m:r>
                      <a:rPr lang="en-US" sz="900" i="1">
                        <a:latin typeface="Cambria Math" panose="02040503050406030204" pitchFamily="18" charset="0"/>
                      </a:rPr>
                      <m:t>𝑡</m:t>
                    </m:r>
                  </m:oMath>
                </a14:m>
                <a:r>
                  <a:rPr lang="en-US" sz="900" dirty="0">
                    <a:solidFill>
                      <a:srgbClr val="313131"/>
                    </a:solidFill>
                  </a:rPr>
                  <a:t>: filtered rates (array)</a:t>
                </a:r>
              </a:p>
              <a:p>
                <a:pPr defTabSz="957998">
                  <a:defRPr/>
                </a:pPr>
                <a:r>
                  <a:rPr lang="en-US" sz="900" b="0" dirty="0">
                    <a:solidFill>
                      <a:srgbClr val="313131"/>
                    </a:solidFill>
                  </a:rPr>
                  <a:t>- </a:t>
                </a: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𝑇</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4"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mc:AlternateContent xmlns:mc="http://schemas.openxmlformats.org/markup-compatibility/2006" xmlns:a14="http://schemas.microsoft.com/office/drawing/2010/main">
        <mc:Choice Requires="a14">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14:m>
                  <m:oMath xmlns:m="http://schemas.openxmlformats.org/officeDocument/2006/math">
                    <m:r>
                      <a:rPr lang="en-US" sz="1800" i="1" dirty="0" smtClean="0">
                        <a:solidFill>
                          <a:schemeClr val="tx1">
                            <a:lumMod val="50000"/>
                            <a:lumOff val="50000"/>
                          </a:schemeClr>
                        </a:solidFill>
                        <a:latin typeface="Cambria Math" panose="02040503050406030204" pitchFamily="18" charset="0"/>
                      </a:rPr>
                      <m:t>𝐾</m:t>
                    </m:r>
                  </m:oMath>
                </a14:m>
                <a:r>
                  <a:rPr lang="en-US" sz="1800" dirty="0">
                    <a:solidFill>
                      <a:schemeClr val="tx1">
                        <a:lumMod val="50000"/>
                        <a:lumOff val="50000"/>
                      </a:schemeClr>
                    </a:solidFill>
                  </a:rPr>
                  <a:t> estimation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mc:Choice>
        <mc:Fallback xmlns="">
          <p:sp>
            <p:nvSpPr>
              <p:cNvPr id="2" name="Title 2">
                <a:extLst>
                  <a:ext uri="{FF2B5EF4-FFF2-40B4-BE49-F238E27FC236}">
                    <a16:creationId xmlns:a16="http://schemas.microsoft.com/office/drawing/2014/main" id="{59508C07-38D2-D1B4-ACC8-59BC577A89CD}"/>
                  </a:ext>
                </a:extLst>
              </p:cNvPr>
              <p:cNvSpPr txBox="1">
                <a:spLocks noRot="1" noChangeAspect="1" noMove="1" noResize="1" noEditPoints="1" noAdjustHandles="1" noChangeArrowheads="1" noChangeShapeType="1" noTextEdit="1"/>
              </p:cNvSpPr>
              <p:nvPr/>
            </p:nvSpPr>
            <p:spPr bwMode="gray">
              <a:xfrm>
                <a:off x="477969" y="736689"/>
                <a:ext cx="11188700" cy="698501"/>
              </a:xfrm>
              <a:prstGeom prst="rect">
                <a:avLst/>
              </a:prstGeom>
              <a:blipFill>
                <a:blip r:embed="rId5"/>
                <a:stretch>
                  <a:fillRect l="-708" t="-11404"/>
                </a:stretch>
              </a:blipFill>
            </p:spPr>
            <p:txBody>
              <a:bodyPr/>
              <a:lstStyle/>
              <a:p>
                <a:r>
                  <a:rPr lang="en-GB">
                    <a:noFill/>
                  </a:rPr>
                  <a:t> </a:t>
                </a:r>
              </a:p>
            </p:txBody>
          </p:sp>
        </mc:Fallback>
      </mc:AlternateContent>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marL="0" marR="0" lvl="0" indent="0" algn="l" defTabSz="957998" rtl="0" eaLnBrk="1" fontAlgn="auto" latinLnBrk="0" hangingPunct="1">
                  <a:lnSpc>
                    <a:spcPct val="100000"/>
                  </a:lnSpc>
                  <a:spcBef>
                    <a:spcPts val="0"/>
                  </a:spcBef>
                  <a:spcAft>
                    <a:spcPts val="0"/>
                  </a:spcAft>
                  <a:buClrTx/>
                  <a:buSzTx/>
                  <a:buFontTx/>
                  <a:buNone/>
                  <a:tabLst/>
                  <a:defRPr/>
                </a:pPr>
                <a:r>
                  <a:rPr lang="en-US" sz="900" dirty="0">
                    <a:solidFill>
                      <a:srgbClr val="313131"/>
                    </a:solidFill>
                  </a:rPr>
                  <a:t>Estimate the mean-reversion speed (</a:t>
                </a:r>
                <a14:m>
                  <m:oMath xmlns:m="http://schemas.openxmlformats.org/officeDocument/2006/math">
                    <m:r>
                      <a:rPr lang="en-US" sz="900" i="1" dirty="0" smtClean="0">
                        <a:solidFill>
                          <a:srgbClr val="313131"/>
                        </a:solidFill>
                        <a:latin typeface="Cambria Math" panose="02040503050406030204" pitchFamily="18" charset="0"/>
                      </a:rPr>
                      <m:t>𝐾</m:t>
                    </m:r>
                  </m:oMath>
                </a14:m>
                <a:r>
                  <a:rPr lang="en-US" sz="900" dirty="0">
                    <a:solidFill>
                      <a:srgbClr val="313131"/>
                    </a:solidFill>
                  </a:rPr>
                  <a:t>) of the HMCIR model.</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10" name="TextBox 9">
                <a:extLst>
                  <a:ext uri="{FF2B5EF4-FFF2-40B4-BE49-F238E27FC236}">
                    <a16:creationId xmlns:a16="http://schemas.microsoft.com/office/drawing/2014/main" id="{CC58B6FB-DFEF-550E-59EF-34C329CB5B7F}"/>
                  </a:ext>
                </a:extLst>
              </p:cNvPr>
              <p:cNvSpPr txBox="1">
                <a:spLocks noRot="1" noChangeAspect="1" noMove="1" noResize="1" noEditPoints="1" noAdjustHandles="1" noChangeArrowheads="1" noChangeShapeType="1" noTextEdit="1"/>
              </p:cNvSpPr>
              <p:nvPr/>
            </p:nvSpPr>
            <p:spPr bwMode="auto">
              <a:xfrm>
                <a:off x="8048203" y="2078740"/>
                <a:ext cx="3029404" cy="1529690"/>
              </a:xfrm>
              <a:prstGeom prst="rect">
                <a:avLst/>
              </a:prstGeom>
              <a:blipFill>
                <a:blip r:embed="rId6"/>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771677" cy="1998752"/>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Detailed Operation :</a:t>
                </a:r>
              </a:p>
              <a:p>
                <a:pPr marL="203200" indent="-203200">
                  <a:spcBef>
                    <a:spcPts val="600"/>
                  </a:spcBef>
                  <a:buSzPct val="100000"/>
                  <a:buFont typeface="Arial"/>
                  <a:buChar char="•"/>
                </a:pPr>
                <a:r>
                  <a:rPr lang="en-GB" sz="1100" dirty="0"/>
                  <a:t>Giving the observed </a:t>
                </a:r>
                <a14:m>
                  <m:oMath xmlns:m="http://schemas.openxmlformats.org/officeDocument/2006/math">
                    <m:r>
                      <a:rPr lang="en-GB" sz="1100" i="1" dirty="0" smtClean="0">
                        <a:latin typeface="Cambria Math" panose="02040503050406030204" pitchFamily="18" charset="0"/>
                      </a:rPr>
                      <m:t>𝑟</m:t>
                    </m:r>
                  </m:oMath>
                </a14:m>
                <a:r>
                  <a:rPr lang="en-GB" sz="1100" dirty="0"/>
                  <a:t>, we define </a:t>
                </a:r>
              </a:p>
              <a:p>
                <a:pPr marL="203200" indent="-203200">
                  <a:spcBef>
                    <a:spcPts val="600"/>
                  </a:spcBef>
                  <a:buSzPct val="100000"/>
                  <a:buFont typeface="Arial"/>
                  <a:buChar char="•"/>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𝑋</m:t>
                        </m:r>
                      </m:e>
                      <m:sub>
                        <m:r>
                          <a:rPr lang="en-US" sz="1100" i="1">
                            <a:latin typeface="Cambria Math" panose="02040503050406030204" pitchFamily="18" charset="0"/>
                          </a:rPr>
                          <m:t>𝑖</m:t>
                        </m:r>
                      </m:sub>
                    </m:sSub>
                    <m:r>
                      <a:rPr lang="en-US" sz="1100" i="1">
                        <a:latin typeface="Cambria Math" panose="02040503050406030204" pitchFamily="18" charset="0"/>
                      </a:rPr>
                      <m:t>=</m:t>
                    </m:r>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acc>
                              <m:accPr>
                                <m:chr m:val="̂"/>
                                <m:ctrlPr>
                                  <a:rPr lang="en-GB" sz="1100" i="1">
                                    <a:latin typeface="Cambria Math" panose="02040503050406030204" pitchFamily="18" charset="0"/>
                                  </a:rPr>
                                </m:ctrlPr>
                              </m:accPr>
                              <m:e>
                                <m:r>
                                  <a:rPr lang="en-US" sz="1100" i="1">
                                    <a:latin typeface="Cambria Math" panose="02040503050406030204" pitchFamily="18" charset="0"/>
                                  </a:rPr>
                                  <m:t>𝑚</m:t>
                                </m:r>
                              </m:e>
                            </m:acc>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r>
                      <a:rPr lang="en-US" sz="1100" b="0" i="1" smtClean="0">
                        <a:latin typeface="Cambria Math" panose="02040503050406030204" pitchFamily="18" charset="0"/>
                      </a:rPr>
                      <m:t> </m:t>
                    </m:r>
                    <m:r>
                      <a:rPr lang="en-US" sz="1100" b="0" i="0"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m:t>
                        </m:r>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US" sz="1100" dirty="0"/>
                  <a:t> </a:t>
                </a:r>
                <a14:m>
                  <m:oMath xmlns:m="http://schemas.openxmlformats.org/officeDocument/2006/math">
                    <m:r>
                      <m:rPr>
                        <m:sty m:val="p"/>
                      </m:rPr>
                      <a:rPr lang="en-US" sz="1100">
                        <a:latin typeface="Cambria Math" panose="02040503050406030204" pitchFamily="18" charset="0"/>
                      </a:rPr>
                      <m:t>Δ</m:t>
                    </m:r>
                    <m:r>
                      <a:rPr lang="en-US" sz="1100" i="1">
                        <a:latin typeface="Cambria Math" panose="02040503050406030204" pitchFamily="18" charset="0"/>
                      </a:rPr>
                      <m:t>𝑡</m:t>
                    </m:r>
                  </m:oMath>
                </a14:m>
                <a:endParaRPr lang="en-US" sz="1100" dirty="0"/>
              </a:p>
              <a:p>
                <a:pPr marL="203200" indent="-203200">
                  <a:spcBef>
                    <a:spcPts val="600"/>
                  </a:spcBef>
                  <a:buSzPct val="100000"/>
                  <a:buFont typeface="Arial"/>
                  <a:buChar char="•"/>
                </a:pPr>
                <a:r>
                  <a:rPr lang="en-GB" sz="1100" dirty="0"/>
                  <a:t>Thus, if the rates truly follow the discretized HMCEV dynamic : </a:t>
                </a:r>
                <a14:m>
                  <m:oMath xmlns:m="http://schemas.openxmlformats.org/officeDocument/2006/math">
                    <m:sSub>
                      <m:sSubPr>
                        <m:ctrlPr>
                          <a:rPr lang="en-GB" sz="110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m</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r>
                      <m:rPr>
                        <m:sty m:val="p"/>
                      </m:rPr>
                      <a:rPr lang="en-US" sz="1100">
                        <a:latin typeface="Cambria Math" panose="02040503050406030204" pitchFamily="18" charset="0"/>
                      </a:rPr>
                      <m:t>Δ</m:t>
                    </m:r>
                    <m:r>
                      <a:rPr lang="en-US" sz="1100" i="1">
                        <a:latin typeface="Cambria Math" panose="02040503050406030204" pitchFamily="18" charset="0"/>
                      </a:rPr>
                      <m:t>𝑡</m:t>
                    </m:r>
                    <m:r>
                      <a:rPr lang="en-US" sz="1100" i="1">
                        <a:latin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b="0" i="1" smtClean="0">
                            <a:latin typeface="Cambria Math" panose="02040503050406030204" pitchFamily="18" charset="0"/>
                          </a:rPr>
                        </m:ctrlPr>
                      </m:sSupPr>
                      <m:e>
                        <m:d>
                          <m:dPr>
                            <m:begChr m:val="|"/>
                            <m:endChr m:val="|"/>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e>
                      <m:sup>
                        <m:r>
                          <a:rPr lang="en-US" sz="1100" b="0" i="1" smtClean="0">
                            <a:latin typeface="Cambria Math" panose="02040503050406030204" pitchFamily="18" charset="0"/>
                            <a:ea typeface="Cambria Math" panose="02040503050406030204" pitchFamily="18" charset="0"/>
                          </a:rPr>
                          <m:t>𝛽</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m:rPr>
                        <m:sty m:val="p"/>
                      </m:rPr>
                      <a:rPr lang="en-US" sz="1100">
                        <a:latin typeface="Cambria Math" panose="02040503050406030204" pitchFamily="18" charset="0"/>
                      </a:rPr>
                      <m:t>Δ</m:t>
                    </m:r>
                    <m:sSup>
                      <m:sSupPr>
                        <m:ctrlPr>
                          <a:rPr lang="en-US" sz="1100" b="0" i="1" smtClean="0">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0.5</m:t>
                        </m:r>
                      </m:sup>
                    </m:sSup>
                  </m:oMath>
                </a14:m>
                <a:r>
                  <a:rPr lang="en-US" sz="1100" dirty="0"/>
                  <a:t>, we have :</a:t>
                </a:r>
              </a:p>
              <a:p>
                <a:pPr marL="203200" indent="-203200">
                  <a:spcBef>
                    <a:spcPts val="600"/>
                  </a:spcBef>
                  <a:buSzPct val="100000"/>
                  <a:buFont typeface="Arial"/>
                  <a:buChar char="•"/>
                </a:pP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a:rPr lang="en-US" sz="1100" b="0" i="1" smtClean="0">
                                <a:latin typeface="Cambria Math" panose="02040503050406030204" pitchFamily="18" charset="0"/>
                              </a:rPr>
                              <m:t>𝑚</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i="1">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oMath>
                </a14:m>
                <a:r>
                  <a:rPr lang="en-GB" sz="1100" dirty="0"/>
                  <a:t> </a:t>
                </a:r>
                <a14:m>
                  <m:oMath xmlns:m="http://schemas.openxmlformats.org/officeDocument/2006/math">
                    <m:r>
                      <a:rPr lang="en-US" sz="1100" i="1">
                        <a:latin typeface="Cambria Math" panose="02040503050406030204" pitchFamily="18" charset="0"/>
                      </a:rPr>
                      <m:t>+</m:t>
                    </m:r>
                    <m:r>
                      <a:rPr lang="en-US" sz="1100" b="0" i="1" smtClean="0">
                        <a:latin typeface="Cambria Math" panose="02040503050406030204" pitchFamily="18" charset="0"/>
                      </a:rPr>
                      <m:t> </m:t>
                    </m:r>
                    <m:sSub>
                      <m:sSubPr>
                        <m:ctrlPr>
                          <a:rPr lang="en-US" sz="1100" b="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𝜀</m:t>
                        </m:r>
                      </m:e>
                      <m:sub>
                        <m:r>
                          <a:rPr lang="en-US" sz="1100" b="0" i="1" smtClean="0">
                            <a:latin typeface="Cambria Math" panose="02040503050406030204" pitchFamily="18" charset="0"/>
                            <a:ea typeface="Cambria Math" panose="02040503050406030204" pitchFamily="18" charset="0"/>
                          </a:rPr>
                          <m:t>𝑖</m:t>
                        </m:r>
                      </m:sub>
                    </m:sSub>
                    <m:r>
                      <a:rPr lang="en-US" sz="1100" b="0" i="1" smtClean="0">
                        <a:latin typeface="Cambria Math" panose="02040503050406030204" pitchFamily="18" charset="0"/>
                        <a:ea typeface="Cambria Math" panose="02040503050406030204" pitchFamily="18" charset="0"/>
                      </a:rPr>
                      <m:t>,      </m:t>
                    </m:r>
                    <m:sSub>
                      <m:sSubPr>
                        <m:ctrlPr>
                          <a:rPr lang="en-US" sz="1100" b="0" i="1" smtClean="0">
                            <a:latin typeface="Cambria Math" panose="02040503050406030204" pitchFamily="18" charset="0"/>
                            <a:ea typeface="Cambria Math" panose="02040503050406030204" pitchFamily="18" charset="0"/>
                          </a:rPr>
                        </m:ctrlPr>
                      </m:sSubPr>
                      <m:e>
                        <m:r>
                          <a:rPr lang="en-US" sz="1100" b="0" i="1" smtClean="0">
                            <a:latin typeface="Cambria Math" panose="02040503050406030204" pitchFamily="18" charset="0"/>
                            <a:ea typeface="Cambria Math" panose="02040503050406030204" pitchFamily="18" charset="0"/>
                          </a:rPr>
                          <m:t>𝜀</m:t>
                        </m:r>
                      </m:e>
                      <m:sub>
                        <m:r>
                          <a:rPr lang="en-US" sz="1100" b="0" i="1" smtClean="0">
                            <a:latin typeface="Cambria Math" panose="02040503050406030204" pitchFamily="18" charset="0"/>
                            <a:ea typeface="Cambria Math" panose="02040503050406030204" pitchFamily="18" charset="0"/>
                          </a:rPr>
                          <m:t>𝑖</m:t>
                        </m:r>
                      </m:sub>
                    </m:sSub>
                    <m:r>
                      <a:rPr lang="en-US" sz="1100" b="0" i="1" smtClean="0">
                        <a:latin typeface="Cambria Math" panose="02040503050406030204" pitchFamily="18" charset="0"/>
                        <a:ea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i="1">
                            <a:latin typeface="Cambria Math" panose="02040503050406030204" pitchFamily="18" charset="0"/>
                          </a:rPr>
                        </m:ctrlPr>
                      </m:sSupPr>
                      <m:e>
                        <m:d>
                          <m:dPr>
                            <m:begChr m:val="|"/>
                            <m:endChr m:val="|"/>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𝑟</m:t>
                                </m:r>
                              </m:e>
                              <m:sub>
                                <m:r>
                                  <a:rPr lang="en-US" sz="1100" i="1">
                                    <a:latin typeface="Cambria Math" panose="02040503050406030204" pitchFamily="18" charset="0"/>
                                  </a:rPr>
                                  <m:t>𝑖</m:t>
                                </m:r>
                              </m:sub>
                            </m:sSub>
                          </m:e>
                        </m:d>
                      </m:e>
                      <m:sup>
                        <m:r>
                          <a:rPr lang="en-US" sz="1100" i="1">
                            <a:latin typeface="Cambria Math" panose="02040503050406030204" pitchFamily="18" charset="0"/>
                            <a:ea typeface="Cambria Math" panose="02040503050406030204" pitchFamily="18" charset="0"/>
                          </a:rPr>
                          <m:t>𝛽</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a:rPr lang="en-US" sz="1100" b="0" i="0" smtClean="0">
                        <a:latin typeface="Cambria Math" panose="02040503050406030204" pitchFamily="18" charset="0"/>
                      </a:rPr>
                      <m:t>,    </m:t>
                    </m:r>
                    <m:r>
                      <a:rPr lang="en-US" sz="1100" b="0" i="1" smtClean="0">
                        <a:latin typeface="Cambria Math" panose="02040503050406030204" pitchFamily="18" charset="0"/>
                      </a:rPr>
                      <m:t>𝐸</m:t>
                    </m:r>
                    <m:d>
                      <m:dPr>
                        <m:begChr m:val="["/>
                        <m:endChr m:val="]"/>
                        <m:ctrlPr>
                          <a:rPr lang="en-US" sz="1100" b="0" i="1" smtClean="0">
                            <a:latin typeface="Cambria Math" panose="02040503050406030204" pitchFamily="18" charset="0"/>
                            <a:ea typeface="Cambria Math" panose="02040503050406030204" pitchFamily="18" charset="0"/>
                          </a:rPr>
                        </m:ctrlPr>
                      </m:dPr>
                      <m:e>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𝜀</m:t>
                            </m:r>
                          </m:e>
                          <m:sub>
                            <m:r>
                              <a:rPr lang="en-US" sz="1100" i="1">
                                <a:latin typeface="Cambria Math" panose="02040503050406030204" pitchFamily="18" charset="0"/>
                                <a:ea typeface="Cambria Math" panose="02040503050406030204" pitchFamily="18" charset="0"/>
                              </a:rPr>
                              <m:t>𝑖</m:t>
                            </m:r>
                          </m:sub>
                        </m:sSub>
                      </m:e>
                    </m:d>
                    <m:r>
                      <a:rPr lang="en-US" sz="1100" b="0" i="0" smtClean="0">
                        <a:latin typeface="Cambria Math" panose="02040503050406030204" pitchFamily="18" charset="0"/>
                        <a:ea typeface="Cambria Math" panose="02040503050406030204" pitchFamily="18" charset="0"/>
                      </a:rPr>
                      <m:t>=0</m:t>
                    </m:r>
                  </m:oMath>
                </a14:m>
                <a:endParaRPr lang="en-GB" sz="1100" dirty="0"/>
              </a:p>
              <a:p>
                <a:pPr marL="203200" indent="-203200">
                  <a:spcBef>
                    <a:spcPts val="600"/>
                  </a:spcBef>
                  <a:buSzPct val="100000"/>
                  <a:buFont typeface="Arial"/>
                  <a:buChar char="•"/>
                </a:pPr>
                <a:r>
                  <a:rPr lang="en-GB" sz="1100" dirty="0"/>
                  <a:t>We only keep the data </a:t>
                </a:r>
                <a14:m>
                  <m:oMath xmlns:m="http://schemas.openxmlformats.org/officeDocument/2006/math">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𝑋</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GB" sz="1100" dirty="0"/>
                  <a:t> for index </a:t>
                </a:r>
                <a14:m>
                  <m:oMath xmlns:m="http://schemas.openxmlformats.org/officeDocument/2006/math">
                    <m:r>
                      <a:rPr lang="en-US" sz="1100" b="0" i="1" smtClean="0">
                        <a:latin typeface="Cambria Math" panose="02040503050406030204" pitchFamily="18" charset="0"/>
                      </a:rPr>
                      <m:t>𝑖</m:t>
                    </m:r>
                  </m:oMath>
                </a14:m>
                <a:r>
                  <a:rPr lang="en-GB" sz="1100" dirty="0"/>
                  <a:t> during transition periods, where the mean-reversion is the predominant contributor of the dynamic of </a:t>
                </a:r>
                <a14:m>
                  <m:oMath xmlns:m="http://schemas.openxmlformats.org/officeDocument/2006/math">
                    <m:r>
                      <a:rPr lang="en-GB" sz="1100" i="1" dirty="0" smtClean="0">
                        <a:latin typeface="Cambria Math" panose="02040503050406030204" pitchFamily="18" charset="0"/>
                      </a:rPr>
                      <m:t>𝑟</m:t>
                    </m:r>
                  </m:oMath>
                </a14:m>
                <a:r>
                  <a:rPr lang="en-GB" sz="1100" dirty="0"/>
                  <a:t> over volatility</a:t>
                </a:r>
              </a:p>
              <a:p>
                <a:pPr marL="203200" indent="-203200">
                  <a:spcBef>
                    <a:spcPts val="600"/>
                  </a:spcBef>
                  <a:buSzPct val="100000"/>
                  <a:buFont typeface="Arial"/>
                  <a:buChar char="•"/>
                </a:pPr>
                <a:r>
                  <a:rPr lang="en-GB" sz="1100" dirty="0"/>
                  <a:t>Compute linear regression of </a:t>
                </a:r>
                <a14:m>
                  <m:oMath xmlns:m="http://schemas.openxmlformats.org/officeDocument/2006/math">
                    <m:r>
                      <a:rPr lang="en-GB" sz="1100" i="1" dirty="0" smtClean="0">
                        <a:latin typeface="Cambria Math" panose="02040503050406030204" pitchFamily="18" charset="0"/>
                      </a:rPr>
                      <m:t>𝑌</m:t>
                    </m:r>
                  </m:oMath>
                </a14:m>
                <a:r>
                  <a:rPr lang="en-GB" sz="1100" dirty="0"/>
                  <a:t> over </a:t>
                </a:r>
                <a14:m>
                  <m:oMath xmlns:m="http://schemas.openxmlformats.org/officeDocument/2006/math">
                    <m:r>
                      <a:rPr lang="en-GB" sz="1100" i="1" dirty="0" smtClean="0">
                        <a:latin typeface="Cambria Math" panose="02040503050406030204" pitchFamily="18" charset="0"/>
                      </a:rPr>
                      <m:t>𝑋</m:t>
                    </m:r>
                  </m:oMath>
                </a14:m>
                <a:r>
                  <a:rPr lang="en-GB" sz="1100" dirty="0"/>
                  <a:t>, </a:t>
                </a:r>
                <a14:m>
                  <m:oMath xmlns:m="http://schemas.openxmlformats.org/officeDocument/2006/math">
                    <m:acc>
                      <m:accPr>
                        <m:chr m:val="̂"/>
                        <m:ctrlPr>
                          <a:rPr lang="en-GB" sz="1100" i="1" smtClean="0">
                            <a:latin typeface="Cambria Math" panose="02040503050406030204" pitchFamily="18" charset="0"/>
                          </a:rPr>
                        </m:ctrlPr>
                      </m:accPr>
                      <m:e>
                        <m:r>
                          <a:rPr lang="en-US" sz="1100" b="0" i="1" smtClean="0">
                            <a:latin typeface="Cambria Math" panose="02040503050406030204" pitchFamily="18" charset="0"/>
                          </a:rPr>
                          <m:t>𝐾</m:t>
                        </m:r>
                      </m:e>
                    </m:acc>
                  </m:oMath>
                </a14:m>
                <a:r>
                  <a:rPr lang="en-GB" sz="1100" dirty="0"/>
                  <a:t> is simply the slope.</a:t>
                </a:r>
                <a:endParaRPr lang="en-GB" sz="1200" dirty="0"/>
              </a:p>
              <a:p>
                <a:pPr marL="203200" indent="-203200">
                  <a:spcBef>
                    <a:spcPts val="600"/>
                  </a:spcBef>
                  <a:buSzPct val="100000"/>
                  <a:buFont typeface="Arial"/>
                  <a:buChar char="•"/>
                </a:pPr>
                <a:endParaRPr lang="en-GB" sz="1200" dirty="0"/>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771677" cy="1998752"/>
              </a:xfrm>
              <a:prstGeom prst="rect">
                <a:avLst/>
              </a:prstGeom>
              <a:blipFill>
                <a:blip r:embed="rId7"/>
                <a:stretch>
                  <a:fillRect l="-792" t="-2744"/>
                </a:stretch>
              </a:blipFill>
            </p:spPr>
            <p:txBody>
              <a:bodyPr/>
              <a:lstStyle/>
              <a:p>
                <a:r>
                  <a:rPr lang="en-GB">
                    <a:noFill/>
                  </a:rPr>
                  <a:t> </a:t>
                </a:r>
              </a:p>
            </p:txBody>
          </p:sp>
        </mc:Fallback>
      </mc:AlternateContent>
    </p:spTree>
    <p:extLst>
      <p:ext uri="{BB962C8B-B14F-4D97-AF65-F5344CB8AC3E}">
        <p14:creationId xmlns:p14="http://schemas.microsoft.com/office/powerpoint/2010/main" val="1143652409"/>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gray">
          <a:xfrm>
            <a:off x="346145" y="3840381"/>
            <a:ext cx="11042709" cy="2298177"/>
          </a:xfrm>
          <a:prstGeom prst="rect">
            <a:avLst/>
          </a:prstGeom>
          <a:noFill/>
          <a:ln w="19050" algn="ctr">
            <a:solidFill>
              <a:schemeClr val="accent1"/>
            </a:solidFill>
            <a:prstDash val="dash"/>
            <a:miter lim="800000"/>
            <a:headEnd/>
            <a:tailEnd/>
          </a:ln>
        </p:spPr>
        <p:txBody>
          <a:bodyPr wrap="square" lIns="88900" tIns="88900" rIns="88900" bIns="88900" rtlCol="0" anchor="ctr"/>
          <a:lstStyle/>
          <a:p>
            <a:pPr marL="0" marR="0" lvl="0" indent="0" algn="ctr" defTabSz="1219170" rtl="0" eaLnBrk="1" fontAlgn="auto" latinLnBrk="0" hangingPunct="1">
              <a:lnSpc>
                <a:spcPct val="106000"/>
              </a:lnSpc>
              <a:spcBef>
                <a:spcPts val="0"/>
              </a:spcBef>
              <a:spcAft>
                <a:spcPts val="0"/>
              </a:spcAft>
              <a:buClrTx/>
              <a:buSzTx/>
              <a:buFont typeface="Wingdings 2" pitchFamily="18" charset="2"/>
              <a:buNone/>
              <a:tabLst/>
              <a:defRPr/>
            </a:pPr>
            <a:endParaRPr kumimoji="0" lang="en-GB" sz="1600" b="1"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4" name="TextBox 23"/>
              <p:cNvSpPr txBox="1"/>
              <p:nvPr/>
            </p:nvSpPr>
            <p:spPr bwMode="auto">
              <a:xfrm>
                <a:off x="3027856" y="2074817"/>
                <a:ext cx="2393652" cy="1529690"/>
              </a:xfrm>
              <a:prstGeom prst="rect">
                <a:avLst/>
              </a:prstGeom>
              <a:noFill/>
              <a:ln w="9525">
                <a:solidFill>
                  <a:schemeClr val="tx2"/>
                </a:solidFill>
                <a:prstDash val="dash"/>
              </a:ln>
            </p:spPr>
            <p:txBody>
              <a:bodyPr lIns="72000" tIns="72000" rIns="108000" bIns="72000" anchor="ctr"/>
              <a:lstStyle/>
              <a:p>
                <a:pPr lvl="0" defTabSz="957998">
                  <a:defRPr/>
                </a:pPr>
                <a14:m>
                  <m:oMath xmlns:m="http://schemas.openxmlformats.org/officeDocument/2006/math">
                    <m:sSub>
                      <m:sSubPr>
                        <m:ctrlPr>
                          <a:rPr lang="en-US" sz="900" b="0" i="1" smtClean="0">
                            <a:solidFill>
                              <a:srgbClr val="313131"/>
                            </a:solidFill>
                            <a:latin typeface="Cambria Math" panose="02040503050406030204" pitchFamily="18" charset="0"/>
                            <a:ea typeface="Cambria Math" panose="02040503050406030204" pitchFamily="18" charset="0"/>
                          </a:rPr>
                        </m:ctrlPr>
                      </m:sSubPr>
                      <m:e>
                        <m:r>
                          <a:rPr lang="en-US" sz="900" b="0" i="1" smtClean="0">
                            <a:solidFill>
                              <a:srgbClr val="313131"/>
                            </a:solidFill>
                            <a:latin typeface="Cambria Math" panose="02040503050406030204" pitchFamily="18" charset="0"/>
                            <a:ea typeface="Cambria Math" panose="02040503050406030204" pitchFamily="18" charset="0"/>
                          </a:rPr>
                          <m:t>𝑤</m:t>
                        </m:r>
                      </m:e>
                      <m:sub>
                        <m:r>
                          <a:rPr lang="en-US" sz="900" b="0" i="1" smtClean="0">
                            <a:solidFill>
                              <a:srgbClr val="313131"/>
                            </a:solidFill>
                            <a:latin typeface="Cambria Math" panose="02040503050406030204" pitchFamily="18" charset="0"/>
                            <a:ea typeface="Cambria Math" panose="02040503050406030204" pitchFamily="18" charset="0"/>
                          </a:rPr>
                          <m:t>3</m:t>
                        </m:r>
                      </m:sub>
                    </m:sSub>
                  </m:oMath>
                </a14:m>
                <a:r>
                  <a:rPr lang="en-US" sz="900" dirty="0">
                    <a:solidFill>
                      <a:srgbClr val="313131"/>
                    </a:solidFill>
                  </a:rPr>
                  <a:t> : rolling std computation windows half-size (scalar),</a:t>
                </a:r>
              </a:p>
            </p:txBody>
          </p:sp>
        </mc:Choice>
        <mc:Fallback xmlns="">
          <p:sp>
            <p:nvSpPr>
              <p:cNvPr id="24" name="TextBox 23"/>
              <p:cNvSpPr txBox="1">
                <a:spLocks noRot="1" noChangeAspect="1" noMove="1" noResize="1" noEditPoints="1" noAdjustHandles="1" noChangeArrowheads="1" noChangeShapeType="1" noTextEdit="1"/>
              </p:cNvSpPr>
              <p:nvPr/>
            </p:nvSpPr>
            <p:spPr bwMode="auto">
              <a:xfrm>
                <a:off x="3027856" y="2074817"/>
                <a:ext cx="2393652" cy="1529690"/>
              </a:xfrm>
              <a:prstGeom prst="rect">
                <a:avLst/>
              </a:prstGeom>
              <a:blipFill>
                <a:blip r:embed="rId2"/>
                <a:stretch>
                  <a:fillRect/>
                </a:stretch>
              </a:blipFill>
              <a:ln w="9525">
                <a:solidFill>
                  <a:schemeClr val="tx2"/>
                </a:solidFill>
                <a:prstDash val="dash"/>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bwMode="auto">
              <a:xfrm>
                <a:off x="5505586" y="2078740"/>
                <a:ext cx="2458539" cy="1529690"/>
              </a:xfrm>
              <a:prstGeom prst="rect">
                <a:avLst/>
              </a:prstGeom>
              <a:noFill/>
              <a:ln w="9525">
                <a:solidFill>
                  <a:schemeClr val="tx2"/>
                </a:solidFill>
                <a:prstDash val="dash"/>
              </a:ln>
            </p:spPr>
            <p:txBody>
              <a:bodyPr lIns="72000" tIns="72000" rIns="108000" bIns="72000" anchor="ctr"/>
              <a:lstStyle/>
              <a:p>
                <a:pPr defTabSz="957998">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ea typeface="Cambria Math" panose="02040503050406030204" pitchFamily="18" charset="0"/>
                          </a:rPr>
                          <m:t>𝛽</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exponent parameter (scalar)</a:t>
                </a:r>
              </a:p>
              <a:p>
                <a:pPr marL="0" marR="0" lvl="0" indent="0" algn="l" defTabSz="957998" rtl="0" eaLnBrk="1" fontAlgn="auto" latinLnBrk="0" hangingPunct="1">
                  <a:lnSpc>
                    <a:spcPct val="100000"/>
                  </a:lnSpc>
                  <a:spcBef>
                    <a:spcPts val="0"/>
                  </a:spcBef>
                  <a:spcAft>
                    <a:spcPts val="0"/>
                  </a:spcAft>
                  <a:buClrTx/>
                  <a:buSzTx/>
                  <a:buFontTx/>
                  <a:buNone/>
                  <a:tabLst/>
                  <a:defRPr/>
                </a:pPr>
                <a14:m>
                  <m:oMath xmlns:m="http://schemas.openxmlformats.org/officeDocument/2006/math">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ea typeface="Cambria Math" panose="02040503050406030204" pitchFamily="18" charset="0"/>
                          </a:rPr>
                          <m:t>𝜎</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volatility parameter  (scalar</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29" name="TextBox 28"/>
              <p:cNvSpPr txBox="1">
                <a:spLocks noRot="1" noChangeAspect="1" noMove="1" noResize="1" noEditPoints="1" noAdjustHandles="1" noChangeArrowheads="1" noChangeShapeType="1" noTextEdit="1"/>
              </p:cNvSpPr>
              <p:nvPr/>
            </p:nvSpPr>
            <p:spPr bwMode="auto">
              <a:xfrm>
                <a:off x="5505586" y="2078740"/>
                <a:ext cx="2458539" cy="1529690"/>
              </a:xfrm>
              <a:prstGeom prst="rect">
                <a:avLst/>
              </a:prstGeom>
              <a:blipFill>
                <a:blip r:embed="rId3"/>
                <a:stretch>
                  <a:fillRect/>
                </a:stretch>
              </a:blipFill>
              <a:ln w="9525">
                <a:solidFill>
                  <a:schemeClr val="tx2"/>
                </a:solidFill>
                <a:prstDash val="dash"/>
              </a:ln>
            </p:spPr>
            <p:txBody>
              <a:bodyPr/>
              <a:lstStyle/>
              <a:p>
                <a:r>
                  <a:rPr lang="en-GB">
                    <a:noFill/>
                  </a:rPr>
                  <a:t> </a:t>
                </a:r>
              </a:p>
            </p:txBody>
          </p:sp>
        </mc:Fallback>
      </mc:AlternateContent>
      <p:sp>
        <p:nvSpPr>
          <p:cNvPr id="30" name="Pentagon 29"/>
          <p:cNvSpPr/>
          <p:nvPr/>
        </p:nvSpPr>
        <p:spPr>
          <a:xfrm>
            <a:off x="7768978" y="1363719"/>
            <a:ext cx="3319370" cy="369765"/>
          </a:xfrm>
          <a:prstGeom prst="homePlate">
            <a:avLst/>
          </a:prstGeom>
          <a:solidFill>
            <a:schemeClr val="tx2"/>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Purpose</a:t>
            </a:r>
          </a:p>
        </p:txBody>
      </p:sp>
      <p:sp>
        <p:nvSpPr>
          <p:cNvPr id="31" name="Chevron 30"/>
          <p:cNvSpPr/>
          <p:nvPr/>
        </p:nvSpPr>
        <p:spPr>
          <a:xfrm>
            <a:off x="2782578" y="136372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Hyperparameters</a:t>
            </a:r>
          </a:p>
        </p:txBody>
      </p:sp>
      <p:sp>
        <p:nvSpPr>
          <p:cNvPr id="32" name="Pentagon 31"/>
          <p:cNvSpPr/>
          <p:nvPr/>
        </p:nvSpPr>
        <p:spPr>
          <a:xfrm>
            <a:off x="346146" y="1363720"/>
            <a:ext cx="2631660" cy="369765"/>
          </a:xfrm>
          <a:prstGeom prst="homePlate">
            <a:avLst/>
          </a:prstGeom>
          <a:solidFill>
            <a:schemeClr val="tx2">
              <a:lumMod val="40000"/>
              <a:lumOff val="6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Input</a:t>
            </a:r>
          </a:p>
        </p:txBody>
      </p:sp>
      <mc:AlternateContent xmlns:mc="http://schemas.openxmlformats.org/markup-compatibility/2006" xmlns:a14="http://schemas.microsoft.com/office/drawing/2010/main">
        <mc:Choice Requires="a14">
          <p:sp>
            <p:nvSpPr>
              <p:cNvPr id="33" name="TextBox 32"/>
              <p:cNvSpPr txBox="1"/>
              <p:nvPr/>
            </p:nvSpPr>
            <p:spPr bwMode="auto">
              <a:xfrm>
                <a:off x="346145" y="2064117"/>
                <a:ext cx="2597633" cy="1540390"/>
              </a:xfrm>
              <a:prstGeom prst="rect">
                <a:avLst/>
              </a:prstGeom>
              <a:noFill/>
              <a:ln w="9525">
                <a:solidFill>
                  <a:schemeClr val="tx2"/>
                </a:solidFill>
                <a:prstDash val="dash"/>
              </a:ln>
            </p:spPr>
            <p:txBody>
              <a:bodyPr lIns="72000" tIns="72000" rIns="108000" bIns="72000" anchor="ctr"/>
              <a:lstStyle/>
              <a:p>
                <a:pPr defTabSz="957998">
                  <a:defRPr/>
                </a:pPr>
                <a:r>
                  <a:rPr lang="en-US" sz="900" dirty="0">
                    <a:solidFill>
                      <a:srgbClr val="313131"/>
                    </a:solidFill>
                  </a:rPr>
                  <a:t>-</a:t>
                </a:r>
                <a14:m>
                  <m:oMath xmlns:m="http://schemas.openxmlformats.org/officeDocument/2006/math">
                    <m:r>
                      <a:rPr lang="en-US" sz="900" i="1" dirty="0" smtClean="0">
                        <a:solidFill>
                          <a:srgbClr val="313131"/>
                        </a:solidFill>
                        <a:latin typeface="Cambria Math" panose="02040503050406030204" pitchFamily="18" charset="0"/>
                      </a:rPr>
                      <m:t> </m:t>
                    </m:r>
                    <m:r>
                      <a:rPr lang="en-US" sz="900" i="1" dirty="0" smtClean="0">
                        <a:solidFill>
                          <a:srgbClr val="313131"/>
                        </a:solidFill>
                        <a:latin typeface="Cambria Math" panose="02040503050406030204" pitchFamily="18" charset="0"/>
                      </a:rPr>
                      <m:t>𝑟</m:t>
                    </m:r>
                  </m:oMath>
                </a14:m>
                <a:r>
                  <a:rPr lang="en-US" sz="900" dirty="0">
                    <a:solidFill>
                      <a:srgbClr val="313131"/>
                    </a:solidFill>
                  </a:rPr>
                  <a:t> : interest rates (array)</a:t>
                </a:r>
              </a:p>
              <a:p>
                <a:pPr defTabSz="957998">
                  <a:defRPr/>
                </a:pPr>
                <a14:m>
                  <m:oMath xmlns:m="http://schemas.openxmlformats.org/officeDocument/2006/math">
                    <m:r>
                      <a:rPr lang="en-US" sz="900" i="1">
                        <a:solidFill>
                          <a:srgbClr val="313131"/>
                        </a:solidFill>
                        <a:latin typeface="Cambria Math" panose="02040503050406030204" pitchFamily="18" charset="0"/>
                      </a:rPr>
                      <m:t>−</m:t>
                    </m:r>
                    <m:r>
                      <a:rPr lang="en-US" sz="900" b="0" i="1" smtClean="0">
                        <a:solidFill>
                          <a:srgbClr val="313131"/>
                        </a:solidFill>
                        <a:latin typeface="Cambria Math" panose="02040503050406030204" pitchFamily="18" charset="0"/>
                      </a:rPr>
                      <m:t> </m:t>
                    </m:r>
                    <m:acc>
                      <m:accPr>
                        <m:chr m:val="̂"/>
                        <m:ctrlPr>
                          <a:rPr lang="en-US" sz="900" b="0" i="1" smtClean="0">
                            <a:solidFill>
                              <a:srgbClr val="313131"/>
                            </a:solidFill>
                            <a:latin typeface="Cambria Math" panose="02040503050406030204" pitchFamily="18" charset="0"/>
                          </a:rPr>
                        </m:ctrlPr>
                      </m:accPr>
                      <m:e>
                        <m:r>
                          <a:rPr lang="en-US" sz="900" b="0" i="1" smtClean="0">
                            <a:solidFill>
                              <a:srgbClr val="313131"/>
                            </a:solidFill>
                            <a:latin typeface="Cambria Math" panose="02040503050406030204" pitchFamily="18" charset="0"/>
                          </a:rPr>
                          <m:t>𝑠</m:t>
                        </m:r>
                      </m:e>
                    </m:acc>
                    <m:r>
                      <a:rPr lang="en-US" sz="900" b="0" i="1" smtClean="0">
                        <a:solidFill>
                          <a:srgbClr val="313131"/>
                        </a:solidFill>
                        <a:latin typeface="Cambria Math" panose="02040503050406030204" pitchFamily="18" charset="0"/>
                      </a:rPr>
                      <m:t> </m:t>
                    </m:r>
                  </m:oMath>
                </a14:m>
                <a:r>
                  <a:rPr lang="en-US" sz="900" dirty="0">
                    <a:solidFill>
                      <a:srgbClr val="313131"/>
                    </a:solidFill>
                  </a:rPr>
                  <a:t> : estimated hidden state (array)</a:t>
                </a:r>
              </a:p>
              <a:p>
                <a:pPr defTabSz="957998">
                  <a:defRPr/>
                </a:pPr>
                <a:r>
                  <a:rPr lang="en-US" sz="900" dirty="0">
                    <a:solidFill>
                      <a:srgbClr val="313131"/>
                    </a:solidFill>
                  </a:rPr>
                  <a:t>- </a:t>
                </a:r>
                <a14:m>
                  <m:oMath xmlns:m="http://schemas.openxmlformats.org/officeDocument/2006/math">
                    <m:acc>
                      <m:accPr>
                        <m:chr m:val="̂"/>
                        <m:ctrlPr>
                          <a:rPr lang="en-US" sz="900" i="1">
                            <a:solidFill>
                              <a:srgbClr val="313131"/>
                            </a:solidFill>
                            <a:latin typeface="Cambria Math" panose="02040503050406030204" pitchFamily="18" charset="0"/>
                          </a:rPr>
                        </m:ctrlPr>
                      </m:accPr>
                      <m:e>
                        <m:r>
                          <a:rPr lang="en-US" sz="900" i="1">
                            <a:solidFill>
                              <a:srgbClr val="313131"/>
                            </a:solidFill>
                            <a:latin typeface="Cambria Math" panose="02040503050406030204" pitchFamily="18" charset="0"/>
                          </a:rPr>
                          <m:t>𝑚</m:t>
                        </m:r>
                      </m:e>
                    </m:acc>
                    <m:r>
                      <a:rPr lang="en-US" sz="900" i="1">
                        <a:solidFill>
                          <a:srgbClr val="313131"/>
                        </a:solidFill>
                        <a:latin typeface="Cambria Math" panose="02040503050406030204" pitchFamily="18" charset="0"/>
                      </a:rPr>
                      <m:t> </m:t>
                    </m:r>
                  </m:oMath>
                </a14:m>
                <a:r>
                  <a:rPr lang="en-US" sz="900" dirty="0">
                    <a:solidFill>
                      <a:srgbClr val="313131"/>
                    </a:solidFill>
                  </a:rPr>
                  <a:t> : estimated m (array)</a:t>
                </a:r>
              </a:p>
              <a:p>
                <a:pPr defTabSz="957998">
                  <a:defRPr/>
                </a:pPr>
                <a:r>
                  <a:rPr lang="en-US" sz="900" dirty="0">
                    <a:solidFill>
                      <a:srgbClr val="313131"/>
                    </a:solidFill>
                  </a:rPr>
                  <a:t>-</a:t>
                </a:r>
                <a14:m>
                  <m:oMath xmlns:m="http://schemas.openxmlformats.org/officeDocument/2006/math">
                    <m:r>
                      <m:rPr>
                        <m:sty m:val="p"/>
                      </m:rPr>
                      <a:rPr lang="en-US" sz="900">
                        <a:latin typeface="Cambria Math" panose="02040503050406030204" pitchFamily="18" charset="0"/>
                      </a:rPr>
                      <m:t>Δ</m:t>
                    </m:r>
                    <m:r>
                      <a:rPr lang="en-US" sz="900" i="1">
                        <a:latin typeface="Cambria Math" panose="02040503050406030204" pitchFamily="18" charset="0"/>
                      </a:rPr>
                      <m:t>𝑡</m:t>
                    </m:r>
                  </m:oMath>
                </a14:m>
                <a:r>
                  <a:rPr lang="en-US" sz="900" dirty="0">
                    <a:solidFill>
                      <a:srgbClr val="313131"/>
                    </a:solidFill>
                  </a:rPr>
                  <a:t>: filtered rates (array)</a:t>
                </a:r>
              </a:p>
              <a:p>
                <a:pPr defTabSz="957998">
                  <a:defRPr/>
                </a:pPr>
                <a:r>
                  <a:rPr lang="en-US" sz="900" b="0" dirty="0">
                    <a:solidFill>
                      <a:srgbClr val="313131"/>
                    </a:solidFill>
                  </a:rPr>
                  <a:t>- </a:t>
                </a:r>
                <a14:m>
                  <m:oMath xmlns:m="http://schemas.openxmlformats.org/officeDocument/2006/math">
                    <m:sSub>
                      <m:sSubPr>
                        <m:ctrlPr>
                          <a:rPr lang="en-US" sz="900" b="0" i="1" smtClean="0">
                            <a:solidFill>
                              <a:srgbClr val="313131"/>
                            </a:solidFill>
                            <a:latin typeface="Cambria Math" panose="02040503050406030204" pitchFamily="18" charset="0"/>
                          </a:rPr>
                        </m:ctrlPr>
                      </m:sSubPr>
                      <m:e>
                        <m:r>
                          <a:rPr lang="en-US" sz="900" b="0" i="1" smtClean="0">
                            <a:solidFill>
                              <a:srgbClr val="313131"/>
                            </a:solidFill>
                            <a:latin typeface="Cambria Math" panose="02040503050406030204" pitchFamily="18" charset="0"/>
                          </a:rPr>
                          <m:t>𝑃</m:t>
                        </m:r>
                      </m:e>
                      <m:sub>
                        <m:r>
                          <a:rPr lang="en-US" sz="900" b="0" i="1" smtClean="0">
                            <a:solidFill>
                              <a:srgbClr val="313131"/>
                            </a:solidFill>
                            <a:latin typeface="Cambria Math" panose="02040503050406030204" pitchFamily="18" charset="0"/>
                          </a:rPr>
                          <m:t>𝑙𝑖𝑠𝑡</m:t>
                        </m:r>
                      </m:sub>
                    </m:sSub>
                  </m:oMath>
                </a14:m>
                <a:r>
                  <a:rPr lang="en-US" sz="900" dirty="0">
                    <a:solidFill>
                      <a:srgbClr val="313131"/>
                    </a:solidFill>
                  </a:rPr>
                  <a:t> : List of transitions regimes in the form of tuples (index start, index end)</a:t>
                </a:r>
              </a:p>
              <a:p>
                <a:pPr defTabSz="957998">
                  <a:defRPr/>
                </a:pPr>
                <a:endParaRPr lang="en-US" sz="900" dirty="0">
                  <a:solidFill>
                    <a:srgbClr val="313131"/>
                  </a:solidFill>
                </a:endParaRPr>
              </a:p>
              <a:p>
                <a:pPr marL="0" marR="0" lvl="0" indent="0" algn="l" defTabSz="957998"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Choice>
        <mc:Fallback xmlns="">
          <p:sp>
            <p:nvSpPr>
              <p:cNvPr id="33" name="TextBox 32"/>
              <p:cNvSpPr txBox="1">
                <a:spLocks noRot="1" noChangeAspect="1" noMove="1" noResize="1" noEditPoints="1" noAdjustHandles="1" noChangeArrowheads="1" noChangeShapeType="1" noTextEdit="1"/>
              </p:cNvSpPr>
              <p:nvPr/>
            </p:nvSpPr>
            <p:spPr bwMode="auto">
              <a:xfrm>
                <a:off x="346145" y="2064117"/>
                <a:ext cx="2597633" cy="1540390"/>
              </a:xfrm>
              <a:prstGeom prst="rect">
                <a:avLst/>
              </a:prstGeom>
              <a:blipFill>
                <a:blip r:embed="rId4"/>
                <a:stretch>
                  <a:fillRect/>
                </a:stretch>
              </a:blipFill>
              <a:ln w="9525">
                <a:solidFill>
                  <a:schemeClr val="tx2"/>
                </a:solidFill>
                <a:prstDash val="dash"/>
              </a:ln>
            </p:spPr>
            <p:txBody>
              <a:bodyPr/>
              <a:lstStyle/>
              <a:p>
                <a:r>
                  <a:rPr lang="en-GB">
                    <a:noFill/>
                  </a:rPr>
                  <a:t> </a:t>
                </a:r>
              </a:p>
            </p:txBody>
          </p:sp>
        </mc:Fallback>
      </mc:AlternateContent>
      <p:sp>
        <p:nvSpPr>
          <p:cNvPr id="25" name="TextBox 24"/>
          <p:cNvSpPr txBox="1"/>
          <p:nvPr/>
        </p:nvSpPr>
        <p:spPr>
          <a:xfrm rot="1092905">
            <a:off x="10033364" y="1186417"/>
            <a:ext cx="1924784" cy="360734"/>
          </a:xfrm>
          <a:prstGeom prst="rect">
            <a:avLst/>
          </a:prstGeom>
          <a:solidFill>
            <a:schemeClr val="bg1"/>
          </a:solidFill>
          <a:ln>
            <a:solidFill>
              <a:schemeClr val="accent1"/>
            </a:solidFill>
          </a:ln>
          <a:effectLst>
            <a:outerShdw blurRad="50800" dist="38100" dir="2700000" algn="tl" rotWithShape="0">
              <a:prstClr val="black">
                <a:alpha val="40000"/>
              </a:prstClr>
            </a:outerShdw>
          </a:effectLst>
        </p:spPr>
        <p:txBody>
          <a:bodyPr wrap="square" lIns="36000" tIns="36000" rIns="36000" bIns="36000" rtlCol="0">
            <a:spAutoFit/>
          </a:bodyPr>
          <a:lstStyle/>
          <a:p>
            <a:pPr marL="0" marR="0" lvl="0" indent="0" algn="ctr" defTabSz="1219170" rtl="0" eaLnBrk="1" fontAlgn="auto" latinLnBrk="0" hangingPunct="1">
              <a:lnSpc>
                <a:spcPct val="100000"/>
              </a:lnSpc>
              <a:spcBef>
                <a:spcPts val="600"/>
              </a:spcBef>
              <a:spcAft>
                <a:spcPts val="0"/>
              </a:spcAft>
              <a:buClrTx/>
              <a:buSzPct val="100000"/>
              <a:buFontTx/>
              <a:buNone/>
              <a:tabLst/>
              <a:defRPr/>
            </a:pPr>
            <a:r>
              <a:rPr kumimoji="0" lang="en-US"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rPr>
              <a:t>Category II</a:t>
            </a:r>
            <a:endParaRPr kumimoji="0" lang="en-GB" sz="1800" b="1" i="0" u="none" strike="noStrike" kern="1200" cap="none" spc="0" normalizeH="0" baseline="0" noProof="0" dirty="0">
              <a:ln>
                <a:noFill/>
              </a:ln>
              <a:solidFill>
                <a:schemeClr val="accent1"/>
              </a:solidFill>
              <a:effectLst/>
              <a:uLnTx/>
              <a:uFillTx/>
              <a:latin typeface="Calibri Light" panose="020F0302020204030204" pitchFamily="34" charset="0"/>
              <a:cs typeface="Calibri Light" panose="020F0302020204030204" pitchFamily="34" charset="0"/>
            </a:endParaRPr>
          </a:p>
        </p:txBody>
      </p:sp>
      <p:grpSp>
        <p:nvGrpSpPr>
          <p:cNvPr id="36" name="Group 35"/>
          <p:cNvGrpSpPr/>
          <p:nvPr/>
        </p:nvGrpSpPr>
        <p:grpSpPr>
          <a:xfrm>
            <a:off x="10924379" y="66620"/>
            <a:ext cx="1154088" cy="690668"/>
            <a:chOff x="867595" y="-118878"/>
            <a:chExt cx="11367025" cy="7062119"/>
          </a:xfrm>
        </p:grpSpPr>
        <p:pic>
          <p:nvPicPr>
            <p:cNvPr id="37" name="Picture 36">
              <a:extLst>
                <a:ext uri="{FF2B5EF4-FFF2-40B4-BE49-F238E27FC236}">
                  <a16:creationId xmlns:a16="http://schemas.microsoft.com/office/drawing/2014/main" id="{D2A330F2-E865-4CA6-81A0-366197D31A86}"/>
                </a:ext>
              </a:extLst>
            </p:cNvPr>
            <p:cNvPicPr>
              <a:picLocks noChangeAspect="1"/>
            </p:cNvPicPr>
            <p:nvPr/>
          </p:nvPicPr>
          <p:blipFill>
            <a:blip r:embed="rId5"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38" name="Group 37"/>
            <p:cNvGrpSpPr/>
            <p:nvPr/>
          </p:nvGrpSpPr>
          <p:grpSpPr>
            <a:xfrm>
              <a:off x="867595" y="4638080"/>
              <a:ext cx="3124200" cy="2062813"/>
              <a:chOff x="952835" y="4382354"/>
              <a:chExt cx="3124200" cy="2062813"/>
            </a:xfrm>
          </p:grpSpPr>
          <p:sp>
            <p:nvSpPr>
              <p:cNvPr id="46"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7" name="Rectangle 46">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39" name="Group 38"/>
            <p:cNvGrpSpPr/>
            <p:nvPr/>
          </p:nvGrpSpPr>
          <p:grpSpPr>
            <a:xfrm>
              <a:off x="4204252" y="-118878"/>
              <a:ext cx="6796900" cy="5431513"/>
              <a:chOff x="4204252" y="-118878"/>
              <a:chExt cx="6796900" cy="5431513"/>
            </a:xfrm>
          </p:grpSpPr>
          <p:sp>
            <p:nvSpPr>
              <p:cNvPr id="40" name="Rectangle 39">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1"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2" name="Rectangle 41">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3"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44" name="Rectangle 43">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45"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48" name="Title 3"/>
          <p:cNvSpPr>
            <a:spLocks noGrp="1"/>
          </p:cNvSpPr>
          <p:nvPr>
            <p:ph type="title"/>
          </p:nvPr>
        </p:nvSpPr>
        <p:spPr>
          <a:xfrm>
            <a:off x="469900" y="402587"/>
            <a:ext cx="11252200" cy="334102"/>
          </a:xfrm>
        </p:spPr>
        <p:txBody>
          <a:bodyPr/>
          <a:lstStyle/>
          <a:p>
            <a:r>
              <a:rPr lang="en-US" sz="2000" dirty="0"/>
              <a:t>Model Calibration HMCEV</a:t>
            </a:r>
            <a:endParaRPr lang="en-GB" sz="2000" dirty="0"/>
          </a:p>
        </p:txBody>
      </p:sp>
      <mc:AlternateContent xmlns:mc="http://schemas.openxmlformats.org/markup-compatibility/2006" xmlns:a14="http://schemas.microsoft.com/office/drawing/2010/main">
        <mc:Choice Requires="a14">
          <p:sp>
            <p:nvSpPr>
              <p:cNvPr id="2" name="Title 2">
                <a:extLst>
                  <a:ext uri="{FF2B5EF4-FFF2-40B4-BE49-F238E27FC236}">
                    <a16:creationId xmlns:a16="http://schemas.microsoft.com/office/drawing/2014/main" id="{59508C07-38D2-D1B4-ACC8-59BC577A89CD}"/>
                  </a:ext>
                </a:extLst>
              </p:cNvPr>
              <p:cNvSpPr txBox="1">
                <a:spLocks/>
              </p:cNvSpPr>
              <p:nvPr/>
            </p:nvSpPr>
            <p:spPr bwMode="gray">
              <a:xfrm>
                <a:off x="477969" y="736689"/>
                <a:ext cx="11188700" cy="698501"/>
              </a:xfrm>
              <a:prstGeom prst="rect">
                <a:avLst/>
              </a:prstGeom>
            </p:spPr>
            <p:txBody>
              <a:bodyPr vert="horz" lIns="0" tIns="0" rIns="0" bIns="0" rtlCol="0" anchor="t" anchorCtr="0">
                <a:noAutofit/>
              </a:bodyPr>
              <a:lstStyle>
                <a:lvl1pPr algn="l" defTabSz="914400" rtl="0" eaLnBrk="1" latinLnBrk="0" hangingPunct="1">
                  <a:spcBef>
                    <a:spcPct val="0"/>
                  </a:spcBef>
                  <a:buNone/>
                  <a:defRPr sz="2000" kern="1200">
                    <a:solidFill>
                      <a:schemeClr val="tx1"/>
                    </a:solidFill>
                    <a:latin typeface="+mn-lt"/>
                    <a:ea typeface="+mj-ea"/>
                    <a:cs typeface="Calibri Light" panose="020F0302020204030204" pitchFamily="34" charset="0"/>
                  </a:defRPr>
                </a:lvl1pPr>
              </a:lstStyle>
              <a:p>
                <a14:m>
                  <m:oMath xmlns:m="http://schemas.openxmlformats.org/officeDocument/2006/math">
                    <m:r>
                      <a:rPr lang="en-US" sz="1800" i="1" smtClean="0">
                        <a:solidFill>
                          <a:schemeClr val="tx1">
                            <a:lumMod val="50000"/>
                            <a:lumOff val="50000"/>
                          </a:schemeClr>
                        </a:solidFill>
                        <a:latin typeface="Cambria Math" panose="02040503050406030204" pitchFamily="18" charset="0"/>
                        <a:ea typeface="Cambria Math" panose="02040503050406030204" pitchFamily="18" charset="0"/>
                      </a:rPr>
                      <m:t>𝛽</m:t>
                    </m:r>
                    <m:r>
                      <a:rPr lang="en-US" sz="1800" b="0" i="0" smtClean="0">
                        <a:solidFill>
                          <a:schemeClr val="tx1">
                            <a:lumMod val="50000"/>
                            <a:lumOff val="50000"/>
                          </a:schemeClr>
                        </a:solidFill>
                        <a:latin typeface="Cambria Math" panose="02040503050406030204" pitchFamily="18" charset="0"/>
                        <a:ea typeface="Cambria Math" panose="02040503050406030204" pitchFamily="18" charset="0"/>
                      </a:rPr>
                      <m:t> </m:t>
                    </m:r>
                  </m:oMath>
                </a14:m>
                <a:r>
                  <a:rPr lang="en-US" sz="1800" dirty="0">
                    <a:solidFill>
                      <a:schemeClr val="tx1">
                        <a:lumMod val="50000"/>
                        <a:lumOff val="50000"/>
                      </a:schemeClr>
                    </a:solidFill>
                  </a:rPr>
                  <a:t>and </a:t>
                </a:r>
                <a14:m>
                  <m:oMath xmlns:m="http://schemas.openxmlformats.org/officeDocument/2006/math">
                    <m:r>
                      <a:rPr lang="en-US" sz="1800" i="1" dirty="0" smtClean="0">
                        <a:solidFill>
                          <a:schemeClr val="tx1">
                            <a:lumMod val="50000"/>
                            <a:lumOff val="50000"/>
                          </a:schemeClr>
                        </a:solidFill>
                        <a:latin typeface="Cambria Math" panose="02040503050406030204" pitchFamily="18" charset="0"/>
                        <a:ea typeface="Cambria Math" panose="02040503050406030204" pitchFamily="18" charset="0"/>
                      </a:rPr>
                      <m:t>𝜎</m:t>
                    </m:r>
                  </m:oMath>
                </a14:m>
                <a:r>
                  <a:rPr lang="en-US" sz="1800" dirty="0">
                    <a:solidFill>
                      <a:schemeClr val="tx1">
                        <a:lumMod val="50000"/>
                        <a:lumOff val="50000"/>
                      </a:schemeClr>
                    </a:solidFill>
                  </a:rPr>
                  <a:t> estimation Module</a:t>
                </a:r>
                <a:endParaRPr lang="en-GB" sz="1800" dirty="0">
                  <a:solidFill>
                    <a:schemeClr val="tx1">
                      <a:lumMod val="50000"/>
                      <a:lumOff val="50000"/>
                    </a:schemeClr>
                  </a:solidFill>
                </a:endParaRPr>
              </a:p>
              <a:p>
                <a:endParaRPr lang="en-GB" sz="1800" dirty="0">
                  <a:solidFill>
                    <a:schemeClr val="tx1">
                      <a:lumMod val="50000"/>
                      <a:lumOff val="50000"/>
                    </a:schemeClr>
                  </a:solidFill>
                </a:endParaRPr>
              </a:p>
            </p:txBody>
          </p:sp>
        </mc:Choice>
        <mc:Fallback xmlns="">
          <p:sp>
            <p:nvSpPr>
              <p:cNvPr id="2" name="Title 2">
                <a:extLst>
                  <a:ext uri="{FF2B5EF4-FFF2-40B4-BE49-F238E27FC236}">
                    <a16:creationId xmlns:a16="http://schemas.microsoft.com/office/drawing/2014/main" id="{59508C07-38D2-D1B4-ACC8-59BC577A89CD}"/>
                  </a:ext>
                </a:extLst>
              </p:cNvPr>
              <p:cNvSpPr txBox="1">
                <a:spLocks noRot="1" noChangeAspect="1" noMove="1" noResize="1" noEditPoints="1" noAdjustHandles="1" noChangeArrowheads="1" noChangeShapeType="1" noTextEdit="1"/>
              </p:cNvSpPr>
              <p:nvPr/>
            </p:nvSpPr>
            <p:spPr bwMode="gray">
              <a:xfrm>
                <a:off x="477969" y="736689"/>
                <a:ext cx="11188700" cy="698501"/>
              </a:xfrm>
              <a:prstGeom prst="rect">
                <a:avLst/>
              </a:prstGeom>
              <a:blipFill>
                <a:blip r:embed="rId6"/>
                <a:stretch>
                  <a:fillRect l="-980" t="-11404"/>
                </a:stretch>
              </a:blipFill>
            </p:spPr>
            <p:txBody>
              <a:bodyPr/>
              <a:lstStyle/>
              <a:p>
                <a:r>
                  <a:rPr lang="en-GB">
                    <a:noFill/>
                  </a:rPr>
                  <a:t> </a:t>
                </a:r>
              </a:p>
            </p:txBody>
          </p:sp>
        </mc:Fallback>
      </mc:AlternateContent>
      <p:sp>
        <p:nvSpPr>
          <p:cNvPr id="8" name="Chevron 30">
            <a:extLst>
              <a:ext uri="{FF2B5EF4-FFF2-40B4-BE49-F238E27FC236}">
                <a16:creationId xmlns:a16="http://schemas.microsoft.com/office/drawing/2014/main" id="{2872B498-D884-E3A0-CE93-35BCB5F8BE75}"/>
              </a:ext>
            </a:extLst>
          </p:cNvPr>
          <p:cNvSpPr/>
          <p:nvPr/>
        </p:nvSpPr>
        <p:spPr>
          <a:xfrm>
            <a:off x="5282415" y="1368390"/>
            <a:ext cx="2681710" cy="369765"/>
          </a:xfrm>
          <a:prstGeom prst="chevron">
            <a:avLst/>
          </a:prstGeom>
          <a:solidFill>
            <a:schemeClr val="tx2">
              <a:lumMod val="60000"/>
              <a:lumOff val="40000"/>
            </a:schemeClr>
          </a:solidFill>
          <a:ln w="12700" cap="rnd">
            <a:solidFill>
              <a:schemeClr val="bg1"/>
            </a:solidFill>
            <a:round/>
            <a:headEnd/>
            <a:tailEnd/>
          </a:ln>
        </p:spPr>
        <p:txBody>
          <a:bodyPr lIns="36000" tIns="36000" rIns="36000" bIns="36000" anchor="ctr"/>
          <a:lstStyle/>
          <a:p>
            <a:pPr marL="0" marR="0" lvl="0" indent="0" algn="ctr" defTabSz="121917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white"/>
                </a:solidFill>
                <a:effectLst/>
                <a:uLnTx/>
                <a:uFillTx/>
                <a:latin typeface="Calibri Light" panose="020F0302020204030204" pitchFamily="34" charset="0"/>
                <a:cs typeface="Calibri Light" panose="020F0302020204030204" pitchFamily="34" charset="0"/>
              </a:rPr>
              <a:t>Output</a:t>
            </a:r>
          </a:p>
        </p:txBody>
      </p:sp>
      <p:sp>
        <p:nvSpPr>
          <p:cNvPr id="10" name="TextBox 9">
            <a:extLst>
              <a:ext uri="{FF2B5EF4-FFF2-40B4-BE49-F238E27FC236}">
                <a16:creationId xmlns:a16="http://schemas.microsoft.com/office/drawing/2014/main" id="{CC58B6FB-DFEF-550E-59EF-34C329CB5B7F}"/>
              </a:ext>
            </a:extLst>
          </p:cNvPr>
          <p:cNvSpPr txBox="1"/>
          <p:nvPr/>
        </p:nvSpPr>
        <p:spPr bwMode="auto">
          <a:xfrm>
            <a:off x="8048203" y="2078740"/>
            <a:ext cx="3029404" cy="1529690"/>
          </a:xfrm>
          <a:prstGeom prst="rect">
            <a:avLst/>
          </a:prstGeom>
          <a:noFill/>
          <a:ln w="9525">
            <a:solidFill>
              <a:schemeClr val="tx2"/>
            </a:solidFill>
            <a:prstDash val="dash"/>
          </a:ln>
        </p:spPr>
        <p:txBody>
          <a:bodyPr lIns="72000" tIns="72000" rIns="108000" bIns="72000" anchor="ctr"/>
          <a:lstStyle/>
          <a:p>
            <a:pPr lvl="0" defTabSz="957998">
              <a:defRPr/>
            </a:pPr>
            <a:r>
              <a:rPr lang="en-US" sz="900" dirty="0">
                <a:solidFill>
                  <a:srgbClr val="313131"/>
                </a:solidFill>
              </a:rPr>
              <a:t>Estimate the exponent and volatility parameters of the HMCIR model.</a:t>
            </a:r>
            <a:endParaRPr kumimoji="0" lang="en-US" sz="900" b="0" i="0" u="none" strike="noStrike" kern="1200" cap="none" spc="0" normalizeH="0" baseline="0" noProof="0" dirty="0">
              <a:ln>
                <a:noFill/>
              </a:ln>
              <a:solidFill>
                <a:srgbClr val="000000"/>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4D9EAFC-451D-5E4E-4FAA-EA05A9E4615B}"/>
                  </a:ext>
                </a:extLst>
              </p:cNvPr>
              <p:cNvSpPr txBox="1"/>
              <p:nvPr/>
            </p:nvSpPr>
            <p:spPr>
              <a:xfrm>
                <a:off x="469900" y="3972785"/>
                <a:ext cx="10771677" cy="1961114"/>
              </a:xfrm>
              <a:prstGeom prst="rect">
                <a:avLst/>
              </a:prstGeom>
              <a:noFill/>
            </p:spPr>
            <p:txBody>
              <a:bodyPr wrap="square" lIns="0" tIns="0" rIns="0" bIns="0" rtlCol="0">
                <a:spAutoFit/>
              </a:bodyPr>
              <a:lstStyle/>
              <a:p>
                <a:pPr>
                  <a:spcBef>
                    <a:spcPts val="600"/>
                  </a:spcBef>
                  <a:buSzPct val="100000"/>
                </a:pPr>
                <a:r>
                  <a:rPr lang="en-US" sz="1100" dirty="0">
                    <a:solidFill>
                      <a:srgbClr val="313131"/>
                    </a:solidFill>
                  </a:rPr>
                  <a:t>Detailed Operation :</a:t>
                </a:r>
              </a:p>
              <a:p>
                <a:pPr marL="203200" indent="-203200">
                  <a:spcBef>
                    <a:spcPts val="600"/>
                  </a:spcBef>
                  <a:buSzPct val="100000"/>
                  <a:buFont typeface="Arial"/>
                  <a:buChar char="•"/>
                </a:pPr>
                <a:r>
                  <a:rPr lang="en-GB" sz="1100" dirty="0"/>
                  <a:t>Giving the observed </a:t>
                </a:r>
                <a14:m>
                  <m:oMath xmlns:m="http://schemas.openxmlformats.org/officeDocument/2006/math">
                    <m:r>
                      <a:rPr lang="en-GB" sz="1100" i="1" dirty="0" smtClean="0">
                        <a:latin typeface="Cambria Math" panose="02040503050406030204" pitchFamily="18" charset="0"/>
                      </a:rPr>
                      <m:t>𝑟</m:t>
                    </m:r>
                  </m:oMath>
                </a14:m>
                <a:r>
                  <a:rPr lang="en-GB" sz="1100" dirty="0"/>
                  <a:t>, we define </a:t>
                </a:r>
              </a:p>
              <a:p>
                <a:pPr marL="203200" indent="-203200">
                  <a:spcBef>
                    <a:spcPts val="600"/>
                  </a:spcBef>
                  <a:buSzPct val="100000"/>
                  <a:buFont typeface="Arial"/>
                  <a:buChar char="•"/>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𝑋</m:t>
                        </m:r>
                      </m:e>
                      <m:sub>
                        <m:r>
                          <a:rPr lang="en-US" sz="1100" i="1">
                            <a:latin typeface="Cambria Math" panose="02040503050406030204" pitchFamily="18" charset="0"/>
                          </a:rPr>
                          <m:t>𝑖</m:t>
                        </m:r>
                      </m:sub>
                    </m:sSub>
                    <m:r>
                      <a:rPr lang="en-US" sz="1100" i="1">
                        <a:latin typeface="Cambria Math" panose="02040503050406030204" pitchFamily="18" charset="0"/>
                      </a:rPr>
                      <m:t>=</m:t>
                    </m:r>
                    <m:r>
                      <a:rPr lang="en-US" sz="1100" b="0" i="1" smtClean="0">
                        <a:latin typeface="Cambria Math" panose="02040503050406030204" pitchFamily="18" charset="0"/>
                      </a:rPr>
                      <m:t> </m:t>
                    </m:r>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e>
                    </m:func>
                    <m:r>
                      <a:rPr lang="en-US" sz="1100" b="0" i="1" smtClean="0">
                        <a:latin typeface="Cambria Math" panose="02040503050406030204" pitchFamily="18" charset="0"/>
                      </a:rPr>
                      <m:t> </m:t>
                    </m:r>
                    <m:r>
                      <a:rPr lang="en-US" sz="1100" b="0" i="0"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func>
                      <m:funcPr>
                        <m:ctrlPr>
                          <a:rPr lang="en-US" sz="1100" i="1">
                            <a:latin typeface="Cambria Math" panose="02040503050406030204" pitchFamily="18" charset="0"/>
                          </a:rPr>
                        </m:ctrlPr>
                      </m:funcPr>
                      <m:fName>
                        <m:r>
                          <m:rPr>
                            <m:sty m:val="p"/>
                          </m:rPr>
                          <a:rPr lang="en-US" sz="1100">
                            <a:latin typeface="Cambria Math" panose="02040503050406030204" pitchFamily="18" charset="0"/>
                          </a:rPr>
                          <m:t>log</m:t>
                        </m:r>
                      </m:fName>
                      <m:e>
                        <m:acc>
                          <m:accPr>
                            <m:chr m:val="̅"/>
                            <m:ctrlPr>
                              <a:rPr lang="en-US" sz="1100" i="1" smtClean="0">
                                <a:latin typeface="Cambria Math" panose="02040503050406030204" pitchFamily="18" charset="0"/>
                              </a:rPr>
                            </m:ctrlPr>
                          </m:accPr>
                          <m:e>
                            <m:r>
                              <a:rPr lang="en-US" sz="1100" b="0" i="1" smtClean="0">
                                <a:latin typeface="Cambria Math" panose="02040503050406030204" pitchFamily="18" charset="0"/>
                              </a:rPr>
                              <m:t>𝑠𝑡</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en-US" sz="1100" b="0" i="1" smtClean="0">
                                    <a:latin typeface="Cambria Math" panose="02040503050406030204" pitchFamily="18" charset="0"/>
                                  </a:rPr>
                                  <m:t>𝑤</m:t>
                                </m:r>
                                <m:r>
                                  <a:rPr lang="en-US" sz="1100" b="0" i="1" smtClean="0">
                                    <a:latin typeface="Cambria Math" panose="02040503050406030204" pitchFamily="18" charset="0"/>
                                  </a:rPr>
                                  <m:t>3, </m:t>
                                </m:r>
                                <m:r>
                                  <a:rPr lang="en-US" sz="1100" b="0" i="1" smtClean="0">
                                    <a:latin typeface="Cambria Math" panose="02040503050406030204" pitchFamily="18" charset="0"/>
                                  </a:rPr>
                                  <m:t>𝑖</m:t>
                                </m:r>
                              </m:sub>
                            </m:sSub>
                          </m:e>
                        </m:acc>
                      </m:e>
                    </m:func>
                  </m:oMath>
                </a14:m>
                <a:endParaRPr lang="en-US" sz="1100" dirty="0"/>
              </a:p>
              <a:p>
                <a:pPr marL="203200" indent="-203200">
                  <a:spcBef>
                    <a:spcPts val="600"/>
                  </a:spcBef>
                  <a:buSzPct val="100000"/>
                  <a:buFont typeface="Arial"/>
                  <a:buChar char="•"/>
                </a:pPr>
                <a:r>
                  <a:rPr lang="en-GB" sz="1100" dirty="0"/>
                  <a:t>Thus, if the rates truly follow the discretized HMCEV dynamic : </a:t>
                </a:r>
                <a14:m>
                  <m:oMath xmlns:m="http://schemas.openxmlformats.org/officeDocument/2006/math">
                    <m:sSub>
                      <m:sSubPr>
                        <m:ctrlPr>
                          <a:rPr lang="en-GB" sz="110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r>
                          <a:rPr lang="en-US" sz="1100" b="0" i="1" smtClean="0">
                            <a:latin typeface="Cambria Math" panose="02040503050406030204" pitchFamily="18" charset="0"/>
                          </a:rPr>
                          <m:t>+1</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K</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d>
                      <m:dPr>
                        <m:ctrlPr>
                          <a:rPr lang="en-GB" sz="1100" i="1">
                            <a:latin typeface="Cambria Math" panose="02040503050406030204" pitchFamily="18" charset="0"/>
                          </a:rPr>
                        </m:ctrlPr>
                      </m:dPr>
                      <m:e>
                        <m:sSub>
                          <m:sSubPr>
                            <m:ctrlPr>
                              <a:rPr lang="en-GB" sz="1100" i="1">
                                <a:latin typeface="Cambria Math" panose="02040503050406030204" pitchFamily="18" charset="0"/>
                              </a:rPr>
                            </m:ctrlPr>
                          </m:sSubPr>
                          <m:e>
                            <m:r>
                              <m:rPr>
                                <m:sty m:val="p"/>
                              </m:rPr>
                              <a:rPr lang="en-US" sz="1100" b="0" i="0" smtClean="0">
                                <a:latin typeface="Cambria Math" panose="02040503050406030204" pitchFamily="18" charset="0"/>
                              </a:rPr>
                              <m:t>m</m:t>
                            </m:r>
                          </m:e>
                          <m:sub>
                            <m:sSub>
                              <m:sSubPr>
                                <m:ctrlPr>
                                  <a:rPr lang="en-GB" sz="1100" i="1">
                                    <a:latin typeface="Cambria Math" panose="02040503050406030204" pitchFamily="18" charset="0"/>
                                  </a:rPr>
                                </m:ctrlPr>
                              </m:sSubPr>
                              <m:e>
                                <m:r>
                                  <a:rPr lang="en-US" sz="1100" i="1">
                                    <a:latin typeface="Cambria Math" panose="02040503050406030204" pitchFamily="18" charset="0"/>
                                  </a:rPr>
                                  <m:t>𝑆</m:t>
                                </m:r>
                              </m:e>
                              <m:sub>
                                <m:r>
                                  <a:rPr lang="en-US" sz="1100" b="0" i="1" smtClean="0">
                                    <a:latin typeface="Cambria Math" panose="02040503050406030204" pitchFamily="18" charset="0"/>
                                  </a:rPr>
                                  <m:t>𝑖</m:t>
                                </m:r>
                              </m:sub>
                            </m:sSub>
                          </m:sub>
                        </m:sSub>
                        <m:r>
                          <a:rPr lang="en-US" sz="1100" i="1">
                            <a:latin typeface="Cambria Math" panose="02040503050406030204" pitchFamily="18" charset="0"/>
                          </a:rPr>
                          <m:t>−</m:t>
                        </m:r>
                        <m:sSub>
                          <m:sSubPr>
                            <m:ctrlPr>
                              <a:rPr lang="en-GB" sz="1100" i="1">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r>
                      <m:rPr>
                        <m:sty m:val="p"/>
                      </m:rPr>
                      <a:rPr lang="en-US" sz="1100">
                        <a:latin typeface="Cambria Math" panose="02040503050406030204" pitchFamily="18" charset="0"/>
                      </a:rPr>
                      <m:t>Δ</m:t>
                    </m:r>
                    <m:r>
                      <a:rPr lang="en-US" sz="1100" i="1">
                        <a:latin typeface="Cambria Math" panose="02040503050406030204" pitchFamily="18" charset="0"/>
                      </a:rPr>
                      <m:t>𝑡</m:t>
                    </m:r>
                    <m:r>
                      <a:rPr lang="en-US" sz="1100" i="1">
                        <a:latin typeface="Cambria Math" panose="02040503050406030204" pitchFamily="18" charset="0"/>
                      </a:rPr>
                      <m:t>+</m:t>
                    </m:r>
                    <m:r>
                      <m:rPr>
                        <m:sty m:val="p"/>
                      </m:rPr>
                      <a:rPr lang="el-GR" sz="1100" i="1" smtClean="0">
                        <a:latin typeface="Cambria Math" panose="02040503050406030204" pitchFamily="18" charset="0"/>
                        <a:ea typeface="Cambria Math" panose="02040503050406030204" pitchFamily="18" charset="0"/>
                      </a:rPr>
                      <m:t>σ</m:t>
                    </m:r>
                    <m:sSup>
                      <m:sSupPr>
                        <m:ctrlPr>
                          <a:rPr lang="en-US" sz="1100" b="0" i="1" smtClean="0">
                            <a:latin typeface="Cambria Math" panose="02040503050406030204" pitchFamily="18" charset="0"/>
                          </a:rPr>
                        </m:ctrlPr>
                      </m:sSupPr>
                      <m:e>
                        <m:d>
                          <m:dPr>
                            <m:begChr m:val="|"/>
                            <m:endChr m:val="|"/>
                            <m:ctrlPr>
                              <a:rPr lang="en-US" sz="1100" b="0" i="1" smtClean="0">
                                <a:latin typeface="Cambria Math" panose="02040503050406030204" pitchFamily="18" charset="0"/>
                              </a:rPr>
                            </m:ctrlPr>
                          </m:dPr>
                          <m:e>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e>
                        </m:d>
                      </m:e>
                      <m:sup>
                        <m:r>
                          <a:rPr lang="en-US" sz="1100" b="0" i="1" smtClean="0">
                            <a:latin typeface="Cambria Math" panose="02040503050406030204" pitchFamily="18" charset="0"/>
                            <a:ea typeface="Cambria Math" panose="02040503050406030204" pitchFamily="18" charset="0"/>
                          </a:rPr>
                          <m:t>𝛽</m:t>
                        </m:r>
                      </m:sup>
                    </m:sSup>
                    <m:r>
                      <a:rPr lang="en-US" sz="1100" i="1">
                        <a:latin typeface="Cambria Math" panose="02040503050406030204" pitchFamily="18" charset="0"/>
                      </a:rPr>
                      <m:t>𝒩</m:t>
                    </m:r>
                    <m:d>
                      <m:dPr>
                        <m:ctrlPr>
                          <a:rPr lang="en-GB" sz="1100" i="1">
                            <a:latin typeface="Cambria Math" panose="02040503050406030204" pitchFamily="18" charset="0"/>
                          </a:rPr>
                        </m:ctrlPr>
                      </m:dPr>
                      <m:e>
                        <m:r>
                          <a:rPr lang="en-US" sz="1100" i="1">
                            <a:latin typeface="Cambria Math" panose="02040503050406030204" pitchFamily="18" charset="0"/>
                          </a:rPr>
                          <m:t>0,1</m:t>
                        </m:r>
                      </m:e>
                    </m:d>
                    <m:r>
                      <m:rPr>
                        <m:sty m:val="p"/>
                      </m:rPr>
                      <a:rPr lang="en-US" sz="1100">
                        <a:latin typeface="Cambria Math" panose="02040503050406030204" pitchFamily="18" charset="0"/>
                      </a:rPr>
                      <m:t>Δ</m:t>
                    </m:r>
                    <m:sSup>
                      <m:sSupPr>
                        <m:ctrlPr>
                          <a:rPr lang="en-US" sz="1100" b="0" i="1" smtClean="0">
                            <a:latin typeface="Cambria Math" panose="02040503050406030204" pitchFamily="18" charset="0"/>
                          </a:rPr>
                        </m:ctrlPr>
                      </m:sSupPr>
                      <m:e>
                        <m:r>
                          <a:rPr lang="en-US" sz="1100" i="1">
                            <a:latin typeface="Cambria Math" panose="02040503050406030204" pitchFamily="18" charset="0"/>
                          </a:rPr>
                          <m:t>𝑡</m:t>
                        </m:r>
                      </m:e>
                      <m:sup>
                        <m:r>
                          <a:rPr lang="en-US" sz="1100" b="0" i="1" smtClean="0">
                            <a:latin typeface="Cambria Math" panose="02040503050406030204" pitchFamily="18" charset="0"/>
                          </a:rPr>
                          <m:t>0.5</m:t>
                        </m:r>
                      </m:sup>
                    </m:sSup>
                  </m:oMath>
                </a14:m>
                <a:r>
                  <a:rPr lang="en-US" sz="1100" dirty="0"/>
                  <a:t> , we have :</a:t>
                </a:r>
              </a:p>
              <a:p>
                <a:pPr marL="203200" indent="-203200">
                  <a:spcBef>
                    <a:spcPts val="600"/>
                  </a:spcBef>
                  <a:buSzPct val="100000"/>
                  <a:buFont typeface="Arial"/>
                  <a:buChar char="•"/>
                </a:pPr>
                <a14:m>
                  <m:oMath xmlns:m="http://schemas.openxmlformats.org/officeDocument/2006/math">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func>
                      <m:funcPr>
                        <m:ctrlPr>
                          <a:rPr lang="en-US" sz="1100" b="0" i="1" smtClean="0">
                            <a:latin typeface="Cambria Math" panose="02040503050406030204" pitchFamily="18" charset="0"/>
                          </a:rPr>
                        </m:ctrlPr>
                      </m:funcPr>
                      <m:fName>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ea typeface="Cambria Math" panose="02040503050406030204" pitchFamily="18" charset="0"/>
                          </a:rPr>
                          <m:t>𝜎</m:t>
                        </m:r>
                      </m:e>
                    </m:func>
                    <m:r>
                      <a:rPr lang="en-US" sz="1100" b="0" i="1" smtClean="0">
                        <a:latin typeface="Cambria Math" panose="02040503050406030204" pitchFamily="18" charset="0"/>
                      </a:rPr>
                      <m:t>+</m:t>
                    </m:r>
                    <m:r>
                      <a:rPr lang="en-US" sz="1100" b="0" i="0" smtClean="0">
                        <a:latin typeface="Cambria Math" panose="02040503050406030204" pitchFamily="18" charset="0"/>
                      </a:rPr>
                      <m:t> </m:t>
                    </m:r>
                    <m:func>
                      <m:funcPr>
                        <m:ctrlPr>
                          <a:rPr lang="en-US" sz="1100" b="0" i="1" smtClean="0">
                            <a:latin typeface="Cambria Math" panose="02040503050406030204" pitchFamily="18" charset="0"/>
                          </a:rPr>
                        </m:ctrlPr>
                      </m:funcPr>
                      <m:fName>
                        <m:r>
                          <m:rPr>
                            <m:sty m:val="p"/>
                          </m:rPr>
                          <a:rPr lang="el-GR" sz="1100" b="0" i="1" smtClean="0">
                            <a:latin typeface="Cambria Math" panose="02040503050406030204" pitchFamily="18" charset="0"/>
                            <a:ea typeface="Cambria Math" panose="02040503050406030204" pitchFamily="18" charset="0"/>
                          </a:rPr>
                          <m:t>β</m:t>
                        </m:r>
                        <m:r>
                          <m:rPr>
                            <m:sty m:val="p"/>
                          </m:rPr>
                          <a:rPr lang="en-US" sz="1100" b="0" i="0" smtClean="0">
                            <a:latin typeface="Cambria Math" panose="02040503050406030204" pitchFamily="18" charset="0"/>
                          </a:rPr>
                          <m:t>log</m:t>
                        </m:r>
                      </m:fName>
                      <m:e>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𝑟</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e>
                    </m:func>
                    <m:r>
                      <a:rPr lang="en-US" sz="1100" b="0" i="0" smtClean="0">
                        <a:latin typeface="Cambria Math" panose="02040503050406030204" pitchFamily="18" charset="0"/>
                      </a:rPr>
                      <m:t>,    </m:t>
                    </m:r>
                    <m:r>
                      <a:rPr lang="en-US" sz="1100" b="0" i="1" smtClean="0">
                        <a:latin typeface="Cambria Math" panose="02040503050406030204" pitchFamily="18" charset="0"/>
                      </a:rPr>
                      <m:t>𝐸</m:t>
                    </m:r>
                    <m:d>
                      <m:dPr>
                        <m:begChr m:val="["/>
                        <m:endChr m:val="]"/>
                        <m:ctrlPr>
                          <a:rPr lang="en-US" sz="1100" b="0" i="1" smtClean="0">
                            <a:latin typeface="Cambria Math" panose="02040503050406030204" pitchFamily="18" charset="0"/>
                            <a:ea typeface="Cambria Math" panose="02040503050406030204" pitchFamily="18" charset="0"/>
                          </a:rPr>
                        </m:ctrlPr>
                      </m:dPr>
                      <m:e>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𝜀</m:t>
                            </m:r>
                          </m:e>
                          <m:sub>
                            <m:r>
                              <a:rPr lang="en-US" sz="1100" i="1">
                                <a:latin typeface="Cambria Math" panose="02040503050406030204" pitchFamily="18" charset="0"/>
                                <a:ea typeface="Cambria Math" panose="02040503050406030204" pitchFamily="18" charset="0"/>
                              </a:rPr>
                              <m:t>𝑖</m:t>
                            </m:r>
                          </m:sub>
                        </m:sSub>
                      </m:e>
                    </m:d>
                    <m:r>
                      <a:rPr lang="en-US" sz="1100" b="0" i="0" smtClean="0">
                        <a:latin typeface="Cambria Math" panose="02040503050406030204" pitchFamily="18" charset="0"/>
                        <a:ea typeface="Cambria Math" panose="02040503050406030204" pitchFamily="18" charset="0"/>
                      </a:rPr>
                      <m:t>=0</m:t>
                    </m:r>
                  </m:oMath>
                </a14:m>
                <a:endParaRPr lang="en-GB" sz="1100" dirty="0"/>
              </a:p>
              <a:p>
                <a:pPr marL="203200" indent="-203200">
                  <a:spcBef>
                    <a:spcPts val="600"/>
                  </a:spcBef>
                  <a:buSzPct val="100000"/>
                  <a:buFont typeface="Arial"/>
                  <a:buChar char="•"/>
                </a:pPr>
                <a:r>
                  <a:rPr lang="en-GB" sz="1100" dirty="0"/>
                  <a:t>We only keep the data </a:t>
                </a:r>
                <a14:m>
                  <m:oMath xmlns:m="http://schemas.openxmlformats.org/officeDocument/2006/math">
                    <m:r>
                      <a:rPr lang="en-US" sz="1100" b="0" i="0"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𝑋</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 </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𝑌</m:t>
                        </m:r>
                      </m:e>
                      <m:sub>
                        <m:r>
                          <a:rPr lang="en-US" sz="1100" b="0" i="1" smtClean="0">
                            <a:latin typeface="Cambria Math" panose="02040503050406030204" pitchFamily="18" charset="0"/>
                          </a:rPr>
                          <m:t>𝑖</m:t>
                        </m:r>
                      </m:sub>
                    </m:sSub>
                    <m:r>
                      <a:rPr lang="en-US" sz="1100" b="0" i="1" smtClean="0">
                        <a:latin typeface="Cambria Math" panose="02040503050406030204" pitchFamily="18" charset="0"/>
                      </a:rPr>
                      <m:t>)</m:t>
                    </m:r>
                  </m:oMath>
                </a14:m>
                <a:r>
                  <a:rPr lang="en-GB" sz="1100" dirty="0"/>
                  <a:t> for index </a:t>
                </a:r>
                <a14:m>
                  <m:oMath xmlns:m="http://schemas.openxmlformats.org/officeDocument/2006/math">
                    <m:r>
                      <a:rPr lang="en-US" sz="1100" b="0" i="1" smtClean="0">
                        <a:latin typeface="Cambria Math" panose="02040503050406030204" pitchFamily="18" charset="0"/>
                      </a:rPr>
                      <m:t>𝑖</m:t>
                    </m:r>
                  </m:oMath>
                </a14:m>
                <a:r>
                  <a:rPr lang="en-GB" sz="1100" dirty="0"/>
                  <a:t> during transition periods, where the mean-reversion is the predominant contributor of the dynamic of </a:t>
                </a:r>
                <a14:m>
                  <m:oMath xmlns:m="http://schemas.openxmlformats.org/officeDocument/2006/math">
                    <m:r>
                      <a:rPr lang="en-GB" sz="1100" i="1" dirty="0" smtClean="0">
                        <a:latin typeface="Cambria Math" panose="02040503050406030204" pitchFamily="18" charset="0"/>
                      </a:rPr>
                      <m:t>𝑟</m:t>
                    </m:r>
                  </m:oMath>
                </a14:m>
                <a:r>
                  <a:rPr lang="en-GB" sz="1100" dirty="0"/>
                  <a:t> over volatility</a:t>
                </a:r>
              </a:p>
              <a:p>
                <a:pPr marL="203200" indent="-203200">
                  <a:spcBef>
                    <a:spcPts val="600"/>
                  </a:spcBef>
                  <a:buSzPct val="100000"/>
                  <a:buFont typeface="Arial"/>
                  <a:buChar char="•"/>
                </a:pPr>
                <a:r>
                  <a:rPr lang="en-GB" sz="1100" dirty="0"/>
                  <a:t>Compute linear regression of </a:t>
                </a:r>
                <a14:m>
                  <m:oMath xmlns:m="http://schemas.openxmlformats.org/officeDocument/2006/math">
                    <m:r>
                      <a:rPr lang="en-GB" sz="1100" i="1" dirty="0" smtClean="0">
                        <a:latin typeface="Cambria Math" panose="02040503050406030204" pitchFamily="18" charset="0"/>
                      </a:rPr>
                      <m:t>𝑌</m:t>
                    </m:r>
                  </m:oMath>
                </a14:m>
                <a:r>
                  <a:rPr lang="en-GB" sz="1100" dirty="0"/>
                  <a:t> over </a:t>
                </a:r>
                <a14:m>
                  <m:oMath xmlns:m="http://schemas.openxmlformats.org/officeDocument/2006/math">
                    <m:r>
                      <a:rPr lang="en-GB" sz="1100" i="1" dirty="0" smtClean="0">
                        <a:latin typeface="Cambria Math" panose="02040503050406030204" pitchFamily="18" charset="0"/>
                      </a:rPr>
                      <m:t>𝑋</m:t>
                    </m:r>
                  </m:oMath>
                </a14:m>
                <a:r>
                  <a:rPr lang="en-GB" sz="1100" dirty="0"/>
                  <a:t>, </a:t>
                </a:r>
                <a14:m>
                  <m:oMath xmlns:m="http://schemas.openxmlformats.org/officeDocument/2006/math">
                    <m:acc>
                      <m:accPr>
                        <m:chr m:val="̂"/>
                        <m:ctrlPr>
                          <a:rPr lang="en-GB" sz="1100" i="1" smtClean="0">
                            <a:latin typeface="Cambria Math" panose="02040503050406030204" pitchFamily="18" charset="0"/>
                          </a:rPr>
                        </m:ctrlPr>
                      </m:accPr>
                      <m:e>
                        <m:r>
                          <a:rPr lang="en-GB" sz="1100" i="1" smtClean="0">
                            <a:latin typeface="Cambria Math" panose="02040503050406030204" pitchFamily="18" charset="0"/>
                            <a:ea typeface="Cambria Math" panose="02040503050406030204" pitchFamily="18" charset="0"/>
                          </a:rPr>
                          <m:t>𝛽</m:t>
                        </m:r>
                      </m:e>
                    </m:acc>
                  </m:oMath>
                </a14:m>
                <a:r>
                  <a:rPr lang="en-GB" sz="1100" dirty="0"/>
                  <a:t> is simply the slope and </a:t>
                </a:r>
                <a14:m>
                  <m:oMath xmlns:m="http://schemas.openxmlformats.org/officeDocument/2006/math">
                    <m:acc>
                      <m:accPr>
                        <m:chr m:val="̂"/>
                        <m:ctrlPr>
                          <a:rPr lang="en-GB" sz="1100" i="1" smtClean="0">
                            <a:latin typeface="Cambria Math" panose="02040503050406030204" pitchFamily="18" charset="0"/>
                          </a:rPr>
                        </m:ctrlPr>
                      </m:accPr>
                      <m:e>
                        <m:r>
                          <a:rPr lang="en-GB" sz="1100" i="1" smtClean="0">
                            <a:latin typeface="Cambria Math" panose="02040503050406030204" pitchFamily="18" charset="0"/>
                            <a:ea typeface="Cambria Math" panose="02040503050406030204" pitchFamily="18" charset="0"/>
                          </a:rPr>
                          <m:t>𝜎</m:t>
                        </m:r>
                      </m:e>
                    </m:acc>
                    <m:r>
                      <a:rPr lang="en-US" sz="1100" b="0" i="1" smtClean="0">
                        <a:latin typeface="Cambria Math" panose="02040503050406030204" pitchFamily="18" charset="0"/>
                      </a:rPr>
                      <m:t>= </m:t>
                    </m:r>
                    <m:sSup>
                      <m:sSupPr>
                        <m:ctrlPr>
                          <a:rPr lang="en-US" sz="1100" b="0" i="1" smtClean="0">
                            <a:latin typeface="Cambria Math" panose="02040503050406030204" pitchFamily="18" charset="0"/>
                          </a:rPr>
                        </m:ctrlPr>
                      </m:sSupPr>
                      <m:e>
                        <m:r>
                          <a:rPr lang="en-US" sz="1100" b="0" i="1" smtClean="0">
                            <a:latin typeface="Cambria Math" panose="02040503050406030204" pitchFamily="18" charset="0"/>
                          </a:rPr>
                          <m:t>𝑒</m:t>
                        </m:r>
                      </m:e>
                      <m:sup>
                        <m:r>
                          <a:rPr lang="en-US" sz="1100" b="0" i="1" smtClean="0">
                            <a:latin typeface="Cambria Math" panose="02040503050406030204" pitchFamily="18" charset="0"/>
                          </a:rPr>
                          <m:t>𝑖𝑛𝑡𝑒𝑟𝑐𝑒𝑝𝑡</m:t>
                        </m:r>
                      </m:sup>
                    </m:sSup>
                  </m:oMath>
                </a14:m>
                <a:r>
                  <a:rPr lang="en-GB" sz="1100" dirty="0"/>
                  <a:t>  .</a:t>
                </a:r>
                <a:endParaRPr lang="en-GB" sz="1200" dirty="0"/>
              </a:p>
              <a:p>
                <a:pPr marL="203200" indent="-203200">
                  <a:spcBef>
                    <a:spcPts val="600"/>
                  </a:spcBef>
                  <a:buSzPct val="100000"/>
                  <a:buFont typeface="Arial"/>
                  <a:buChar char="•"/>
                </a:pPr>
                <a:endParaRPr lang="en-GB" sz="1200" dirty="0"/>
              </a:p>
            </p:txBody>
          </p:sp>
        </mc:Choice>
        <mc:Fallback xmlns="">
          <p:sp>
            <p:nvSpPr>
              <p:cNvPr id="11" name="TextBox 10">
                <a:extLst>
                  <a:ext uri="{FF2B5EF4-FFF2-40B4-BE49-F238E27FC236}">
                    <a16:creationId xmlns:a16="http://schemas.microsoft.com/office/drawing/2014/main" id="{C4D9EAFC-451D-5E4E-4FAA-EA05A9E4615B}"/>
                  </a:ext>
                </a:extLst>
              </p:cNvPr>
              <p:cNvSpPr txBox="1">
                <a:spLocks noRot="1" noChangeAspect="1" noMove="1" noResize="1" noEditPoints="1" noAdjustHandles="1" noChangeArrowheads="1" noChangeShapeType="1" noTextEdit="1"/>
              </p:cNvSpPr>
              <p:nvPr/>
            </p:nvSpPr>
            <p:spPr>
              <a:xfrm>
                <a:off x="469900" y="3972785"/>
                <a:ext cx="10771677" cy="1961114"/>
              </a:xfrm>
              <a:prstGeom prst="rect">
                <a:avLst/>
              </a:prstGeom>
              <a:blipFill>
                <a:blip r:embed="rId7"/>
                <a:stretch>
                  <a:fillRect l="-792" t="-2804"/>
                </a:stretch>
              </a:blipFill>
            </p:spPr>
            <p:txBody>
              <a:bodyPr/>
              <a:lstStyle/>
              <a:p>
                <a:r>
                  <a:rPr lang="en-GB">
                    <a:noFill/>
                  </a:rPr>
                  <a:t> </a:t>
                </a:r>
              </a:p>
            </p:txBody>
          </p:sp>
        </mc:Fallback>
      </mc:AlternateContent>
    </p:spTree>
    <p:extLst>
      <p:ext uri="{BB962C8B-B14F-4D97-AF65-F5344CB8AC3E}">
        <p14:creationId xmlns:p14="http://schemas.microsoft.com/office/powerpoint/2010/main" val="36734107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7CE7A-0FBC-AC30-F6C3-197607C9ADED}"/>
              </a:ext>
            </a:extLst>
          </p:cNvPr>
          <p:cNvSpPr>
            <a:spLocks noGrp="1"/>
          </p:cNvSpPr>
          <p:nvPr>
            <p:ph type="title"/>
          </p:nvPr>
        </p:nvSpPr>
        <p:spPr/>
        <p:txBody>
          <a:bodyPr/>
          <a:lstStyle/>
          <a:p>
            <a:r>
              <a:rPr lang="en-US" dirty="0"/>
              <a:t>Calibration workflow</a:t>
            </a:r>
            <a:endParaRPr lang="en-GB" dirty="0"/>
          </a:p>
        </p:txBody>
      </p:sp>
      <p:pic>
        <p:nvPicPr>
          <p:cNvPr id="4" name="Picture 3" descr="A screenshot of a spreadsheet&#10;&#10;Description automatically generated">
            <a:extLst>
              <a:ext uri="{FF2B5EF4-FFF2-40B4-BE49-F238E27FC236}">
                <a16:creationId xmlns:a16="http://schemas.microsoft.com/office/drawing/2014/main" id="{65B2A027-1630-A9F6-EBCC-ABC3A3339D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0960" y="1457647"/>
            <a:ext cx="5555106" cy="3417670"/>
          </a:xfrm>
          <a:prstGeom prst="rect">
            <a:avLst/>
          </a:prstGeom>
        </p:spPr>
      </p:pic>
      <p:sp>
        <p:nvSpPr>
          <p:cNvPr id="5" name="TextBox 4">
            <a:extLst>
              <a:ext uri="{FF2B5EF4-FFF2-40B4-BE49-F238E27FC236}">
                <a16:creationId xmlns:a16="http://schemas.microsoft.com/office/drawing/2014/main" id="{1F2C81FC-187A-A441-E86C-F7FD6EC07E93}"/>
              </a:ext>
            </a:extLst>
          </p:cNvPr>
          <p:cNvSpPr txBox="1"/>
          <p:nvPr/>
        </p:nvSpPr>
        <p:spPr>
          <a:xfrm>
            <a:off x="650240" y="1158240"/>
            <a:ext cx="5760720" cy="4016484"/>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1) Follow the links for each main currency</a:t>
            </a:r>
          </a:p>
          <a:p>
            <a:pPr marL="203200" indent="-203200">
              <a:spcBef>
                <a:spcPts val="600"/>
              </a:spcBef>
              <a:buSzPct val="100000"/>
              <a:buFont typeface="Arial"/>
              <a:buChar char="•"/>
            </a:pPr>
            <a:r>
              <a:rPr lang="en-US" dirty="0">
                <a:solidFill>
                  <a:srgbClr val="313131"/>
                </a:solidFill>
              </a:rPr>
              <a:t>name code of the currency / link</a:t>
            </a:r>
          </a:p>
          <a:p>
            <a:pPr marL="203200" indent="-203200">
              <a:spcBef>
                <a:spcPts val="600"/>
              </a:spcBef>
              <a:buSzPct val="100000"/>
              <a:buFont typeface="Arial"/>
              <a:buChar char="•"/>
            </a:pPr>
            <a:r>
              <a:rPr lang="en-US" dirty="0" err="1">
                <a:solidFill>
                  <a:srgbClr val="313131"/>
                </a:solidFill>
              </a:rPr>
              <a:t>AUD:https</a:t>
            </a:r>
            <a:r>
              <a:rPr lang="en-US" dirty="0">
                <a:solidFill>
                  <a:srgbClr val="313131"/>
                </a:solidFill>
              </a:rPr>
              <a:t>://fred.stlouisfed.org/series/IR3TBB01AUQ156N</a:t>
            </a:r>
          </a:p>
          <a:p>
            <a:pPr marL="203200" indent="-203200">
              <a:spcBef>
                <a:spcPts val="600"/>
              </a:spcBef>
              <a:buSzPct val="100000"/>
              <a:buFont typeface="Arial"/>
              <a:buChar char="•"/>
            </a:pPr>
            <a:r>
              <a:rPr lang="en-US" dirty="0">
                <a:solidFill>
                  <a:srgbClr val="313131"/>
                </a:solidFill>
              </a:rPr>
              <a:t>CAD:…</a:t>
            </a:r>
          </a:p>
          <a:p>
            <a:pPr marL="203200" indent="-203200">
              <a:spcBef>
                <a:spcPts val="600"/>
              </a:spcBef>
              <a:buSzPct val="100000"/>
              <a:buFont typeface="Arial"/>
              <a:buChar char="•"/>
            </a:pPr>
            <a:r>
              <a:rPr lang="en-US" dirty="0">
                <a:solidFill>
                  <a:srgbClr val="313131"/>
                </a:solidFill>
              </a:rPr>
              <a:t>2)Set the date from 1994-01-01 to the current date</a:t>
            </a:r>
          </a:p>
          <a:p>
            <a:pPr marL="203200" indent="-203200">
              <a:spcBef>
                <a:spcPts val="600"/>
              </a:spcBef>
              <a:buSzPct val="100000"/>
              <a:buFont typeface="Arial"/>
              <a:buChar char="•"/>
            </a:pPr>
            <a:r>
              <a:rPr lang="en-US" dirty="0">
                <a:solidFill>
                  <a:srgbClr val="313131"/>
                </a:solidFill>
              </a:rPr>
              <a:t>3) download the file in excel</a:t>
            </a:r>
          </a:p>
          <a:p>
            <a:pPr marL="203200" indent="-203200">
              <a:spcBef>
                <a:spcPts val="600"/>
              </a:spcBef>
              <a:buSzPct val="100000"/>
              <a:buFont typeface="Arial"/>
              <a:buChar char="•"/>
            </a:pPr>
            <a:r>
              <a:rPr lang="en-US" dirty="0">
                <a:solidFill>
                  <a:srgbClr val="313131"/>
                </a:solidFill>
              </a:rPr>
              <a:t>4) Rename the date column to "date", rate column to "rate" and the sheet to "Data"</a:t>
            </a:r>
          </a:p>
          <a:p>
            <a:pPr marL="203200" indent="-203200">
              <a:spcBef>
                <a:spcPts val="600"/>
              </a:spcBef>
              <a:buSzPct val="100000"/>
              <a:buFont typeface="Arial"/>
              <a:buChar char="•"/>
            </a:pPr>
            <a:r>
              <a:rPr lang="en-US" dirty="0">
                <a:solidFill>
                  <a:srgbClr val="313131"/>
                </a:solidFill>
              </a:rPr>
              <a:t>5) save at scripts\</a:t>
            </a:r>
            <a:r>
              <a:rPr lang="en-US" dirty="0" err="1">
                <a:solidFill>
                  <a:srgbClr val="313131"/>
                </a:solidFill>
              </a:rPr>
              <a:t>market_data</a:t>
            </a:r>
            <a:r>
              <a:rPr lang="en-US" dirty="0">
                <a:solidFill>
                  <a:srgbClr val="313131"/>
                </a:solidFill>
              </a:rPr>
              <a:t>\</a:t>
            </a:r>
            <a:r>
              <a:rPr lang="en-US" dirty="0" err="1">
                <a:solidFill>
                  <a:srgbClr val="313131"/>
                </a:solidFill>
              </a:rPr>
              <a:t>historical_rates</a:t>
            </a:r>
            <a:r>
              <a:rPr lang="en-US" dirty="0">
                <a:solidFill>
                  <a:srgbClr val="313131"/>
                </a:solidFill>
              </a:rPr>
              <a:t>\ name code of the currency.xls</a:t>
            </a:r>
          </a:p>
          <a:p>
            <a:pPr marL="203200" indent="-203200">
              <a:spcBef>
                <a:spcPts val="600"/>
              </a:spcBef>
              <a:buSzPct val="100000"/>
              <a:buFont typeface="Arial"/>
              <a:buChar char="•"/>
            </a:pPr>
            <a:endParaRPr lang="en-US" dirty="0">
              <a:solidFill>
                <a:srgbClr val="313131"/>
              </a:solidFill>
            </a:endParaRPr>
          </a:p>
          <a:p>
            <a:pPr>
              <a:spcBef>
                <a:spcPts val="600"/>
              </a:spcBef>
              <a:buSzPct val="100000"/>
            </a:pPr>
            <a:r>
              <a:rPr lang="en-US" dirty="0">
                <a:solidFill>
                  <a:srgbClr val="313131"/>
                </a:solidFill>
              </a:rPr>
              <a:t>To be done monthly</a:t>
            </a:r>
            <a:endParaRPr lang="en-GB" dirty="0">
              <a:solidFill>
                <a:srgbClr val="313131"/>
              </a:solidFill>
            </a:endParaRPr>
          </a:p>
        </p:txBody>
      </p:sp>
    </p:spTree>
    <p:extLst>
      <p:ext uri="{BB962C8B-B14F-4D97-AF65-F5344CB8AC3E}">
        <p14:creationId xmlns:p14="http://schemas.microsoft.com/office/powerpoint/2010/main" val="20154061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Performance tests</a:t>
            </a:r>
            <a:endParaRPr lang="en-US" sz="3600" noProof="0" dirty="0"/>
          </a:p>
        </p:txBody>
      </p:sp>
      <p:sp>
        <p:nvSpPr>
          <p:cNvPr id="3" name="Text Placeholder 2"/>
          <p:cNvSpPr>
            <a:spLocks noGrp="1"/>
          </p:cNvSpPr>
          <p:nvPr>
            <p:ph type="body" idx="1"/>
          </p:nvPr>
        </p:nvSpPr>
        <p:spPr/>
        <p:txBody>
          <a:bodyPr/>
          <a:lstStyle/>
          <a:p>
            <a:endParaRPr lang="en-US" noProof="0" dirty="0"/>
          </a:p>
        </p:txBody>
      </p:sp>
    </p:spTree>
    <p:extLst>
      <p:ext uri="{BB962C8B-B14F-4D97-AF65-F5344CB8AC3E}">
        <p14:creationId xmlns:p14="http://schemas.microsoft.com/office/powerpoint/2010/main" val="2468794130"/>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44F7439-96FF-35C7-745C-560672A56F87}"/>
              </a:ext>
            </a:extLst>
          </p:cNvPr>
          <p:cNvSpPr>
            <a:spLocks noGrp="1"/>
          </p:cNvSpPr>
          <p:nvPr>
            <p:ph type="body" sz="quarter" idx="13"/>
          </p:nvPr>
        </p:nvSpPr>
        <p:spPr/>
        <p:txBody>
          <a:bodyPr/>
          <a:lstStyle/>
          <a:p>
            <a:r>
              <a:rPr lang="en-US" dirty="0"/>
              <a:t>We compare the fitting residuals on historical data to the residuals obtained on a true HMCEV model. </a:t>
            </a:r>
            <a:endParaRPr lang="en-GB" dirty="0"/>
          </a:p>
        </p:txBody>
      </p:sp>
      <p:sp>
        <p:nvSpPr>
          <p:cNvPr id="3" name="Title 2">
            <a:extLst>
              <a:ext uri="{FF2B5EF4-FFF2-40B4-BE49-F238E27FC236}">
                <a16:creationId xmlns:a16="http://schemas.microsoft.com/office/drawing/2014/main" id="{0715B14C-B987-1601-D4E5-A6AA5E37B962}"/>
              </a:ext>
            </a:extLst>
          </p:cNvPr>
          <p:cNvSpPr>
            <a:spLocks noGrp="1"/>
          </p:cNvSpPr>
          <p:nvPr>
            <p:ph type="title"/>
          </p:nvPr>
        </p:nvSpPr>
        <p:spPr/>
        <p:txBody>
          <a:bodyPr/>
          <a:lstStyle/>
          <a:p>
            <a:r>
              <a:rPr lang="en-US" dirty="0"/>
              <a:t>Fit quality</a:t>
            </a:r>
            <a:endParaRPr lang="en-GB"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688D52-8BB7-9248-3131-2E54EF33309E}"/>
                  </a:ext>
                </a:extLst>
              </p:cNvPr>
              <p:cNvSpPr txBox="1"/>
              <p:nvPr/>
            </p:nvSpPr>
            <p:spPr>
              <a:xfrm>
                <a:off x="501650" y="1449495"/>
                <a:ext cx="10725150" cy="4958473"/>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Absence of autocorrelations in residuals </a:t>
                </a:r>
                <a14:m>
                  <m:oMath xmlns:m="http://schemas.openxmlformats.org/officeDocument/2006/math">
                    <m:r>
                      <a:rPr lang="en-US" i="1" dirty="0" smtClean="0">
                        <a:solidFill>
                          <a:srgbClr val="313131"/>
                        </a:solidFill>
                        <a:latin typeface="Cambria Math" panose="02040503050406030204" pitchFamily="18" charset="0"/>
                      </a:rPr>
                      <m:t>𝑒</m:t>
                    </m:r>
                  </m:oMath>
                </a14:m>
                <a:r>
                  <a:rPr lang="en-US" dirty="0">
                    <a:solidFill>
                      <a:srgbClr val="313131"/>
                    </a:solidFill>
                  </a:rPr>
                  <a:t> mean the model explain most of the observed dynamics of the interest rate evolution</a:t>
                </a:r>
              </a:p>
              <a:p>
                <a:pPr marL="203200" indent="-203200">
                  <a:spcBef>
                    <a:spcPts val="600"/>
                  </a:spcBef>
                  <a:buSzPct val="100000"/>
                  <a:buFont typeface="Arial"/>
                  <a:buChar char="•"/>
                </a:pPr>
                <a:r>
                  <a:rPr lang="en-GB" sz="1800" dirty="0"/>
                  <a:t>: </a:t>
                </a:r>
                <a14:m>
                  <m:oMath xmlns:m="http://schemas.openxmlformats.org/officeDocument/2006/math">
                    <m:sSub>
                      <m:sSubPr>
                        <m:ctrlPr>
                          <a:rPr lang="en-GB" sz="1800" i="1" smtClean="0">
                            <a:latin typeface="Cambria Math" panose="02040503050406030204" pitchFamily="18" charset="0"/>
                          </a:rPr>
                        </m:ctrlPr>
                      </m:sSubPr>
                      <m:e>
                        <m:r>
                          <a:rPr lang="en-US" sz="1800" b="0" i="1" smtClean="0">
                            <a:latin typeface="Cambria Math" panose="02040503050406030204" pitchFamily="18" charset="0"/>
                          </a:rPr>
                          <m:t>𝑒</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r>
                      <a:rPr lang="en-US" sz="1800" i="1">
                        <a:latin typeface="Cambria Math" panose="02040503050406030204" pitchFamily="18" charset="0"/>
                      </a:rPr>
                      <m:t>=</m:t>
                    </m:r>
                    <m:sSub>
                      <m:sSubPr>
                        <m:ctrlPr>
                          <a:rPr lang="en-GB" sz="1800" i="1">
                            <a:latin typeface="Cambria Math" panose="02040503050406030204" pitchFamily="18" charset="0"/>
                          </a:rPr>
                        </m:ctrlPr>
                      </m:sSub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m:t>
                            </m:r>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r>
                          <a:rPr lang="en-US" sz="1800" b="0" i="1" smtClean="0">
                            <a:latin typeface="Cambria Math" panose="02040503050406030204" pitchFamily="18" charset="0"/>
                          </a:rPr>
                          <m:t> − </m:t>
                        </m:r>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𝐾</m:t>
                    </m:r>
                    <m:d>
                      <m:dPr>
                        <m:ctrlPr>
                          <a:rPr lang="en-GB" sz="1800" i="1">
                            <a:latin typeface="Cambria Math" panose="02040503050406030204" pitchFamily="18" charset="0"/>
                          </a:rPr>
                        </m:ctrlPr>
                      </m:dPr>
                      <m:e>
                        <m:sSub>
                          <m:sSubPr>
                            <m:ctrlPr>
                              <a:rPr lang="en-GB" sz="1800" i="1">
                                <a:latin typeface="Cambria Math" panose="02040503050406030204" pitchFamily="18" charset="0"/>
                              </a:rPr>
                            </m:ctrlPr>
                          </m:sSubPr>
                          <m:e>
                            <m:r>
                              <m:rPr>
                                <m:sty m:val="p"/>
                              </m:rPr>
                              <a:rPr lang="en-US" sz="1800" b="0" i="0" smtClean="0">
                                <a:latin typeface="Cambria Math" panose="02040503050406030204" pitchFamily="18" charset="0"/>
                              </a:rPr>
                              <m:t>m</m:t>
                            </m:r>
                          </m:e>
                          <m:sub>
                            <m:sSub>
                              <m:sSubPr>
                                <m:ctrlPr>
                                  <a:rPr lang="en-GB" sz="1800" i="1">
                                    <a:latin typeface="Cambria Math" panose="02040503050406030204" pitchFamily="18" charset="0"/>
                                  </a:rPr>
                                </m:ctrlPr>
                              </m:sSubPr>
                              <m:e>
                                <m:r>
                                  <a:rPr lang="en-US" sz="1800" i="1">
                                    <a:latin typeface="Cambria Math" panose="02040503050406030204" pitchFamily="18" charset="0"/>
                                  </a:rPr>
                                  <m:t>𝑆</m:t>
                                </m:r>
                              </m:e>
                              <m:sub>
                                <m:r>
                                  <a:rPr lang="en-US" sz="1800" b="0" i="1" smtClean="0">
                                    <a:latin typeface="Cambria Math" panose="02040503050406030204" pitchFamily="18" charset="0"/>
                                  </a:rPr>
                                  <m:t>𝑖</m:t>
                                </m:r>
                              </m:sub>
                            </m:sSub>
                          </m:sub>
                        </m:sSub>
                        <m:r>
                          <a:rPr lang="en-US" sz="1800" i="1">
                            <a:latin typeface="Cambria Math" panose="02040503050406030204" pitchFamily="18" charset="0"/>
                          </a:rPr>
                          <m:t>−</m:t>
                        </m:r>
                        <m:sSub>
                          <m:sSubPr>
                            <m:ctrlPr>
                              <a:rPr lang="en-GB" sz="1800" i="1">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e>
                    </m:d>
                    <m:r>
                      <m:rPr>
                        <m:sty m:val="p"/>
                      </m:rPr>
                      <a:rPr lang="en-US" sz="1800">
                        <a:latin typeface="Cambria Math" panose="02040503050406030204" pitchFamily="18" charset="0"/>
                      </a:rPr>
                      <m:t>Δ</m:t>
                    </m:r>
                    <m:r>
                      <a:rPr lang="en-US" sz="1800" i="1">
                        <a:latin typeface="Cambria Math" panose="02040503050406030204" pitchFamily="18" charset="0"/>
                      </a:rPr>
                      <m:t>𝑡</m:t>
                    </m:r>
                    <m:r>
                      <a:rPr lang="en-US" sz="1800" b="0" i="1" smtClean="0">
                        <a:latin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σ</m:t>
                    </m:r>
                    <m:sSup>
                      <m:sSupPr>
                        <m:ctrlPr>
                          <a:rPr lang="en-US" sz="1800" b="0" i="1" smtClean="0">
                            <a:latin typeface="Cambria Math" panose="02040503050406030204" pitchFamily="18" charset="0"/>
                          </a:rPr>
                        </m:ctrlPr>
                      </m:sSupPr>
                      <m:e>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𝑟</m:t>
                                </m:r>
                              </m:e>
                              <m:sub>
                                <m:r>
                                  <a:rPr lang="en-US" sz="1800" b="0" i="1" smtClean="0">
                                    <a:latin typeface="Cambria Math" panose="02040503050406030204" pitchFamily="18" charset="0"/>
                                  </a:rPr>
                                  <m:t>𝑖</m:t>
                                </m:r>
                              </m:sub>
                            </m:sSub>
                          </m:e>
                        </m:d>
                      </m:e>
                      <m:sup>
                        <m:r>
                          <a:rPr lang="en-US" sz="1800" b="0" i="1" smtClean="0">
                            <a:latin typeface="Cambria Math" panose="02040503050406030204" pitchFamily="18" charset="0"/>
                            <a:ea typeface="Cambria Math" panose="02040503050406030204" pitchFamily="18" charset="0"/>
                          </a:rPr>
                          <m:t>𝛽</m:t>
                        </m:r>
                      </m:sup>
                    </m:sSup>
                    <m:r>
                      <m:rPr>
                        <m:sty m:val="p"/>
                      </m:rPr>
                      <a:rPr lang="en-US" sz="1800">
                        <a:latin typeface="Cambria Math" panose="02040503050406030204" pitchFamily="18" charset="0"/>
                      </a:rPr>
                      <m:t>Δ</m:t>
                    </m:r>
                    <m:sSup>
                      <m:sSupPr>
                        <m:ctrlPr>
                          <a:rPr lang="en-US" sz="1800" b="0" i="1" smtClean="0">
                            <a:latin typeface="Cambria Math" panose="02040503050406030204" pitchFamily="18" charset="0"/>
                          </a:rPr>
                        </m:ctrlPr>
                      </m:sSupPr>
                      <m:e>
                        <m:r>
                          <a:rPr lang="en-US" sz="1800" i="1">
                            <a:latin typeface="Cambria Math" panose="02040503050406030204" pitchFamily="18" charset="0"/>
                          </a:rPr>
                          <m:t>𝑡</m:t>
                        </m:r>
                      </m:e>
                      <m:sup>
                        <m:r>
                          <a:rPr lang="en-US" sz="1800" b="0" i="1" smtClean="0">
                            <a:latin typeface="Cambria Math" panose="02040503050406030204" pitchFamily="18" charset="0"/>
                          </a:rPr>
                          <m:t>0.5</m:t>
                        </m:r>
                      </m:sup>
                    </m:sSup>
                  </m:oMath>
                </a14:m>
                <a:r>
                  <a:rPr lang="en-GB" dirty="0">
                    <a:solidFill>
                      <a:srgbClr val="313131"/>
                    </a:solidFill>
                  </a:rPr>
                  <a:t>)</a:t>
                </a: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r>
                  <a:rPr lang="en-GB" dirty="0">
                    <a:solidFill>
                      <a:srgbClr val="313131"/>
                    </a:solidFill>
                  </a:rPr>
                  <a:t>We apply the </a:t>
                </a:r>
                <a:r>
                  <a:rPr lang="en-GB" b="1" dirty="0" err="1">
                    <a:solidFill>
                      <a:srgbClr val="313131"/>
                    </a:solidFill>
                  </a:rPr>
                  <a:t>Ljung</a:t>
                </a:r>
                <a:r>
                  <a:rPr lang="en-GB" b="1" dirty="0">
                    <a:solidFill>
                      <a:srgbClr val="313131"/>
                    </a:solidFill>
                  </a:rPr>
                  <a:t>-Box test </a:t>
                </a:r>
                <a:r>
                  <a:rPr lang="en-GB" dirty="0">
                    <a:solidFill>
                      <a:srgbClr val="313131"/>
                    </a:solidFill>
                  </a:rPr>
                  <a:t>t</a:t>
                </a:r>
                <a:r>
                  <a:rPr lang="en-US" dirty="0">
                    <a:solidFill>
                      <a:srgbClr val="313131"/>
                    </a:solidFill>
                  </a:rPr>
                  <a:t>o determine if there is any significant autocorrelation in the residuals of the time series, meaning it tests for autocorrelation at multiple lags. The error retained is </a:t>
                </a:r>
                <a:endParaRPr lang="en-GB" dirty="0">
                  <a:solidFill>
                    <a:srgbClr val="313131"/>
                  </a:solidFill>
                </a:endParaRPr>
              </a:p>
              <a:p>
                <a:pPr marL="203200" indent="-203200">
                  <a:spcBef>
                    <a:spcPts val="600"/>
                  </a:spcBef>
                  <a:buSzPct val="100000"/>
                  <a:buFont typeface="Arial"/>
                  <a:buChar char="•"/>
                </a:pPr>
                <a:endParaRPr lang="en-GB" dirty="0">
                  <a:solidFill>
                    <a:srgbClr val="313131"/>
                  </a:solidFill>
                </a:endParaRPr>
              </a:p>
              <a:p>
                <a:pPr marL="203200" indent="-203200">
                  <a:spcBef>
                    <a:spcPts val="600"/>
                  </a:spcBef>
                  <a:buSzPct val="100000"/>
                  <a:buFont typeface="Arial"/>
                  <a:buChar char="•"/>
                </a:pPr>
                <a14:m>
                  <m:oMath xmlns:m="http://schemas.openxmlformats.org/officeDocument/2006/math">
                    <m:sSub>
                      <m:sSubPr>
                        <m:ctrlPr>
                          <a:rPr lang="en-US" b="0" i="1" smtClean="0">
                            <a:solidFill>
                              <a:srgbClr val="313131"/>
                            </a:solidFill>
                            <a:latin typeface="Cambria Math" panose="02040503050406030204" pitchFamily="18" charset="0"/>
                          </a:rPr>
                        </m:ctrlPr>
                      </m:sSubPr>
                      <m:e>
                        <m:r>
                          <a:rPr lang="en-US" b="0" i="1" smtClean="0">
                            <a:solidFill>
                              <a:srgbClr val="313131"/>
                            </a:solidFill>
                            <a:latin typeface="Cambria Math" panose="02040503050406030204" pitchFamily="18" charset="0"/>
                          </a:rPr>
                          <m:t>𝑒</m:t>
                        </m:r>
                      </m:e>
                      <m:sub>
                        <m:r>
                          <a:rPr lang="en-US" b="0" i="1" smtClean="0">
                            <a:solidFill>
                              <a:srgbClr val="313131"/>
                            </a:solidFill>
                            <a:latin typeface="Cambria Math" panose="02040503050406030204" pitchFamily="18" charset="0"/>
                          </a:rPr>
                          <m:t>𝐿𝐵</m:t>
                        </m:r>
                      </m:sub>
                    </m:sSub>
                    <m:r>
                      <a:rPr lang="en-US" b="0" i="0" smtClean="0">
                        <a:solidFill>
                          <a:srgbClr val="313131"/>
                        </a:solidFill>
                        <a:latin typeface="Cambria Math" panose="02040503050406030204" pitchFamily="18" charset="0"/>
                      </a:rPr>
                      <m:t>=</m:t>
                    </m:r>
                    <m:f>
                      <m:fPr>
                        <m:ctrlPr>
                          <a:rPr lang="en-US" b="0" i="1" smtClean="0">
                            <a:solidFill>
                              <a:srgbClr val="313131"/>
                            </a:solidFill>
                            <a:latin typeface="Cambria Math" panose="02040503050406030204" pitchFamily="18" charset="0"/>
                          </a:rPr>
                        </m:ctrlPr>
                      </m:fPr>
                      <m:num>
                        <m:sSub>
                          <m:sSubPr>
                            <m:ctrlPr>
                              <a:rPr lang="en-US" i="1">
                                <a:solidFill>
                                  <a:srgbClr val="313131"/>
                                </a:solidFill>
                                <a:latin typeface="Cambria Math" panose="02040503050406030204" pitchFamily="18" charset="0"/>
                              </a:rPr>
                            </m:ctrlPr>
                          </m:sSubPr>
                          <m:e>
                            <m:r>
                              <a:rPr lang="en-US">
                                <a:solidFill>
                                  <a:srgbClr val="313131"/>
                                </a:solidFill>
                                <a:latin typeface="Cambria Math" panose="02040503050406030204" pitchFamily="18" charset="0"/>
                              </a:rPr>
                              <m:t>1− </m:t>
                            </m:r>
                            <m:r>
                              <m:rPr>
                                <m:sty m:val="p"/>
                              </m:rPr>
                              <a:rPr lang="en-US">
                                <a:solidFill>
                                  <a:srgbClr val="313131"/>
                                </a:solidFill>
                                <a:latin typeface="Cambria Math" panose="02040503050406030204" pitchFamily="18" charset="0"/>
                              </a:rPr>
                              <m:t>p</m:t>
                            </m:r>
                          </m:e>
                          <m:sub>
                            <m:r>
                              <m:rPr>
                                <m:sty m:val="p"/>
                              </m:rPr>
                              <a:rPr lang="en-US">
                                <a:solidFill>
                                  <a:srgbClr val="313131"/>
                                </a:solidFill>
                                <a:latin typeface="Cambria Math" panose="02040503050406030204" pitchFamily="18" charset="0"/>
                              </a:rPr>
                              <m:t>value</m:t>
                            </m:r>
                            <m:r>
                              <a:rPr lang="en-US" b="0" i="0" smtClean="0">
                                <a:solidFill>
                                  <a:srgbClr val="313131"/>
                                </a:solidFill>
                                <a:latin typeface="Cambria Math" panose="02040503050406030204" pitchFamily="18" charset="0"/>
                              </a:rPr>
                              <m:t>_</m:t>
                            </m:r>
                            <m:r>
                              <m:rPr>
                                <m:sty m:val="p"/>
                              </m:rPr>
                              <a:rPr lang="en-US">
                                <a:solidFill>
                                  <a:srgbClr val="313131"/>
                                </a:solidFill>
                                <a:latin typeface="Cambria Math" panose="02040503050406030204" pitchFamily="18" charset="0"/>
                              </a:rPr>
                              <m:t>historical</m:t>
                            </m:r>
                          </m:sub>
                        </m:sSub>
                      </m:num>
                      <m:den>
                        <m:r>
                          <a:rPr lang="en-US" b="0" i="0" smtClean="0">
                            <a:solidFill>
                              <a:srgbClr val="313131"/>
                            </a:solidFill>
                            <a:latin typeface="Cambria Math" panose="02040503050406030204" pitchFamily="18" charset="0"/>
                          </a:rPr>
                          <m:t>1 −</m:t>
                        </m:r>
                        <m:sSub>
                          <m:sSubPr>
                            <m:ctrlPr>
                              <a:rPr lang="en-US" b="0" i="1" smtClean="0">
                                <a:solidFill>
                                  <a:srgbClr val="313131"/>
                                </a:solidFill>
                                <a:latin typeface="Cambria Math" panose="02040503050406030204" pitchFamily="18" charset="0"/>
                              </a:rPr>
                            </m:ctrlPr>
                          </m:sSubPr>
                          <m:e>
                            <m:sSub>
                              <m:sSubPr>
                                <m:ctrlPr>
                                  <a:rPr lang="en-US" b="0" i="1" smtClean="0">
                                    <a:solidFill>
                                      <a:srgbClr val="313131"/>
                                    </a:solidFill>
                                    <a:latin typeface="Cambria Math" panose="02040503050406030204" pitchFamily="18" charset="0"/>
                                  </a:rPr>
                                </m:ctrlPr>
                              </m:sSubPr>
                              <m:e>
                                <m:r>
                                  <m:rPr>
                                    <m:sty m:val="p"/>
                                  </m:rPr>
                                  <a:rPr lang="en-US" b="0" i="0" smtClean="0">
                                    <a:solidFill>
                                      <a:srgbClr val="313131"/>
                                    </a:solidFill>
                                    <a:latin typeface="Cambria Math" panose="02040503050406030204" pitchFamily="18" charset="0"/>
                                  </a:rPr>
                                  <m:t>p</m:t>
                                </m:r>
                              </m:e>
                              <m:sub>
                                <m:r>
                                  <m:rPr>
                                    <m:sty m:val="p"/>
                                  </m:rPr>
                                  <a:rPr lang="en-US" b="0" i="0" smtClean="0">
                                    <a:solidFill>
                                      <a:srgbClr val="313131"/>
                                    </a:solidFill>
                                    <a:latin typeface="Cambria Math" panose="02040503050406030204" pitchFamily="18" charset="0"/>
                                  </a:rPr>
                                  <m:t>value</m:t>
                                </m:r>
                              </m:sub>
                            </m:sSub>
                          </m:e>
                          <m:sub>
                            <m:r>
                              <m:rPr>
                                <m:sty m:val="p"/>
                              </m:rPr>
                              <a:rPr lang="en-US" b="0" i="0" smtClean="0">
                                <a:solidFill>
                                  <a:srgbClr val="313131"/>
                                </a:solidFill>
                                <a:latin typeface="Cambria Math" panose="02040503050406030204" pitchFamily="18" charset="0"/>
                              </a:rPr>
                              <m:t>iid</m:t>
                            </m:r>
                          </m:sub>
                        </m:sSub>
                      </m:den>
                    </m:f>
                  </m:oMath>
                </a14:m>
                <a:endParaRPr lang="en-US" b="0" dirty="0">
                  <a:solidFill>
                    <a:srgbClr val="313131"/>
                  </a:solidFill>
                </a:endParaRPr>
              </a:p>
              <a:p>
                <a:pPr marL="203200" indent="-203200">
                  <a:spcBef>
                    <a:spcPts val="600"/>
                  </a:spcBef>
                  <a:buSzPct val="100000"/>
                  <a:buFont typeface="Arial"/>
                  <a:buChar char="•"/>
                </a:pPr>
                <a:r>
                  <a:rPr lang="en-US" b="0" dirty="0">
                    <a:solidFill>
                      <a:srgbClr val="313131"/>
                    </a:solidFill>
                    <a:highlight>
                      <a:srgbClr val="FFFF00"/>
                    </a:highlight>
                  </a:rPr>
                  <a:t>Averaged on all currencies, he have a</a:t>
                </a:r>
                <a:r>
                  <a:rPr lang="en-US" dirty="0">
                    <a:solidFill>
                      <a:srgbClr val="313131"/>
                    </a:solidFill>
                    <a:highlight>
                      <a:srgbClr val="FFFF00"/>
                    </a:highlight>
                  </a:rPr>
                  <a:t>n error </a:t>
                </a:r>
                <a14:m>
                  <m:oMath xmlns:m="http://schemas.openxmlformats.org/officeDocument/2006/math">
                    <m:sSub>
                      <m:sSubPr>
                        <m:ctrlPr>
                          <a:rPr lang="en-US" b="0" i="1" smtClean="0">
                            <a:solidFill>
                              <a:srgbClr val="313131"/>
                            </a:solidFill>
                            <a:highlight>
                              <a:srgbClr val="FFFF00"/>
                            </a:highlight>
                            <a:latin typeface="Cambria Math" panose="02040503050406030204" pitchFamily="18" charset="0"/>
                          </a:rPr>
                        </m:ctrlPr>
                      </m:sSubPr>
                      <m:e>
                        <m:r>
                          <a:rPr lang="en-US" b="0" i="1" smtClean="0">
                            <a:solidFill>
                              <a:srgbClr val="313131"/>
                            </a:solidFill>
                            <a:highlight>
                              <a:srgbClr val="FFFF00"/>
                            </a:highlight>
                            <a:latin typeface="Cambria Math" panose="02040503050406030204" pitchFamily="18" charset="0"/>
                          </a:rPr>
                          <m:t>𝑒</m:t>
                        </m:r>
                      </m:e>
                      <m:sub>
                        <m:r>
                          <a:rPr lang="en-US" b="0" i="1" smtClean="0">
                            <a:solidFill>
                              <a:srgbClr val="313131"/>
                            </a:solidFill>
                            <a:highlight>
                              <a:srgbClr val="FFFF00"/>
                            </a:highlight>
                            <a:latin typeface="Cambria Math" panose="02040503050406030204" pitchFamily="18" charset="0"/>
                          </a:rPr>
                          <m:t>𝐿𝐵</m:t>
                        </m:r>
                      </m:sub>
                    </m:sSub>
                    <m:r>
                      <a:rPr lang="en-US" b="0" i="1" smtClean="0">
                        <a:solidFill>
                          <a:srgbClr val="313131"/>
                        </a:solidFill>
                        <a:highlight>
                          <a:srgbClr val="FFFF00"/>
                        </a:highlight>
                        <a:latin typeface="Cambria Math" panose="02040503050406030204" pitchFamily="18" charset="0"/>
                      </a:rPr>
                      <m:t> </m:t>
                    </m:r>
                  </m:oMath>
                </a14:m>
                <a:r>
                  <a:rPr lang="en-US" dirty="0">
                    <a:solidFill>
                      <a:srgbClr val="313131"/>
                    </a:solidFill>
                    <a:highlight>
                      <a:srgbClr val="FFFF00"/>
                    </a:highlight>
                  </a:rPr>
                  <a:t>of 0.1</a:t>
                </a:r>
                <a:endParaRPr lang="en-US" b="0" dirty="0">
                  <a:solidFill>
                    <a:srgbClr val="313131"/>
                  </a:solidFill>
                  <a:highlight>
                    <a:srgbClr val="FFFF00"/>
                  </a:highlight>
                </a:endParaRPr>
              </a:p>
              <a:p>
                <a:pPr marL="203200" indent="-203200">
                  <a:spcBef>
                    <a:spcPts val="600"/>
                  </a:spcBef>
                  <a:buSzPct val="100000"/>
                  <a:buFont typeface="Arial"/>
                  <a:buChar char="•"/>
                </a:pPr>
                <a:endParaRPr lang="en-US" dirty="0">
                  <a:solidFill>
                    <a:srgbClr val="313131"/>
                  </a:solidFill>
                </a:endParaRPr>
              </a:p>
            </p:txBody>
          </p:sp>
        </mc:Choice>
        <mc:Fallback xmlns="">
          <p:sp>
            <p:nvSpPr>
              <p:cNvPr id="4" name="TextBox 3">
                <a:extLst>
                  <a:ext uri="{FF2B5EF4-FFF2-40B4-BE49-F238E27FC236}">
                    <a16:creationId xmlns:a16="http://schemas.microsoft.com/office/drawing/2014/main" id="{D6688D52-8BB7-9248-3131-2E54EF33309E}"/>
                  </a:ext>
                </a:extLst>
              </p:cNvPr>
              <p:cNvSpPr txBox="1">
                <a:spLocks noRot="1" noChangeAspect="1" noMove="1" noResize="1" noEditPoints="1" noAdjustHandles="1" noChangeArrowheads="1" noChangeShapeType="1" noTextEdit="1"/>
              </p:cNvSpPr>
              <p:nvPr/>
            </p:nvSpPr>
            <p:spPr>
              <a:xfrm>
                <a:off x="501650" y="1449495"/>
                <a:ext cx="10725150" cy="4958473"/>
              </a:xfrm>
              <a:prstGeom prst="rect">
                <a:avLst/>
              </a:prstGeom>
              <a:blipFill>
                <a:blip r:embed="rId2"/>
                <a:stretch>
                  <a:fillRect l="-1193" t="-1599" r="-568"/>
                </a:stretch>
              </a:blipFill>
            </p:spPr>
            <p:txBody>
              <a:bodyPr/>
              <a:lstStyle/>
              <a:p>
                <a:r>
                  <a:rPr lang="en-GB">
                    <a:noFill/>
                  </a:rPr>
                  <a:t> </a:t>
                </a:r>
              </a:p>
            </p:txBody>
          </p:sp>
        </mc:Fallback>
      </mc:AlternateContent>
      <p:pic>
        <p:nvPicPr>
          <p:cNvPr id="8" name="Picture 7" descr="A graph showing a line&#10;&#10;Description automatically generated">
            <a:extLst>
              <a:ext uri="{FF2B5EF4-FFF2-40B4-BE49-F238E27FC236}">
                <a16:creationId xmlns:a16="http://schemas.microsoft.com/office/drawing/2014/main" id="{6EABDBBA-B5C1-1D15-986D-7A45F13B95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1581" y="2445175"/>
            <a:ext cx="6585288" cy="1676486"/>
          </a:xfrm>
          <a:prstGeom prst="rect">
            <a:avLst/>
          </a:prstGeom>
        </p:spPr>
      </p:pic>
    </p:spTree>
    <p:extLst>
      <p:ext uri="{BB962C8B-B14F-4D97-AF65-F5344CB8AC3E}">
        <p14:creationId xmlns:p14="http://schemas.microsoft.com/office/powerpoint/2010/main" val="886810801"/>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 Placeholder 1">
                <a:extLst>
                  <a:ext uri="{FF2B5EF4-FFF2-40B4-BE49-F238E27FC236}">
                    <a16:creationId xmlns:a16="http://schemas.microsoft.com/office/drawing/2014/main" id="{EAC9CFC6-B166-B5C4-DE07-304F8CB73D26}"/>
                  </a:ext>
                </a:extLst>
              </p:cNvPr>
              <p:cNvSpPr>
                <a:spLocks noGrp="1"/>
              </p:cNvSpPr>
              <p:nvPr>
                <p:ph type="body" sz="quarter" idx="13"/>
              </p:nvPr>
            </p:nvSpPr>
            <p:spPr>
              <a:xfrm>
                <a:off x="501650" y="651600"/>
                <a:ext cx="11188700" cy="1065440"/>
              </a:xfrm>
            </p:spPr>
            <p:txBody>
              <a:bodyPr/>
              <a:lstStyle/>
              <a:p>
                <a:r>
                  <a:rPr lang="en-US" dirty="0"/>
                  <a:t>We evaluate the prediction quality with </a:t>
                </a:r>
                <a:r>
                  <a:rPr lang="en-US" dirty="0" err="1"/>
                  <a:t>backtesting</a:t>
                </a:r>
                <a:r>
                  <a:rPr lang="en-US" dirty="0"/>
                  <a:t> : On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=1000</m:t>
                    </m:r>
                  </m:oMath>
                </a14:m>
                <a:r>
                  <a:rPr lang="en-GB" dirty="0"/>
                  <a:t> random callable bonds, we split the historical </a:t>
                </a:r>
                <a:r>
                  <a:rPr lang="en-GB" dirty="0" err="1"/>
                  <a:t>ir</a:t>
                </a:r>
                <a:r>
                  <a:rPr lang="en-GB" dirty="0"/>
                  <a:t> rate into 2 parts : we use the 1</a:t>
                </a:r>
                <a:r>
                  <a:rPr lang="en-GB" baseline="30000" dirty="0"/>
                  <a:t>st</a:t>
                </a:r>
                <a:r>
                  <a:rPr lang="en-GB" dirty="0"/>
                  <a:t> part to </a:t>
                </a:r>
                <a:r>
                  <a:rPr lang="en-US" dirty="0"/>
                  <a:t>estimate an </a:t>
                </a:r>
                <a:r>
                  <a:rPr lang="en-US" dirty="0" err="1"/>
                  <a:t>ir</a:t>
                </a:r>
                <a:r>
                  <a:rPr lang="en-US" dirty="0"/>
                  <a:t> model, the we calculate the relative pricing error between the true price(using the 2</a:t>
                </a:r>
                <a:r>
                  <a:rPr lang="en-US" baseline="30000" dirty="0"/>
                  <a:t>nd</a:t>
                </a:r>
                <a:r>
                  <a:rPr lang="en-US" dirty="0"/>
                  <a:t> part of historical rate) and the estimated price (using the rates simulated by the model)</a:t>
                </a:r>
                <a:endParaRPr lang="en-GB" dirty="0"/>
              </a:p>
            </p:txBody>
          </p:sp>
        </mc:Choice>
        <mc:Fallback xmlns="">
          <p:sp>
            <p:nvSpPr>
              <p:cNvPr id="2" name="Text Placeholder 1">
                <a:extLst>
                  <a:ext uri="{FF2B5EF4-FFF2-40B4-BE49-F238E27FC236}">
                    <a16:creationId xmlns:a16="http://schemas.microsoft.com/office/drawing/2014/main" id="{EAC9CFC6-B166-B5C4-DE07-304F8CB73D26}"/>
                  </a:ext>
                </a:extLst>
              </p:cNvPr>
              <p:cNvSpPr>
                <a:spLocks noGrp="1" noRot="1" noChangeAspect="1" noMove="1" noResize="1" noEditPoints="1" noAdjustHandles="1" noChangeArrowheads="1" noChangeShapeType="1" noTextEdit="1"/>
              </p:cNvSpPr>
              <p:nvPr>
                <p:ph type="body" sz="quarter" idx="13"/>
              </p:nvPr>
            </p:nvSpPr>
            <p:spPr>
              <a:xfrm>
                <a:off x="501650" y="651600"/>
                <a:ext cx="11188700" cy="1065440"/>
              </a:xfrm>
              <a:blipFill>
                <a:blip r:embed="rId2"/>
                <a:stretch>
                  <a:fillRect l="-1253" t="-7429"/>
                </a:stretch>
              </a:blipFill>
            </p:spPr>
            <p:txBody>
              <a:bodyPr/>
              <a:lstStyle/>
              <a:p>
                <a:r>
                  <a:rPr lang="en-GB">
                    <a:noFill/>
                  </a:rPr>
                  <a:t> </a:t>
                </a:r>
              </a:p>
            </p:txBody>
          </p:sp>
        </mc:Fallback>
      </mc:AlternateContent>
      <p:sp>
        <p:nvSpPr>
          <p:cNvPr id="3" name="Title 2">
            <a:extLst>
              <a:ext uri="{FF2B5EF4-FFF2-40B4-BE49-F238E27FC236}">
                <a16:creationId xmlns:a16="http://schemas.microsoft.com/office/drawing/2014/main" id="{BAD17806-CB62-6801-68C2-97F18570F906}"/>
              </a:ext>
            </a:extLst>
          </p:cNvPr>
          <p:cNvSpPr>
            <a:spLocks noGrp="1"/>
          </p:cNvSpPr>
          <p:nvPr>
            <p:ph type="title"/>
          </p:nvPr>
        </p:nvSpPr>
        <p:spPr/>
        <p:txBody>
          <a:bodyPr/>
          <a:lstStyle/>
          <a:p>
            <a:r>
              <a:rPr lang="en-US" dirty="0"/>
              <a:t>Prediction quality</a:t>
            </a:r>
            <a:endParaRPr lang="en-GB" dirty="0"/>
          </a:p>
        </p:txBody>
      </p:sp>
      <p:pic>
        <p:nvPicPr>
          <p:cNvPr id="5" name="Picture 4" descr="A graph of a number of numbers and a line graph&#10;&#10;Description automatically generated with medium confidence">
            <a:extLst>
              <a:ext uri="{FF2B5EF4-FFF2-40B4-BE49-F238E27FC236}">
                <a16:creationId xmlns:a16="http://schemas.microsoft.com/office/drawing/2014/main" id="{A02A0BA6-B48A-15E0-7E23-DB05DFFC92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650" y="1944494"/>
            <a:ext cx="3674823" cy="2969011"/>
          </a:xfrm>
          <a:prstGeom prst="rect">
            <a:avLst/>
          </a:prstGeom>
        </p:spPr>
      </p:pic>
      <p:pic>
        <p:nvPicPr>
          <p:cNvPr id="7" name="Picture 6" descr="A graph of a graph with numbers and a line&#10;&#10;Description automatically generated with medium confidence">
            <a:extLst>
              <a:ext uri="{FF2B5EF4-FFF2-40B4-BE49-F238E27FC236}">
                <a16:creationId xmlns:a16="http://schemas.microsoft.com/office/drawing/2014/main" id="{DA1AB29D-6E05-5E71-DD24-22979C6EBA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6473" y="1944493"/>
            <a:ext cx="3701624" cy="2969011"/>
          </a:xfrm>
          <a:prstGeom prst="rect">
            <a:avLst/>
          </a:prstGeom>
        </p:spPr>
      </p:pic>
      <p:sp>
        <p:nvSpPr>
          <p:cNvPr id="10" name="TextBox 9">
            <a:extLst>
              <a:ext uri="{FF2B5EF4-FFF2-40B4-BE49-F238E27FC236}">
                <a16:creationId xmlns:a16="http://schemas.microsoft.com/office/drawing/2014/main" id="{B5A236C4-700B-72DA-1627-8D1CDD302EBE}"/>
              </a:ext>
            </a:extLst>
          </p:cNvPr>
          <p:cNvSpPr txBox="1"/>
          <p:nvPr/>
        </p:nvSpPr>
        <p:spPr>
          <a:xfrm>
            <a:off x="501650" y="5323840"/>
            <a:ext cx="10897870"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rPr>
              <a:t>HMCEV                                                                         </a:t>
            </a:r>
            <a:r>
              <a:rPr lang="en-US" dirty="0" err="1">
                <a:solidFill>
                  <a:srgbClr val="313131"/>
                </a:solidFill>
              </a:rPr>
              <a:t>Vasicek</a:t>
            </a:r>
            <a:r>
              <a:rPr lang="en-US" dirty="0">
                <a:solidFill>
                  <a:srgbClr val="313131"/>
                </a:solidFill>
              </a:rPr>
              <a:t>                                                              CIR</a:t>
            </a:r>
            <a:endParaRPr lang="en-GB" dirty="0">
              <a:solidFill>
                <a:srgbClr val="313131"/>
              </a:solidFill>
            </a:endParaRPr>
          </a:p>
        </p:txBody>
      </p:sp>
      <p:pic>
        <p:nvPicPr>
          <p:cNvPr id="12" name="Picture 11">
            <a:extLst>
              <a:ext uri="{FF2B5EF4-FFF2-40B4-BE49-F238E27FC236}">
                <a16:creationId xmlns:a16="http://schemas.microsoft.com/office/drawing/2014/main" id="{9DBD74A2-AD03-E2FC-5A22-79C564B9E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78097" y="1931858"/>
            <a:ext cx="3701624" cy="2981646"/>
          </a:xfrm>
          <a:prstGeom prst="rect">
            <a:avLst/>
          </a:prstGeom>
        </p:spPr>
      </p:pic>
    </p:spTree>
    <p:extLst>
      <p:ext uri="{BB962C8B-B14F-4D97-AF65-F5344CB8AC3E}">
        <p14:creationId xmlns:p14="http://schemas.microsoft.com/office/powerpoint/2010/main" val="1865095607"/>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86EED17-B52D-0506-56EE-A1F0081C55B4}"/>
              </a:ext>
            </a:extLst>
          </p:cNvPr>
          <p:cNvSpPr>
            <a:spLocks noGrp="1"/>
          </p:cNvSpPr>
          <p:nvPr>
            <p:ph type="body" sz="quarter" idx="13"/>
          </p:nvPr>
        </p:nvSpPr>
        <p:spPr/>
        <p:txBody>
          <a:bodyPr/>
          <a:lstStyle/>
          <a:p>
            <a:r>
              <a:rPr lang="en-US" dirty="0"/>
              <a:t>Calculate implied spread for each instrument can be very time consuming and create overfitting issue ,so we decided to calculate it directly with bond CQS and Strike by calibrating an Implied spread surface</a:t>
            </a:r>
            <a:endParaRPr lang="en-GB" dirty="0"/>
          </a:p>
        </p:txBody>
      </p:sp>
      <p:sp>
        <p:nvSpPr>
          <p:cNvPr id="3" name="Title 2">
            <a:extLst>
              <a:ext uri="{FF2B5EF4-FFF2-40B4-BE49-F238E27FC236}">
                <a16:creationId xmlns:a16="http://schemas.microsoft.com/office/drawing/2014/main" id="{C098B4B8-FD4C-CBA2-90CA-0B754EA7FEBF}"/>
              </a:ext>
            </a:extLst>
          </p:cNvPr>
          <p:cNvSpPr>
            <a:spLocks noGrp="1"/>
          </p:cNvSpPr>
          <p:nvPr>
            <p:ph type="title"/>
          </p:nvPr>
        </p:nvSpPr>
        <p:spPr/>
        <p:txBody>
          <a:bodyPr/>
          <a:lstStyle/>
          <a:p>
            <a:r>
              <a:rPr lang="en-US" dirty="0"/>
              <a:t>Modeling implied spread surface</a:t>
            </a:r>
            <a:endParaRPr lang="en-GB" dirty="0"/>
          </a:p>
        </p:txBody>
      </p:sp>
      <p:pic>
        <p:nvPicPr>
          <p:cNvPr id="5" name="Picture 4" descr="A graph of a graph with a graph and numbers&#10;&#10;Description automatically generated with medium confidence">
            <a:extLst>
              <a:ext uri="{FF2B5EF4-FFF2-40B4-BE49-F238E27FC236}">
                <a16:creationId xmlns:a16="http://schemas.microsoft.com/office/drawing/2014/main" id="{DECD1331-FE7B-5B1F-6279-4229FBCD5C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0292" y="1609640"/>
            <a:ext cx="5099148" cy="4408461"/>
          </a:xfrm>
          <a:prstGeom prst="rect">
            <a:avLst/>
          </a:prstGeom>
        </p:spPr>
      </p:pic>
    </p:spTree>
    <p:extLst>
      <p:ext uri="{BB962C8B-B14F-4D97-AF65-F5344CB8AC3E}">
        <p14:creationId xmlns:p14="http://schemas.microsoft.com/office/powerpoint/2010/main" val="2834272859"/>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35C8647-F836-2285-556C-003E41F02021}"/>
              </a:ext>
            </a:extLst>
          </p:cNvPr>
          <p:cNvSpPr>
            <a:spLocks noGrp="1"/>
          </p:cNvSpPr>
          <p:nvPr>
            <p:ph type="body" sz="quarter" idx="13"/>
          </p:nvPr>
        </p:nvSpPr>
        <p:spPr/>
        <p:txBody>
          <a:bodyPr/>
          <a:lstStyle/>
          <a:p>
            <a:endParaRPr lang="en-GB"/>
          </a:p>
        </p:txBody>
      </p:sp>
      <p:sp>
        <p:nvSpPr>
          <p:cNvPr id="3" name="Title 2">
            <a:extLst>
              <a:ext uri="{FF2B5EF4-FFF2-40B4-BE49-F238E27FC236}">
                <a16:creationId xmlns:a16="http://schemas.microsoft.com/office/drawing/2014/main" id="{9A975A40-AE93-D38E-2CC2-9CCDCBCD75D1}"/>
              </a:ext>
            </a:extLst>
          </p:cNvPr>
          <p:cNvSpPr>
            <a:spLocks noGrp="1"/>
          </p:cNvSpPr>
          <p:nvPr>
            <p:ph type="title"/>
          </p:nvPr>
        </p:nvSpPr>
        <p:spPr/>
        <p:txBody>
          <a:bodyPr/>
          <a:lstStyle/>
          <a:p>
            <a:r>
              <a:rPr lang="en-US" dirty="0"/>
              <a:t>Training error</a:t>
            </a:r>
            <a:endParaRPr lang="en-GB" dirty="0"/>
          </a:p>
        </p:txBody>
      </p:sp>
      <p:pic>
        <p:nvPicPr>
          <p:cNvPr id="5" name="Picture 4" descr="A graph of a bond&#10;&#10;Description automatically generated with medium confidence">
            <a:extLst>
              <a:ext uri="{FF2B5EF4-FFF2-40B4-BE49-F238E27FC236}">
                <a16:creationId xmlns:a16="http://schemas.microsoft.com/office/drawing/2014/main" id="{4F8AB83C-565F-817B-CF5F-E863FFCE5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0890" y="1570235"/>
            <a:ext cx="5701110" cy="4491078"/>
          </a:xfrm>
          <a:prstGeom prst="rect">
            <a:avLst/>
          </a:prstGeom>
        </p:spPr>
      </p:pic>
    </p:spTree>
    <p:extLst>
      <p:ext uri="{BB962C8B-B14F-4D97-AF65-F5344CB8AC3E}">
        <p14:creationId xmlns:p14="http://schemas.microsoft.com/office/powerpoint/2010/main" val="419440180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C5AA-239B-D856-B50C-16ECB3369815}"/>
              </a:ext>
            </a:extLst>
          </p:cNvPr>
          <p:cNvSpPr>
            <a:spLocks noGrp="1"/>
          </p:cNvSpPr>
          <p:nvPr>
            <p:ph type="title"/>
          </p:nvPr>
        </p:nvSpPr>
        <p:spPr>
          <a:xfrm>
            <a:off x="469899" y="404813"/>
            <a:ext cx="10418233" cy="1592403"/>
          </a:xfrm>
        </p:spPr>
        <p:txBody>
          <a:bodyPr/>
          <a:lstStyle/>
          <a:p>
            <a:r>
              <a:rPr lang="en-US" dirty="0"/>
              <a:t>Callable Bond : Definition</a:t>
            </a:r>
            <a:endParaRPr lang="en-GB" dirty="0"/>
          </a:p>
        </p:txBody>
      </p:sp>
      <p:sp>
        <p:nvSpPr>
          <p:cNvPr id="3" name="Text Placeholder 2">
            <a:extLst>
              <a:ext uri="{FF2B5EF4-FFF2-40B4-BE49-F238E27FC236}">
                <a16:creationId xmlns:a16="http://schemas.microsoft.com/office/drawing/2014/main" id="{5E9453EA-EEBD-0CFF-3F37-EB9CD58413BD}"/>
              </a:ext>
            </a:extLst>
          </p:cNvPr>
          <p:cNvSpPr>
            <a:spLocks noGrp="1"/>
          </p:cNvSpPr>
          <p:nvPr>
            <p:ph type="body" idx="1"/>
          </p:nvPr>
        </p:nvSpPr>
        <p:spPr>
          <a:xfrm>
            <a:off x="546099" y="3778186"/>
            <a:ext cx="10418235" cy="1566532"/>
          </a:xfrm>
        </p:spPr>
        <p:txBody>
          <a:bodyPr/>
          <a:lstStyle/>
          <a:p>
            <a:r>
              <a:rPr lang="en-US" sz="1800" dirty="0">
                <a:effectLst/>
                <a:latin typeface="Calibri" panose="020F0502020204030204" pitchFamily="34" charset="0"/>
                <a:ea typeface="Verdana" panose="020B0604030504040204" pitchFamily="34" charset="0"/>
                <a:cs typeface="Times New Roman" panose="02020603050405020304" pitchFamily="18" charset="0"/>
              </a:rPr>
              <a:t>A callable bond, also known as a redeemable bond, is a bond that the issuer may redeem before it reaches the stated maturity date. A callable bond allows the issuing company to pay off its debt early. A business may choose to call its bond if market interest rates move lower, which allows them to re-borrow at a more advantageous rate. Callable bonds thus compensate investors for this potentiality by typically offering a more attractive interest rate or coupon rate due to their callable nature.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3694174989"/>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Q&amp;A</a:t>
            </a:r>
            <a:endParaRPr lang="en-US" sz="3600" noProof="0" dirty="0"/>
          </a:p>
        </p:txBody>
      </p:sp>
    </p:spTree>
    <p:extLst>
      <p:ext uri="{BB962C8B-B14F-4D97-AF65-F5344CB8AC3E}">
        <p14:creationId xmlns:p14="http://schemas.microsoft.com/office/powerpoint/2010/main" val="206326636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430"/>
          <p:cNvSpPr>
            <a:spLocks noChangeAspect="1" noEditPoints="1"/>
          </p:cNvSpPr>
          <p:nvPr/>
        </p:nvSpPr>
        <p:spPr bwMode="auto">
          <a:xfrm>
            <a:off x="4515297" y="920696"/>
            <a:ext cx="331065" cy="331065"/>
          </a:xfrm>
          <a:custGeom>
            <a:avLst/>
            <a:gdLst>
              <a:gd name="T0" fmla="*/ 235 w 512"/>
              <a:gd name="T1" fmla="*/ 139 h 512"/>
              <a:gd name="T2" fmla="*/ 256 w 512"/>
              <a:gd name="T3" fmla="*/ 118 h 512"/>
              <a:gd name="T4" fmla="*/ 277 w 512"/>
              <a:gd name="T5" fmla="*/ 139 h 512"/>
              <a:gd name="T6" fmla="*/ 256 w 512"/>
              <a:gd name="T7" fmla="*/ 160 h 512"/>
              <a:gd name="T8" fmla="*/ 235 w 512"/>
              <a:gd name="T9" fmla="*/ 139 h 512"/>
              <a:gd name="T10" fmla="*/ 267 w 512"/>
              <a:gd name="T11" fmla="*/ 363 h 512"/>
              <a:gd name="T12" fmla="*/ 267 w 512"/>
              <a:gd name="T13" fmla="*/ 224 h 512"/>
              <a:gd name="T14" fmla="*/ 213 w 512"/>
              <a:gd name="T15" fmla="*/ 224 h 512"/>
              <a:gd name="T16" fmla="*/ 213 w 512"/>
              <a:gd name="T17" fmla="*/ 246 h 512"/>
              <a:gd name="T18" fmla="*/ 235 w 512"/>
              <a:gd name="T19" fmla="*/ 246 h 512"/>
              <a:gd name="T20" fmla="*/ 245 w 512"/>
              <a:gd name="T21" fmla="*/ 256 h 512"/>
              <a:gd name="T22" fmla="*/ 245 w 512"/>
              <a:gd name="T23" fmla="*/ 363 h 512"/>
              <a:gd name="T24" fmla="*/ 235 w 512"/>
              <a:gd name="T25" fmla="*/ 374 h 512"/>
              <a:gd name="T26" fmla="*/ 203 w 512"/>
              <a:gd name="T27" fmla="*/ 374 h 512"/>
              <a:gd name="T28" fmla="*/ 203 w 512"/>
              <a:gd name="T29" fmla="*/ 395 h 512"/>
              <a:gd name="T30" fmla="*/ 309 w 512"/>
              <a:gd name="T31" fmla="*/ 395 h 512"/>
              <a:gd name="T32" fmla="*/ 309 w 512"/>
              <a:gd name="T33" fmla="*/ 374 h 512"/>
              <a:gd name="T34" fmla="*/ 277 w 512"/>
              <a:gd name="T35" fmla="*/ 374 h 512"/>
              <a:gd name="T36" fmla="*/ 267 w 512"/>
              <a:gd name="T37" fmla="*/ 36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13 w 512"/>
              <a:gd name="T49" fmla="*/ 139 h 512"/>
              <a:gd name="T50" fmla="*/ 256 w 512"/>
              <a:gd name="T51" fmla="*/ 182 h 512"/>
              <a:gd name="T52" fmla="*/ 299 w 512"/>
              <a:gd name="T53" fmla="*/ 139 h 512"/>
              <a:gd name="T54" fmla="*/ 256 w 512"/>
              <a:gd name="T55" fmla="*/ 96 h 512"/>
              <a:gd name="T56" fmla="*/ 213 w 512"/>
              <a:gd name="T57" fmla="*/ 139 h 512"/>
              <a:gd name="T58" fmla="*/ 331 w 512"/>
              <a:gd name="T59" fmla="*/ 363 h 512"/>
              <a:gd name="T60" fmla="*/ 320 w 512"/>
              <a:gd name="T61" fmla="*/ 352 h 512"/>
              <a:gd name="T62" fmla="*/ 288 w 512"/>
              <a:gd name="T63" fmla="*/ 352 h 512"/>
              <a:gd name="T64" fmla="*/ 288 w 512"/>
              <a:gd name="T65" fmla="*/ 214 h 512"/>
              <a:gd name="T66" fmla="*/ 277 w 512"/>
              <a:gd name="T67" fmla="*/ 203 h 512"/>
              <a:gd name="T68" fmla="*/ 203 w 512"/>
              <a:gd name="T69" fmla="*/ 203 h 512"/>
              <a:gd name="T70" fmla="*/ 192 w 512"/>
              <a:gd name="T71" fmla="*/ 214 h 512"/>
              <a:gd name="T72" fmla="*/ 192 w 512"/>
              <a:gd name="T73" fmla="*/ 256 h 512"/>
              <a:gd name="T74" fmla="*/ 203 w 512"/>
              <a:gd name="T75" fmla="*/ 267 h 512"/>
              <a:gd name="T76" fmla="*/ 224 w 512"/>
              <a:gd name="T77" fmla="*/ 267 h 512"/>
              <a:gd name="T78" fmla="*/ 224 w 512"/>
              <a:gd name="T79" fmla="*/ 352 h 512"/>
              <a:gd name="T80" fmla="*/ 192 w 512"/>
              <a:gd name="T81" fmla="*/ 352 h 512"/>
              <a:gd name="T82" fmla="*/ 181 w 512"/>
              <a:gd name="T83" fmla="*/ 363 h 512"/>
              <a:gd name="T84" fmla="*/ 181 w 512"/>
              <a:gd name="T85" fmla="*/ 406 h 512"/>
              <a:gd name="T86" fmla="*/ 192 w 512"/>
              <a:gd name="T87" fmla="*/ 416 h 512"/>
              <a:gd name="T88" fmla="*/ 320 w 512"/>
              <a:gd name="T89" fmla="*/ 416 h 512"/>
              <a:gd name="T90" fmla="*/ 331 w 512"/>
              <a:gd name="T91" fmla="*/ 406 h 512"/>
              <a:gd name="T92" fmla="*/ 331 w 512"/>
              <a:gd name="T93"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35" y="139"/>
                </a:moveTo>
                <a:cubicBezTo>
                  <a:pt x="235" y="127"/>
                  <a:pt x="244" y="118"/>
                  <a:pt x="256" y="118"/>
                </a:cubicBezTo>
                <a:cubicBezTo>
                  <a:pt x="268" y="118"/>
                  <a:pt x="277" y="127"/>
                  <a:pt x="277" y="139"/>
                </a:cubicBezTo>
                <a:cubicBezTo>
                  <a:pt x="277" y="151"/>
                  <a:pt x="268" y="160"/>
                  <a:pt x="256" y="160"/>
                </a:cubicBezTo>
                <a:cubicBezTo>
                  <a:pt x="244" y="160"/>
                  <a:pt x="235" y="151"/>
                  <a:pt x="235" y="139"/>
                </a:cubicBezTo>
                <a:close/>
                <a:moveTo>
                  <a:pt x="267" y="363"/>
                </a:moveTo>
                <a:cubicBezTo>
                  <a:pt x="267" y="224"/>
                  <a:pt x="267" y="224"/>
                  <a:pt x="267" y="224"/>
                </a:cubicBezTo>
                <a:cubicBezTo>
                  <a:pt x="213" y="224"/>
                  <a:pt x="213" y="224"/>
                  <a:pt x="213" y="224"/>
                </a:cubicBezTo>
                <a:cubicBezTo>
                  <a:pt x="213" y="246"/>
                  <a:pt x="213" y="246"/>
                  <a:pt x="213" y="246"/>
                </a:cubicBezTo>
                <a:cubicBezTo>
                  <a:pt x="235" y="246"/>
                  <a:pt x="235" y="246"/>
                  <a:pt x="235" y="246"/>
                </a:cubicBezTo>
                <a:cubicBezTo>
                  <a:pt x="241" y="246"/>
                  <a:pt x="245" y="250"/>
                  <a:pt x="245" y="256"/>
                </a:cubicBezTo>
                <a:cubicBezTo>
                  <a:pt x="245" y="363"/>
                  <a:pt x="245" y="363"/>
                  <a:pt x="245" y="363"/>
                </a:cubicBezTo>
                <a:cubicBezTo>
                  <a:pt x="245" y="369"/>
                  <a:pt x="241" y="374"/>
                  <a:pt x="235" y="374"/>
                </a:cubicBezTo>
                <a:cubicBezTo>
                  <a:pt x="203" y="374"/>
                  <a:pt x="203" y="374"/>
                  <a:pt x="203" y="374"/>
                </a:cubicBezTo>
                <a:cubicBezTo>
                  <a:pt x="203" y="395"/>
                  <a:pt x="203" y="395"/>
                  <a:pt x="203" y="395"/>
                </a:cubicBezTo>
                <a:cubicBezTo>
                  <a:pt x="309" y="395"/>
                  <a:pt x="309" y="395"/>
                  <a:pt x="309" y="395"/>
                </a:cubicBezTo>
                <a:cubicBezTo>
                  <a:pt x="309" y="374"/>
                  <a:pt x="309" y="374"/>
                  <a:pt x="309" y="374"/>
                </a:cubicBezTo>
                <a:cubicBezTo>
                  <a:pt x="277" y="374"/>
                  <a:pt x="277" y="374"/>
                  <a:pt x="277" y="374"/>
                </a:cubicBezTo>
                <a:cubicBezTo>
                  <a:pt x="271" y="374"/>
                  <a:pt x="267" y="369"/>
                  <a:pt x="267" y="363"/>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3" y="139"/>
                </a:moveTo>
                <a:cubicBezTo>
                  <a:pt x="213" y="163"/>
                  <a:pt x="232" y="182"/>
                  <a:pt x="256" y="182"/>
                </a:cubicBezTo>
                <a:cubicBezTo>
                  <a:pt x="280" y="182"/>
                  <a:pt x="299" y="163"/>
                  <a:pt x="299" y="139"/>
                </a:cubicBezTo>
                <a:cubicBezTo>
                  <a:pt x="299" y="115"/>
                  <a:pt x="280" y="96"/>
                  <a:pt x="256" y="96"/>
                </a:cubicBezTo>
                <a:cubicBezTo>
                  <a:pt x="232" y="96"/>
                  <a:pt x="213" y="115"/>
                  <a:pt x="213" y="139"/>
                </a:cubicBezTo>
                <a:close/>
                <a:moveTo>
                  <a:pt x="331" y="363"/>
                </a:moveTo>
                <a:cubicBezTo>
                  <a:pt x="331" y="357"/>
                  <a:pt x="326" y="352"/>
                  <a:pt x="320" y="352"/>
                </a:cubicBezTo>
                <a:cubicBezTo>
                  <a:pt x="288" y="352"/>
                  <a:pt x="288" y="352"/>
                  <a:pt x="288" y="352"/>
                </a:cubicBezTo>
                <a:cubicBezTo>
                  <a:pt x="288" y="214"/>
                  <a:pt x="288" y="214"/>
                  <a:pt x="288" y="214"/>
                </a:cubicBezTo>
                <a:cubicBezTo>
                  <a:pt x="288" y="208"/>
                  <a:pt x="283" y="203"/>
                  <a:pt x="277" y="203"/>
                </a:cubicBezTo>
                <a:cubicBezTo>
                  <a:pt x="203" y="203"/>
                  <a:pt x="203" y="203"/>
                  <a:pt x="203" y="203"/>
                </a:cubicBezTo>
                <a:cubicBezTo>
                  <a:pt x="197" y="203"/>
                  <a:pt x="192" y="208"/>
                  <a:pt x="192" y="214"/>
                </a:cubicBezTo>
                <a:cubicBezTo>
                  <a:pt x="192" y="256"/>
                  <a:pt x="192" y="256"/>
                  <a:pt x="192" y="256"/>
                </a:cubicBezTo>
                <a:cubicBezTo>
                  <a:pt x="192" y="262"/>
                  <a:pt x="197" y="267"/>
                  <a:pt x="203" y="267"/>
                </a:cubicBezTo>
                <a:cubicBezTo>
                  <a:pt x="224" y="267"/>
                  <a:pt x="224" y="267"/>
                  <a:pt x="224" y="267"/>
                </a:cubicBezTo>
                <a:cubicBezTo>
                  <a:pt x="224" y="352"/>
                  <a:pt x="224" y="352"/>
                  <a:pt x="224" y="352"/>
                </a:cubicBezTo>
                <a:cubicBezTo>
                  <a:pt x="192" y="352"/>
                  <a:pt x="192" y="352"/>
                  <a:pt x="192" y="352"/>
                </a:cubicBezTo>
                <a:cubicBezTo>
                  <a:pt x="186" y="352"/>
                  <a:pt x="181" y="357"/>
                  <a:pt x="181" y="363"/>
                </a:cubicBezTo>
                <a:cubicBezTo>
                  <a:pt x="181" y="406"/>
                  <a:pt x="181" y="406"/>
                  <a:pt x="181" y="406"/>
                </a:cubicBezTo>
                <a:cubicBezTo>
                  <a:pt x="181" y="412"/>
                  <a:pt x="186" y="416"/>
                  <a:pt x="192" y="416"/>
                </a:cubicBezTo>
                <a:cubicBezTo>
                  <a:pt x="320" y="416"/>
                  <a:pt x="320" y="416"/>
                  <a:pt x="320" y="416"/>
                </a:cubicBezTo>
                <a:cubicBezTo>
                  <a:pt x="326" y="416"/>
                  <a:pt x="331" y="412"/>
                  <a:pt x="331" y="406"/>
                </a:cubicBezTo>
                <a:lnTo>
                  <a:pt x="331" y="3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GB">
              <a:latin typeface="Calibri Light" panose="020F0302020204030204" pitchFamily="34" charset="0"/>
              <a:cs typeface="Calibri Light" panose="020F0302020204030204" pitchFamily="34" charset="0"/>
            </a:endParaRPr>
          </a:p>
        </p:txBody>
      </p:sp>
      <p:grpSp>
        <p:nvGrpSpPr>
          <p:cNvPr id="3" name="Group 2"/>
          <p:cNvGrpSpPr/>
          <p:nvPr/>
        </p:nvGrpSpPr>
        <p:grpSpPr>
          <a:xfrm>
            <a:off x="469899" y="1251762"/>
            <a:ext cx="11252200" cy="5143142"/>
            <a:chOff x="663903" y="5241580"/>
            <a:chExt cx="8916155" cy="1153323"/>
          </a:xfrm>
        </p:grpSpPr>
        <p:sp>
          <p:nvSpPr>
            <p:cNvPr id="78" name="Rectangle 77"/>
            <p:cNvSpPr/>
            <p:nvPr/>
          </p:nvSpPr>
          <p:spPr>
            <a:xfrm>
              <a:off x="9423413" y="5353544"/>
              <a:ext cx="156645" cy="1041359"/>
            </a:xfrm>
            <a:prstGeom prst="rect">
              <a:avLst/>
            </a:prstGeom>
            <a:solidFill>
              <a:srgbClr val="268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b="1" dirty="0">
                <a:latin typeface="Calibri Light" panose="020F0302020204030204" pitchFamily="34" charset="0"/>
                <a:cs typeface="Calibri Light" panose="020F0302020204030204" pitchFamily="34" charset="0"/>
              </a:endParaRPr>
            </a:p>
          </p:txBody>
        </p:sp>
        <p:sp>
          <p:nvSpPr>
            <p:cNvPr id="99" name="Text Box 10"/>
            <p:cNvSpPr txBox="1">
              <a:spLocks noChangeArrowheads="1"/>
            </p:cNvSpPr>
            <p:nvPr/>
          </p:nvSpPr>
          <p:spPr bwMode="auto">
            <a:xfrm>
              <a:off x="663903" y="5241580"/>
              <a:ext cx="8916155" cy="111964"/>
            </a:xfrm>
            <a:prstGeom prst="rect">
              <a:avLst/>
            </a:prstGeom>
            <a:solidFill>
              <a:srgbClr val="26890D"/>
            </a:solidFill>
            <a:ln>
              <a:noFill/>
            </a:ln>
          </p:spPr>
          <p:txBody>
            <a:bodyPr vert="horz" wrap="square" lIns="91440" tIns="45720" rIns="91440" bIns="45720" numCol="1" anchor="t" anchorCtr="0" compatLnSpc="1">
              <a:prstTxWarp prst="textNoShape">
                <a:avLst/>
              </a:prstTxWarp>
            </a:bodyPr>
            <a:lstStyle>
              <a:defPPr>
                <a:defRPr lang="en-US"/>
              </a:defPPr>
            </a:lstStyle>
            <a:p>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Key Parameters:</a:t>
              </a:r>
              <a:endParaRPr lang="en-GB" sz="1200" b="1"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sz="1200" b="1" dirty="0">
                <a:solidFill>
                  <a:schemeClr val="bg1"/>
                </a:solidFill>
                <a:latin typeface="Calibri Light" panose="020F0302020204030204" pitchFamily="34" charset="0"/>
                <a:cs typeface="Calibri Light" panose="020F0302020204030204" pitchFamily="34" charset="0"/>
              </a:endParaRPr>
            </a:p>
          </p:txBody>
        </p:sp>
      </p:grpSp>
      <p:sp>
        <p:nvSpPr>
          <p:cNvPr id="113" name="Title 2"/>
          <p:cNvSpPr txBox="1">
            <a:spLocks/>
          </p:cNvSpPr>
          <p:nvPr/>
        </p:nvSpPr>
        <p:spPr>
          <a:xfrm>
            <a:off x="376237" y="317499"/>
            <a:ext cx="10269991" cy="34764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r>
              <a:rPr lang="en-US" dirty="0">
                <a:latin typeface="Calibri Light" panose="020F0302020204030204" pitchFamily="34" charset="0"/>
                <a:cs typeface="Calibri Light" panose="020F0302020204030204" pitchFamily="34" charset="0"/>
              </a:rPr>
              <a:t>Vanilla Bond</a:t>
            </a:r>
          </a:p>
        </p:txBody>
      </p:sp>
      <p:grpSp>
        <p:nvGrpSpPr>
          <p:cNvPr id="115" name="Group 114"/>
          <p:cNvGrpSpPr/>
          <p:nvPr/>
        </p:nvGrpSpPr>
        <p:grpSpPr>
          <a:xfrm>
            <a:off x="10924379" y="66620"/>
            <a:ext cx="1154088" cy="690668"/>
            <a:chOff x="867595" y="-118878"/>
            <a:chExt cx="11367025" cy="7062119"/>
          </a:xfrm>
        </p:grpSpPr>
        <p:pic>
          <p:nvPicPr>
            <p:cNvPr id="116" name="Picture 115">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117" name="Group 116"/>
            <p:cNvGrpSpPr/>
            <p:nvPr/>
          </p:nvGrpSpPr>
          <p:grpSpPr>
            <a:xfrm>
              <a:off x="867595" y="4638080"/>
              <a:ext cx="3124200" cy="2062813"/>
              <a:chOff x="952835" y="4382354"/>
              <a:chExt cx="3124200" cy="2062813"/>
            </a:xfrm>
          </p:grpSpPr>
          <p:sp>
            <p:nvSpPr>
              <p:cNvPr id="125"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2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6" name="Rectangle 125">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rgbClr val="43B02A"/>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grpSp>
        <p:grpSp>
          <p:nvGrpSpPr>
            <p:cNvPr id="118" name="Group 117"/>
            <p:cNvGrpSpPr/>
            <p:nvPr/>
          </p:nvGrpSpPr>
          <p:grpSpPr>
            <a:xfrm>
              <a:off x="4204252" y="-118878"/>
              <a:ext cx="6796900" cy="5431513"/>
              <a:chOff x="4204252" y="-118878"/>
              <a:chExt cx="6796900" cy="5431513"/>
            </a:xfrm>
          </p:grpSpPr>
          <p:sp>
            <p:nvSpPr>
              <p:cNvPr id="119" name="Rectangle 118">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0"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1" name="Rectangle 120">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2"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sp>
            <p:nvSpPr>
              <p:cNvPr id="123" name="Rectangle 122">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cs typeface="Calibri Light" panose="020F0302020204030204" pitchFamily="34" charset="0"/>
                </a:endParaRPr>
              </a:p>
            </p:txBody>
          </p:sp>
          <p:sp>
            <p:nvSpPr>
              <p:cNvPr id="124"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spcBef>
                    <a:spcPts val="600"/>
                  </a:spcBef>
                  <a:defRPr/>
                </a:pPr>
                <a:endParaRPr lang="en-US" sz="1400" kern="0" cap="all" spc="200" dirty="0">
                  <a:solidFill>
                    <a:srgbClr val="000000"/>
                  </a:solidFill>
                  <a:latin typeface="Calibri Light" panose="020F0302020204030204" pitchFamily="34" charset="0"/>
                  <a:ea typeface="Open Sans" charset="0"/>
                  <a:cs typeface="Calibri Light" panose="020F0302020204030204" pitchFamily="34" charset="0"/>
                </a:endParaRPr>
              </a:p>
            </p:txBody>
          </p:sp>
        </p:grpSp>
      </p:grpSp>
      <p:sp>
        <p:nvSpPr>
          <p:cNvPr id="127" name="Title 3"/>
          <p:cNvSpPr txBox="1">
            <a:spLocks/>
          </p:cNvSpPr>
          <p:nvPr/>
        </p:nvSpPr>
        <p:spPr>
          <a:xfrm>
            <a:off x="469900" y="402587"/>
            <a:ext cx="11252200" cy="334102"/>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endParaRPr lang="en-GB" sz="2400" dirty="0">
              <a:latin typeface="Calibri Light" panose="020F0302020204030204" pitchFamily="34" charset="0"/>
              <a:cs typeface="Calibri Light" panose="020F0302020204030204" pitchFamily="34" charset="0"/>
            </a:endParaRPr>
          </a:p>
        </p:txBody>
      </p:sp>
      <p:sp>
        <p:nvSpPr>
          <p:cNvPr id="2" name="TextBox 1">
            <a:extLst>
              <a:ext uri="{FF2B5EF4-FFF2-40B4-BE49-F238E27FC236}">
                <a16:creationId xmlns:a16="http://schemas.microsoft.com/office/drawing/2014/main" id="{EF2EF745-4B25-C1A5-2110-0DE09CC8BF13}"/>
              </a:ext>
            </a:extLst>
          </p:cNvPr>
          <p:cNvSpPr txBox="1"/>
          <p:nvPr/>
        </p:nvSpPr>
        <p:spPr>
          <a:xfrm>
            <a:off x="583546" y="2131230"/>
            <a:ext cx="10906536" cy="3000821"/>
          </a:xfrm>
          <a:prstGeom prst="rect">
            <a:avLst/>
          </a:prstGeom>
          <a:noFill/>
        </p:spPr>
        <p:txBody>
          <a:bodyPr wrap="square" lIns="0" tIns="0" rIns="0" bIns="0" rtlCol="0">
            <a:spAutoFit/>
          </a:bodyPr>
          <a:lstStyle/>
          <a:p>
            <a:pPr algn="just">
              <a:spcBef>
                <a:spcPts val="1200"/>
              </a:spcBef>
              <a:spcAft>
                <a:spcPts val="1200"/>
              </a:spcAft>
            </a:pPr>
            <a:r>
              <a:rPr lang="en-US" sz="1200" b="1" dirty="0">
                <a:effectLst/>
                <a:latin typeface="Calibri" panose="020F0502020204030204" pitchFamily="34" charset="0"/>
                <a:ea typeface="Times New Roman" panose="02020603050405020304" pitchFamily="18" charset="0"/>
                <a:cs typeface="Times New Roman" panose="02020603050405020304" pitchFamily="18" charset="0"/>
              </a:rPr>
              <a:t>Key Parameters:</a:t>
            </a:r>
            <a:endParaRPr lang="en-GB" sz="12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Market Value: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current market value of the bond in the portfolio.</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Face Value: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face value or par value of the bond, which is the amount the issuer agrees to repay the bondholder at maturity.</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Redemption Rate: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ratio of final principal payment / Face value. Most of bonds have a redemption rate of 1.</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Time to Maturity: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time remaining until the bond matures, typically expressed in years.</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Coupon Rate:</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annual coupon rate of the bond, expressed as a percentage of the face value. This defines the periodic coupon payments made to bondholders.</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Coupon Frequency: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frequency of coupon payments per year (e.g., semi-annual = 2, quarterly = 4).</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180"/>
              </a:spcBef>
              <a:spcAft>
                <a:spcPts val="180"/>
              </a:spcAft>
              <a:buFont typeface="+mj-lt"/>
              <a:buAutoNum type="arabicPeriod"/>
            </a:pPr>
            <a:r>
              <a:rPr lang="en-US" sz="1200" b="1" dirty="0">
                <a:effectLst/>
                <a:latin typeface="Calibri" panose="020F0502020204030204" pitchFamily="34" charset="0"/>
                <a:ea typeface="Verdana" panose="020B0604030504040204" pitchFamily="34" charset="0"/>
                <a:cs typeface="Times New Roman" panose="02020603050405020304" pitchFamily="18" charset="0"/>
              </a:rPr>
              <a:t>currency:</a:t>
            </a:r>
            <a:r>
              <a:rPr lang="en-US" sz="1200" dirty="0">
                <a:effectLst/>
                <a:latin typeface="Calibri" panose="020F0502020204030204" pitchFamily="34" charset="0"/>
                <a:ea typeface="Verdana" panose="020B0604030504040204" pitchFamily="34" charset="0"/>
                <a:cs typeface="Times New Roman" panose="02020603050405020304" pitchFamily="18" charset="0"/>
              </a:rPr>
              <a:t> The currency of the payments. This would indicate the exchange rate to use to convert bond value in instrument currency to portfolio currency. This also indicate which swap curve and historical interest rate dynamic to use. (See model calibration)</a:t>
            </a:r>
          </a:p>
          <a:p>
            <a:pPr marL="342900" lvl="0" indent="-342900" algn="just">
              <a:spcBef>
                <a:spcPts val="180"/>
              </a:spcBef>
              <a:spcAft>
                <a:spcPts val="180"/>
              </a:spcAft>
              <a:buFont typeface="+mj-lt"/>
              <a:buAutoNum type="arabicPeriod"/>
            </a:pPr>
            <a:r>
              <a:rPr lang="en-US" sz="1200" b="1" dirty="0">
                <a:latin typeface="Calibri" panose="020F0502020204030204" pitchFamily="34" charset="0"/>
                <a:ea typeface="Verdana" panose="020B0604030504040204" pitchFamily="34" charset="0"/>
                <a:cs typeface="Times New Roman" panose="02020603050405020304" pitchFamily="18" charset="0"/>
              </a:rPr>
              <a:t>Credit Quality Step: </a:t>
            </a:r>
            <a:r>
              <a:rPr lang="en-US" sz="1200" dirty="0">
                <a:latin typeface="Calibri" panose="020F0502020204030204" pitchFamily="34" charset="0"/>
                <a:ea typeface="Verdana" panose="020B0604030504040204" pitchFamily="34" charset="0"/>
                <a:cs typeface="Times New Roman" panose="02020603050405020304" pitchFamily="18" charset="0"/>
              </a:rPr>
              <a:t>A standardized indicator of Credit Risk. The CQS Credit Rating Scale is based on numbers, ranging from 1 to 6. 1 is the highest quality, 6 is the lowest quality</a:t>
            </a:r>
            <a:endParaRPr lang="en-GB" sz="1200" dirty="0">
              <a:effectLst/>
              <a:latin typeface="Calibri" panose="020F0502020204030204" pitchFamily="34" charset="0"/>
              <a:ea typeface="Verdana" panose="020B0604030504040204" pitchFamily="34" charset="0"/>
              <a:cs typeface="Times New Roman" panose="02020603050405020304" pitchFamily="18" charset="0"/>
            </a:endParaRPr>
          </a:p>
          <a:p>
            <a:pPr marL="203200" indent="-203200">
              <a:spcBef>
                <a:spcPts val="600"/>
              </a:spcBef>
              <a:buSzPct val="100000"/>
              <a:buFont typeface="Arial"/>
              <a:buChar char="•"/>
            </a:pPr>
            <a:endParaRPr lang="en-GB" dirty="0">
              <a:solidFill>
                <a:srgbClr val="313131"/>
              </a:solidFill>
            </a:endParaRPr>
          </a:p>
        </p:txBody>
      </p:sp>
    </p:spTree>
    <p:extLst>
      <p:ext uri="{BB962C8B-B14F-4D97-AF65-F5344CB8AC3E}">
        <p14:creationId xmlns:p14="http://schemas.microsoft.com/office/powerpoint/2010/main" val="835730156"/>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430"/>
          <p:cNvSpPr>
            <a:spLocks noChangeAspect="1" noEditPoints="1"/>
          </p:cNvSpPr>
          <p:nvPr/>
        </p:nvSpPr>
        <p:spPr bwMode="auto">
          <a:xfrm>
            <a:off x="4515297" y="920696"/>
            <a:ext cx="331065" cy="331065"/>
          </a:xfrm>
          <a:custGeom>
            <a:avLst/>
            <a:gdLst>
              <a:gd name="T0" fmla="*/ 235 w 512"/>
              <a:gd name="T1" fmla="*/ 139 h 512"/>
              <a:gd name="T2" fmla="*/ 256 w 512"/>
              <a:gd name="T3" fmla="*/ 118 h 512"/>
              <a:gd name="T4" fmla="*/ 277 w 512"/>
              <a:gd name="T5" fmla="*/ 139 h 512"/>
              <a:gd name="T6" fmla="*/ 256 w 512"/>
              <a:gd name="T7" fmla="*/ 160 h 512"/>
              <a:gd name="T8" fmla="*/ 235 w 512"/>
              <a:gd name="T9" fmla="*/ 139 h 512"/>
              <a:gd name="T10" fmla="*/ 267 w 512"/>
              <a:gd name="T11" fmla="*/ 363 h 512"/>
              <a:gd name="T12" fmla="*/ 267 w 512"/>
              <a:gd name="T13" fmla="*/ 224 h 512"/>
              <a:gd name="T14" fmla="*/ 213 w 512"/>
              <a:gd name="T15" fmla="*/ 224 h 512"/>
              <a:gd name="T16" fmla="*/ 213 w 512"/>
              <a:gd name="T17" fmla="*/ 246 h 512"/>
              <a:gd name="T18" fmla="*/ 235 w 512"/>
              <a:gd name="T19" fmla="*/ 246 h 512"/>
              <a:gd name="T20" fmla="*/ 245 w 512"/>
              <a:gd name="T21" fmla="*/ 256 h 512"/>
              <a:gd name="T22" fmla="*/ 245 w 512"/>
              <a:gd name="T23" fmla="*/ 363 h 512"/>
              <a:gd name="T24" fmla="*/ 235 w 512"/>
              <a:gd name="T25" fmla="*/ 374 h 512"/>
              <a:gd name="T26" fmla="*/ 203 w 512"/>
              <a:gd name="T27" fmla="*/ 374 h 512"/>
              <a:gd name="T28" fmla="*/ 203 w 512"/>
              <a:gd name="T29" fmla="*/ 395 h 512"/>
              <a:gd name="T30" fmla="*/ 309 w 512"/>
              <a:gd name="T31" fmla="*/ 395 h 512"/>
              <a:gd name="T32" fmla="*/ 309 w 512"/>
              <a:gd name="T33" fmla="*/ 374 h 512"/>
              <a:gd name="T34" fmla="*/ 277 w 512"/>
              <a:gd name="T35" fmla="*/ 374 h 512"/>
              <a:gd name="T36" fmla="*/ 267 w 512"/>
              <a:gd name="T37" fmla="*/ 363 h 512"/>
              <a:gd name="T38" fmla="*/ 512 w 512"/>
              <a:gd name="T39" fmla="*/ 256 h 512"/>
              <a:gd name="T40" fmla="*/ 256 w 512"/>
              <a:gd name="T41" fmla="*/ 512 h 512"/>
              <a:gd name="T42" fmla="*/ 0 w 512"/>
              <a:gd name="T43" fmla="*/ 256 h 512"/>
              <a:gd name="T44" fmla="*/ 256 w 512"/>
              <a:gd name="T45" fmla="*/ 0 h 512"/>
              <a:gd name="T46" fmla="*/ 512 w 512"/>
              <a:gd name="T47" fmla="*/ 256 h 512"/>
              <a:gd name="T48" fmla="*/ 213 w 512"/>
              <a:gd name="T49" fmla="*/ 139 h 512"/>
              <a:gd name="T50" fmla="*/ 256 w 512"/>
              <a:gd name="T51" fmla="*/ 182 h 512"/>
              <a:gd name="T52" fmla="*/ 299 w 512"/>
              <a:gd name="T53" fmla="*/ 139 h 512"/>
              <a:gd name="T54" fmla="*/ 256 w 512"/>
              <a:gd name="T55" fmla="*/ 96 h 512"/>
              <a:gd name="T56" fmla="*/ 213 w 512"/>
              <a:gd name="T57" fmla="*/ 139 h 512"/>
              <a:gd name="T58" fmla="*/ 331 w 512"/>
              <a:gd name="T59" fmla="*/ 363 h 512"/>
              <a:gd name="T60" fmla="*/ 320 w 512"/>
              <a:gd name="T61" fmla="*/ 352 h 512"/>
              <a:gd name="T62" fmla="*/ 288 w 512"/>
              <a:gd name="T63" fmla="*/ 352 h 512"/>
              <a:gd name="T64" fmla="*/ 288 w 512"/>
              <a:gd name="T65" fmla="*/ 214 h 512"/>
              <a:gd name="T66" fmla="*/ 277 w 512"/>
              <a:gd name="T67" fmla="*/ 203 h 512"/>
              <a:gd name="T68" fmla="*/ 203 w 512"/>
              <a:gd name="T69" fmla="*/ 203 h 512"/>
              <a:gd name="T70" fmla="*/ 192 w 512"/>
              <a:gd name="T71" fmla="*/ 214 h 512"/>
              <a:gd name="T72" fmla="*/ 192 w 512"/>
              <a:gd name="T73" fmla="*/ 256 h 512"/>
              <a:gd name="T74" fmla="*/ 203 w 512"/>
              <a:gd name="T75" fmla="*/ 267 h 512"/>
              <a:gd name="T76" fmla="*/ 224 w 512"/>
              <a:gd name="T77" fmla="*/ 267 h 512"/>
              <a:gd name="T78" fmla="*/ 224 w 512"/>
              <a:gd name="T79" fmla="*/ 352 h 512"/>
              <a:gd name="T80" fmla="*/ 192 w 512"/>
              <a:gd name="T81" fmla="*/ 352 h 512"/>
              <a:gd name="T82" fmla="*/ 181 w 512"/>
              <a:gd name="T83" fmla="*/ 363 h 512"/>
              <a:gd name="T84" fmla="*/ 181 w 512"/>
              <a:gd name="T85" fmla="*/ 406 h 512"/>
              <a:gd name="T86" fmla="*/ 192 w 512"/>
              <a:gd name="T87" fmla="*/ 416 h 512"/>
              <a:gd name="T88" fmla="*/ 320 w 512"/>
              <a:gd name="T89" fmla="*/ 416 h 512"/>
              <a:gd name="T90" fmla="*/ 331 w 512"/>
              <a:gd name="T91" fmla="*/ 406 h 512"/>
              <a:gd name="T92" fmla="*/ 331 w 512"/>
              <a:gd name="T93" fmla="*/ 363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12" h="512">
                <a:moveTo>
                  <a:pt x="235" y="139"/>
                </a:moveTo>
                <a:cubicBezTo>
                  <a:pt x="235" y="127"/>
                  <a:pt x="244" y="118"/>
                  <a:pt x="256" y="118"/>
                </a:cubicBezTo>
                <a:cubicBezTo>
                  <a:pt x="268" y="118"/>
                  <a:pt x="277" y="127"/>
                  <a:pt x="277" y="139"/>
                </a:cubicBezTo>
                <a:cubicBezTo>
                  <a:pt x="277" y="151"/>
                  <a:pt x="268" y="160"/>
                  <a:pt x="256" y="160"/>
                </a:cubicBezTo>
                <a:cubicBezTo>
                  <a:pt x="244" y="160"/>
                  <a:pt x="235" y="151"/>
                  <a:pt x="235" y="139"/>
                </a:cubicBezTo>
                <a:close/>
                <a:moveTo>
                  <a:pt x="267" y="363"/>
                </a:moveTo>
                <a:cubicBezTo>
                  <a:pt x="267" y="224"/>
                  <a:pt x="267" y="224"/>
                  <a:pt x="267" y="224"/>
                </a:cubicBezTo>
                <a:cubicBezTo>
                  <a:pt x="213" y="224"/>
                  <a:pt x="213" y="224"/>
                  <a:pt x="213" y="224"/>
                </a:cubicBezTo>
                <a:cubicBezTo>
                  <a:pt x="213" y="246"/>
                  <a:pt x="213" y="246"/>
                  <a:pt x="213" y="246"/>
                </a:cubicBezTo>
                <a:cubicBezTo>
                  <a:pt x="235" y="246"/>
                  <a:pt x="235" y="246"/>
                  <a:pt x="235" y="246"/>
                </a:cubicBezTo>
                <a:cubicBezTo>
                  <a:pt x="241" y="246"/>
                  <a:pt x="245" y="250"/>
                  <a:pt x="245" y="256"/>
                </a:cubicBezTo>
                <a:cubicBezTo>
                  <a:pt x="245" y="363"/>
                  <a:pt x="245" y="363"/>
                  <a:pt x="245" y="363"/>
                </a:cubicBezTo>
                <a:cubicBezTo>
                  <a:pt x="245" y="369"/>
                  <a:pt x="241" y="374"/>
                  <a:pt x="235" y="374"/>
                </a:cubicBezTo>
                <a:cubicBezTo>
                  <a:pt x="203" y="374"/>
                  <a:pt x="203" y="374"/>
                  <a:pt x="203" y="374"/>
                </a:cubicBezTo>
                <a:cubicBezTo>
                  <a:pt x="203" y="395"/>
                  <a:pt x="203" y="395"/>
                  <a:pt x="203" y="395"/>
                </a:cubicBezTo>
                <a:cubicBezTo>
                  <a:pt x="309" y="395"/>
                  <a:pt x="309" y="395"/>
                  <a:pt x="309" y="395"/>
                </a:cubicBezTo>
                <a:cubicBezTo>
                  <a:pt x="309" y="374"/>
                  <a:pt x="309" y="374"/>
                  <a:pt x="309" y="374"/>
                </a:cubicBezTo>
                <a:cubicBezTo>
                  <a:pt x="277" y="374"/>
                  <a:pt x="277" y="374"/>
                  <a:pt x="277" y="374"/>
                </a:cubicBezTo>
                <a:cubicBezTo>
                  <a:pt x="271" y="374"/>
                  <a:pt x="267" y="369"/>
                  <a:pt x="267" y="363"/>
                </a:cubicBezTo>
                <a:close/>
                <a:moveTo>
                  <a:pt x="512" y="256"/>
                </a:moveTo>
                <a:cubicBezTo>
                  <a:pt x="512" y="398"/>
                  <a:pt x="397" y="512"/>
                  <a:pt x="256" y="512"/>
                </a:cubicBezTo>
                <a:cubicBezTo>
                  <a:pt x="115" y="512"/>
                  <a:pt x="0" y="398"/>
                  <a:pt x="0" y="256"/>
                </a:cubicBezTo>
                <a:cubicBezTo>
                  <a:pt x="0" y="115"/>
                  <a:pt x="115" y="0"/>
                  <a:pt x="256" y="0"/>
                </a:cubicBezTo>
                <a:cubicBezTo>
                  <a:pt x="397" y="0"/>
                  <a:pt x="512" y="115"/>
                  <a:pt x="512" y="256"/>
                </a:cubicBezTo>
                <a:close/>
                <a:moveTo>
                  <a:pt x="213" y="139"/>
                </a:moveTo>
                <a:cubicBezTo>
                  <a:pt x="213" y="163"/>
                  <a:pt x="232" y="182"/>
                  <a:pt x="256" y="182"/>
                </a:cubicBezTo>
                <a:cubicBezTo>
                  <a:pt x="280" y="182"/>
                  <a:pt x="299" y="163"/>
                  <a:pt x="299" y="139"/>
                </a:cubicBezTo>
                <a:cubicBezTo>
                  <a:pt x="299" y="115"/>
                  <a:pt x="280" y="96"/>
                  <a:pt x="256" y="96"/>
                </a:cubicBezTo>
                <a:cubicBezTo>
                  <a:pt x="232" y="96"/>
                  <a:pt x="213" y="115"/>
                  <a:pt x="213" y="139"/>
                </a:cubicBezTo>
                <a:close/>
                <a:moveTo>
                  <a:pt x="331" y="363"/>
                </a:moveTo>
                <a:cubicBezTo>
                  <a:pt x="331" y="357"/>
                  <a:pt x="326" y="352"/>
                  <a:pt x="320" y="352"/>
                </a:cubicBezTo>
                <a:cubicBezTo>
                  <a:pt x="288" y="352"/>
                  <a:pt x="288" y="352"/>
                  <a:pt x="288" y="352"/>
                </a:cubicBezTo>
                <a:cubicBezTo>
                  <a:pt x="288" y="214"/>
                  <a:pt x="288" y="214"/>
                  <a:pt x="288" y="214"/>
                </a:cubicBezTo>
                <a:cubicBezTo>
                  <a:pt x="288" y="208"/>
                  <a:pt x="283" y="203"/>
                  <a:pt x="277" y="203"/>
                </a:cubicBezTo>
                <a:cubicBezTo>
                  <a:pt x="203" y="203"/>
                  <a:pt x="203" y="203"/>
                  <a:pt x="203" y="203"/>
                </a:cubicBezTo>
                <a:cubicBezTo>
                  <a:pt x="197" y="203"/>
                  <a:pt x="192" y="208"/>
                  <a:pt x="192" y="214"/>
                </a:cubicBezTo>
                <a:cubicBezTo>
                  <a:pt x="192" y="256"/>
                  <a:pt x="192" y="256"/>
                  <a:pt x="192" y="256"/>
                </a:cubicBezTo>
                <a:cubicBezTo>
                  <a:pt x="192" y="262"/>
                  <a:pt x="197" y="267"/>
                  <a:pt x="203" y="267"/>
                </a:cubicBezTo>
                <a:cubicBezTo>
                  <a:pt x="224" y="267"/>
                  <a:pt x="224" y="267"/>
                  <a:pt x="224" y="267"/>
                </a:cubicBezTo>
                <a:cubicBezTo>
                  <a:pt x="224" y="352"/>
                  <a:pt x="224" y="352"/>
                  <a:pt x="224" y="352"/>
                </a:cubicBezTo>
                <a:cubicBezTo>
                  <a:pt x="192" y="352"/>
                  <a:pt x="192" y="352"/>
                  <a:pt x="192" y="352"/>
                </a:cubicBezTo>
                <a:cubicBezTo>
                  <a:pt x="186" y="352"/>
                  <a:pt x="181" y="357"/>
                  <a:pt x="181" y="363"/>
                </a:cubicBezTo>
                <a:cubicBezTo>
                  <a:pt x="181" y="406"/>
                  <a:pt x="181" y="406"/>
                  <a:pt x="181" y="406"/>
                </a:cubicBezTo>
                <a:cubicBezTo>
                  <a:pt x="181" y="412"/>
                  <a:pt x="186" y="416"/>
                  <a:pt x="192" y="416"/>
                </a:cubicBezTo>
                <a:cubicBezTo>
                  <a:pt x="320" y="416"/>
                  <a:pt x="320" y="416"/>
                  <a:pt x="320" y="416"/>
                </a:cubicBezTo>
                <a:cubicBezTo>
                  <a:pt x="326" y="416"/>
                  <a:pt x="331" y="412"/>
                  <a:pt x="331" y="406"/>
                </a:cubicBezTo>
                <a:lnTo>
                  <a:pt x="331" y="363"/>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Calibri Light" panose="020F0302020204030204" pitchFamily="34" charset="0"/>
              <a:ea typeface="+mn-ea"/>
              <a:cs typeface="Calibri Light" panose="020F0302020204030204" pitchFamily="34" charset="0"/>
            </a:endParaRPr>
          </a:p>
        </p:txBody>
      </p:sp>
      <p:grpSp>
        <p:nvGrpSpPr>
          <p:cNvPr id="3" name="Group 2"/>
          <p:cNvGrpSpPr/>
          <p:nvPr/>
        </p:nvGrpSpPr>
        <p:grpSpPr>
          <a:xfrm>
            <a:off x="469899" y="1251762"/>
            <a:ext cx="11252200" cy="5143142"/>
            <a:chOff x="663903" y="5241580"/>
            <a:chExt cx="8916155" cy="1153323"/>
          </a:xfrm>
        </p:grpSpPr>
        <p:sp>
          <p:nvSpPr>
            <p:cNvPr id="78" name="Rectangle 77"/>
            <p:cNvSpPr/>
            <p:nvPr/>
          </p:nvSpPr>
          <p:spPr>
            <a:xfrm>
              <a:off x="9423413" y="5353544"/>
              <a:ext cx="156645" cy="1041359"/>
            </a:xfrm>
            <a:prstGeom prst="rect">
              <a:avLst/>
            </a:prstGeom>
            <a:solidFill>
              <a:srgbClr val="2689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2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sp>
          <p:nvSpPr>
            <p:cNvPr id="99" name="Text Box 10"/>
            <p:cNvSpPr txBox="1">
              <a:spLocks noChangeArrowheads="1"/>
            </p:cNvSpPr>
            <p:nvPr/>
          </p:nvSpPr>
          <p:spPr bwMode="auto">
            <a:xfrm>
              <a:off x="663903" y="5241580"/>
              <a:ext cx="8916155" cy="111964"/>
            </a:xfrm>
            <a:prstGeom prst="rect">
              <a:avLst/>
            </a:prstGeom>
            <a:solidFill>
              <a:srgbClr val="26890D"/>
            </a:solidFill>
            <a:ln>
              <a:noFill/>
            </a:ln>
          </p:spPr>
          <p:txBody>
            <a:bodyPr vert="horz" wrap="square" lIns="91440" tIns="45720" rIns="91440" bIns="45720" numCol="1" anchor="t" anchorCtr="0" compatLnSpc="1">
              <a:prstTxWarp prst="textNoShape">
                <a:avLst/>
              </a:prstTxWarp>
            </a:bodyPr>
            <a:lstStyle>
              <a:defPPr>
                <a:defRPr lang="en-US"/>
              </a:def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Key Parameters:</a:t>
              </a:r>
              <a:endPar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white"/>
                </a:solidFill>
                <a:effectLst/>
                <a:uLnTx/>
                <a:uFillTx/>
                <a:latin typeface="Calibri Light" panose="020F0302020204030204" pitchFamily="34" charset="0"/>
                <a:ea typeface="+mn-ea"/>
                <a:cs typeface="Calibri Light" panose="020F0302020204030204" pitchFamily="34" charset="0"/>
              </a:endParaRPr>
            </a:p>
          </p:txBody>
        </p:sp>
      </p:grpSp>
      <p:sp>
        <p:nvSpPr>
          <p:cNvPr id="113" name="Title 2"/>
          <p:cNvSpPr txBox="1">
            <a:spLocks/>
          </p:cNvSpPr>
          <p:nvPr/>
        </p:nvSpPr>
        <p:spPr>
          <a:xfrm>
            <a:off x="376237" y="317499"/>
            <a:ext cx="10269991" cy="347647"/>
          </a:xfrm>
          <a:prstGeom prst="rect">
            <a:avLst/>
          </a:prstGeom>
        </p:spPr>
        <p:txBody>
          <a:bodyPr vert="horz" lIns="0" tIns="45720" rIns="0" bIns="0" rtlCol="0" anchor="b" anchorCtr="0">
            <a:noAutofit/>
          </a:bodyPr>
          <a:lstStyle>
            <a:lvl1pPr algn="l" defTabSz="914400" rtl="0" eaLnBrk="1" latinLnBrk="0" hangingPunct="1">
              <a:lnSpc>
                <a:spcPct val="80000"/>
              </a:lnSpc>
              <a:spcBef>
                <a:spcPct val="0"/>
              </a:spcBef>
              <a:buNone/>
              <a:defRPr lang="en-US" sz="3600" b="0" i="0" kern="1200" cap="none" spc="-75" baseline="0" dirty="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sz="3600" b="0" i="0" u="none" strike="noStrike" kern="1200" cap="none" spc="-75" normalizeH="0" baseline="0" noProof="0" dirty="0">
                <a:ln>
                  <a:noFill/>
                </a:ln>
                <a:solidFill>
                  <a:prstClr val="black"/>
                </a:solidFill>
                <a:effectLst/>
                <a:uLnTx/>
                <a:uFillTx/>
                <a:latin typeface="Calibri Light" panose="020F0302020204030204" pitchFamily="34" charset="0"/>
                <a:cs typeface="Calibri Light" panose="020F0302020204030204" pitchFamily="34" charset="0"/>
              </a:rPr>
              <a:t>Callable Bond</a:t>
            </a:r>
          </a:p>
        </p:txBody>
      </p:sp>
      <p:grpSp>
        <p:nvGrpSpPr>
          <p:cNvPr id="115" name="Group 114"/>
          <p:cNvGrpSpPr/>
          <p:nvPr/>
        </p:nvGrpSpPr>
        <p:grpSpPr>
          <a:xfrm>
            <a:off x="10924379" y="66620"/>
            <a:ext cx="1154088" cy="690668"/>
            <a:chOff x="867595" y="-118878"/>
            <a:chExt cx="11367025" cy="7062119"/>
          </a:xfrm>
        </p:grpSpPr>
        <p:pic>
          <p:nvPicPr>
            <p:cNvPr id="116" name="Picture 115">
              <a:extLst>
                <a:ext uri="{FF2B5EF4-FFF2-40B4-BE49-F238E27FC236}">
                  <a16:creationId xmlns:a16="http://schemas.microsoft.com/office/drawing/2014/main" id="{D2A330F2-E865-4CA6-81A0-366197D31A86}"/>
                </a:ext>
              </a:extLst>
            </p:cNvPr>
            <p:cNvPicPr>
              <a:picLocks noChangeAspect="1"/>
            </p:cNvPicPr>
            <p:nvPr/>
          </p:nvPicPr>
          <p:blipFill>
            <a:blip r:embed="rId2" cstate="print">
              <a:clrChange>
                <a:clrFrom>
                  <a:srgbClr val="FFFFFF"/>
                </a:clrFrom>
                <a:clrTo>
                  <a:srgbClr val="FFFFFF">
                    <a:alpha val="0"/>
                  </a:srgbClr>
                </a:clrTo>
              </a:clrChange>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518316" y="85241"/>
              <a:ext cx="10716304" cy="6858000"/>
            </a:xfrm>
            <a:prstGeom prst="rect">
              <a:avLst/>
            </a:prstGeom>
          </p:spPr>
        </p:pic>
        <p:grpSp>
          <p:nvGrpSpPr>
            <p:cNvPr id="117" name="Group 116"/>
            <p:cNvGrpSpPr/>
            <p:nvPr/>
          </p:nvGrpSpPr>
          <p:grpSpPr>
            <a:xfrm>
              <a:off x="867595" y="4638080"/>
              <a:ext cx="3124200" cy="2062813"/>
              <a:chOff x="952835" y="4382354"/>
              <a:chExt cx="3124200" cy="2062813"/>
            </a:xfrm>
          </p:grpSpPr>
          <p:sp>
            <p:nvSpPr>
              <p:cNvPr id="125" name="Rectangle: Rounded Corners 7">
                <a:extLst>
                  <a:ext uri="{FF2B5EF4-FFF2-40B4-BE49-F238E27FC236}">
                    <a16:creationId xmlns:a16="http://schemas.microsoft.com/office/drawing/2014/main" id="{7C1CB2F8-24E8-44F0-8695-757F381190F9}"/>
                  </a:ext>
                </a:extLst>
              </p:cNvPr>
              <p:cNvSpPr/>
              <p:nvPr/>
            </p:nvSpPr>
            <p:spPr>
              <a:xfrm>
                <a:off x="952835" y="4382354"/>
                <a:ext cx="3124200" cy="1313483"/>
              </a:xfrm>
              <a:prstGeom prst="roundRect">
                <a:avLst/>
              </a:prstGeom>
              <a:solidFill>
                <a:srgbClr val="86DD72"/>
              </a:solidFill>
              <a:ln w="7620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2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6" name="Rectangle 125">
                <a:extLst>
                  <a:ext uri="{FF2B5EF4-FFF2-40B4-BE49-F238E27FC236}">
                    <a16:creationId xmlns:a16="http://schemas.microsoft.com/office/drawing/2014/main" id="{55E3FCD0-63BF-42BF-9AC2-84B2311CED99}"/>
                  </a:ext>
                </a:extLst>
              </p:cNvPr>
              <p:cNvSpPr/>
              <p:nvPr/>
            </p:nvSpPr>
            <p:spPr>
              <a:xfrm>
                <a:off x="2462038" y="5694052"/>
                <a:ext cx="105794" cy="751115"/>
              </a:xfrm>
              <a:prstGeom prst="rect">
                <a:avLst/>
              </a:prstGeom>
              <a:solidFill>
                <a:srgbClr val="43B02A"/>
              </a:solidFill>
              <a:ln>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grpSp>
        <p:grpSp>
          <p:nvGrpSpPr>
            <p:cNvPr id="118" name="Group 117"/>
            <p:cNvGrpSpPr/>
            <p:nvPr/>
          </p:nvGrpSpPr>
          <p:grpSpPr>
            <a:xfrm>
              <a:off x="4204252" y="-118878"/>
              <a:ext cx="6796900" cy="5431513"/>
              <a:chOff x="4204252" y="-118878"/>
              <a:chExt cx="6796900" cy="5431513"/>
            </a:xfrm>
          </p:grpSpPr>
          <p:sp>
            <p:nvSpPr>
              <p:cNvPr id="119" name="Rectangle 118">
                <a:extLst>
                  <a:ext uri="{FF2B5EF4-FFF2-40B4-BE49-F238E27FC236}">
                    <a16:creationId xmlns:a16="http://schemas.microsoft.com/office/drawing/2014/main" id="{49DF06B0-65A2-4564-928E-EA0FE23B3AA4}"/>
                  </a:ext>
                </a:extLst>
              </p:cNvPr>
              <p:cNvSpPr/>
              <p:nvPr/>
            </p:nvSpPr>
            <p:spPr>
              <a:xfrm>
                <a:off x="5445972" y="2279267"/>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0" name="Rectangle: Rounded Corners 14">
                <a:extLst>
                  <a:ext uri="{FF2B5EF4-FFF2-40B4-BE49-F238E27FC236}">
                    <a16:creationId xmlns:a16="http://schemas.microsoft.com/office/drawing/2014/main" id="{A4431FBD-E49B-404E-BDF7-F77774A2A2EB}"/>
                  </a:ext>
                </a:extLst>
              </p:cNvPr>
              <p:cNvSpPr/>
              <p:nvPr/>
            </p:nvSpPr>
            <p:spPr>
              <a:xfrm>
                <a:off x="4204252" y="1360740"/>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1" name="Rectangle 120">
                <a:extLst>
                  <a:ext uri="{FF2B5EF4-FFF2-40B4-BE49-F238E27FC236}">
                    <a16:creationId xmlns:a16="http://schemas.microsoft.com/office/drawing/2014/main" id="{49DF06B0-65A2-4564-928E-EA0FE23B3AA4}"/>
                  </a:ext>
                </a:extLst>
              </p:cNvPr>
              <p:cNvSpPr/>
              <p:nvPr/>
            </p:nvSpPr>
            <p:spPr>
              <a:xfrm>
                <a:off x="7681118" y="4746574"/>
                <a:ext cx="105792" cy="566061"/>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2" name="Rectangle: Rounded Corners 14">
                <a:extLst>
                  <a:ext uri="{FF2B5EF4-FFF2-40B4-BE49-F238E27FC236}">
                    <a16:creationId xmlns:a16="http://schemas.microsoft.com/office/drawing/2014/main" id="{A4431FBD-E49B-404E-BDF7-F77774A2A2EB}"/>
                  </a:ext>
                </a:extLst>
              </p:cNvPr>
              <p:cNvSpPr/>
              <p:nvPr/>
            </p:nvSpPr>
            <p:spPr>
              <a:xfrm>
                <a:off x="6439408" y="382804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sp>
            <p:nvSpPr>
              <p:cNvPr id="123" name="Rectangle 122">
                <a:extLst>
                  <a:ext uri="{FF2B5EF4-FFF2-40B4-BE49-F238E27FC236}">
                    <a16:creationId xmlns:a16="http://schemas.microsoft.com/office/drawing/2014/main" id="{49DF06B0-65A2-4564-928E-EA0FE23B3AA4}"/>
                  </a:ext>
                </a:extLst>
              </p:cNvPr>
              <p:cNvSpPr/>
              <p:nvPr/>
            </p:nvSpPr>
            <p:spPr>
              <a:xfrm>
                <a:off x="9653640" y="799650"/>
                <a:ext cx="105792" cy="566060"/>
              </a:xfrm>
              <a:prstGeom prst="rect">
                <a:avLst/>
              </a:pr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Light" panose="020F0302020204030204" pitchFamily="34" charset="0"/>
                  <a:ea typeface="+mn-ea"/>
                  <a:cs typeface="Calibri Light" panose="020F0302020204030204" pitchFamily="34" charset="0"/>
                </a:endParaRPr>
              </a:p>
            </p:txBody>
          </p:sp>
          <p:sp>
            <p:nvSpPr>
              <p:cNvPr id="124" name="Rectangle: Rounded Corners 14">
                <a:extLst>
                  <a:ext uri="{FF2B5EF4-FFF2-40B4-BE49-F238E27FC236}">
                    <a16:creationId xmlns:a16="http://schemas.microsoft.com/office/drawing/2014/main" id="{A4431FBD-E49B-404E-BDF7-F77774A2A2EB}"/>
                  </a:ext>
                </a:extLst>
              </p:cNvPr>
              <p:cNvSpPr/>
              <p:nvPr/>
            </p:nvSpPr>
            <p:spPr>
              <a:xfrm>
                <a:off x="8411921" y="-118878"/>
                <a:ext cx="2589231" cy="989602"/>
              </a:xfrm>
              <a:prstGeom prst="roundRect">
                <a:avLst/>
              </a:prstGeom>
              <a:solidFill>
                <a:schemeClr val="bg1">
                  <a:lumMod val="50000"/>
                </a:schemeClr>
              </a:solidFill>
              <a:ln w="762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600"/>
                  </a:spcBef>
                  <a:spcAft>
                    <a:spcPts val="0"/>
                  </a:spcAft>
                  <a:buClrTx/>
                  <a:buSzTx/>
                  <a:buFontTx/>
                  <a:buNone/>
                  <a:tabLst/>
                  <a:defRPr/>
                </a:pPr>
                <a:endParaRPr kumimoji="0" lang="en-US" sz="1400" b="0" i="0" u="none" strike="noStrike" kern="0" cap="all" spc="200" normalizeH="0" baseline="0" noProof="0" dirty="0">
                  <a:ln>
                    <a:noFill/>
                  </a:ln>
                  <a:solidFill>
                    <a:srgbClr val="000000"/>
                  </a:solidFill>
                  <a:effectLst/>
                  <a:uLnTx/>
                  <a:uFillTx/>
                  <a:latin typeface="Calibri Light" panose="020F0302020204030204" pitchFamily="34" charset="0"/>
                  <a:ea typeface="Open Sans" charset="0"/>
                  <a:cs typeface="Calibri Light" panose="020F0302020204030204" pitchFamily="34" charset="0"/>
                </a:endParaRPr>
              </a:p>
            </p:txBody>
          </p:sp>
        </p:grpSp>
      </p:grpSp>
      <p:sp>
        <p:nvSpPr>
          <p:cNvPr id="127" name="Title 3"/>
          <p:cNvSpPr txBox="1">
            <a:spLocks/>
          </p:cNvSpPr>
          <p:nvPr/>
        </p:nvSpPr>
        <p:spPr>
          <a:xfrm>
            <a:off x="469900" y="402587"/>
            <a:ext cx="11252200" cy="334102"/>
          </a:xfrm>
          <a:prstGeom prst="rect">
            <a:avLst/>
          </a:prstGeom>
        </p:spPr>
        <p:txBody>
          <a:bodyPr vert="horz" lIns="0" tIns="0" rIns="0" bIns="0" rtlCol="0" anchor="t" anchorCtr="0">
            <a:noAutofit/>
          </a:bodyPr>
          <a:lstStyle>
            <a:lvl1pPr algn="l" defTabSz="914400" rtl="0" eaLnBrk="1" latinLnBrk="0" hangingPunct="1">
              <a:lnSpc>
                <a:spcPct val="80000"/>
              </a:lnSpc>
              <a:spcBef>
                <a:spcPct val="0"/>
              </a:spcBef>
              <a:buNone/>
              <a:defRPr sz="4800" b="0" i="0" kern="1200" cap="none" spc="-100" baseline="0">
                <a:solidFill>
                  <a:schemeClr val="tx1"/>
                </a:solidFill>
                <a:latin typeface="+mj-lt"/>
                <a:ea typeface="Bebas Neue" charset="0"/>
                <a:cs typeface="Chronicle Display Black"/>
              </a:defRPr>
            </a:lvl1pPr>
          </a:lstStyle>
          <a:p>
            <a:pPr marL="0" marR="0" lvl="0" indent="0" algn="l" defTabSz="914400" rtl="0" eaLnBrk="1" fontAlgn="auto" latinLnBrk="0" hangingPunct="1">
              <a:lnSpc>
                <a:spcPct val="80000"/>
              </a:lnSpc>
              <a:spcBef>
                <a:spcPct val="0"/>
              </a:spcBef>
              <a:spcAft>
                <a:spcPts val="0"/>
              </a:spcAft>
              <a:buClrTx/>
              <a:buSzTx/>
              <a:buFontTx/>
              <a:buNone/>
              <a:tabLst/>
              <a:defRPr/>
            </a:pPr>
            <a:endParaRPr kumimoji="0" lang="en-GB" sz="2400" b="0" i="0" u="none" strike="noStrike" kern="1200" cap="none" spc="-100" normalizeH="0" baseline="0" noProof="0" dirty="0">
              <a:ln>
                <a:noFill/>
              </a:ln>
              <a:solidFill>
                <a:prstClr val="black"/>
              </a:solidFill>
              <a:effectLst/>
              <a:uLnTx/>
              <a:uFillTx/>
              <a:latin typeface="Calibri Light" panose="020F0302020204030204" pitchFamily="34" charset="0"/>
              <a:cs typeface="Calibri Light" panose="020F0302020204030204" pitchFamily="34"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F2EF745-4B25-C1A5-2110-0DE09CC8BF13}"/>
                  </a:ext>
                </a:extLst>
              </p:cNvPr>
              <p:cNvSpPr txBox="1"/>
              <p:nvPr/>
            </p:nvSpPr>
            <p:spPr>
              <a:xfrm>
                <a:off x="583546" y="2131230"/>
                <a:ext cx="10906536" cy="4447371"/>
              </a:xfrm>
              <a:prstGeom prst="rect">
                <a:avLst/>
              </a:prstGeom>
              <a:noFill/>
            </p:spPr>
            <p:txBody>
              <a:bodyPr wrap="square" lIns="0" tIns="0" rIns="0" bIns="0" rtlCol="0">
                <a:spAutoFit/>
              </a:bodyPr>
              <a:lstStyle/>
              <a:p>
                <a:pPr marL="0" marR="0" lvl="0" indent="0" algn="just" defTabSz="914400" rtl="0" eaLnBrk="1" fontAlgn="auto" latinLnBrk="0" hangingPunct="1">
                  <a:lnSpc>
                    <a:spcPct val="100000"/>
                  </a:lnSpc>
                  <a:spcBef>
                    <a:spcPts val="1200"/>
                  </a:spcBef>
                  <a:spcAft>
                    <a:spcPts val="12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rPr>
                  <a:t>Key Parameters:</a:t>
                </a:r>
                <a:endParaRPr kumimoji="0" lang="en-GB" sz="1200" b="1" i="0" u="none" strike="noStrike" kern="1200" cap="none" spc="0" normalizeH="0" baseline="0" noProof="0" dirty="0">
                  <a:ln>
                    <a:noFill/>
                  </a:ln>
                  <a:solidFill>
                    <a:prstClr val="black"/>
                  </a:solidFill>
                  <a:effectLst/>
                  <a:uLnTx/>
                  <a:uFillTx/>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Market Value: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current market value of the bond in the portfolio.</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Face Value: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face value or par value of the bond, which is the amount the issuer agrees to repay the bondholder at maturity.</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Redemption Rate: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ratio of final principal payment / Face value. Most of bonds have a redemption rate of 1.</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Time to Maturity:</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time remaining until the bond matures, typically expressed in years.</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Coupon Rate: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annual coupon rate of the bond, expressed as a percentage of the face value. This defines the periodic coupon payments made to bondholders.</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Coupon Frequency:</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frequency of coupon payments per year (e.g., semi-annual = 2, quarterly = 4).</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First Call Date: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time until the bond can first be called (redeemed early) by the issuer.</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Notice Date: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delay between when the bond issuer notifies the bondholder of the early redemption and the actual early redemption date. This is often set to 2 months.</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Call Price: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An array representing potential call premiums at different dates or conditions. This is the price at which the issuer can call the bond before maturity and is usually higher than 100. A call price of 103 at date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𝑡</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means if the bond issuer wants to redeem at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𝑡</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they should pay </a:t>
                </a:r>
                <a14:m>
                  <m:oMath xmlns:m="http://schemas.openxmlformats.org/officeDocument/2006/math">
                    <m:d>
                      <m:dPr>
                        <m:ctrlPr>
                          <a:rPr kumimoji="0" lang="en-GB"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ctrlPr>
                      </m:dPr>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1</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03</m:t>
                        </m:r>
                        <m: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Verdana" panose="020B0604030504040204" pitchFamily="34" charset="0"/>
                            <a:cs typeface="Times New Roman" panose="02020603050405020304" pitchFamily="18" charset="0"/>
                          </a:rPr>
                          <m:t>×</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Face</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 </m:t>
                        </m:r>
                        <m:r>
                          <m:rPr>
                            <m:nor/>
                          </m:rPr>
                          <a:rPr kumimoji="0" lang="en-US" sz="1200" b="0" i="0" u="none" strike="noStrike" kern="1200" cap="none" spc="0" normalizeH="0" baseline="0" noProof="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m:t>Value</m:t>
                        </m:r>
                      </m:e>
                    </m:d>
                  </m:oMath>
                </a14:m>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Exercise Type:</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exercise type of the embedded call option. For simplicity here, we assume all bonds are Bermuda-type with exercise dates matching the coupon dates posterior to the first call date.</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342900" marR="0" lvl="0" indent="-342900" algn="just" defTabSz="914400" rtl="0" eaLnBrk="1" fontAlgn="auto" latinLnBrk="0" hangingPunct="1">
                  <a:lnSpc>
                    <a:spcPct val="100000"/>
                  </a:lnSpc>
                  <a:spcBef>
                    <a:spcPts val="180"/>
                  </a:spcBef>
                  <a:spcAft>
                    <a:spcPts val="180"/>
                  </a:spcAft>
                  <a:buClrTx/>
                  <a:buSzTx/>
                  <a:buFont typeface="+mj-lt"/>
                  <a:buAutoNum type="arabicPeriod"/>
                  <a:tabLst/>
                  <a:defRPr/>
                </a:pPr>
                <a:r>
                  <a:rPr kumimoji="0" lang="en-US" sz="1200" b="1"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currency:</a:t>
                </a:r>
                <a:r>
                  <a:rPr kumimoji="0" lang="en-US"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rPr>
                  <a:t> The currency of the payments. This would indicate the exchange rate to use to convert bond value in instrument currency to portfolio currency. This also indicate which swap curve and historical interest rate dynamic to use. (See model calibration)</a:t>
                </a:r>
              </a:p>
              <a:p>
                <a:pPr marL="342900" indent="-342900" algn="just">
                  <a:spcBef>
                    <a:spcPts val="180"/>
                  </a:spcBef>
                  <a:spcAft>
                    <a:spcPts val="180"/>
                  </a:spcAft>
                  <a:buFont typeface="+mj-lt"/>
                  <a:buAutoNum type="arabicPeriod"/>
                </a:pPr>
                <a:r>
                  <a:rPr lang="en-US" sz="1200" b="1" dirty="0">
                    <a:latin typeface="Calibri" panose="020F0502020204030204" pitchFamily="34" charset="0"/>
                    <a:ea typeface="Verdana" panose="020B0604030504040204" pitchFamily="34" charset="0"/>
                    <a:cs typeface="Times New Roman" panose="02020603050405020304" pitchFamily="18" charset="0"/>
                  </a:rPr>
                  <a:t>Credit Quality Step: </a:t>
                </a:r>
                <a:r>
                  <a:rPr lang="en-US" sz="1200" dirty="0">
                    <a:latin typeface="Calibri" panose="020F0502020204030204" pitchFamily="34" charset="0"/>
                    <a:ea typeface="Verdana" panose="020B0604030504040204" pitchFamily="34" charset="0"/>
                    <a:cs typeface="Times New Roman" panose="02020603050405020304" pitchFamily="18" charset="0"/>
                  </a:rPr>
                  <a:t>A standardized indicator of Credit Risk. The CQS Credit Rating Scale is based on numbers, ranging from 1 to 6. 1 is the highest quality, 6 is the lowest quality</a:t>
                </a:r>
                <a:endParaRPr kumimoji="0" lang="en-GB" sz="1200" b="0" i="0" u="none" strike="noStrike" kern="1200" cap="none" spc="0" normalizeH="0" baseline="0" noProof="0" dirty="0">
                  <a:ln>
                    <a:noFill/>
                  </a:ln>
                  <a:solidFill>
                    <a:prstClr val="black"/>
                  </a:solidFill>
                  <a:effectLst/>
                  <a:uLnTx/>
                  <a:uFillTx/>
                  <a:latin typeface="Calibri" panose="020F0502020204030204" pitchFamily="34" charset="0"/>
                  <a:ea typeface="Verdana" panose="020B0604030504040204" pitchFamily="34" charset="0"/>
                  <a:cs typeface="Times New Roman" panose="02020603050405020304" pitchFamily="18" charset="0"/>
                </a:endParaRPr>
              </a:p>
              <a:p>
                <a:pPr marL="203200" marR="0" lvl="0" indent="-203200" algn="l" defTabSz="914400" rtl="0" eaLnBrk="1" fontAlgn="auto" latinLnBrk="0" hangingPunct="1">
                  <a:lnSpc>
                    <a:spcPct val="100000"/>
                  </a:lnSpc>
                  <a:spcBef>
                    <a:spcPts val="600"/>
                  </a:spcBef>
                  <a:spcAft>
                    <a:spcPts val="0"/>
                  </a:spcAft>
                  <a:buClrTx/>
                  <a:buSzPct val="100000"/>
                  <a:buFont typeface="Arial"/>
                  <a:buChar char="•"/>
                  <a:tabLst/>
                  <a:defRPr/>
                </a:pPr>
                <a:endParaRPr kumimoji="0" lang="en-GB" sz="1800" b="0" i="0" u="none" strike="noStrike" kern="1200" cap="none" spc="0" normalizeH="0" baseline="0" noProof="0" dirty="0">
                  <a:ln>
                    <a:noFill/>
                  </a:ln>
                  <a:solidFill>
                    <a:srgbClr val="313131"/>
                  </a:solidFill>
                  <a:effectLst/>
                  <a:uLnTx/>
                  <a:uFillTx/>
                  <a:latin typeface="Verdana"/>
                  <a:ea typeface="+mn-ea"/>
                  <a:cs typeface="+mn-cs"/>
                </a:endParaRPr>
              </a:p>
            </p:txBody>
          </p:sp>
        </mc:Choice>
        <mc:Fallback xmlns="">
          <p:sp>
            <p:nvSpPr>
              <p:cNvPr id="2" name="TextBox 1">
                <a:extLst>
                  <a:ext uri="{FF2B5EF4-FFF2-40B4-BE49-F238E27FC236}">
                    <a16:creationId xmlns:a16="http://schemas.microsoft.com/office/drawing/2014/main" id="{EF2EF745-4B25-C1A5-2110-0DE09CC8BF13}"/>
                  </a:ext>
                </a:extLst>
              </p:cNvPr>
              <p:cNvSpPr txBox="1">
                <a:spLocks noRot="1" noChangeAspect="1" noMove="1" noResize="1" noEditPoints="1" noAdjustHandles="1" noChangeArrowheads="1" noChangeShapeType="1" noTextEdit="1"/>
              </p:cNvSpPr>
              <p:nvPr/>
            </p:nvSpPr>
            <p:spPr>
              <a:xfrm>
                <a:off x="583546" y="2131230"/>
                <a:ext cx="10906536" cy="4447371"/>
              </a:xfrm>
              <a:prstGeom prst="rect">
                <a:avLst/>
              </a:prstGeom>
              <a:blipFill>
                <a:blip r:embed="rId3"/>
                <a:stretch>
                  <a:fillRect l="-894" t="-1097" r="-838"/>
                </a:stretch>
              </a:blipFill>
            </p:spPr>
            <p:txBody>
              <a:bodyPr/>
              <a:lstStyle/>
              <a:p>
                <a:r>
                  <a:rPr lang="en-GB">
                    <a:noFill/>
                  </a:rPr>
                  <a:t> </a:t>
                </a:r>
              </a:p>
            </p:txBody>
          </p:sp>
        </mc:Fallback>
      </mc:AlternateContent>
    </p:spTree>
    <p:extLst>
      <p:ext uri="{BB962C8B-B14F-4D97-AF65-F5344CB8AC3E}">
        <p14:creationId xmlns:p14="http://schemas.microsoft.com/office/powerpoint/2010/main" val="14863874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08A6607-FBC9-A391-B65C-B07A3B6EF9E4}"/>
                  </a:ext>
                </a:extLst>
              </p:cNvPr>
              <p:cNvSpPr>
                <a:spLocks noGrp="1"/>
              </p:cNvSpPr>
              <p:nvPr>
                <p:ph sz="quarter" idx="10"/>
              </p:nvPr>
            </p:nvSpPr>
            <p:spPr>
              <a:xfrm>
                <a:off x="-403411" y="1712192"/>
                <a:ext cx="11925300" cy="4633910"/>
              </a:xfrm>
            </p:spPr>
            <p:txBody>
              <a:bodyPr/>
              <a:lstStyle/>
              <a:p>
                <a:pPr algn="ctr"/>
                <a:endParaRPr lang="en-US" sz="1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𝑃</m:t>
                          </m:r>
                        </m:e>
                        <m:sub>
                          <m:r>
                            <a:rPr lang="en-US" sz="1800" b="0" i="1" dirty="0" smtClean="0">
                              <a:latin typeface="Cambria Math" panose="02040503050406030204" pitchFamily="18" charset="0"/>
                            </a:rPr>
                            <m:t>𝑡</m:t>
                          </m:r>
                        </m:sub>
                      </m:sSub>
                      <m:r>
                        <a:rPr lang="en-US" sz="1800" i="1" dirty="0" smtClean="0">
                          <a:latin typeface="Cambria Math" panose="02040503050406030204" pitchFamily="18" charset="0"/>
                        </a:rPr>
                        <m:t> =</m:t>
                      </m:r>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=1</m:t>
                          </m:r>
                        </m:sub>
                        <m:sup>
                          <m:r>
                            <a:rPr lang="en-US" sz="1800" i="1" dirty="0">
                              <a:latin typeface="Cambria Math" panose="02040503050406030204" pitchFamily="18" charset="0"/>
                            </a:rPr>
                            <m:t>𝑓</m:t>
                          </m:r>
                          <m:r>
                            <a:rPr lang="en-US" sz="1800" i="1" dirty="0">
                              <a:latin typeface="Cambria Math" panose="02040503050406030204" pitchFamily="18" charset="0"/>
                            </a:rPr>
                            <m:t>∗</m:t>
                          </m:r>
                          <m:r>
                            <a:rPr lang="en-US" sz="1800" i="1" dirty="0">
                              <a:latin typeface="Cambria Math" panose="02040503050406030204" pitchFamily="18" charset="0"/>
                            </a:rPr>
                            <m:t>𝑇</m:t>
                          </m:r>
                        </m:sup>
                        <m:e>
                          <m:f>
                            <m:fPr>
                              <m:ctrlPr>
                                <a:rPr lang="en-US" sz="1800" i="1" dirty="0">
                                  <a:latin typeface="Cambria Math" panose="02040503050406030204" pitchFamily="18" charset="0"/>
                                </a:rPr>
                              </m:ctrlPr>
                            </m:fPr>
                            <m:num>
                              <m:r>
                                <a:rPr lang="en-US" sz="1800" i="1" dirty="0">
                                  <a:latin typeface="Cambria Math" panose="02040503050406030204" pitchFamily="18" charset="0"/>
                                </a:rPr>
                                <m:t>𝐶</m:t>
                              </m:r>
                            </m:num>
                            <m:den>
                              <m:r>
                                <a:rPr lang="en-US" sz="1800" i="1" dirty="0">
                                  <a:latin typeface="Cambria Math" panose="02040503050406030204" pitchFamily="18" charset="0"/>
                                </a:rPr>
                                <m:t>𝑓</m:t>
                              </m:r>
                            </m:den>
                          </m:f>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𝑡</m:t>
                                  </m:r>
                                  <m:r>
                                    <a:rPr lang="en-US" sz="1800" i="1" dirty="0">
                                      <a:latin typeface="Cambria Math" panose="02040503050406030204" pitchFamily="18" charset="0"/>
                                    </a:rPr>
                                    <m:t>,</m:t>
                                  </m:r>
                                  <m:f>
                                    <m:fPr>
                                      <m:ctrlPr>
                                        <a:rPr lang="en-US" sz="1800" i="1" dirty="0">
                                          <a:latin typeface="Cambria Math" panose="02040503050406030204" pitchFamily="18" charset="0"/>
                                        </a:rPr>
                                      </m:ctrlPr>
                                    </m:fPr>
                                    <m:num>
                                      <m:r>
                                        <a:rPr lang="en-US" sz="1800" i="1" dirty="0">
                                          <a:latin typeface="Cambria Math" panose="02040503050406030204" pitchFamily="18" charset="0"/>
                                        </a:rPr>
                                        <m:t>𝑖</m:t>
                                      </m:r>
                                    </m:num>
                                    <m:den>
                                      <m:r>
                                        <a:rPr lang="en-US" sz="1800" i="1" dirty="0">
                                          <a:latin typeface="Cambria Math" panose="02040503050406030204" pitchFamily="18" charset="0"/>
                                        </a:rPr>
                                        <m:t>𝑓</m:t>
                                      </m:r>
                                    </m:den>
                                  </m:f>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𝑓</m:t>
                              </m:r>
                            </m:sup>
                          </m:sSup>
                        </m:e>
                      </m:nary>
                      <m:r>
                        <m:rPr>
                          <m:nor/>
                        </m:rPr>
                        <a:rPr lang="en-US" sz="1800" dirty="0"/>
                        <m:t>+ </m:t>
                      </m:r>
                      <m:r>
                        <m:rPr>
                          <m:nor/>
                        </m:rPr>
                        <a:rPr lang="en-US" sz="1800" dirty="0"/>
                        <m:t>R</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𝑡</m:t>
                              </m:r>
                              <m:r>
                                <a:rPr lang="en-US" sz="1800" i="1" dirty="0">
                                  <a:latin typeface="Cambria Math" panose="02040503050406030204" pitchFamily="18" charset="0"/>
                                </a:rPr>
                                <m:t>,</m:t>
                              </m:r>
                              <m:r>
                                <a:rPr lang="en-US" sz="1800" i="1" dirty="0">
                                  <a:latin typeface="Cambria Math" panose="02040503050406030204" pitchFamily="18" charset="0"/>
                                </a:rPr>
                                <m:t>𝑇</m:t>
                              </m:r>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𝑇</m:t>
                          </m:r>
                        </m:sup>
                      </m:sSup>
                    </m:oMath>
                  </m:oMathPara>
                </a14:m>
                <a:endParaRPr lang="en-US" sz="1800" b="1" dirty="0"/>
              </a:p>
              <a:p>
                <a:pPr algn="ctr"/>
                <a:endParaRPr lang="en-US" sz="18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𝑊h𝑒𝑟𝑒</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𝑃</m:t>
                      </m:r>
                      <m:r>
                        <a:rPr lang="en-US" sz="1400" i="1" dirty="0" smtClean="0">
                          <a:latin typeface="Cambria Math" panose="02040503050406030204" pitchFamily="18" charset="0"/>
                        </a:rPr>
                        <m:t> : </m:t>
                      </m:r>
                      <m:r>
                        <a:rPr lang="en-US" sz="1400" b="1" i="1" dirty="0" smtClean="0">
                          <a:latin typeface="Cambria Math" panose="02040503050406030204" pitchFamily="18" charset="0"/>
                        </a:rPr>
                        <m:t>𝒑𝒓𝒊𝒄𝒆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𝒕𝒉𝒆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𝒃𝒐𝒏𝒅</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r>
                        <a:rPr lang="en-US" sz="1400" i="1" dirty="0" smtClean="0">
                          <a:latin typeface="Cambria Math" panose="02040503050406030204" pitchFamily="18" charset="0"/>
                        </a:rPr>
                        <m:t>𝐶</m:t>
                      </m:r>
                      <m:r>
                        <m:rPr>
                          <m:nor/>
                        </m:rPr>
                        <a:rPr lang="en-US" sz="1400" b="1" i="0" dirty="0" smtClean="0"/>
                        <m:t> : </m:t>
                      </m:r>
                      <m:r>
                        <m:rPr>
                          <m:nor/>
                        </m:rPr>
                        <a:rPr lang="en-US" sz="1400" b="1"/>
                        <m:t>Coupon</m:t>
                      </m:r>
                      <m:r>
                        <m:rPr>
                          <m:nor/>
                        </m:rPr>
                        <a:rPr lang="en-US" sz="1400" b="1"/>
                        <m:t> </m:t>
                      </m:r>
                      <m:r>
                        <m:rPr>
                          <m:nor/>
                        </m:rPr>
                        <a:rPr lang="en-US" sz="1400" b="1"/>
                        <m:t>Rate</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𝑌</m:t>
                          </m:r>
                        </m:e>
                        <m:sub>
                          <m:r>
                            <a:rPr lang="en-US" sz="1400" b="0" i="1" dirty="0" smtClean="0">
                              <a:latin typeface="Cambria Math" panose="02040503050406030204" pitchFamily="18" charset="0"/>
                            </a:rPr>
                            <m:t>𝑡</m:t>
                          </m:r>
                          <m:r>
                            <a:rPr lang="en-US" sz="1400" b="0" i="1" dirty="0" smtClean="0">
                              <a:latin typeface="Cambria Math" panose="02040503050406030204" pitchFamily="18" charset="0"/>
                            </a:rPr>
                            <m:t>1,</m:t>
                          </m:r>
                          <m:r>
                            <a:rPr lang="en-US" sz="1400" b="0" i="1" dirty="0" smtClean="0">
                              <a:latin typeface="Cambria Math" panose="02040503050406030204" pitchFamily="18" charset="0"/>
                            </a:rPr>
                            <m:t>𝑡</m:t>
                          </m:r>
                          <m:r>
                            <a:rPr lang="en-US" sz="1400" b="0" i="1" dirty="0" smtClean="0">
                              <a:latin typeface="Cambria Math" panose="02040503050406030204" pitchFamily="18" charset="0"/>
                            </a:rPr>
                            <m:t>2</m:t>
                          </m:r>
                        </m:sub>
                      </m:sSub>
                      <m:r>
                        <a:rPr lang="en-US" sz="1400" b="0" i="1" dirty="0" smtClean="0">
                          <a:latin typeface="Cambria Math" panose="02040503050406030204" pitchFamily="18" charset="0"/>
                        </a:rPr>
                        <m:t>:</m:t>
                      </m:r>
                      <m:r>
                        <a:rPr lang="en-US" sz="1400" b="1" i="1" dirty="0" smtClean="0">
                          <a:latin typeface="Cambria Math" panose="02040503050406030204" pitchFamily="18" charset="0"/>
                        </a:rPr>
                        <m:t>𝑹𝒊𝒔𝒌</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𝑭𝒓𝒆𝒆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𝒀𝒊𝒆𝒍𝒅</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𝒇𝒐𝒓</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𝒎𝒂𝒕𝒖𝒓𝒊𝒕𝒚</m:t>
                      </m:r>
                      <m:r>
                        <a:rPr lang="en-US" sz="1400" b="1" i="1" dirty="0" smtClean="0">
                          <a:latin typeface="Cambria Math" panose="02040503050406030204" pitchFamily="18" charset="0"/>
                        </a:rPr>
                        <m:t> </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𝒕</m:t>
                          </m:r>
                        </m:e>
                        <m:sub>
                          <m:r>
                            <a:rPr lang="en-US" sz="1400" b="1" i="1" dirty="0" smtClean="0">
                              <a:latin typeface="Cambria Math" panose="02040503050406030204" pitchFamily="18" charset="0"/>
                            </a:rPr>
                            <m:t>𝟐</m:t>
                          </m:r>
                        </m:sub>
                      </m:sSub>
                      <m:r>
                        <a:rPr lang="en-US" sz="1400" b="1" i="1" dirty="0" smtClean="0">
                          <a:latin typeface="Cambria Math" panose="02040503050406030204" pitchFamily="18" charset="0"/>
                        </a:rPr>
                        <m:t> </m:t>
                      </m:r>
                      <m:r>
                        <a:rPr lang="en-US" sz="1400" b="1" i="1" dirty="0" smtClean="0">
                          <a:latin typeface="Cambria Math" panose="02040503050406030204" pitchFamily="18" charset="0"/>
                        </a:rPr>
                        <m:t>𝒂𝒕</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𝒕𝒊𝒎𝒆</m:t>
                      </m:r>
                      <m:r>
                        <a:rPr lang="en-US" sz="1400" b="1" i="1" dirty="0" smtClean="0">
                          <a:latin typeface="Cambria Math" panose="02040503050406030204" pitchFamily="18" charset="0"/>
                        </a:rPr>
                        <m:t> </m:t>
                      </m:r>
                      <m:sSub>
                        <m:sSubPr>
                          <m:ctrlPr>
                            <a:rPr lang="en-US" sz="1400" b="1" i="1" dirty="0" smtClean="0">
                              <a:latin typeface="Cambria Math" panose="02040503050406030204" pitchFamily="18" charset="0"/>
                            </a:rPr>
                          </m:ctrlPr>
                        </m:sSubPr>
                        <m:e>
                          <m:r>
                            <a:rPr lang="en-US" sz="1400" b="1" i="1" dirty="0" smtClean="0">
                              <a:latin typeface="Cambria Math" panose="02040503050406030204" pitchFamily="18" charset="0"/>
                            </a:rPr>
                            <m:t>𝒕</m:t>
                          </m:r>
                        </m:e>
                        <m:sub>
                          <m:r>
                            <a:rPr lang="en-US" sz="1400" b="1" i="1" dirty="0" smtClean="0">
                              <a:latin typeface="Cambria Math" panose="02040503050406030204" pitchFamily="18" charset="0"/>
                            </a:rPr>
                            <m:t>𝟏</m:t>
                          </m:r>
                        </m:sub>
                      </m:sSub>
                      <m:r>
                        <a:rPr lang="en-US" sz="1400" b="1" i="1" dirty="0" smtClean="0">
                          <a:latin typeface="Cambria Math" panose="02040503050406030204" pitchFamily="18" charset="0"/>
                        </a:rPr>
                        <m:t> </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𝑓</m:t>
                      </m:r>
                      <m:r>
                        <a:rPr lang="en-US" sz="1400" i="1" dirty="0" smtClean="0">
                          <a:latin typeface="Cambria Math" panose="02040503050406030204" pitchFamily="18" charset="0"/>
                        </a:rPr>
                        <m:t> :</m:t>
                      </m:r>
                      <m:r>
                        <m:rPr>
                          <m:nor/>
                        </m:rPr>
                        <a:rPr lang="en-US" sz="1400" b="1">
                          <a:latin typeface="Cambria Math" panose="02040503050406030204" pitchFamily="18" charset="0"/>
                        </a:rPr>
                        <m:t>Coupon</m:t>
                      </m:r>
                      <m:r>
                        <m:rPr>
                          <m:nor/>
                        </m:rPr>
                        <a:rPr lang="en-US" sz="1400" b="1">
                          <a:latin typeface="Cambria Math" panose="02040503050406030204" pitchFamily="18" charset="0"/>
                        </a:rPr>
                        <m:t> </m:t>
                      </m:r>
                      <m:r>
                        <m:rPr>
                          <m:nor/>
                        </m:rPr>
                        <a:rPr lang="en-US" sz="1400" b="1">
                          <a:latin typeface="Cambria Math" panose="02040503050406030204" pitchFamily="18" charset="0"/>
                        </a:rPr>
                        <m:t>Frequency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𝑇</m:t>
                      </m:r>
                      <m:r>
                        <a:rPr lang="en-US" sz="1400" b="0" i="1" dirty="0" smtClean="0">
                          <a:latin typeface="Cambria Math" panose="02040503050406030204" pitchFamily="18" charset="0"/>
                        </a:rPr>
                        <m:t> :</m:t>
                      </m:r>
                      <m:r>
                        <m:rPr>
                          <m:nor/>
                        </m:rPr>
                        <a:rPr lang="en-US" sz="1400" b="1"/>
                        <m:t>Time</m:t>
                      </m:r>
                      <m:r>
                        <m:rPr>
                          <m:nor/>
                        </m:rPr>
                        <a:rPr lang="en-US" sz="1400" b="1"/>
                        <m:t> </m:t>
                      </m:r>
                      <m:r>
                        <m:rPr>
                          <m:nor/>
                        </m:rPr>
                        <a:rPr lang="en-US" sz="1400" b="1"/>
                        <m:t>to</m:t>
                      </m:r>
                      <m:r>
                        <m:rPr>
                          <m:nor/>
                        </m:rPr>
                        <a:rPr lang="en-US" sz="1400" b="1"/>
                        <m:t> </m:t>
                      </m:r>
                      <m:r>
                        <m:rPr>
                          <m:nor/>
                        </m:rPr>
                        <a:rPr lang="en-US" sz="1400" b="1"/>
                        <m:t>Maturity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𝑅</m:t>
                      </m:r>
                      <m:r>
                        <a:rPr lang="en-US" sz="1400" b="0" i="1" dirty="0" smtClean="0">
                          <a:latin typeface="Cambria Math" panose="02040503050406030204" pitchFamily="18" charset="0"/>
                        </a:rPr>
                        <m:t> :</m:t>
                      </m:r>
                      <m:r>
                        <m:rPr>
                          <m:nor/>
                        </m:rPr>
                        <a:rPr lang="en-US" sz="1400" b="1">
                          <a:latin typeface="Cambria Math" panose="02040503050406030204" pitchFamily="18" charset="0"/>
                        </a:rPr>
                        <m:t>Redemption</m:t>
                      </m:r>
                      <m:r>
                        <m:rPr>
                          <m:nor/>
                        </m:rPr>
                        <a:rPr lang="en-US" sz="1400" b="1">
                          <a:latin typeface="Cambria Math" panose="02040503050406030204" pitchFamily="18" charset="0"/>
                        </a:rPr>
                        <m:t> </m:t>
                      </m:r>
                      <m:r>
                        <m:rPr>
                          <m:nor/>
                        </m:rPr>
                        <a:rPr lang="en-US" sz="1400" b="1">
                          <a:latin typeface="Cambria Math" panose="02040503050406030204" pitchFamily="18" charset="0"/>
                        </a:rPr>
                        <m:t>Rate</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m:rPr>
                          <m:sty m:val="p"/>
                        </m:rPr>
                        <a:rPr lang="en-US" sz="1400" b="0" i="0" dirty="0" smtClean="0">
                          <a:latin typeface="Cambria Math" panose="02040503050406030204" pitchFamily="18" charset="0"/>
                        </a:rPr>
                        <m:t>IS</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𝐈𝐦𝐩𝐥𝐢𝐞𝐝</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𝐒𝐩𝐫𝐞𝐚𝐝</m:t>
                      </m:r>
                    </m:oMath>
                  </m:oMathPara>
                </a14:m>
                <a:endParaRPr lang="en-US" sz="1400" b="1" dirty="0"/>
              </a:p>
            </p:txBody>
          </p:sp>
        </mc:Choice>
        <mc:Fallback xmlns="">
          <p:sp>
            <p:nvSpPr>
              <p:cNvPr id="2" name="Content Placeholder 1">
                <a:extLst>
                  <a:ext uri="{FF2B5EF4-FFF2-40B4-BE49-F238E27FC236}">
                    <a16:creationId xmlns:a16="http://schemas.microsoft.com/office/drawing/2014/main" id="{A08A6607-FBC9-A391-B65C-B07A3B6EF9E4}"/>
                  </a:ext>
                </a:extLst>
              </p:cNvPr>
              <p:cNvSpPr>
                <a:spLocks noGrp="1" noRot="1" noChangeAspect="1" noMove="1" noResize="1" noEditPoints="1" noAdjustHandles="1" noChangeArrowheads="1" noChangeShapeType="1" noTextEdit="1"/>
              </p:cNvSpPr>
              <p:nvPr>
                <p:ph sz="quarter" idx="10"/>
              </p:nvPr>
            </p:nvSpPr>
            <p:spPr>
              <a:xfrm>
                <a:off x="-403411" y="1712192"/>
                <a:ext cx="11925300" cy="4633910"/>
              </a:xfrm>
              <a:blipFill>
                <a:blip r:embed="rId2"/>
                <a:stretch>
                  <a:fillRect b="-1184"/>
                </a:stretch>
              </a:blipFill>
            </p:spPr>
            <p:txBody>
              <a:bodyPr/>
              <a:lstStyle/>
              <a:p>
                <a:r>
                  <a:rPr lang="fr-FR">
                    <a:noFill/>
                  </a:rPr>
                  <a:t> </a:t>
                </a:r>
              </a:p>
            </p:txBody>
          </p:sp>
        </mc:Fallback>
      </mc:AlternateContent>
      <p:sp>
        <p:nvSpPr>
          <p:cNvPr id="3" name="Text Placeholder 2">
            <a:extLst>
              <a:ext uri="{FF2B5EF4-FFF2-40B4-BE49-F238E27FC236}">
                <a16:creationId xmlns:a16="http://schemas.microsoft.com/office/drawing/2014/main" id="{D4705E29-8006-B800-3BB4-EC5401362BA7}"/>
              </a:ext>
            </a:extLst>
          </p:cNvPr>
          <p:cNvSpPr>
            <a:spLocks noGrp="1"/>
          </p:cNvSpPr>
          <p:nvPr>
            <p:ph type="body" sz="quarter" idx="13"/>
          </p:nvPr>
        </p:nvSpPr>
        <p:spPr/>
        <p:txBody>
          <a:bodyPr/>
          <a:lstStyle/>
          <a:p>
            <a:r>
              <a:rPr lang="en-US" dirty="0"/>
              <a:t>The present value is the sum of actualized future cashflows.</a:t>
            </a:r>
          </a:p>
          <a:p>
            <a:r>
              <a:rPr lang="en-US" dirty="0"/>
              <a:t>The actualization use the risk-free yield curve and implied spread. We uses continuous compounding.</a:t>
            </a:r>
          </a:p>
          <a:p>
            <a:r>
              <a:rPr lang="en-US" dirty="0"/>
              <a:t>For simplification, in the all following, we consider unit bond : Face value = 1.</a:t>
            </a:r>
            <a:endParaRPr lang="en-GB" dirty="0"/>
          </a:p>
        </p:txBody>
      </p:sp>
      <p:sp>
        <p:nvSpPr>
          <p:cNvPr id="4" name="Title 3">
            <a:extLst>
              <a:ext uri="{FF2B5EF4-FFF2-40B4-BE49-F238E27FC236}">
                <a16:creationId xmlns:a16="http://schemas.microsoft.com/office/drawing/2014/main" id="{2F2E61AE-0DDA-38B1-0128-5ECC0DB97DF8}"/>
              </a:ext>
            </a:extLst>
          </p:cNvPr>
          <p:cNvSpPr>
            <a:spLocks noGrp="1"/>
          </p:cNvSpPr>
          <p:nvPr>
            <p:ph type="title"/>
          </p:nvPr>
        </p:nvSpPr>
        <p:spPr/>
        <p:txBody>
          <a:bodyPr/>
          <a:lstStyle/>
          <a:p>
            <a:r>
              <a:rPr lang="en-US" dirty="0"/>
              <a:t>Vanilla Bond price</a:t>
            </a:r>
            <a:endParaRPr lang="en-GB" dirty="0"/>
          </a:p>
        </p:txBody>
      </p:sp>
      <p:pic>
        <p:nvPicPr>
          <p:cNvPr id="6" name="Picture 5" descr="A graph with a curve&#10;&#10;Description automatically generated">
            <a:extLst>
              <a:ext uri="{FF2B5EF4-FFF2-40B4-BE49-F238E27FC236}">
                <a16:creationId xmlns:a16="http://schemas.microsoft.com/office/drawing/2014/main" id="{336D7BEA-7B80-46A3-3982-781D283333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2925" y="3429000"/>
            <a:ext cx="3114675" cy="2345528"/>
          </a:xfrm>
          <a:prstGeom prst="rect">
            <a:avLst/>
          </a:prstGeom>
        </p:spPr>
      </p:pic>
    </p:spTree>
    <p:extLst>
      <p:ext uri="{BB962C8B-B14F-4D97-AF65-F5344CB8AC3E}">
        <p14:creationId xmlns:p14="http://schemas.microsoft.com/office/powerpoint/2010/main" val="392600389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08A6607-FBC9-A391-B65C-B07A3B6EF9E4}"/>
                  </a:ext>
                </a:extLst>
              </p:cNvPr>
              <p:cNvSpPr>
                <a:spLocks noGrp="1"/>
              </p:cNvSpPr>
              <p:nvPr>
                <p:ph sz="quarter" idx="10"/>
              </p:nvPr>
            </p:nvSpPr>
            <p:spPr>
              <a:xfrm>
                <a:off x="133350" y="2141541"/>
                <a:ext cx="11925300" cy="4633910"/>
              </a:xfrm>
            </p:spPr>
            <p:txBody>
              <a:bodyPr/>
              <a:lstStyle/>
              <a:p>
                <a:pPr algn="ctr"/>
                <a:endParaRPr lang="en-US" sz="1800" i="1" dirty="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800" b="0" i="1" dirty="0" smtClean="0">
                              <a:latin typeface="Cambria Math" panose="02040503050406030204" pitchFamily="18" charset="0"/>
                            </a:rPr>
                          </m:ctrlPr>
                        </m:sSubPr>
                        <m:e>
                          <m:r>
                            <a:rPr lang="en-US" sz="1800" i="1" dirty="0" smtClean="0">
                              <a:latin typeface="Cambria Math" panose="02040503050406030204" pitchFamily="18" charset="0"/>
                            </a:rPr>
                            <m:t>𝑃</m:t>
                          </m:r>
                        </m:e>
                        <m:sub>
                          <m:r>
                            <a:rPr lang="en-US" sz="1800" b="0" i="1" dirty="0" smtClean="0">
                              <a:latin typeface="Cambria Math" panose="02040503050406030204" pitchFamily="18" charset="0"/>
                            </a:rPr>
                            <m:t>𝑡</m:t>
                          </m:r>
                        </m:sub>
                      </m:sSub>
                      <m:r>
                        <a:rPr lang="en-US" sz="1800" i="1" dirty="0" smtClean="0">
                          <a:latin typeface="Cambria Math" panose="02040503050406030204" pitchFamily="18" charset="0"/>
                        </a:rPr>
                        <m:t> =</m:t>
                      </m:r>
                      <m:r>
                        <a:rPr lang="en-US" sz="1800" b="1" dirty="0">
                          <a:latin typeface="Cambria Math" panose="02040503050406030204" pitchFamily="18" charset="0"/>
                        </a:rPr>
                        <m:t>𝐄</m:t>
                      </m:r>
                      <m:d>
                        <m:dPr>
                          <m:begChr m:val="["/>
                          <m:endChr m:val="]"/>
                          <m:sepChr m:val="∣"/>
                          <m:ctrlPr>
                            <a:rPr lang="en-US" sz="1800" b="1" i="1" dirty="0">
                              <a:latin typeface="Cambria Math" panose="02040503050406030204" pitchFamily="18" charset="0"/>
                            </a:rPr>
                          </m:ctrlPr>
                        </m:dPr>
                        <m:e>
                          <m:nary>
                            <m:naryPr>
                              <m:chr m:val="∑"/>
                              <m:ctrlPr>
                                <a:rPr lang="en-US" sz="1800" i="1" dirty="0">
                                  <a:latin typeface="Cambria Math" panose="02040503050406030204" pitchFamily="18" charset="0"/>
                                </a:rPr>
                              </m:ctrlPr>
                            </m:naryPr>
                            <m:sub>
                              <m:r>
                                <m:rPr>
                                  <m:brk m:alnAt="23"/>
                                </m:rPr>
                                <a:rPr lang="en-US" sz="1800" i="1" dirty="0">
                                  <a:latin typeface="Cambria Math" panose="02040503050406030204" pitchFamily="18" charset="0"/>
                                </a:rPr>
                                <m:t>𝑖</m:t>
                              </m:r>
                              <m:r>
                                <a:rPr lang="en-US" sz="1800" i="1" dirty="0">
                                  <a:latin typeface="Cambria Math" panose="02040503050406030204" pitchFamily="18" charset="0"/>
                                </a:rPr>
                                <m:t>=1</m:t>
                              </m:r>
                            </m:sub>
                            <m:sup>
                              <m:r>
                                <a:rPr lang="en-US" sz="1800" i="1" dirty="0">
                                  <a:latin typeface="Cambria Math" panose="02040503050406030204" pitchFamily="18" charset="0"/>
                                </a:rPr>
                                <m:t>𝑓</m:t>
                              </m:r>
                              <m:r>
                                <a:rPr lang="en-US" sz="1800" i="1" dirty="0">
                                  <a:latin typeface="Cambria Math" panose="02040503050406030204" pitchFamily="18" charset="0"/>
                                </a:rPr>
                                <m:t>∗</m:t>
                              </m:r>
                              <m:r>
                                <a:rPr lang="en-US" sz="1800" i="1" dirty="0">
                                  <a:latin typeface="Cambria Math" panose="02040503050406030204" pitchFamily="18" charset="0"/>
                                </a:rPr>
                                <m:t>𝑇</m:t>
                              </m:r>
                            </m:sup>
                            <m:e>
                              <m:f>
                                <m:fPr>
                                  <m:ctrlPr>
                                    <a:rPr lang="en-US" sz="1800" i="1" dirty="0">
                                      <a:latin typeface="Cambria Math" panose="02040503050406030204" pitchFamily="18" charset="0"/>
                                    </a:rPr>
                                  </m:ctrlPr>
                                </m:fPr>
                                <m:num>
                                  <m:r>
                                    <a:rPr lang="en-US" sz="1800" i="1" dirty="0">
                                      <a:latin typeface="Cambria Math" panose="02040503050406030204" pitchFamily="18" charset="0"/>
                                    </a:rPr>
                                    <m:t>𝐶</m:t>
                                  </m:r>
                                </m:num>
                                <m:den>
                                  <m:r>
                                    <a:rPr lang="en-US" sz="1800" i="1" dirty="0">
                                      <a:latin typeface="Cambria Math" panose="02040503050406030204" pitchFamily="18" charset="0"/>
                                    </a:rPr>
                                    <m:t>𝑓</m:t>
                                  </m:r>
                                </m:den>
                              </m:f>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f>
                                        <m:fPr>
                                          <m:ctrlPr>
                                            <a:rPr lang="en-US" sz="1800" i="1" dirty="0">
                                              <a:latin typeface="Cambria Math" panose="02040503050406030204" pitchFamily="18" charset="0"/>
                                            </a:rPr>
                                          </m:ctrlPr>
                                        </m:fPr>
                                        <m:num>
                                          <m:r>
                                            <a:rPr lang="en-US" sz="1800" i="1" dirty="0">
                                              <a:latin typeface="Cambria Math" panose="02040503050406030204" pitchFamily="18" charset="0"/>
                                            </a:rPr>
                                            <m:t>𝑖</m:t>
                                          </m:r>
                                        </m:num>
                                        <m:den>
                                          <m:r>
                                            <a:rPr lang="en-US" sz="1800" i="1" dirty="0">
                                              <a:latin typeface="Cambria Math" panose="02040503050406030204" pitchFamily="18" charset="0"/>
                                            </a:rPr>
                                            <m:t>𝑓</m:t>
                                          </m:r>
                                        </m:den>
                                      </m:f>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𝑖</m:t>
                                  </m:r>
                                  <m:r>
                                    <a:rPr lang="en-US" sz="1800" i="1" dirty="0">
                                      <a:latin typeface="Cambria Math" panose="02040503050406030204" pitchFamily="18" charset="0"/>
                                    </a:rPr>
                                    <m:t>/</m:t>
                                  </m:r>
                                  <m:r>
                                    <a:rPr lang="en-US" sz="1800" i="1" dirty="0">
                                      <a:latin typeface="Cambria Math" panose="02040503050406030204" pitchFamily="18" charset="0"/>
                                    </a:rPr>
                                    <m:t>𝑓</m:t>
                                  </m:r>
                                </m:sup>
                              </m:sSup>
                            </m:e>
                          </m:nary>
                          <m:r>
                            <m:rPr>
                              <m:nor/>
                            </m:rPr>
                            <a:rPr lang="en-US" sz="1800" dirty="0"/>
                            <m:t>+ </m:t>
                          </m:r>
                          <m:r>
                            <m:rPr>
                              <m:nor/>
                            </m:rPr>
                            <a:rPr lang="en-US" sz="1800" dirty="0"/>
                            <m:t>R</m:t>
                          </m:r>
                          <m:sSup>
                            <m:sSupPr>
                              <m:ctrlPr>
                                <a:rPr lang="en-US" sz="1800" i="1" dirty="0">
                                  <a:latin typeface="Cambria Math" panose="02040503050406030204" pitchFamily="18" charset="0"/>
                                </a:rPr>
                              </m:ctrlPr>
                            </m:sSupPr>
                            <m:e>
                              <m:r>
                                <a:rPr lang="en-US" sz="1800" i="1" dirty="0">
                                  <a:latin typeface="Cambria Math" panose="02040503050406030204" pitchFamily="18" charset="0"/>
                                </a:rPr>
                                <m:t>𝑒</m:t>
                              </m:r>
                            </m:e>
                            <m:sup>
                              <m:r>
                                <a:rPr lang="en-US" sz="1800" i="1" dirty="0">
                                  <a:latin typeface="Cambria Math" panose="02040503050406030204" pitchFamily="18" charset="0"/>
                                </a:rPr>
                                <m:t>−</m:t>
                              </m:r>
                              <m:sSub>
                                <m:sSubPr>
                                  <m:ctrlPr>
                                    <a:rPr lang="en-US" sz="1800" i="1" dirty="0">
                                      <a:latin typeface="Cambria Math" panose="02040503050406030204" pitchFamily="18" charset="0"/>
                                    </a:rPr>
                                  </m:ctrlPr>
                                </m:sSubPr>
                                <m:e>
                                  <m:r>
                                    <a:rPr lang="en-US" sz="1800" i="1" dirty="0">
                                      <a:latin typeface="Cambria Math" panose="02040503050406030204" pitchFamily="18" charset="0"/>
                                    </a:rPr>
                                    <m:t>(</m:t>
                                  </m:r>
                                  <m:r>
                                    <a:rPr lang="en-US" sz="1800" i="1" dirty="0">
                                      <a:latin typeface="Cambria Math" panose="02040503050406030204" pitchFamily="18" charset="0"/>
                                    </a:rPr>
                                    <m:t>𝑌</m:t>
                                  </m:r>
                                </m:e>
                                <m:sub>
                                  <m:r>
                                    <a:rPr lang="en-US" sz="1800" i="1" dirty="0">
                                      <a:latin typeface="Cambria Math" panose="02040503050406030204" pitchFamily="18" charset="0"/>
                                    </a:rPr>
                                    <m:t>𝑇</m:t>
                                  </m:r>
                                </m:sub>
                              </m:sSub>
                              <m:r>
                                <a:rPr lang="en-US" sz="1800" i="1" dirty="0">
                                  <a:latin typeface="Cambria Math" panose="02040503050406030204" pitchFamily="18" charset="0"/>
                                </a:rPr>
                                <m:t>+</m:t>
                              </m:r>
                              <m:r>
                                <a:rPr lang="en-US" sz="1800" i="1" dirty="0">
                                  <a:latin typeface="Cambria Math" panose="02040503050406030204" pitchFamily="18" charset="0"/>
                                </a:rPr>
                                <m:t>𝐼𝑆</m:t>
                              </m:r>
                              <m:r>
                                <a:rPr lang="en-US" sz="1800" i="1" dirty="0">
                                  <a:latin typeface="Cambria Math" panose="02040503050406030204" pitchFamily="18" charset="0"/>
                                </a:rPr>
                                <m:t>)</m:t>
                              </m:r>
                              <m:r>
                                <a:rPr lang="en-US" sz="1800" i="1" dirty="0">
                                  <a:latin typeface="Cambria Math" panose="02040503050406030204" pitchFamily="18" charset="0"/>
                                </a:rPr>
                                <m:t>𝑇</m:t>
                              </m:r>
                            </m:sup>
                          </m:sSup>
                        </m:e>
                        <m:e>
                          <m:sSub>
                            <m:sSubPr>
                              <m:ctrlPr>
                                <a:rPr lang="en-US" sz="1800" b="0" i="1" dirty="0" smtClean="0">
                                  <a:latin typeface="Cambria Math" panose="02040503050406030204" pitchFamily="18" charset="0"/>
                                </a:rPr>
                              </m:ctrlPr>
                            </m:sSubPr>
                            <m:e>
                              <m:r>
                                <a:rPr lang="en-US" sz="1800" b="0" i="1" dirty="0" smtClean="0">
                                  <a:latin typeface="Cambria Math" panose="02040503050406030204" pitchFamily="18" charset="0"/>
                                </a:rPr>
                                <m:t>𝐹</m:t>
                              </m:r>
                            </m:e>
                            <m:sub>
                              <m:r>
                                <a:rPr lang="en-US" sz="1800" b="0" i="1" dirty="0" smtClean="0">
                                  <a:latin typeface="Cambria Math" panose="02040503050406030204" pitchFamily="18" charset="0"/>
                                </a:rPr>
                                <m:t>𝑡</m:t>
                              </m:r>
                            </m:sub>
                          </m:sSub>
                        </m:e>
                      </m:d>
                    </m:oMath>
                  </m:oMathPara>
                </a14:m>
                <a:endParaRPr lang="en-US" sz="18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𝑊h𝑒𝑟𝑒</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𝑃</m:t>
                      </m:r>
                      <m:r>
                        <a:rPr lang="en-US" sz="1400" i="1" dirty="0" smtClean="0">
                          <a:latin typeface="Cambria Math" panose="02040503050406030204" pitchFamily="18" charset="0"/>
                        </a:rPr>
                        <m:t> : </m:t>
                      </m:r>
                      <m:r>
                        <a:rPr lang="en-US" sz="1400" b="1" i="1" dirty="0" smtClean="0">
                          <a:latin typeface="Cambria Math" panose="02040503050406030204" pitchFamily="18" charset="0"/>
                        </a:rPr>
                        <m:t>𝒑𝒓𝒊𝒄𝒆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𝒕𝒉𝒆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𝒃𝒐𝒏𝒅</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r>
                        <a:rPr lang="en-US" sz="1400" i="1" dirty="0" smtClean="0">
                          <a:latin typeface="Cambria Math" panose="02040503050406030204" pitchFamily="18" charset="0"/>
                        </a:rPr>
                        <m:t>𝐶</m:t>
                      </m:r>
                      <m:r>
                        <m:rPr>
                          <m:nor/>
                        </m:rPr>
                        <a:rPr lang="en-US" sz="1400" b="1" i="0" dirty="0" smtClean="0"/>
                        <m:t> : </m:t>
                      </m:r>
                      <m:r>
                        <m:rPr>
                          <m:nor/>
                        </m:rPr>
                        <a:rPr lang="en-US" sz="1400" b="1"/>
                        <m:t>Coupon</m:t>
                      </m:r>
                      <m:r>
                        <m:rPr>
                          <m:nor/>
                        </m:rPr>
                        <a:rPr lang="en-US" sz="1400" b="1"/>
                        <m:t> </m:t>
                      </m:r>
                      <m:r>
                        <m:rPr>
                          <m:nor/>
                        </m:rPr>
                        <a:rPr lang="en-US" sz="1400" b="1"/>
                        <m:t>Rate</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 </m:t>
                      </m:r>
                      <m:sSub>
                        <m:sSubPr>
                          <m:ctrlPr>
                            <a:rPr lang="en-US" sz="1400" b="0" i="1" dirty="0" smtClean="0">
                              <a:latin typeface="Cambria Math" panose="02040503050406030204" pitchFamily="18" charset="0"/>
                            </a:rPr>
                          </m:ctrlPr>
                        </m:sSubPr>
                        <m:e>
                          <m:r>
                            <a:rPr lang="en-US" sz="1400" b="0" i="1" dirty="0" smtClean="0">
                              <a:latin typeface="Cambria Math" panose="02040503050406030204" pitchFamily="18" charset="0"/>
                            </a:rPr>
                            <m:t>𝑟</m:t>
                          </m:r>
                        </m:e>
                        <m:sub>
                          <m:r>
                            <a:rPr lang="en-US" sz="1400" b="0" i="1" dirty="0" smtClean="0">
                              <a:latin typeface="Cambria Math" panose="02040503050406030204" pitchFamily="18" charset="0"/>
                            </a:rPr>
                            <m:t>𝑡</m:t>
                          </m:r>
                        </m:sub>
                      </m:sSub>
                      <m:r>
                        <a:rPr lang="en-US" sz="1400" b="0" i="1" dirty="0" smtClean="0">
                          <a:latin typeface="Cambria Math" panose="02040503050406030204" pitchFamily="18" charset="0"/>
                        </a:rPr>
                        <m:t>:</m:t>
                      </m:r>
                      <m:r>
                        <a:rPr lang="en-US" sz="1400" b="1" i="1" dirty="0" smtClean="0">
                          <a:latin typeface="Cambria Math" panose="02040503050406030204" pitchFamily="18" charset="0"/>
                        </a:rPr>
                        <m:t>𝑰𝒏𝒔𝒕𝒂𝒏𝒕𝒂𝒏𝒆𝒐𝒖𝒔</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𝒓𝒊𝒔𝒌𝒇𝒓𝒆𝒆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𝒓𝒂𝒕𝒆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𝒂𝒕</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𝒕</m:t>
                      </m:r>
                    </m:oMath>
                  </m:oMathPara>
                </a14:m>
                <a:endParaRPr lang="en-US" sz="1400" b="1"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𝑓</m:t>
                      </m:r>
                      <m:r>
                        <a:rPr lang="en-US" sz="1400" i="1" dirty="0" smtClean="0">
                          <a:latin typeface="Cambria Math" panose="02040503050406030204" pitchFamily="18" charset="0"/>
                        </a:rPr>
                        <m:t> :</m:t>
                      </m:r>
                      <m:r>
                        <m:rPr>
                          <m:nor/>
                        </m:rPr>
                        <a:rPr lang="en-US" sz="1400" b="1">
                          <a:latin typeface="Cambria Math" panose="02040503050406030204" pitchFamily="18" charset="0"/>
                        </a:rPr>
                        <m:t>Coupon</m:t>
                      </m:r>
                      <m:r>
                        <m:rPr>
                          <m:nor/>
                        </m:rPr>
                        <a:rPr lang="en-US" sz="1400" b="1">
                          <a:latin typeface="Cambria Math" panose="02040503050406030204" pitchFamily="18" charset="0"/>
                        </a:rPr>
                        <m:t> </m:t>
                      </m:r>
                      <m:r>
                        <m:rPr>
                          <m:nor/>
                        </m:rPr>
                        <a:rPr lang="en-US" sz="1400" b="1">
                          <a:latin typeface="Cambria Math" panose="02040503050406030204" pitchFamily="18" charset="0"/>
                        </a:rPr>
                        <m:t>Frequency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dirty="0" smtClean="0">
                          <a:latin typeface="Cambria Math" panose="02040503050406030204" pitchFamily="18" charset="0"/>
                        </a:rPr>
                        <m:t>𝑇</m:t>
                      </m:r>
                      <m:r>
                        <a:rPr lang="en-US" sz="1400" b="0" i="1" dirty="0" smtClean="0">
                          <a:latin typeface="Cambria Math" panose="02040503050406030204" pitchFamily="18" charset="0"/>
                        </a:rPr>
                        <m:t> :</m:t>
                      </m:r>
                      <m:r>
                        <m:rPr>
                          <m:nor/>
                        </m:rPr>
                        <a:rPr lang="en-US" sz="1400" b="1"/>
                        <m:t>Time</m:t>
                      </m:r>
                      <m:r>
                        <m:rPr>
                          <m:nor/>
                        </m:rPr>
                        <a:rPr lang="en-US" sz="1400" b="1"/>
                        <m:t> </m:t>
                      </m:r>
                      <m:r>
                        <m:rPr>
                          <m:nor/>
                        </m:rPr>
                        <a:rPr lang="en-US" sz="1400" b="1"/>
                        <m:t>to</m:t>
                      </m:r>
                      <m:r>
                        <m:rPr>
                          <m:nor/>
                        </m:rPr>
                        <a:rPr lang="en-US" sz="1400" b="1"/>
                        <m:t> </m:t>
                      </m:r>
                      <m:r>
                        <m:rPr>
                          <m:nor/>
                        </m:rPr>
                        <a:rPr lang="en-US" sz="1400" b="1"/>
                        <m:t>Maturity</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𝑅</m:t>
                      </m:r>
                      <m:r>
                        <a:rPr lang="en-US" sz="1400" b="0" i="1" dirty="0" smtClean="0">
                          <a:latin typeface="Cambria Math" panose="02040503050406030204" pitchFamily="18" charset="0"/>
                        </a:rPr>
                        <m:t> :</m:t>
                      </m:r>
                      <m:r>
                        <m:rPr>
                          <m:nor/>
                        </m:rPr>
                        <a:rPr lang="en-US" sz="1400" b="1">
                          <a:latin typeface="Cambria Math" panose="02040503050406030204" pitchFamily="18" charset="0"/>
                        </a:rPr>
                        <m:t>Redemption</m:t>
                      </m:r>
                      <m:r>
                        <m:rPr>
                          <m:nor/>
                        </m:rPr>
                        <a:rPr lang="en-US" sz="1400" b="1">
                          <a:latin typeface="Cambria Math" panose="02040503050406030204" pitchFamily="18" charset="0"/>
                        </a:rPr>
                        <m:t> </m:t>
                      </m:r>
                      <m:r>
                        <m:rPr>
                          <m:nor/>
                        </m:rPr>
                        <a:rPr lang="en-US" sz="1400" b="1">
                          <a:latin typeface="Cambria Math" panose="02040503050406030204" pitchFamily="18" charset="0"/>
                        </a:rPr>
                        <m:t>Rate</m:t>
                      </m:r>
                      <m:r>
                        <a:rPr lang="en-US" sz="1400" i="1" dirty="0" smtClean="0">
                          <a:latin typeface="Cambria Math" panose="02040503050406030204" pitchFamily="18" charset="0"/>
                        </a:rPr>
                        <m:t>.</m:t>
                      </m:r>
                    </m:oMath>
                  </m:oMathPara>
                </a14:m>
                <a:endParaRPr lang="en-US" sz="1400" dirty="0"/>
              </a:p>
              <a:p>
                <a:pPr/>
                <a14:m>
                  <m:oMathPara xmlns:m="http://schemas.openxmlformats.org/officeDocument/2006/math">
                    <m:oMathParaPr>
                      <m:jc m:val="centerGroup"/>
                    </m:oMathParaPr>
                    <m:oMath xmlns:m="http://schemas.openxmlformats.org/officeDocument/2006/math">
                      <m:r>
                        <m:rPr>
                          <m:sty m:val="p"/>
                        </m:rPr>
                        <a:rPr lang="en-US" sz="1400" b="0" i="0" dirty="0" smtClean="0">
                          <a:latin typeface="Cambria Math" panose="02040503050406030204" pitchFamily="18" charset="0"/>
                        </a:rPr>
                        <m:t>IS</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𝐈𝐦𝐩𝐥𝐢𝐞𝐝</m:t>
                      </m:r>
                      <m:r>
                        <a:rPr lang="en-US" sz="1400" b="1" i="0" dirty="0" smtClean="0">
                          <a:latin typeface="Cambria Math" panose="02040503050406030204" pitchFamily="18" charset="0"/>
                        </a:rPr>
                        <m:t> </m:t>
                      </m:r>
                      <m:r>
                        <a:rPr lang="en-US" sz="1400" b="1" i="0" dirty="0" smtClean="0">
                          <a:latin typeface="Cambria Math" panose="02040503050406030204" pitchFamily="18" charset="0"/>
                        </a:rPr>
                        <m:t>𝐒𝐩𝐫𝐞𝐚𝐝</m:t>
                      </m:r>
                    </m:oMath>
                  </m:oMathPara>
                </a14:m>
                <a:endParaRPr lang="en-US" sz="1400" b="1" dirty="0"/>
              </a:p>
            </p:txBody>
          </p:sp>
        </mc:Choice>
        <mc:Fallback xmlns="">
          <p:sp>
            <p:nvSpPr>
              <p:cNvPr id="2" name="Content Placeholder 1">
                <a:extLst>
                  <a:ext uri="{FF2B5EF4-FFF2-40B4-BE49-F238E27FC236}">
                    <a16:creationId xmlns:a16="http://schemas.microsoft.com/office/drawing/2014/main" id="{A08A6607-FBC9-A391-B65C-B07A3B6EF9E4}"/>
                  </a:ext>
                </a:extLst>
              </p:cNvPr>
              <p:cNvSpPr>
                <a:spLocks noGrp="1" noRot="1" noChangeAspect="1" noMove="1" noResize="1" noEditPoints="1" noAdjustHandles="1" noChangeArrowheads="1" noChangeShapeType="1" noTextEdit="1"/>
              </p:cNvSpPr>
              <p:nvPr>
                <p:ph sz="quarter" idx="10"/>
              </p:nvPr>
            </p:nvSpPr>
            <p:spPr>
              <a:xfrm>
                <a:off x="133350" y="2141541"/>
                <a:ext cx="11925300" cy="4633910"/>
              </a:xfrm>
              <a:blipFill>
                <a:blip r:embed="rId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D4705E29-8006-B800-3BB4-EC5401362BA7}"/>
                  </a:ext>
                </a:extLst>
              </p:cNvPr>
              <p:cNvSpPr>
                <a:spLocks noGrp="1"/>
              </p:cNvSpPr>
              <p:nvPr>
                <p:ph type="body" sz="quarter" idx="13"/>
              </p:nvPr>
            </p:nvSpPr>
            <p:spPr/>
            <p:txBody>
              <a:bodyPr/>
              <a:lstStyle/>
              <a:p>
                <a:r>
                  <a:rPr lang="en-US" dirty="0"/>
                  <a:t>Since the call depends on the </a:t>
                </a:r>
                <a:r>
                  <a:rPr lang="en-US" dirty="0" err="1"/>
                  <a:t>riskfree</a:t>
                </a:r>
                <a:r>
                  <a:rPr lang="en-US" dirty="0"/>
                  <a:t> interest rate path, the present value is now the expectation of the sum of actualized future cashflows. </a:t>
                </a:r>
              </a:p>
              <a:p>
                <a:r>
                  <a:rPr lang="en-US" dirty="0"/>
                  <a:t>The actualization use the risk-free yield curve and implied spread. But here the yield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𝑌</m:t>
                        </m:r>
                      </m:e>
                      <m:sub>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a:rPr lang="en-US" b="0" i="0" dirty="0" smtClean="0">
                                <a:latin typeface="Cambria Math" panose="02040503050406030204" pitchFamily="18" charset="0"/>
                              </a:rPr>
                              <m:t>1</m:t>
                            </m:r>
                          </m:sub>
                        </m:sSub>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t</m:t>
                            </m:r>
                          </m:e>
                          <m:sub>
                            <m:r>
                              <a:rPr lang="en-US" b="0" i="0" dirty="0" smtClean="0">
                                <a:latin typeface="Cambria Math" panose="02040503050406030204" pitchFamily="18" charset="0"/>
                              </a:rPr>
                              <m:t>2</m:t>
                            </m:r>
                          </m:sub>
                        </m:sSub>
                      </m:sub>
                    </m:sSub>
                  </m:oMath>
                </a14:m>
                <a:r>
                  <a:rPr lang="en-US" dirty="0"/>
                  <a:t> is stochastic and is constructed from instantaneous rate from t1 to t2: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𝑌</m:t>
                        </m:r>
                      </m:e>
                      <m:sub>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1</m:t>
                            </m:r>
                          </m:sub>
                        </m:sSub>
                        <m:r>
                          <a:rPr lang="en-US" dirty="0">
                            <a:latin typeface="Cambria Math" panose="02040503050406030204" pitchFamily="18" charset="0"/>
                          </a:rPr>
                          <m:t>,</m:t>
                        </m:r>
                        <m:sSub>
                          <m:sSubPr>
                            <m:ctrlPr>
                              <a:rPr lang="en-US" i="1" dirty="0">
                                <a:latin typeface="Cambria Math" panose="02040503050406030204" pitchFamily="18" charset="0"/>
                              </a:rPr>
                            </m:ctrlPr>
                          </m:sSubPr>
                          <m:e>
                            <m:r>
                              <m:rPr>
                                <m:sty m:val="p"/>
                              </m:rPr>
                              <a:rPr lang="en-US" dirty="0">
                                <a:latin typeface="Cambria Math" panose="02040503050406030204" pitchFamily="18" charset="0"/>
                              </a:rPr>
                              <m:t>t</m:t>
                            </m:r>
                          </m:e>
                          <m:sub>
                            <m:r>
                              <a:rPr lang="en-US" dirty="0">
                                <a:latin typeface="Cambria Math" panose="02040503050406030204" pitchFamily="18" charset="0"/>
                              </a:rPr>
                              <m:t>2</m:t>
                            </m:r>
                          </m:sub>
                        </m:sSub>
                      </m:sub>
                    </m:sSub>
                    <m:r>
                      <a:rPr lang="en-US" b="0" i="0"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1</m:t>
                            </m:r>
                          </m:sub>
                        </m:sSub>
                      </m:den>
                    </m:f>
                    <m:nary>
                      <m:naryPr>
                        <m:ctrlPr>
                          <a:rPr lang="en-US" b="0" i="1" dirty="0" smtClean="0">
                            <a:latin typeface="Cambria Math" panose="02040503050406030204" pitchFamily="18" charset="0"/>
                          </a:rPr>
                        </m:ctrlPr>
                      </m:naryPr>
                      <m:sub>
                        <m:sSub>
                          <m:sSubPr>
                            <m:ctrlPr>
                              <a:rPr lang="en-US" b="0" i="1" dirty="0" smtClean="0">
                                <a:latin typeface="Cambria Math" panose="02040503050406030204" pitchFamily="18" charset="0"/>
                              </a:rPr>
                            </m:ctrlPr>
                          </m:sSubPr>
                          <m:e>
                            <m:r>
                              <m:rPr>
                                <m:brk m:alnAt="23"/>
                              </m:rPr>
                              <a:rPr lang="en-US" b="0" i="1" dirty="0" smtClean="0">
                                <a:latin typeface="Cambria Math" panose="02040503050406030204" pitchFamily="18" charset="0"/>
                              </a:rPr>
                              <m:t>𝑡</m:t>
                            </m:r>
                          </m:e>
                          <m:sub>
                            <m:r>
                              <m:rPr>
                                <m:brk m:alnAt="23"/>
                              </m:rPr>
                              <a:rPr lang="en-US" b="0" i="1" dirty="0" smtClean="0">
                                <a:latin typeface="Cambria Math" panose="02040503050406030204" pitchFamily="18" charset="0"/>
                              </a:rPr>
                              <m:t>1</m:t>
                            </m:r>
                          </m:sub>
                        </m:sSub>
                      </m:sub>
                      <m: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𝑡</m:t>
                            </m:r>
                          </m:e>
                          <m:sub>
                            <m:r>
                              <a:rPr lang="en-US" b="0" i="1" dirty="0" smtClean="0">
                                <a:latin typeface="Cambria Math" panose="02040503050406030204" pitchFamily="18" charset="0"/>
                              </a:rPr>
                              <m:t>2</m:t>
                            </m:r>
                          </m:sub>
                        </m:s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𝑟</m:t>
                            </m:r>
                          </m:e>
                          <m:sub>
                            <m:r>
                              <a:rPr lang="en-US" b="0" i="1" dirty="0" smtClean="0">
                                <a:latin typeface="Cambria Math" panose="02040503050406030204" pitchFamily="18" charset="0"/>
                              </a:rPr>
                              <m:t>𝑡</m:t>
                            </m:r>
                          </m:sub>
                        </m:sSub>
                        <m:r>
                          <a:rPr lang="en-US" b="0" i="1" dirty="0" smtClean="0">
                            <a:latin typeface="Cambria Math" panose="02040503050406030204" pitchFamily="18" charset="0"/>
                          </a:rPr>
                          <m:t>𝑑𝑡</m:t>
                        </m:r>
                      </m:e>
                    </m:nary>
                  </m:oMath>
                </a14:m>
                <a:endParaRPr lang="en-GB" dirty="0"/>
              </a:p>
              <a:p>
                <a:endParaRPr lang="en-GB" dirty="0"/>
              </a:p>
              <a:p>
                <a:endParaRPr lang="en-GB" dirty="0"/>
              </a:p>
              <a:p>
                <a:endParaRPr lang="en-GB" dirty="0"/>
              </a:p>
            </p:txBody>
          </p:sp>
        </mc:Choice>
        <mc:Fallback xmlns="">
          <p:sp>
            <p:nvSpPr>
              <p:cNvPr id="3" name="Text Placeholder 2">
                <a:extLst>
                  <a:ext uri="{FF2B5EF4-FFF2-40B4-BE49-F238E27FC236}">
                    <a16:creationId xmlns:a16="http://schemas.microsoft.com/office/drawing/2014/main" id="{D4705E29-8006-B800-3BB4-EC5401362BA7}"/>
                  </a:ext>
                </a:extLst>
              </p:cNvPr>
              <p:cNvSpPr>
                <a:spLocks noGrp="1" noRot="1" noChangeAspect="1" noMove="1" noResize="1" noEditPoints="1" noAdjustHandles="1" noChangeArrowheads="1" noChangeShapeType="1" noTextEdit="1"/>
              </p:cNvSpPr>
              <p:nvPr>
                <p:ph type="body" sz="quarter" idx="13"/>
              </p:nvPr>
            </p:nvSpPr>
            <p:spPr>
              <a:blipFill>
                <a:blip r:embed="rId3"/>
                <a:stretch>
                  <a:fillRect l="-1354" t="-10484" b="-115323"/>
                </a:stretch>
              </a:blipFill>
            </p:spPr>
            <p:txBody>
              <a:bodyPr/>
              <a:lstStyle/>
              <a:p>
                <a:r>
                  <a:rPr lang="en-GB">
                    <a:noFill/>
                  </a:rPr>
                  <a:t> </a:t>
                </a:r>
              </a:p>
            </p:txBody>
          </p:sp>
        </mc:Fallback>
      </mc:AlternateContent>
      <p:sp>
        <p:nvSpPr>
          <p:cNvPr id="4" name="Title 3">
            <a:extLst>
              <a:ext uri="{FF2B5EF4-FFF2-40B4-BE49-F238E27FC236}">
                <a16:creationId xmlns:a16="http://schemas.microsoft.com/office/drawing/2014/main" id="{2F2E61AE-0DDA-38B1-0128-5ECC0DB97DF8}"/>
              </a:ext>
            </a:extLst>
          </p:cNvPr>
          <p:cNvSpPr>
            <a:spLocks noGrp="1"/>
          </p:cNvSpPr>
          <p:nvPr>
            <p:ph type="title"/>
          </p:nvPr>
        </p:nvSpPr>
        <p:spPr/>
        <p:txBody>
          <a:bodyPr/>
          <a:lstStyle/>
          <a:p>
            <a:r>
              <a:rPr lang="en-US" dirty="0"/>
              <a:t>Callable Bond price</a:t>
            </a:r>
            <a:endParaRPr lang="en-GB" dirty="0"/>
          </a:p>
        </p:txBody>
      </p:sp>
    </p:spTree>
    <p:extLst>
      <p:ext uri="{BB962C8B-B14F-4D97-AF65-F5344CB8AC3E}">
        <p14:creationId xmlns:p14="http://schemas.microsoft.com/office/powerpoint/2010/main" val="16617001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Interest rate Models</a:t>
            </a:r>
          </a:p>
        </p:txBody>
      </p:sp>
      <p:sp>
        <p:nvSpPr>
          <p:cNvPr id="5" name="Text Placeholder 4">
            <a:extLst>
              <a:ext uri="{FF2B5EF4-FFF2-40B4-BE49-F238E27FC236}">
                <a16:creationId xmlns:a16="http://schemas.microsoft.com/office/drawing/2014/main" id="{42651184-C84D-B81D-4EC2-B7483FB30342}"/>
              </a:ext>
            </a:extLst>
          </p:cNvPr>
          <p:cNvSpPr>
            <a:spLocks noGrp="1"/>
          </p:cNvSpPr>
          <p:nvPr>
            <p:ph type="body" idx="1"/>
          </p:nvPr>
        </p:nvSpPr>
        <p:spPr/>
        <p:txBody>
          <a:bodyPr/>
          <a:lstStyle/>
          <a:p>
            <a:r>
              <a:rPr lang="en-US" sz="1800" dirty="0">
                <a:effectLst/>
                <a:latin typeface="Calibri" panose="020F0502020204030204" pitchFamily="34" charset="0"/>
                <a:ea typeface="Verdana" panose="020B0604030504040204" pitchFamily="34" charset="0"/>
                <a:cs typeface="Times New Roman" panose="02020603050405020304" pitchFamily="18" charset="0"/>
              </a:rPr>
              <a:t>As the price of a callable bond is written as an expectation, we choose to use Monte Carlo simulations to compute it.  The computation uses a large number of interest rate trajectories generated from a given instantaneous rate model. </a:t>
            </a:r>
            <a:endParaRPr lang="en-GB" dirty="0"/>
          </a:p>
        </p:txBody>
      </p:sp>
    </p:spTree>
    <p:extLst>
      <p:ext uri="{BB962C8B-B14F-4D97-AF65-F5344CB8AC3E}">
        <p14:creationId xmlns:p14="http://schemas.microsoft.com/office/powerpoint/2010/main" val="4256381203"/>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0CB51-3915-45FF-FEB6-ECAC76BA4E97}"/>
              </a:ext>
            </a:extLst>
          </p:cNvPr>
          <p:cNvSpPr>
            <a:spLocks noGrp="1"/>
          </p:cNvSpPr>
          <p:nvPr>
            <p:ph type="title"/>
          </p:nvPr>
        </p:nvSpPr>
        <p:spPr>
          <a:xfrm>
            <a:off x="501650" y="317501"/>
            <a:ext cx="11188700" cy="334100"/>
          </a:xfrm>
        </p:spPr>
        <p:txBody>
          <a:bodyPr/>
          <a:lstStyle/>
          <a:p>
            <a:r>
              <a:rPr lang="en-US" dirty="0"/>
              <a:t>Mean reverting diffusion models :</a:t>
            </a:r>
            <a:br>
              <a:rPr lang="en-GB" dirty="0"/>
            </a:br>
            <a:endParaRPr lang="en-GB"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8CF6A9E-14D0-E88C-5A58-DD3DF92E7D77}"/>
                  </a:ext>
                </a:extLst>
              </p:cNvPr>
              <p:cNvSpPr txBox="1"/>
              <p:nvPr/>
            </p:nvSpPr>
            <p:spPr>
              <a:xfrm>
                <a:off x="2755491" y="1774894"/>
                <a:ext cx="6096982" cy="4508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𝑑</m:t>
                          </m:r>
                        </m:e>
                        <m:sub>
                          <m:sSub>
                            <m:sSubPr>
                              <m:ctrlPr>
                                <a:rPr lang="en-US" sz="1800" i="1">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𝑟</m:t>
                              </m:r>
                            </m:e>
                            <m:sub>
                              <m:r>
                                <a:rPr lang="en-US" sz="1800" i="1">
                                  <a:solidFill>
                                    <a:srgbClr val="53565A"/>
                                  </a:solidFill>
                                  <a:latin typeface="Cambria Math" panose="02040503050406030204" pitchFamily="18" charset="0"/>
                                  <a:cs typeface="Calibri Light" panose="020F0302020204030204" pitchFamily="34" charset="0"/>
                                </a:rPr>
                                <m:t>𝑡</m:t>
                              </m:r>
                            </m:sub>
                          </m:sSub>
                        </m:sub>
                      </m:sSub>
                      <m:r>
                        <a:rPr lang="en-US" sz="1800" i="1">
                          <a:solidFill>
                            <a:srgbClr val="53565A"/>
                          </a:solidFill>
                          <a:latin typeface="Cambria Math" panose="02040503050406030204" pitchFamily="18" charset="0"/>
                          <a:cs typeface="Calibri Light" panose="020F0302020204030204" pitchFamily="34" charset="0"/>
                        </a:rPr>
                        <m:t>=</m:t>
                      </m:r>
                      <m:sSub>
                        <m:sSubPr>
                          <m:ctrlPr>
                            <a:rPr lang="en-US" sz="1800" b="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𝐾</m:t>
                          </m:r>
                        </m:e>
                        <m:sub>
                          <m:r>
                            <a:rPr lang="en-US" sz="1800" b="0" i="1" smtClean="0">
                              <a:solidFill>
                                <a:srgbClr val="53565A"/>
                              </a:solidFill>
                              <a:latin typeface="Cambria Math" panose="02040503050406030204" pitchFamily="18" charset="0"/>
                              <a:cs typeface="Calibri Light" panose="020F0302020204030204" pitchFamily="34" charset="0"/>
                            </a:rPr>
                            <m:t>𝑡</m:t>
                          </m:r>
                        </m:sub>
                      </m:sSub>
                      <m:d>
                        <m:dPr>
                          <m:ctrlPr>
                            <a:rPr lang="en-US" sz="1800" i="1">
                              <a:solidFill>
                                <a:srgbClr val="53565A"/>
                              </a:solidFill>
                              <a:latin typeface="Cambria Math" panose="02040503050406030204" pitchFamily="18" charset="0"/>
                              <a:cs typeface="Calibri Light" panose="020F0302020204030204" pitchFamily="34" charset="0"/>
                            </a:rPr>
                          </m:ctrlPr>
                        </m:dPr>
                        <m:e>
                          <m:sSub>
                            <m:sSubPr>
                              <m:ctrlPr>
                                <a:rPr lang="en-US" sz="1800" b="0" i="1" smtClean="0">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𝑚</m:t>
                              </m:r>
                            </m:e>
                            <m:sub>
                              <m:r>
                                <a:rPr lang="en-US" sz="1800" b="0" i="1" smtClean="0">
                                  <a:solidFill>
                                    <a:srgbClr val="53565A"/>
                                  </a:solidFill>
                                  <a:latin typeface="Cambria Math" panose="02040503050406030204" pitchFamily="18" charset="0"/>
                                  <a:cs typeface="Calibri Light" panose="020F0302020204030204" pitchFamily="34" charset="0"/>
                                </a:rPr>
                                <m:t>𝑡</m:t>
                              </m:r>
                            </m:sub>
                          </m:sSub>
                          <m:r>
                            <a:rPr lang="en-US" sz="1800" i="1">
                              <a:solidFill>
                                <a:srgbClr val="53565A"/>
                              </a:solidFill>
                              <a:latin typeface="Cambria Math" panose="02040503050406030204" pitchFamily="18" charset="0"/>
                              <a:cs typeface="Calibri Light" panose="020F0302020204030204" pitchFamily="34" charset="0"/>
                            </a:rPr>
                            <m:t> −</m:t>
                          </m:r>
                          <m:sSub>
                            <m:sSubPr>
                              <m:ctrlPr>
                                <a:rPr lang="en-US" sz="1800" i="1">
                                  <a:solidFill>
                                    <a:srgbClr val="53565A"/>
                                  </a:solidFill>
                                  <a:latin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cs typeface="Calibri Light" panose="020F0302020204030204" pitchFamily="34" charset="0"/>
                                </a:rPr>
                                <m:t>𝑟</m:t>
                              </m:r>
                            </m:e>
                            <m:sub>
                              <m:r>
                                <a:rPr lang="en-US" sz="1800" i="1">
                                  <a:solidFill>
                                    <a:srgbClr val="53565A"/>
                                  </a:solidFill>
                                  <a:latin typeface="Cambria Math" panose="02040503050406030204" pitchFamily="18" charset="0"/>
                                  <a:cs typeface="Calibri Light" panose="020F0302020204030204" pitchFamily="34" charset="0"/>
                                </a:rPr>
                                <m:t>𝑡</m:t>
                              </m:r>
                            </m:sub>
                          </m:sSub>
                        </m:e>
                      </m:d>
                      <m:r>
                        <a:rPr lang="en-US" sz="1800" i="1">
                          <a:solidFill>
                            <a:srgbClr val="53565A"/>
                          </a:solidFill>
                          <a:latin typeface="Cambria Math" panose="02040503050406030204" pitchFamily="18" charset="0"/>
                          <a:cs typeface="Calibri Light" panose="020F0302020204030204" pitchFamily="34" charset="0"/>
                        </a:rPr>
                        <m:t>𝑑𝑡</m:t>
                      </m:r>
                      <m:r>
                        <a:rPr lang="en-US" sz="1800" i="1">
                          <a:solidFill>
                            <a:srgbClr val="53565A"/>
                          </a:solidFill>
                          <a:latin typeface="Cambria Math" panose="02040503050406030204" pitchFamily="18" charset="0"/>
                          <a:cs typeface="Calibri Light" panose="020F0302020204030204" pitchFamily="34" charset="0"/>
                        </a:rPr>
                        <m:t>+ </m:t>
                      </m:r>
                      <m:sSubSup>
                        <m:sSubSupPr>
                          <m:ctrlP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SupPr>
                        <m:e>
                          <m:sSub>
                            <m:sSubPr>
                              <m:ctrlP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𝜎</m:t>
                              </m:r>
                            </m:e>
                            <m: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𝑟</m:t>
                          </m:r>
                        </m:e>
                        <m:sub>
                          <m:r>
                            <a:rPr lang="en-US" sz="1800"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up>
                          <m:sSub>
                            <m:sSubPr>
                              <m:ctrlPr>
                                <a:rPr lang="en-US"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𝛽</m:t>
                              </m:r>
                            </m:e>
                            <m:sub>
                              <m:r>
                                <a:rPr lang="en-US" b="0" i="1" smtClean="0">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sup>
                      </m:sSubSup>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𝑑</m:t>
                      </m:r>
                      <m:sSub>
                        <m:sSubPr>
                          <m:ctrlP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ctrlPr>
                        </m:sSubPr>
                        <m:e>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𝑤</m:t>
                          </m:r>
                        </m:e>
                        <m:sub>
                          <m:r>
                            <a:rPr lang="en-US" sz="1800" i="1">
                              <a:solidFill>
                                <a:srgbClr val="53565A"/>
                              </a:solidFill>
                              <a:latin typeface="Cambria Math" panose="02040503050406030204" pitchFamily="18" charset="0"/>
                              <a:ea typeface="Cambria Math" panose="02040503050406030204" pitchFamily="18" charset="0"/>
                              <a:cs typeface="Calibri Light" panose="020F0302020204030204" pitchFamily="34" charset="0"/>
                            </a:rPr>
                            <m:t>𝑡</m:t>
                          </m:r>
                        </m:sub>
                      </m:sSub>
                    </m:oMath>
                  </m:oMathPara>
                </a14:m>
                <a:endParaRPr lang="en-GB" dirty="0"/>
              </a:p>
            </p:txBody>
          </p:sp>
        </mc:Choice>
        <mc:Fallback xmlns="">
          <p:sp>
            <p:nvSpPr>
              <p:cNvPr id="7" name="TextBox 6">
                <a:extLst>
                  <a:ext uri="{FF2B5EF4-FFF2-40B4-BE49-F238E27FC236}">
                    <a16:creationId xmlns:a16="http://schemas.microsoft.com/office/drawing/2014/main" id="{C8CF6A9E-14D0-E88C-5A58-DD3DF92E7D77}"/>
                  </a:ext>
                </a:extLst>
              </p:cNvPr>
              <p:cNvSpPr txBox="1">
                <a:spLocks noRot="1" noChangeAspect="1" noMove="1" noResize="1" noEditPoints="1" noAdjustHandles="1" noChangeArrowheads="1" noChangeShapeType="1" noTextEdit="1"/>
              </p:cNvSpPr>
              <p:nvPr/>
            </p:nvSpPr>
            <p:spPr>
              <a:xfrm>
                <a:off x="2755491" y="1774894"/>
                <a:ext cx="6096982" cy="450829"/>
              </a:xfrm>
              <a:prstGeom prst="rect">
                <a:avLst/>
              </a:prstGeom>
              <a:blipFill>
                <a:blip r:embed="rId2"/>
                <a:stretch>
                  <a:fillRect b="-1351"/>
                </a:stretch>
              </a:blipFill>
            </p:spPr>
            <p:txBody>
              <a:bodyPr/>
              <a:lstStyle/>
              <a:p>
                <a:r>
                  <a:rPr lang="en-GB">
                    <a:noFill/>
                  </a:rPr>
                  <a:t> </a:t>
                </a:r>
              </a:p>
            </p:txBody>
          </p:sp>
        </mc:Fallback>
      </mc:AlternateContent>
      <p:sp>
        <p:nvSpPr>
          <p:cNvPr id="8" name="TextBox 7">
            <a:extLst>
              <a:ext uri="{FF2B5EF4-FFF2-40B4-BE49-F238E27FC236}">
                <a16:creationId xmlns:a16="http://schemas.microsoft.com/office/drawing/2014/main" id="{35978033-DD64-D62D-9AAA-EB305DCFC672}"/>
              </a:ext>
            </a:extLst>
          </p:cNvPr>
          <p:cNvSpPr txBox="1"/>
          <p:nvPr/>
        </p:nvSpPr>
        <p:spPr>
          <a:xfrm>
            <a:off x="501650" y="1256948"/>
            <a:ext cx="8624652" cy="276999"/>
          </a:xfrm>
          <a:prstGeom prst="rect">
            <a:avLst/>
          </a:prstGeom>
          <a:noFill/>
        </p:spPr>
        <p:txBody>
          <a:bodyPr wrap="square" lIns="0" tIns="0" rIns="0" bIns="0" rtlCol="0">
            <a:spAutoFit/>
          </a:bodyPr>
          <a:lstStyle/>
          <a:p>
            <a:pPr marL="203200" indent="-203200">
              <a:spcBef>
                <a:spcPts val="600"/>
              </a:spcBef>
              <a:buSzPct val="100000"/>
              <a:buFont typeface="Arial"/>
              <a:buChar char="•"/>
            </a:pPr>
            <a:r>
              <a:rPr lang="en-US" sz="1800" dirty="0">
                <a:effectLst/>
                <a:latin typeface="Calibri" panose="020F0502020204030204" pitchFamily="34" charset="0"/>
                <a:ea typeface="Verdana" panose="020B0604030504040204" pitchFamily="34" charset="0"/>
                <a:cs typeface="Times New Roman" panose="02020603050405020304" pitchFamily="18" charset="0"/>
              </a:rPr>
              <a:t>The general standard stochastic differential equation (SDE) for this family of models is:</a:t>
            </a:r>
            <a:endParaRPr lang="en-GB" dirty="0">
              <a:solidFill>
                <a:srgbClr val="31313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7A09B07-045C-10E8-40BF-20486D1E27D3}"/>
                  </a:ext>
                </a:extLst>
              </p:cNvPr>
              <p:cNvSpPr txBox="1"/>
              <p:nvPr/>
            </p:nvSpPr>
            <p:spPr>
              <a:xfrm>
                <a:off x="3207775" y="2278358"/>
                <a:ext cx="6096982" cy="3416320"/>
              </a:xfrm>
              <a:prstGeom prst="rect">
                <a:avLst/>
              </a:prstGeom>
              <a:noFill/>
            </p:spPr>
            <p:txBody>
              <a:bodyPr wrap="square">
                <a:spAutoFit/>
              </a:bodyPr>
              <a:lstStyle/>
              <a:p>
                <a:pPr algn="just">
                  <a:spcBef>
                    <a:spcPts val="900"/>
                  </a:spcBef>
                  <a:spcAft>
                    <a:spcPts val="900"/>
                  </a:spcAft>
                </a:pPr>
                <a:r>
                  <a:rPr lang="en-US" sz="1800" dirty="0">
                    <a:effectLst/>
                    <a:latin typeface="Calibri" panose="020F0502020204030204" pitchFamily="34" charset="0"/>
                    <a:ea typeface="Verdana" panose="020B0604030504040204" pitchFamily="34" charset="0"/>
                    <a:cs typeface="Times New Roman" panose="02020603050405020304" pitchFamily="18" charset="0"/>
                  </a:rPr>
                  <a:t>Where:</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GB" sz="1800" i="1">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𝑟</m:t>
                        </m:r>
                      </m:e>
                      <m:sub>
                        <m:r>
                          <a:rPr lang="en-US" sz="1800" i="1">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Instantaneous interest rate</a:t>
                </a: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𝐾</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Mean-reversion speed</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𝑚</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Long-term mean level</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i="1">
                            <a:effectLst/>
                            <a:latin typeface="Cambria Math" panose="02040503050406030204" pitchFamily="18" charset="0"/>
                            <a:ea typeface="Verdana" panose="020B0604030504040204" pitchFamily="34" charset="0"/>
                            <a:cs typeface="Times New Roman" panose="02020603050405020304" pitchFamily="18" charset="0"/>
                          </a:rPr>
                          <m:t>𝜎</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a:t>
                </a:r>
                <a:r>
                  <a:rPr lang="en-US" dirty="0">
                    <a:latin typeface="Calibri" panose="020F0502020204030204" pitchFamily="34" charset="0"/>
                    <a:ea typeface="Verdana" panose="020B0604030504040204" pitchFamily="34" charset="0"/>
                    <a:cs typeface="Times New Roman" panose="02020603050405020304" pitchFamily="18" charset="0"/>
                  </a:rPr>
                  <a:t>V</a:t>
                </a:r>
                <a:r>
                  <a:rPr lang="en-US" sz="1800" dirty="0">
                    <a:effectLst/>
                    <a:latin typeface="Calibri" panose="020F0502020204030204" pitchFamily="34" charset="0"/>
                    <a:ea typeface="Verdana" panose="020B0604030504040204" pitchFamily="34" charset="0"/>
                    <a:cs typeface="Times New Roman" panose="02020603050405020304" pitchFamily="18" charset="0"/>
                  </a:rPr>
                  <a:t>olatility parameter</a:t>
                </a:r>
              </a:p>
              <a:p>
                <a:pPr marL="342900" indent="-342900" algn="just">
                  <a:spcBef>
                    <a:spcPts val="900"/>
                  </a:spcBef>
                  <a:spcAft>
                    <a:spcPts val="900"/>
                  </a:spcAft>
                  <a:buFont typeface="Calibri" panose="020F0502020204030204" pitchFamily="34" charset="0"/>
                  <a:buChar char="-"/>
                </a:pPr>
                <a14:m>
                  <m:oMath xmlns:m="http://schemas.openxmlformats.org/officeDocument/2006/math">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Cambria Math" panose="02040503050406030204" pitchFamily="18" charset="0"/>
                            <a:cs typeface="Times New Roman" panose="02020603050405020304" pitchFamily="18" charset="0"/>
                          </a:rPr>
                          <m:t>𝛽</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Exponent </a:t>
                </a:r>
                <a:r>
                  <a:rPr lang="en-US" dirty="0">
                    <a:latin typeface="Calibri" panose="020F0502020204030204" pitchFamily="34" charset="0"/>
                    <a:ea typeface="Verdana" panose="020B0604030504040204" pitchFamily="34" charset="0"/>
                    <a:cs typeface="Times New Roman" panose="02020603050405020304" pitchFamily="18" charset="0"/>
                  </a:rPr>
                  <a:t>coefficient</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a:p>
                <a:pPr marL="342900" lvl="0" indent="-342900" algn="just">
                  <a:spcBef>
                    <a:spcPts val="900"/>
                  </a:spcBef>
                  <a:spcAft>
                    <a:spcPts val="900"/>
                  </a:spcAft>
                  <a:buFont typeface="Calibri" panose="020F0502020204030204" pitchFamily="34" charset="0"/>
                  <a:buChar char="-"/>
                </a:pPr>
                <a14:m>
                  <m:oMath xmlns:m="http://schemas.openxmlformats.org/officeDocument/2006/math">
                    <m:r>
                      <a:rPr lang="en-US" sz="1800" i="1">
                        <a:effectLst/>
                        <a:latin typeface="Cambria Math" panose="02040503050406030204" pitchFamily="18" charset="0"/>
                        <a:ea typeface="Verdana" panose="020B0604030504040204" pitchFamily="34" charset="0"/>
                        <a:cs typeface="Times New Roman" panose="02020603050405020304" pitchFamily="18" charset="0"/>
                      </a:rPr>
                      <m:t>𝑑</m:t>
                    </m:r>
                    <m:sSub>
                      <m:sSubPr>
                        <m:ctrlP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ctrlPr>
                      </m:sSubPr>
                      <m:e>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𝑤</m:t>
                        </m:r>
                      </m:e>
                      <m:sub>
                        <m:r>
                          <a:rPr lang="en-US" sz="1800" b="0" i="1" smtClean="0">
                            <a:effectLst/>
                            <a:latin typeface="Cambria Math" panose="02040503050406030204" pitchFamily="18" charset="0"/>
                            <a:ea typeface="Verdana" panose="020B0604030504040204" pitchFamily="34" charset="0"/>
                            <a:cs typeface="Times New Roman" panose="02020603050405020304" pitchFamily="18" charset="0"/>
                          </a:rPr>
                          <m:t>𝑡</m:t>
                        </m:r>
                      </m:sub>
                    </m:sSub>
                  </m:oMath>
                </a14:m>
                <a:r>
                  <a:rPr lang="en-US" sz="1800" dirty="0">
                    <a:effectLst/>
                    <a:latin typeface="Calibri" panose="020F0502020204030204" pitchFamily="34" charset="0"/>
                    <a:ea typeface="Verdana" panose="020B0604030504040204" pitchFamily="34" charset="0"/>
                    <a:cs typeface="Times New Roman" panose="02020603050405020304" pitchFamily="18" charset="0"/>
                  </a:rPr>
                  <a:t> : Wiener process (Brownian motion)</a:t>
                </a:r>
                <a:endParaRPr lang="en-GB" sz="1800" dirty="0">
                  <a:effectLst/>
                  <a:latin typeface="Calibri" panose="020F0502020204030204" pitchFamily="34" charset="0"/>
                  <a:ea typeface="Verdana" panose="020B0604030504040204" pitchFamily="34" charset="0"/>
                  <a:cs typeface="Times New Roman" panose="02020603050405020304" pitchFamily="18" charset="0"/>
                </a:endParaRPr>
              </a:p>
            </p:txBody>
          </p:sp>
        </mc:Choice>
        <mc:Fallback xmlns="">
          <p:sp>
            <p:nvSpPr>
              <p:cNvPr id="10" name="TextBox 9">
                <a:extLst>
                  <a:ext uri="{FF2B5EF4-FFF2-40B4-BE49-F238E27FC236}">
                    <a16:creationId xmlns:a16="http://schemas.microsoft.com/office/drawing/2014/main" id="{A7A09B07-045C-10E8-40BF-20486D1E27D3}"/>
                  </a:ext>
                </a:extLst>
              </p:cNvPr>
              <p:cNvSpPr txBox="1">
                <a:spLocks noRot="1" noChangeAspect="1" noMove="1" noResize="1" noEditPoints="1" noAdjustHandles="1" noChangeArrowheads="1" noChangeShapeType="1" noTextEdit="1"/>
              </p:cNvSpPr>
              <p:nvPr/>
            </p:nvSpPr>
            <p:spPr>
              <a:xfrm>
                <a:off x="3207775" y="2278358"/>
                <a:ext cx="6096982" cy="3416320"/>
              </a:xfrm>
              <a:prstGeom prst="rect">
                <a:avLst/>
              </a:prstGeom>
              <a:blipFill>
                <a:blip r:embed="rId3"/>
                <a:stretch>
                  <a:fillRect l="-800" t="-1071" b="-1964"/>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55F53825-97A0-1D11-197A-301327423C76}"/>
              </a:ext>
            </a:extLst>
          </p:cNvPr>
          <p:cNvSpPr txBox="1"/>
          <p:nvPr/>
        </p:nvSpPr>
        <p:spPr>
          <a:xfrm>
            <a:off x="1929088" y="5869858"/>
            <a:ext cx="7651463" cy="276999"/>
          </a:xfrm>
          <a:prstGeom prst="rect">
            <a:avLst/>
          </a:prstGeom>
          <a:solidFill>
            <a:srgbClr val="ED8B00"/>
          </a:solidFill>
        </p:spPr>
        <p:txBody>
          <a:bodyPr wrap="square" lIns="0" tIns="0" rIns="0" bIns="0" rtlCol="0">
            <a:spAutoFit/>
          </a:bodyPr>
          <a:lstStyle/>
          <a:p>
            <a:pPr marL="203200" indent="-203200">
              <a:spcBef>
                <a:spcPts val="600"/>
              </a:spcBef>
              <a:buSzPct val="100000"/>
              <a:buFont typeface="Arial"/>
              <a:buChar char="•"/>
            </a:pPr>
            <a:r>
              <a:rPr lang="en-US" dirty="0">
                <a:solidFill>
                  <a:srgbClr val="313131"/>
                </a:solidFill>
                <a:latin typeface="+mj-lt"/>
              </a:rPr>
              <a:t>All these parameters are time dependent and could have their own dynamic.</a:t>
            </a:r>
            <a:endParaRPr lang="en-GB" dirty="0">
              <a:solidFill>
                <a:srgbClr val="313131"/>
              </a:solidFill>
              <a:latin typeface="+mj-lt"/>
            </a:endParaRPr>
          </a:p>
        </p:txBody>
      </p:sp>
      <p:sp>
        <p:nvSpPr>
          <p:cNvPr id="13" name="Text Placeholder 12">
            <a:extLst>
              <a:ext uri="{FF2B5EF4-FFF2-40B4-BE49-F238E27FC236}">
                <a16:creationId xmlns:a16="http://schemas.microsoft.com/office/drawing/2014/main" id="{DC33A708-CA44-2F93-6081-165635D8CAD8}"/>
              </a:ext>
            </a:extLst>
          </p:cNvPr>
          <p:cNvSpPr>
            <a:spLocks noGrp="1"/>
          </p:cNvSpPr>
          <p:nvPr>
            <p:ph type="body" sz="quarter" idx="13"/>
          </p:nvPr>
        </p:nvSpPr>
        <p:spPr/>
        <p:txBody>
          <a:bodyPr/>
          <a:lstStyle/>
          <a:p>
            <a:r>
              <a:rPr lang="en-US" dirty="0"/>
              <a:t>A general family of models</a:t>
            </a:r>
            <a:endParaRPr lang="en-GB" dirty="0"/>
          </a:p>
        </p:txBody>
      </p:sp>
    </p:spTree>
    <p:extLst>
      <p:ext uri="{BB962C8B-B14F-4D97-AF65-F5344CB8AC3E}">
        <p14:creationId xmlns:p14="http://schemas.microsoft.com/office/powerpoint/2010/main" val="2851382540"/>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D Template Aug 2017 16x9">
  <a:themeElements>
    <a:clrScheme name="DD Rebrand Dec 2016">
      <a:dk1>
        <a:srgbClr val="000000"/>
      </a:dk1>
      <a:lt1>
        <a:srgbClr val="FFFFFF"/>
      </a:lt1>
      <a:dk2>
        <a:srgbClr val="000000"/>
      </a:dk2>
      <a:lt2>
        <a:srgbClr val="F7F5F3"/>
      </a:lt2>
      <a:accent1>
        <a:srgbClr val="86F200"/>
      </a:accent1>
      <a:accent2>
        <a:srgbClr val="34F0FF"/>
      </a:accent2>
      <a:accent3>
        <a:srgbClr val="FDD300"/>
      </a:accent3>
      <a:accent4>
        <a:srgbClr val="3EFAC5"/>
      </a:accent4>
      <a:accent5>
        <a:srgbClr val="787878"/>
      </a:accent5>
      <a:accent6>
        <a:srgbClr val="5A5A5A"/>
      </a:accent6>
      <a:hlink>
        <a:srgbClr val="3C3C3C"/>
      </a:hlink>
      <a:folHlink>
        <a:srgbClr val="1E1E1E"/>
      </a:folHlink>
    </a:clrScheme>
    <a:fontScheme name="DD Presentation Template Aug 2017">
      <a:majorFont>
        <a:latin typeface="Chronicle Display Black"/>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D-PresentationTemplate_16x9_Public.potx" id="{1E44585B-2A49-4E45-AB2E-216308BD4F48}" vid="{876C4311-739E-40A2-9225-5DE4CD12316E}"/>
    </a:ext>
  </a:extLst>
</a:theme>
</file>

<file path=ppt/theme/theme2.xml><?xml version="1.0" encoding="utf-8"?>
<a:theme xmlns:a="http://schemas.openxmlformats.org/drawingml/2006/main" name="1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Blank.potx [Read-Only]" id="{06AFB3C0-EE13-420F-9171-EFF0AFB59B88}" vid="{A7B063ED-7011-4784-88EA-B2D0C1707819}"/>
    </a:ext>
  </a:extLst>
</a:theme>
</file>

<file path=ppt/theme/theme3.xml><?xml version="1.0" encoding="utf-8"?>
<a:theme xmlns:a="http://schemas.openxmlformats.org/drawingml/2006/main" name="Deloitte Brand Theme">
  <a:themeElements>
    <a:clrScheme name="Custom 1">
      <a:dk1>
        <a:sysClr val="windowText" lastClr="000000"/>
      </a:dk1>
      <a:lt1>
        <a:sysClr val="window" lastClr="FFFFFF"/>
      </a:lt1>
      <a:dk2>
        <a:srgbClr val="D0D0CE"/>
      </a:dk2>
      <a:lt2>
        <a:srgbClr val="53565A"/>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eloitte">
      <a:majorFont>
        <a:latin typeface="Calibri"/>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203200" indent="-203200">
          <a:spcBef>
            <a:spcPts val="600"/>
          </a:spcBef>
          <a:buSzPct val="100000"/>
          <a:buFont typeface="Arial"/>
          <a:buChar char="•"/>
          <a:defRPr dirty="0" smtClean="0">
            <a:solidFill>
              <a:srgbClr val="313131"/>
            </a:solidFill>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1" id="{D49F25BE-4A20-456C-BDCE-F6635A3DE58D}" vid="{37FE3EE6-063D-44DD-A490-0AF0157BE16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324D991FE9C44DA828AD3D6572FF09" ma:contentTypeVersion="0" ma:contentTypeDescription="Create a new document." ma:contentTypeScope="" ma:versionID="b1b4a5ba0388de95c7fcddddc51b5791">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758BF5B-7FBB-4226-A56A-D197CA100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B0626C5-8475-4917-8EB9-1230B9B89010}">
  <ds:schemaRefs>
    <ds:schemaRef ds:uri="http://schemas.microsoft.com/sharepoint/v3/contenttype/forms"/>
  </ds:schemaRefs>
</ds:datastoreItem>
</file>

<file path=customXml/itemProps3.xml><?xml version="1.0" encoding="utf-8"?>
<ds:datastoreItem xmlns:ds="http://schemas.openxmlformats.org/officeDocument/2006/customXml" ds:itemID="{2DE3A1B6-05E9-4C78-AFA4-D86EC54658AA}">
  <ds:schemaRef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documentManagement/types"/>
    <ds:schemaRef ds:uri="http://purl.org/dc/term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26321</TotalTime>
  <Words>3308</Words>
  <Application>Microsoft Office PowerPoint</Application>
  <PresentationFormat>Grand écran</PresentationFormat>
  <Paragraphs>332</Paragraphs>
  <Slides>30</Slides>
  <Notes>6</Notes>
  <HiddenSlides>0</HiddenSlides>
  <MMClips>0</MMClips>
  <ScaleCrop>false</ScaleCrop>
  <HeadingPairs>
    <vt:vector size="4" baseType="variant">
      <vt:variant>
        <vt:lpstr>Thème</vt:lpstr>
      </vt:variant>
      <vt:variant>
        <vt:i4>3</vt:i4>
      </vt:variant>
      <vt:variant>
        <vt:lpstr>Titres des diapositives</vt:lpstr>
      </vt:variant>
      <vt:variant>
        <vt:i4>30</vt:i4>
      </vt:variant>
    </vt:vector>
  </HeadingPairs>
  <TitlesOfParts>
    <vt:vector size="33" baseType="lpstr">
      <vt:lpstr>DD Template Aug 2017 16x9</vt:lpstr>
      <vt:lpstr>1_Deloitte_US_Onscreen</vt:lpstr>
      <vt:lpstr>Deloitte Brand Theme</vt:lpstr>
      <vt:lpstr>Présentation PowerPoint</vt:lpstr>
      <vt:lpstr>Global Overview</vt:lpstr>
      <vt:lpstr>Callable Bond : Definition</vt:lpstr>
      <vt:lpstr>Présentation PowerPoint</vt:lpstr>
      <vt:lpstr>Présentation PowerPoint</vt:lpstr>
      <vt:lpstr>Vanilla Bond price</vt:lpstr>
      <vt:lpstr>Callable Bond price</vt:lpstr>
      <vt:lpstr>Interest rate Models</vt:lpstr>
      <vt:lpstr>Mean reverting diffusion models : </vt:lpstr>
      <vt:lpstr>Classical Existing Instantaneous rate models </vt:lpstr>
      <vt:lpstr>Présentation PowerPoint</vt:lpstr>
      <vt:lpstr>Hidden Markov CEV model (HMCEV) </vt:lpstr>
      <vt:lpstr>HMCEV</vt:lpstr>
      <vt:lpstr>HMCEV</vt:lpstr>
      <vt:lpstr>Model Calibration HMCEV</vt:lpstr>
      <vt:lpstr>Model Calibration HMCEV</vt:lpstr>
      <vt:lpstr>Model Calibration HMCEV</vt:lpstr>
      <vt:lpstr>Model Calibration HMCEV</vt:lpstr>
      <vt:lpstr>Model Calibration HMCEV</vt:lpstr>
      <vt:lpstr>Model Calibration HMCEV</vt:lpstr>
      <vt:lpstr>Hidden state estimation</vt:lpstr>
      <vt:lpstr>Model Calibration HMCEV</vt:lpstr>
      <vt:lpstr>Model Calibration HMCEV</vt:lpstr>
      <vt:lpstr>Calibration workflow</vt:lpstr>
      <vt:lpstr>Performance tests</vt:lpstr>
      <vt:lpstr>Fit quality</vt:lpstr>
      <vt:lpstr>Prediction quality</vt:lpstr>
      <vt:lpstr>Modeling implied spread surface</vt:lpstr>
      <vt:lpstr>Training error</vt:lpstr>
      <vt:lpstr>Q&amp;A</vt:lpstr>
    </vt:vector>
  </TitlesOfParts>
  <Company>Deloitte Touche Tohmatsu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Deloitte  Digital Template</dc:title>
  <dc:creator>Cordeiro, Licinia (LU - Luxembourg)</dc:creator>
  <cp:lastModifiedBy>Xia, Jiaqi</cp:lastModifiedBy>
  <cp:revision>144</cp:revision>
  <cp:lastPrinted>2016-05-03T17:15:39Z</cp:lastPrinted>
  <dcterms:created xsi:type="dcterms:W3CDTF">2018-12-27T13:37:00Z</dcterms:created>
  <dcterms:modified xsi:type="dcterms:W3CDTF">2024-11-21T14:32:06Z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0x0101006C324D991FE9C44DA828AD3D6572FF09</vt:lpwstr>
  </property>
  <property fmtid="{D5CDD505-2E9C-101B-9397-08002B2CF9AE}" pid="3" name="MSIP_Label_ea60d57e-af5b-4752-ac57-3e4f28ca11dc_Enabled">
    <vt:lpwstr>true</vt:lpwstr>
  </property>
  <property fmtid="{D5CDD505-2E9C-101B-9397-08002B2CF9AE}" pid="4" name="MSIP_Label_ea60d57e-af5b-4752-ac57-3e4f28ca11dc_SetDate">
    <vt:lpwstr>2024-10-07T13:44:26Z</vt:lpwstr>
  </property>
  <property fmtid="{D5CDD505-2E9C-101B-9397-08002B2CF9AE}" pid="5" name="MSIP_Label_ea60d57e-af5b-4752-ac57-3e4f28ca11dc_Method">
    <vt:lpwstr>Standard</vt:lpwstr>
  </property>
  <property fmtid="{D5CDD505-2E9C-101B-9397-08002B2CF9AE}" pid="6" name="MSIP_Label_ea60d57e-af5b-4752-ac57-3e4f28ca11dc_Name">
    <vt:lpwstr>ea60d57e-af5b-4752-ac57-3e4f28ca11dc</vt:lpwstr>
  </property>
  <property fmtid="{D5CDD505-2E9C-101B-9397-08002B2CF9AE}" pid="7" name="MSIP_Label_ea60d57e-af5b-4752-ac57-3e4f28ca11dc_SiteId">
    <vt:lpwstr>36da45f1-dd2c-4d1f-af13-5abe46b99921</vt:lpwstr>
  </property>
  <property fmtid="{D5CDD505-2E9C-101B-9397-08002B2CF9AE}" pid="8" name="MSIP_Label_ea60d57e-af5b-4752-ac57-3e4f28ca11dc_ActionId">
    <vt:lpwstr>b8650bab-5874-4267-adb8-44fbdd700974</vt:lpwstr>
  </property>
  <property fmtid="{D5CDD505-2E9C-101B-9397-08002B2CF9AE}" pid="9" name="MSIP_Label_ea60d57e-af5b-4752-ac57-3e4f28ca11dc_ContentBits">
    <vt:lpwstr>0</vt:lpwstr>
  </property>
</Properties>
</file>