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4"/>
    <p:sldMasterId id="2147483874" r:id="rId5"/>
  </p:sldMasterIdLst>
  <p:notesMasterIdLst>
    <p:notesMasterId r:id="rId39"/>
  </p:notesMasterIdLst>
  <p:handoutMasterIdLst>
    <p:handoutMasterId r:id="rId40"/>
  </p:handoutMasterIdLst>
  <p:sldIdLst>
    <p:sldId id="507" r:id="rId6"/>
    <p:sldId id="514" r:id="rId7"/>
    <p:sldId id="511" r:id="rId8"/>
    <p:sldId id="557" r:id="rId9"/>
    <p:sldId id="513" r:id="rId10"/>
    <p:sldId id="534" r:id="rId11"/>
    <p:sldId id="533" r:id="rId12"/>
    <p:sldId id="531" r:id="rId13"/>
    <p:sldId id="536" r:id="rId14"/>
    <p:sldId id="532" r:id="rId15"/>
    <p:sldId id="535" r:id="rId16"/>
    <p:sldId id="539" r:id="rId17"/>
    <p:sldId id="547" r:id="rId18"/>
    <p:sldId id="546" r:id="rId19"/>
    <p:sldId id="548" r:id="rId20"/>
    <p:sldId id="549" r:id="rId21"/>
    <p:sldId id="550" r:id="rId22"/>
    <p:sldId id="551" r:id="rId23"/>
    <p:sldId id="552" r:id="rId24"/>
    <p:sldId id="562" r:id="rId25"/>
    <p:sldId id="561" r:id="rId26"/>
    <p:sldId id="509" r:id="rId27"/>
    <p:sldId id="517" r:id="rId28"/>
    <p:sldId id="526" r:id="rId29"/>
    <p:sldId id="527" r:id="rId30"/>
    <p:sldId id="529" r:id="rId31"/>
    <p:sldId id="558" r:id="rId32"/>
    <p:sldId id="559" r:id="rId33"/>
    <p:sldId id="560" r:id="rId34"/>
    <p:sldId id="553" r:id="rId35"/>
    <p:sldId id="554" r:id="rId36"/>
    <p:sldId id="556" r:id="rId37"/>
    <p:sldId id="55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E756015-7018-467D-BC35-FC33C0D7942F}">
          <p14:sldIdLst>
            <p14:sldId id="507"/>
            <p14:sldId id="514"/>
          </p14:sldIdLst>
        </p14:section>
        <p14:section name="Présentation générale du stage" id="{3C66F000-6F56-4C0D-A59D-E4BE54086A11}">
          <p14:sldIdLst>
            <p14:sldId id="511"/>
          </p14:sldIdLst>
        </p14:section>
        <p14:section name="Introduction" id="{169FA381-BEBA-4CE5-846E-7D734CF69CB3}">
          <p14:sldIdLst>
            <p14:sldId id="557"/>
          </p14:sldIdLst>
        </p14:section>
        <p14:section name="Modélisation des Taux d’Intérêts Instantanés" id="{6BD053A3-9FDF-4D5E-8774-11A7FC499DD5}">
          <p14:sldIdLst>
            <p14:sldId id="513"/>
            <p14:sldId id="534"/>
            <p14:sldId id="533"/>
            <p14:sldId id="531"/>
            <p14:sldId id="536"/>
            <p14:sldId id="532"/>
            <p14:sldId id="535"/>
            <p14:sldId id="539"/>
          </p14:sldIdLst>
        </p14:section>
        <p14:section name="Calibration" id="{E8E2EBB7-165F-4FA5-92AA-1EAFC0D79AAD}">
          <p14:sldIdLst>
            <p14:sldId id="547"/>
            <p14:sldId id="546"/>
            <p14:sldId id="548"/>
            <p14:sldId id="549"/>
            <p14:sldId id="550"/>
            <p14:sldId id="551"/>
            <p14:sldId id="552"/>
            <p14:sldId id="562"/>
            <p14:sldId id="561"/>
          </p14:sldIdLst>
        </p14:section>
        <p14:section name="Application à la valorisation des Callable Bonds" id="{7407CA56-2D7B-4B86-8F9B-A5D523D73D02}">
          <p14:sldIdLst>
            <p14:sldId id="509"/>
            <p14:sldId id="517"/>
            <p14:sldId id="526"/>
            <p14:sldId id="527"/>
            <p14:sldId id="529"/>
            <p14:sldId id="558"/>
            <p14:sldId id="559"/>
            <p14:sldId id="560"/>
            <p14:sldId id="553"/>
            <p14:sldId id="554"/>
            <p14:sldId id="556"/>
            <p14:sldId id="55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1ECA0"/>
    <a:srgbClr val="F2F2F2"/>
    <a:srgbClr val="43B02A"/>
    <a:srgbClr val="0D8390"/>
    <a:srgbClr val="62B5E5"/>
    <a:srgbClr val="17618C"/>
    <a:srgbClr val="03502A"/>
    <a:srgbClr val="2392D2"/>
    <a:srgbClr val="3B3C3E"/>
    <a:srgbClr val="648D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58C7EF-78C4-09F9-5690-BB355363A8A3}" v="3" dt="2024-11-24T21:44:48.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763" autoAdjust="0"/>
  </p:normalViewPr>
  <p:slideViewPr>
    <p:cSldViewPr snapToGrid="0" snapToObjects="1" showGuides="1">
      <p:cViewPr varScale="1">
        <p:scale>
          <a:sx n="67" d="100"/>
          <a:sy n="67" d="100"/>
        </p:scale>
        <p:origin x="644" y="44"/>
      </p:cViewPr>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90" d="100"/>
        <a:sy n="190" d="100"/>
      </p:scale>
      <p:origin x="0" y="-3291"/>
    </p:cViewPr>
  </p:sorterViewPr>
  <p:notesViewPr>
    <p:cSldViewPr snapToGrid="0" snapToObjects="1">
      <p:cViewPr varScale="1">
        <p:scale>
          <a:sx n="65" d="100"/>
          <a:sy n="65" d="100"/>
        </p:scale>
        <p:origin x="2811"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qi Xia" userId="836c57e09a4d50d1" providerId="Windows Live" clId="Web-{2258C7EF-78C4-09F9-5690-BB355363A8A3}"/>
    <pc:docChg chg="modSld">
      <pc:chgData name="Jiaqi Xia" userId="836c57e09a4d50d1" providerId="Windows Live" clId="Web-{2258C7EF-78C4-09F9-5690-BB355363A8A3}" dt="2024-11-24T21:44:48.911" v="2" actId="20577"/>
      <pc:docMkLst>
        <pc:docMk/>
      </pc:docMkLst>
      <pc:sldChg chg="modSp">
        <pc:chgData name="Jiaqi Xia" userId="836c57e09a4d50d1" providerId="Windows Live" clId="Web-{2258C7EF-78C4-09F9-5690-BB355363A8A3}" dt="2024-11-24T21:44:48.911" v="2" actId="20577"/>
        <pc:sldMkLst>
          <pc:docMk/>
          <pc:sldMk cId="2282981211" sldId="556"/>
        </pc:sldMkLst>
        <pc:spChg chg="mod">
          <ac:chgData name="Jiaqi Xia" userId="836c57e09a4d50d1" providerId="Windows Live" clId="Web-{2258C7EF-78C4-09F9-5690-BB355363A8A3}" dt="2024-11-24T21:44:48.911" v="2" actId="20577"/>
          <ac:spMkLst>
            <pc:docMk/>
            <pc:sldMk cId="2282981211" sldId="556"/>
            <ac:spMk id="2" creationId="{20AE9139-D791-C4D5-B2A6-5D1E36C32F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11/24/2024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‹N°›</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11/24/2024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‹N°›</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1873598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30392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62710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59866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57148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dirty="0"/>
          </a:p>
        </p:txBody>
      </p:sp>
      <p:sp>
        <p:nvSpPr>
          <p:cNvPr id="845827" name="Slide Number Placeholder 3"/>
          <p:cNvSpPr>
            <a:spLocks noGrp="1"/>
          </p:cNvSpPr>
          <p:nvPr>
            <p:ph type="sldNum" sz="quarter" idx="5"/>
          </p:nvPr>
        </p:nvSpPr>
        <p:spPr>
          <a:noFill/>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A559B68C-5915-4D23-A2C6-5B96549FD7A0}"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82028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05171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hyperlink" Target="http://www.deloitte.com/" TargetMode="External"/><Relationship Id="rId2" Type="http://schemas.openxmlformats.org/officeDocument/2006/relationships/hyperlink" Target="http://www.deloitte.com/about" TargetMode="External"/><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hyperlink" Target="http://www.deloitte.com/" TargetMode="External"/><Relationship Id="rId2" Type="http://schemas.openxmlformats.org/officeDocument/2006/relationships/hyperlink" Target="http://www.deloitte.com/about" TargetMode="External"/><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hyperlink" Target="http://www.deloitte.com/" TargetMode="External"/><Relationship Id="rId2" Type="http://schemas.openxmlformats.org/officeDocument/2006/relationships/hyperlink" Target="http://www.deloitte.com/about" TargetMode="External"/><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46991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Slide - Black">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3393716" y="727595"/>
            <a:ext cx="5400000" cy="5400000"/>
          </a:xfrm>
          <a:prstGeom prst="rect">
            <a:avLst/>
          </a:prstGeom>
        </p:spPr>
        <p:txBody>
          <a:bodyPr/>
          <a:lstStyle>
            <a:lvl1pPr>
              <a:defRPr>
                <a:solidFill>
                  <a:schemeClr val="bg1"/>
                </a:solidFill>
              </a:defRPr>
            </a:lvl1pPr>
          </a:lstStyle>
          <a:p>
            <a:r>
              <a:rPr lang="en-US" noProof="0"/>
              <a:t>Click icon to add picture</a:t>
            </a:r>
            <a:endParaRPr lang="en-US" noProof="0" dirty="0"/>
          </a:p>
        </p:txBody>
      </p:sp>
      <p:grpSp>
        <p:nvGrpSpPr>
          <p:cNvPr id="18" name="Group 17">
            <a:extLst>
              <a:ext uri="{FF2B5EF4-FFF2-40B4-BE49-F238E27FC236}">
                <a16:creationId xmlns:a16="http://schemas.microsoft.com/office/drawing/2014/main" id="{2A695DEC-E9CB-4EE6-B6A0-35EA322D267E}"/>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30" name="Oval 5">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6">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7">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Freeform 8">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Rectangle 9">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10">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1">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2">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3">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4">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40" name="Title 1">
            <a:extLst>
              <a:ext uri="{FF2B5EF4-FFF2-40B4-BE49-F238E27FC236}">
                <a16:creationId xmlns:a16="http://schemas.microsoft.com/office/drawing/2014/main" id="{D9B25E43-ACA5-4BFC-98CD-B96634D5AD4A}"/>
              </a:ext>
            </a:extLst>
          </p:cNvPr>
          <p:cNvSpPr>
            <a:spLocks noGrp="1"/>
          </p:cNvSpPr>
          <p:nvPr>
            <p:ph type="ctrTitle"/>
          </p:nvPr>
        </p:nvSpPr>
        <p:spPr bwMode="gray">
          <a:xfrm>
            <a:off x="501651" y="5332396"/>
            <a:ext cx="4446269" cy="464044"/>
          </a:xfrm>
        </p:spPr>
        <p:txBody>
          <a:bodyPr anchor="t" anchorCtr="0">
            <a:noAutofit/>
          </a:bodyPr>
          <a:lstStyle>
            <a:lvl1pPr algn="l">
              <a:lnSpc>
                <a:spcPct val="100000"/>
              </a:lnSpc>
              <a:defRPr sz="2100" b="0">
                <a:solidFill>
                  <a:schemeClr val="accent1"/>
                </a:solidFill>
                <a:latin typeface="+mn-lt"/>
                <a:ea typeface="Open Sans" panose="020B0606030504020204" pitchFamily="34" charset="0"/>
                <a:cs typeface="Calibri" panose="020F0502020204030204" pitchFamily="34" charset="0"/>
              </a:defRPr>
            </a:lvl1pPr>
          </a:lstStyle>
          <a:p>
            <a:r>
              <a:rPr lang="en-US" noProof="0"/>
              <a:t>Click to edit Master title style</a:t>
            </a:r>
            <a:endParaRPr lang="en-US" noProof="0" dirty="0"/>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69" cy="273050"/>
          </a:xfrm>
          <a:prstGeom prst="rect">
            <a:avLst/>
          </a:prstGeom>
        </p:spPr>
        <p:txBody>
          <a:bodyPr>
            <a:noAutofit/>
          </a:bodyPr>
          <a:lstStyle>
            <a:lvl1pPr>
              <a:spcAft>
                <a:spcPts val="0"/>
              </a:spcAft>
              <a:defRPr sz="1600">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Tree>
    <p:extLst>
      <p:ext uri="{BB962C8B-B14F-4D97-AF65-F5344CB8AC3E}">
        <p14:creationId xmlns:p14="http://schemas.microsoft.com/office/powerpoint/2010/main" val="1195702533"/>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6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6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173929078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rmAutofit/>
          </a:bodyPr>
          <a:lstStyle>
            <a:lvl1pPr>
              <a:spcBef>
                <a:spcPts val="3600"/>
              </a:spcBef>
              <a:defRPr sz="22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17665305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62256" y="405929"/>
            <a:ext cx="2804160" cy="1027760"/>
          </a:xfrm>
        </p:spPr>
        <p:txBody>
          <a:bodyPr/>
          <a:lstStyle>
            <a:lvl1pPr>
              <a:spcBef>
                <a:spcPts val="185"/>
              </a:spcBef>
              <a:defRPr sz="923">
                <a:solidFill>
                  <a:schemeClr val="tx1"/>
                </a:solidFill>
              </a:defRPr>
            </a:lvl1pPr>
            <a:lvl2pPr>
              <a:defRPr sz="969">
                <a:solidFill>
                  <a:schemeClr val="tx2"/>
                </a:solidFill>
              </a:defRPr>
            </a:lvl2pPr>
            <a:lvl3pPr>
              <a:defRPr sz="969">
                <a:solidFill>
                  <a:schemeClr val="tx2"/>
                </a:solidFill>
              </a:defRPr>
            </a:lvl3pPr>
            <a:lvl4pPr>
              <a:defRPr sz="923">
                <a:solidFill>
                  <a:schemeClr val="tx2"/>
                </a:solidFill>
              </a:defRPr>
            </a:lvl4pPr>
            <a:lvl5pPr>
              <a:defRPr sz="923">
                <a:solidFill>
                  <a:schemeClr val="tx2"/>
                </a:solidFill>
              </a:defRPr>
            </a:lvl5pPr>
          </a:lstStyle>
          <a:p>
            <a:pPr lvl="0"/>
            <a:r>
              <a:rPr lang="en-US"/>
              <a:t>Edit Master text styles</a:t>
            </a:r>
          </a:p>
        </p:txBody>
      </p:sp>
      <p:sp>
        <p:nvSpPr>
          <p:cNvPr id="7" name="Text Placeholder 6"/>
          <p:cNvSpPr>
            <a:spLocks noGrp="1"/>
          </p:cNvSpPr>
          <p:nvPr>
            <p:ph type="body" sz="quarter" idx="11"/>
          </p:nvPr>
        </p:nvSpPr>
        <p:spPr>
          <a:xfrm>
            <a:off x="525586" y="1700214"/>
            <a:ext cx="2766255" cy="4656835"/>
          </a:xfrm>
        </p:spPr>
        <p:txBody>
          <a:bodyPr>
            <a:normAutofit/>
          </a:bodyPr>
          <a:lstStyle>
            <a:lvl1pPr>
              <a:spcBef>
                <a:spcPts val="0"/>
              </a:spcBef>
              <a:spcAft>
                <a:spcPts val="554"/>
              </a:spcAft>
              <a:defRPr sz="1300"/>
            </a:lvl1pPr>
            <a:lvl2pPr>
              <a:spcBef>
                <a:spcPts val="277"/>
              </a:spcBef>
              <a:defRPr/>
            </a:lvl2pPr>
            <a:lvl3pPr>
              <a:spcBef>
                <a:spcPts val="277"/>
              </a:spcBef>
              <a:defRPr/>
            </a:lvl3pPr>
            <a:lvl4pPr>
              <a:spcBef>
                <a:spcPts val="277"/>
              </a:spcBef>
              <a:defRPr/>
            </a:lvl4pPr>
            <a:lvl5pPr>
              <a:spcBef>
                <a:spcPts val="277"/>
              </a:spcBef>
              <a:defRPr/>
            </a:lvl5pPr>
          </a:lstStyle>
          <a:p>
            <a:pPr lvl="0"/>
            <a:r>
              <a:rPr lang="en-US"/>
              <a:t>Edit Master text styles</a:t>
            </a:r>
          </a:p>
        </p:txBody>
      </p:sp>
      <p:sp>
        <p:nvSpPr>
          <p:cNvPr id="9" name="Text Placeholder 8"/>
          <p:cNvSpPr>
            <a:spLocks noGrp="1"/>
          </p:cNvSpPr>
          <p:nvPr>
            <p:ph type="body" sz="quarter" idx="12"/>
          </p:nvPr>
        </p:nvSpPr>
        <p:spPr>
          <a:xfrm>
            <a:off x="3780369" y="1700212"/>
            <a:ext cx="7886049" cy="4657726"/>
          </a:xfrm>
        </p:spPr>
        <p:txBody>
          <a:bodyPr/>
          <a:lstStyle>
            <a:lvl1pPr>
              <a:spcBef>
                <a:spcPts val="1662"/>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Confidential</a:t>
            </a:r>
          </a:p>
        </p:txBody>
      </p:sp>
      <p:sp>
        <p:nvSpPr>
          <p:cNvPr id="8" name="TextBox 7"/>
          <p:cNvSpPr txBox="1"/>
          <p:nvPr userDrawn="1"/>
        </p:nvSpPr>
        <p:spPr>
          <a:xfrm>
            <a:off x="501649" y="6477001"/>
            <a:ext cx="5355168" cy="123111"/>
          </a:xfrm>
          <a:prstGeom prst="rect">
            <a:avLst/>
          </a:prstGeom>
          <a:noFill/>
        </p:spPr>
        <p:txBody>
          <a:bodyPr wrap="square" lIns="0" tIns="0" rIns="0" bIns="0" rtlCol="0">
            <a:spAutoFit/>
          </a:bodyPr>
          <a:lstStyle/>
          <a:p>
            <a:r>
              <a:rPr lang="fr-FR" sz="800" kern="1200" dirty="0">
                <a:solidFill>
                  <a:schemeClr val="tx1"/>
                </a:solidFill>
                <a:effectLst/>
                <a:latin typeface="+mn-lt"/>
                <a:ea typeface="+mn-ea"/>
                <a:cs typeface="+mn-cs"/>
              </a:rPr>
              <a:t>© 2020,</a:t>
            </a:r>
            <a:r>
              <a:rPr lang="fr-FR" sz="800" kern="1200" baseline="0" dirty="0">
                <a:solidFill>
                  <a:schemeClr val="tx1"/>
                </a:solidFill>
                <a:effectLst/>
                <a:latin typeface="+mn-lt"/>
                <a:ea typeface="+mn-ea"/>
                <a:cs typeface="+mn-cs"/>
              </a:rPr>
              <a:t> Deloitte Tax &amp; Consulting, SARL</a:t>
            </a:r>
            <a:endParaRPr lang="en-GB" sz="800" kern="1200" dirty="0">
              <a:solidFill>
                <a:schemeClr val="tx1"/>
              </a:solidFill>
              <a:effectLst/>
              <a:latin typeface="+mn-lt"/>
              <a:ea typeface="+mn-ea"/>
              <a:cs typeface="+mn-cs"/>
            </a:endParaRPr>
          </a:p>
        </p:txBody>
      </p:sp>
      <p:sp>
        <p:nvSpPr>
          <p:cNvPr id="14" name="TextBox 13"/>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‹N°›</a:t>
            </a:fld>
            <a:endParaRPr lang="en-US" sz="900"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4694852"/>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a:tabLst>
                <a:tab pos="6729413" algn="r"/>
              </a:tabLst>
              <a:defRPr>
                <a:latin typeface="+mn-lt"/>
              </a:defRPr>
            </a:lvl1pPr>
            <a:lvl2pPr>
              <a:tabLst>
                <a:tab pos="6729413" algn="r"/>
              </a:tabLst>
              <a:defRPr>
                <a:latin typeface="+mj-lt"/>
              </a:defRPr>
            </a:lvl2pPr>
            <a:lvl3pPr>
              <a:tabLst>
                <a:tab pos="6729413" algn="r"/>
              </a:tabLst>
              <a:defRPr>
                <a:latin typeface="+mn-lt"/>
              </a:defRPr>
            </a:lvl3pPr>
            <a:lvl4pPr>
              <a:tabLst>
                <a:tab pos="6729413" algn="r"/>
              </a:tabLst>
              <a:defRPr>
                <a:latin typeface="+mn-lt"/>
              </a:defRPr>
            </a:lvl4pPr>
            <a:lvl5pPr>
              <a:tabLst>
                <a:tab pos="5029200" algn="r"/>
              </a:tabLst>
              <a:defRPr baseline="0">
                <a:latin typeface="+mn-lt"/>
              </a:defRPr>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641366635"/>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atin typeface="+mn-lt"/>
              </a:defRPr>
            </a:lvl1pPr>
            <a:lvl2pPr>
              <a:tabLst>
                <a:tab pos="5029200" algn="r"/>
              </a:tabLst>
              <a:defRPr>
                <a:latin typeface="+mj-lt"/>
              </a:defRPr>
            </a:lvl2pPr>
            <a:lvl3pPr>
              <a:tabLst>
                <a:tab pos="5029200" algn="r"/>
              </a:tabLst>
              <a:defRPr>
                <a:latin typeface="+mn-lt"/>
              </a:defRPr>
            </a:lvl3pPr>
            <a:lvl4pPr>
              <a:tabLst>
                <a:tab pos="5029200" algn="r"/>
              </a:tabLst>
              <a:defRPr>
                <a:latin typeface="+mn-lt"/>
              </a:defRPr>
            </a:lvl4pPr>
            <a:lvl5pPr>
              <a:tabLst>
                <a:tab pos="5029200" algn="r"/>
              </a:tabLst>
              <a:defRPr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077439587"/>
      </p:ext>
    </p:extLst>
  </p:cSld>
  <p:clrMapOvr>
    <a:masterClrMapping/>
  </p:clrMapOvr>
  <p:transition>
    <p:fade/>
  </p:transition>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a:t>Click to edit Master title style</a:t>
            </a:r>
            <a:endParaRPr lang="en-US"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rmAutofit/>
          </a:bodyPr>
          <a:lstStyle>
            <a:lvl1pPr>
              <a:defRPr>
                <a:latin typeface="+mn-lt"/>
              </a:defRPr>
            </a:lvl1pPr>
            <a:lvl2pPr>
              <a:defRPr>
                <a:latin typeface="+mj-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186856975"/>
      </p:ext>
    </p:extLst>
  </p:cSld>
  <p:clrMapOvr>
    <a:masterClrMapping/>
  </p:clrMapOvr>
  <p:transition>
    <p:fade/>
  </p:transition>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603187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61204003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6"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lstStyle/>
          <a:p>
            <a:r>
              <a:rPr lang="en-US"/>
              <a:t>Click icon to add chart</a:t>
            </a:r>
            <a:endParaRPr lang="en-GB" dirty="0"/>
          </a:p>
        </p:txBody>
      </p:sp>
      <p:sp>
        <p:nvSpPr>
          <p:cNvPr id="18" name="Text Placeholder 8"/>
          <p:cNvSpPr>
            <a:spLocks noGrp="1"/>
          </p:cNvSpPr>
          <p:nvPr>
            <p:ph type="body" sz="quarter" idx="18"/>
          </p:nvPr>
        </p:nvSpPr>
        <p:spPr>
          <a:xfrm>
            <a:off x="501652" y="1700214"/>
            <a:ext cx="11188699" cy="357187"/>
          </a:xfrm>
        </p:spPr>
        <p:txBody>
          <a:bodyPr/>
          <a:lstStyle/>
          <a:p>
            <a:pPr lvl="0"/>
            <a:r>
              <a:rPr lang="en-US" noProof="0"/>
              <a:t>Edit Master text styles</a:t>
            </a:r>
          </a:p>
        </p:txBody>
      </p:sp>
      <p:sp>
        <p:nvSpPr>
          <p:cNvPr id="19" name="Text Placeholder 7"/>
          <p:cNvSpPr>
            <a:spLocks noGrp="1"/>
          </p:cNvSpPr>
          <p:nvPr>
            <p:ph type="body" sz="quarter" idx="23"/>
          </p:nvPr>
        </p:nvSpPr>
        <p:spPr>
          <a:xfrm>
            <a:off x="501651" y="6121014"/>
            <a:ext cx="11188700" cy="260737"/>
          </a:xfrm>
        </p:spPr>
        <p:txBody>
          <a:bodyPr>
            <a:normAutofit/>
          </a:bodyPr>
          <a:lstStyle>
            <a:lvl1pPr>
              <a:spcAft>
                <a:spcPts val="0"/>
              </a:spcAft>
              <a:defRPr sz="900"/>
            </a:lvl1pPr>
          </a:lstStyle>
          <a:p>
            <a:pPr lvl="0"/>
            <a:r>
              <a:rPr lang="en-US"/>
              <a:t>Edit Master text styles</a:t>
            </a:r>
          </a:p>
        </p:txBody>
      </p:sp>
    </p:spTree>
    <p:extLst>
      <p:ext uri="{BB962C8B-B14F-4D97-AF65-F5344CB8AC3E}">
        <p14:creationId xmlns:p14="http://schemas.microsoft.com/office/powerpoint/2010/main" val="35522126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0924286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6"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Chart Placeholder 3"/>
          <p:cNvSpPr>
            <a:spLocks noGrp="1"/>
          </p:cNvSpPr>
          <p:nvPr>
            <p:ph type="chart" sz="quarter" idx="15"/>
          </p:nvPr>
        </p:nvSpPr>
        <p:spPr>
          <a:xfrm>
            <a:off x="504000" y="2051999"/>
            <a:ext cx="3549549" cy="4069014"/>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1650" y="1665289"/>
            <a:ext cx="3562351"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303184" y="2051999"/>
            <a:ext cx="3561616" cy="4069014"/>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303185" y="1665289"/>
            <a:ext cx="3561615"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126397" y="2051999"/>
            <a:ext cx="3563953" cy="4069014"/>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126396" y="1659145"/>
            <a:ext cx="3563955" cy="398256"/>
          </a:xfrm>
        </p:spPr>
        <p:txBody>
          <a:bodyPr/>
          <a:lstStyle/>
          <a:p>
            <a:pPr lvl="0"/>
            <a:r>
              <a:rPr lang="en-US" noProof="0"/>
              <a:t>Edit Master text styles</a:t>
            </a:r>
          </a:p>
        </p:txBody>
      </p:sp>
      <p:sp>
        <p:nvSpPr>
          <p:cNvPr id="12" name="Text Placeholder 7"/>
          <p:cNvSpPr>
            <a:spLocks noGrp="1"/>
          </p:cNvSpPr>
          <p:nvPr>
            <p:ph type="body" sz="quarter" idx="23"/>
          </p:nvPr>
        </p:nvSpPr>
        <p:spPr>
          <a:xfrm>
            <a:off x="501649" y="6121014"/>
            <a:ext cx="11165419" cy="260737"/>
          </a:xfrm>
        </p:spPr>
        <p:txBody>
          <a:bodyPr>
            <a:normAutofit/>
          </a:bodyPr>
          <a:lstStyle>
            <a:lvl1pPr>
              <a:spcAft>
                <a:spcPts val="0"/>
              </a:spcAft>
              <a:defRPr sz="900"/>
            </a:lvl1pPr>
          </a:lstStyle>
          <a:p>
            <a:pPr lvl="0"/>
            <a:r>
              <a:rPr lang="en-US" noProof="0"/>
              <a:t>Edit Master text styles</a:t>
            </a:r>
          </a:p>
        </p:txBody>
      </p:sp>
    </p:spTree>
    <p:extLst>
      <p:ext uri="{BB962C8B-B14F-4D97-AF65-F5344CB8AC3E}">
        <p14:creationId xmlns:p14="http://schemas.microsoft.com/office/powerpoint/2010/main" val="2367425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01651" y="317500"/>
            <a:ext cx="11202669"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501651" y="651600"/>
            <a:ext cx="11202669"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Content Placeholder 3"/>
          <p:cNvSpPr>
            <a:spLocks noGrp="1"/>
          </p:cNvSpPr>
          <p:nvPr>
            <p:ph sz="quarter" idx="10"/>
          </p:nvPr>
        </p:nvSpPr>
        <p:spPr>
          <a:xfrm>
            <a:off x="501651" y="1665289"/>
            <a:ext cx="5305579"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2452083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8" name="Title Placeholder 1"/>
          <p:cNvSpPr>
            <a:spLocks noGrp="1"/>
          </p:cNvSpPr>
          <p:nvPr>
            <p:ph type="title" hasCustomPrompt="1"/>
          </p:nvPr>
        </p:nvSpPr>
        <p:spPr>
          <a:xfrm>
            <a:off x="501650" y="317500"/>
            <a:ext cx="11188700" cy="6985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1" name="Content Placeholder 3"/>
          <p:cNvSpPr>
            <a:spLocks noGrp="1"/>
          </p:cNvSpPr>
          <p:nvPr>
            <p:ph sz="quarter" idx="10"/>
          </p:nvPr>
        </p:nvSpPr>
        <p:spPr>
          <a:xfrm>
            <a:off x="501650" y="1665289"/>
            <a:ext cx="5305580" cy="4716461"/>
          </a:xfrm>
          <a:prstGeom prst="rect">
            <a:avLst/>
          </a:prstGeom>
        </p:spPr>
        <p:txBody>
          <a:bodyPr>
            <a:norm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83999" y="1665289"/>
            <a:ext cx="5306351" cy="4716461"/>
          </a:xfrm>
          <a:prstGeom prst="rect">
            <a:avLst/>
          </a:prstGeom>
        </p:spPr>
        <p:txBody>
          <a:bodyPr>
            <a:norm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06039116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3" y="2125013"/>
            <a:ext cx="5349128" cy="3996000"/>
          </a:xfrm>
        </p:spPr>
        <p:txBody>
          <a:bodyPr/>
          <a:lstStyle/>
          <a:p>
            <a:r>
              <a:rPr lang="en-US" noProof="0"/>
              <a:t>Click icon to add chart</a:t>
            </a:r>
            <a:endParaRPr lang="en-US" noProof="0" dirty="0"/>
          </a:p>
        </p:txBody>
      </p:sp>
      <p:sp>
        <p:nvSpPr>
          <p:cNvPr id="6" name="Text Placeholder 5"/>
          <p:cNvSpPr>
            <a:spLocks noGrp="1"/>
          </p:cNvSpPr>
          <p:nvPr>
            <p:ph type="body" sz="quarter" idx="22"/>
          </p:nvPr>
        </p:nvSpPr>
        <p:spPr>
          <a:xfrm>
            <a:off x="6341223" y="1665288"/>
            <a:ext cx="5349128" cy="420687"/>
          </a:xfrm>
        </p:spPr>
        <p:txBody>
          <a:bodyPr/>
          <a:lstStyle/>
          <a:p>
            <a:pPr lvl="0"/>
            <a:r>
              <a:rPr lang="en-US" noProof="0"/>
              <a:t>Edit Master text styles</a:t>
            </a:r>
          </a:p>
        </p:txBody>
      </p:sp>
      <p:sp>
        <p:nvSpPr>
          <p:cNvPr id="11"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5" name="Text Placeholder 7"/>
          <p:cNvSpPr>
            <a:spLocks noGrp="1"/>
          </p:cNvSpPr>
          <p:nvPr>
            <p:ph type="body" sz="quarter" idx="23"/>
          </p:nvPr>
        </p:nvSpPr>
        <p:spPr>
          <a:xfrm>
            <a:off x="501650" y="6121014"/>
            <a:ext cx="11188700" cy="260737"/>
          </a:xfrm>
        </p:spPr>
        <p:txBody>
          <a:bodyPr>
            <a:normAutofit/>
          </a:bodyPr>
          <a:lstStyle>
            <a:lvl1pPr>
              <a:spcAft>
                <a:spcPts val="0"/>
              </a:spcAft>
              <a:defRPr sz="1100"/>
            </a:lvl1pPr>
          </a:lstStyle>
          <a:p>
            <a:pPr lvl="0"/>
            <a:r>
              <a:rPr lang="en-US"/>
              <a:t>Edit Master text styles</a:t>
            </a:r>
          </a:p>
        </p:txBody>
      </p:sp>
    </p:spTree>
    <p:extLst>
      <p:ext uri="{BB962C8B-B14F-4D97-AF65-F5344CB8AC3E}">
        <p14:creationId xmlns:p14="http://schemas.microsoft.com/office/powerpoint/2010/main" val="75646652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lstStyle/>
          <a:p>
            <a:r>
              <a:rPr lang="en-US"/>
              <a:t>Click icon to add chart</a:t>
            </a:r>
            <a:endParaRPr lang="en-GB" dirty="0"/>
          </a:p>
        </p:txBody>
      </p:sp>
      <p:sp>
        <p:nvSpPr>
          <p:cNvPr id="6" name="Text Placeholder 5"/>
          <p:cNvSpPr>
            <a:spLocks noGrp="1"/>
          </p:cNvSpPr>
          <p:nvPr>
            <p:ph type="body" sz="quarter" idx="22"/>
          </p:nvPr>
        </p:nvSpPr>
        <p:spPr>
          <a:xfrm>
            <a:off x="6341222" y="1665288"/>
            <a:ext cx="5349129" cy="420687"/>
          </a:xfrm>
        </p:spPr>
        <p:txBody>
          <a:bodyPr/>
          <a:lstStyle/>
          <a:p>
            <a:pPr lvl="0"/>
            <a:r>
              <a:rPr lang="en-US" noProof="0"/>
              <a:t>Edit Master text styles</a:t>
            </a:r>
          </a:p>
        </p:txBody>
      </p:sp>
      <p:sp>
        <p:nvSpPr>
          <p:cNvPr id="11"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5" name="Text Placeholder 7"/>
          <p:cNvSpPr>
            <a:spLocks noGrp="1"/>
          </p:cNvSpPr>
          <p:nvPr>
            <p:ph type="body" sz="quarter" idx="23"/>
          </p:nvPr>
        </p:nvSpPr>
        <p:spPr>
          <a:xfrm>
            <a:off x="501649" y="6121014"/>
            <a:ext cx="11165419" cy="260737"/>
          </a:xfrm>
        </p:spPr>
        <p:txBody>
          <a:bodyPr>
            <a:normAutofit/>
          </a:bodyPr>
          <a:lstStyle>
            <a:lvl1pPr>
              <a:spcAft>
                <a:spcPts val="0"/>
              </a:spcAft>
              <a:defRPr sz="1100"/>
            </a:lvl1pPr>
          </a:lstStyle>
          <a:p>
            <a:pPr lvl="0"/>
            <a:r>
              <a:rPr lang="en-US"/>
              <a:t>Edit Master text styles</a:t>
            </a:r>
          </a:p>
        </p:txBody>
      </p:sp>
      <p:sp>
        <p:nvSpPr>
          <p:cNvPr id="9" name="Chart Placeholder 2"/>
          <p:cNvSpPr>
            <a:spLocks noGrp="1"/>
          </p:cNvSpPr>
          <p:nvPr>
            <p:ph type="chart" sz="quarter" idx="24"/>
          </p:nvPr>
        </p:nvSpPr>
        <p:spPr>
          <a:xfrm>
            <a:off x="501651" y="2125013"/>
            <a:ext cx="5339063" cy="3996000"/>
          </a:xfrm>
        </p:spPr>
        <p:txBody>
          <a:bodyPr/>
          <a:lstStyle/>
          <a:p>
            <a:r>
              <a:rPr lang="en-US"/>
              <a:t>Click icon to add chart</a:t>
            </a:r>
            <a:endParaRPr lang="en-GB" dirty="0"/>
          </a:p>
        </p:txBody>
      </p:sp>
      <p:sp>
        <p:nvSpPr>
          <p:cNvPr id="12" name="Text Placeholder 5"/>
          <p:cNvSpPr>
            <a:spLocks noGrp="1"/>
          </p:cNvSpPr>
          <p:nvPr>
            <p:ph type="body" sz="quarter" idx="25"/>
          </p:nvPr>
        </p:nvSpPr>
        <p:spPr>
          <a:xfrm>
            <a:off x="501649" y="1665288"/>
            <a:ext cx="5339064" cy="420687"/>
          </a:xfrm>
        </p:spPr>
        <p:txBody>
          <a:bodyPr/>
          <a:lstStyle/>
          <a:p>
            <a:pPr lvl="0"/>
            <a:r>
              <a:rPr lang="en-US" noProof="0"/>
              <a:t>Edit Master text styles</a:t>
            </a:r>
          </a:p>
        </p:txBody>
      </p:sp>
    </p:spTree>
    <p:extLst>
      <p:ext uri="{BB962C8B-B14F-4D97-AF65-F5344CB8AC3E}">
        <p14:creationId xmlns:p14="http://schemas.microsoft.com/office/powerpoint/2010/main" val="178758787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2" y="317500"/>
            <a:ext cx="11188699"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Content Placeholder 3"/>
          <p:cNvSpPr>
            <a:spLocks noGrp="1"/>
          </p:cNvSpPr>
          <p:nvPr>
            <p:ph sz="quarter" idx="10"/>
          </p:nvPr>
        </p:nvSpPr>
        <p:spPr>
          <a:xfrm>
            <a:off x="501650" y="1665289"/>
            <a:ext cx="4431857"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50349" y="1700214"/>
            <a:ext cx="624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353661305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6985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rmAutofit/>
          </a:bodyPr>
          <a:lstStyle>
            <a:lvl1pPr>
              <a:tabLst>
                <a:tab pos="5029200" algn="r"/>
              </a:tabLst>
              <a:defRPr sz="21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330473452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698500"/>
          </a:xfrm>
        </p:spPr>
        <p:txBody>
          <a:bodyPr/>
          <a:lstStyle/>
          <a:p>
            <a:r>
              <a:rPr lang="en-US"/>
              <a:t>Click to edit Master title style</a:t>
            </a:r>
            <a:endParaRPr lang="en-GB" dirty="0"/>
          </a:p>
        </p:txBody>
      </p:sp>
      <p:sp>
        <p:nvSpPr>
          <p:cNvPr id="4" name="Picture Placeholder 6"/>
          <p:cNvSpPr>
            <a:spLocks noGrp="1"/>
          </p:cNvSpPr>
          <p:nvPr>
            <p:ph type="pic" sz="quarter" idx="13"/>
          </p:nvPr>
        </p:nvSpPr>
        <p:spPr>
          <a:xfrm>
            <a:off x="501649" y="1700213"/>
            <a:ext cx="2712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27216" y="1700213"/>
            <a:ext cx="2712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52783" y="1700213"/>
            <a:ext cx="2712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8978351" y="1700213"/>
            <a:ext cx="2712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501650" y="3124200"/>
            <a:ext cx="2720468" cy="3257548"/>
          </a:xfrm>
        </p:spPr>
        <p:txBody>
          <a:bodyPr/>
          <a:lstStyle>
            <a:lvl1pPr>
              <a:defRPr b="1">
                <a:solidFill>
                  <a:schemeClr val="accent1"/>
                </a:solidFill>
                <a:latin typeface="+mj-lt"/>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149963" y="3120551"/>
            <a:ext cx="2712000" cy="3261199"/>
          </a:xfrm>
        </p:spPr>
        <p:txBody>
          <a:bodyPr/>
          <a:lstStyle>
            <a:lvl1pPr>
              <a:defRPr b="1">
                <a:solidFill>
                  <a:schemeClr val="accent1"/>
                </a:solidFill>
                <a:latin typeface="+mj-lt"/>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30040" y="3124200"/>
            <a:ext cx="2712000" cy="3257549"/>
          </a:xfrm>
        </p:spPr>
        <p:txBody>
          <a:bodyPr/>
          <a:lstStyle>
            <a:lvl1pPr>
              <a:defRPr b="1">
                <a:solidFill>
                  <a:schemeClr val="accent1"/>
                </a:solidFill>
                <a:latin typeface="+mj-lt"/>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8993169" y="3108508"/>
            <a:ext cx="2697183" cy="3273240"/>
          </a:xfrm>
        </p:spPr>
        <p:txBody>
          <a:bodyPr/>
          <a:lstStyle>
            <a:lvl1pPr>
              <a:defRPr b="1">
                <a:solidFill>
                  <a:schemeClr val="accent1"/>
                </a:solidFill>
                <a:latin typeface="+mj-lt"/>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8"/>
          <p:cNvSpPr>
            <a:spLocks noGrp="1"/>
          </p:cNvSpPr>
          <p:nvPr>
            <p:ph type="body" sz="quarter" idx="21" hasCustomPrompt="1"/>
          </p:nvPr>
        </p:nvSpPr>
        <p:spPr>
          <a:xfrm>
            <a:off x="501650" y="651600"/>
            <a:ext cx="11188701"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319143172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698500"/>
          </a:xfrm>
        </p:spPr>
        <p:txBody>
          <a:bodyPr/>
          <a:lstStyle/>
          <a:p>
            <a:r>
              <a:rPr lang="en-US" noProof="0"/>
              <a:t>Click to edit Master title style</a:t>
            </a:r>
            <a:endParaRPr lang="en-US" noProof="0" dirty="0"/>
          </a:p>
        </p:txBody>
      </p:sp>
      <p:sp>
        <p:nvSpPr>
          <p:cNvPr id="4" name="Rectangle 3"/>
          <p:cNvSpPr/>
          <p:nvPr/>
        </p:nvSpPr>
        <p:spPr>
          <a:xfrm>
            <a:off x="504000"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5" name="Rectangle 4"/>
          <p:cNvSpPr/>
          <p:nvPr/>
        </p:nvSpPr>
        <p:spPr>
          <a:xfrm>
            <a:off x="6224085"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6" name="Rectangle 5"/>
          <p:cNvSpPr/>
          <p:nvPr/>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7" name="Rectangle 6"/>
          <p:cNvSpPr/>
          <p:nvPr/>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8" name="Picture Placeholder 11"/>
          <p:cNvSpPr>
            <a:spLocks noGrp="1"/>
          </p:cNvSpPr>
          <p:nvPr>
            <p:ph type="pic" sz="quarter" idx="25"/>
          </p:nvPr>
        </p:nvSpPr>
        <p:spPr>
          <a:xfrm>
            <a:off x="504000" y="1880213"/>
            <a:ext cx="1968000" cy="1476000"/>
          </a:xfrm>
        </p:spPr>
        <p:txBody>
          <a:bodyPr/>
          <a:lstStyle>
            <a:lvl1pPr algn="ctr">
              <a:defRPr/>
            </a:lvl1pPr>
          </a:lstStyle>
          <a:p>
            <a:r>
              <a:rPr lang="en-US"/>
              <a:t>Click icon to add picture</a:t>
            </a:r>
            <a:endParaRPr lang="en-GB" dirty="0"/>
          </a:p>
        </p:txBody>
      </p:sp>
      <p:sp>
        <p:nvSpPr>
          <p:cNvPr id="9" name="Picture Placeholder 11"/>
          <p:cNvSpPr>
            <a:spLocks noGrp="1"/>
          </p:cNvSpPr>
          <p:nvPr>
            <p:ph type="pic" sz="quarter" idx="27"/>
          </p:nvPr>
        </p:nvSpPr>
        <p:spPr>
          <a:xfrm>
            <a:off x="6224085" y="1880213"/>
            <a:ext cx="1968000" cy="1476000"/>
          </a:xfrm>
        </p:spPr>
        <p:txBody>
          <a:bodyPr/>
          <a:lstStyle>
            <a:lvl1pPr algn="ctr">
              <a:defRPr/>
            </a:lvl1pPr>
          </a:lstStyle>
          <a:p>
            <a:r>
              <a:rPr lang="en-US"/>
              <a:t>Click icon to add picture</a:t>
            </a:r>
            <a:endParaRPr lang="en-GB" dirty="0"/>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a:t>Click icon to add picture</a:t>
            </a:r>
            <a:endParaRPr lang="en-GB" dirty="0"/>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a:t>Click icon to add picture</a:t>
            </a:r>
            <a:endParaRPr lang="en-GB" dirty="0"/>
          </a:p>
        </p:txBody>
      </p:sp>
      <p:sp>
        <p:nvSpPr>
          <p:cNvPr id="13" name="Text Placeholder 12"/>
          <p:cNvSpPr>
            <a:spLocks noGrp="1"/>
          </p:cNvSpPr>
          <p:nvPr>
            <p:ph type="body" sz="quarter" idx="32"/>
          </p:nvPr>
        </p:nvSpPr>
        <p:spPr>
          <a:xfrm>
            <a:off x="2683483" y="1880213"/>
            <a:ext cx="3288000" cy="1944000"/>
          </a:xfrm>
        </p:spPr>
        <p:txBody>
          <a:bodyPr/>
          <a:lstStyle>
            <a:lvl1pPr>
              <a:spcAft>
                <a:spcPts val="0"/>
              </a:spcAft>
              <a:defRPr b="1">
                <a:latin typeface="+mj-lt"/>
              </a:defRPr>
            </a:lvl1pPr>
            <a:lvl2pPr>
              <a:spcAft>
                <a:spcPts val="0"/>
              </a:spcAft>
              <a:defRPr b="0"/>
            </a:lvl2pPr>
          </a:lstStyle>
          <a:p>
            <a:pPr lvl="0"/>
            <a:r>
              <a:rPr lang="en-US"/>
              <a:t>Edit Master text styles</a:t>
            </a:r>
          </a:p>
          <a:p>
            <a:pPr lvl="1"/>
            <a:r>
              <a:rPr lang="en-US"/>
              <a:t>Second level</a:t>
            </a:r>
          </a:p>
        </p:txBody>
      </p:sp>
      <p:sp>
        <p:nvSpPr>
          <p:cNvPr id="14" name="Text Placeholder 12"/>
          <p:cNvSpPr>
            <a:spLocks noGrp="1"/>
          </p:cNvSpPr>
          <p:nvPr>
            <p:ph type="body" sz="quarter" idx="33"/>
          </p:nvPr>
        </p:nvSpPr>
        <p:spPr>
          <a:xfrm>
            <a:off x="8396560" y="1880213"/>
            <a:ext cx="3302592" cy="1944000"/>
          </a:xfrm>
        </p:spPr>
        <p:txBody>
          <a:bodyPr/>
          <a:lstStyle>
            <a:lvl1pPr>
              <a:spcAft>
                <a:spcPts val="0"/>
              </a:spcAft>
              <a:defRPr b="1">
                <a:latin typeface="+mj-lt"/>
              </a:defRPr>
            </a:lvl1pPr>
            <a:lvl2pPr>
              <a:spcAft>
                <a:spcPts val="0"/>
              </a:spcAft>
              <a:defRPr b="0"/>
            </a:lvl2pPr>
          </a:lstStyle>
          <a:p>
            <a:pPr lvl="0"/>
            <a:r>
              <a:rPr lang="en-US"/>
              <a:t>Edit Master text styles</a:t>
            </a:r>
          </a:p>
          <a:p>
            <a:pPr lvl="1"/>
            <a:r>
              <a:rPr lang="en-US"/>
              <a:t>Second level</a:t>
            </a:r>
          </a:p>
        </p:txBody>
      </p:sp>
      <p:sp>
        <p:nvSpPr>
          <p:cNvPr id="15" name="Text Placeholder 12"/>
          <p:cNvSpPr>
            <a:spLocks noGrp="1"/>
          </p:cNvSpPr>
          <p:nvPr>
            <p:ph type="body" sz="quarter" idx="34"/>
          </p:nvPr>
        </p:nvSpPr>
        <p:spPr>
          <a:xfrm>
            <a:off x="2683483" y="4256213"/>
            <a:ext cx="3288000" cy="1944000"/>
          </a:xfrm>
        </p:spPr>
        <p:txBody>
          <a:bodyPr/>
          <a:lstStyle>
            <a:lvl1pPr>
              <a:spcAft>
                <a:spcPts val="0"/>
              </a:spcAft>
              <a:defRPr b="1">
                <a:latin typeface="+mj-lt"/>
              </a:defRPr>
            </a:lvl1pPr>
            <a:lvl2pPr>
              <a:spcAft>
                <a:spcPts val="0"/>
              </a:spcAft>
              <a:defRPr b="0"/>
            </a:lvl2pPr>
          </a:lstStyle>
          <a:p>
            <a:pPr lvl="0"/>
            <a:r>
              <a:rPr lang="en-US"/>
              <a:t>Edit Master text styles</a:t>
            </a:r>
          </a:p>
          <a:p>
            <a:pPr lvl="1"/>
            <a:r>
              <a:rPr lang="en-US"/>
              <a:t>Second level</a:t>
            </a:r>
          </a:p>
        </p:txBody>
      </p:sp>
      <p:sp>
        <p:nvSpPr>
          <p:cNvPr id="16" name="Text Placeholder 12"/>
          <p:cNvSpPr>
            <a:spLocks noGrp="1"/>
          </p:cNvSpPr>
          <p:nvPr>
            <p:ph type="body" sz="quarter" idx="35"/>
          </p:nvPr>
        </p:nvSpPr>
        <p:spPr>
          <a:xfrm>
            <a:off x="8396560" y="4256213"/>
            <a:ext cx="3302592" cy="1944000"/>
          </a:xfrm>
        </p:spPr>
        <p:txBody>
          <a:bodyPr/>
          <a:lstStyle>
            <a:lvl1pPr>
              <a:spcAft>
                <a:spcPts val="0"/>
              </a:spcAft>
              <a:defRPr b="1">
                <a:latin typeface="+mj-lt"/>
              </a:defRPr>
            </a:lvl1pPr>
            <a:lvl2pPr>
              <a:spcAft>
                <a:spcPts val="0"/>
              </a:spcAft>
              <a:defRPr b="0"/>
            </a:lvl2pPr>
          </a:lstStyle>
          <a:p>
            <a:pPr lvl="0"/>
            <a:r>
              <a:rPr lang="en-US"/>
              <a:t>Edit Master text styles</a:t>
            </a:r>
          </a:p>
          <a:p>
            <a:pPr lvl="1"/>
            <a:r>
              <a:rPr lang="en-US"/>
              <a:t>Second level</a:t>
            </a:r>
          </a:p>
        </p:txBody>
      </p:sp>
      <p:sp>
        <p:nvSpPr>
          <p:cNvPr id="17"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8" name="Rectangle 17">
            <a:extLst>
              <a:ext uri="{FF2B5EF4-FFF2-40B4-BE49-F238E27FC236}">
                <a16:creationId xmlns:a16="http://schemas.microsoft.com/office/drawing/2014/main" id="{59D67354-589A-4134-9BF4-49073EF6916F}"/>
              </a:ext>
            </a:extLst>
          </p:cNvPr>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19" name="Rectangle 18">
            <a:extLst>
              <a:ext uri="{FF2B5EF4-FFF2-40B4-BE49-F238E27FC236}">
                <a16:creationId xmlns:a16="http://schemas.microsoft.com/office/drawing/2014/main" id="{8508A8FC-38F0-4C2F-8341-81E110B7DDFA}"/>
              </a:ext>
            </a:extLst>
          </p:cNvPr>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0" name="Rectangle 19">
            <a:extLst>
              <a:ext uri="{FF2B5EF4-FFF2-40B4-BE49-F238E27FC236}">
                <a16:creationId xmlns:a16="http://schemas.microsoft.com/office/drawing/2014/main" id="{D65299EA-E622-4E9E-AFE3-61DB41B094B4}"/>
              </a:ext>
            </a:extLst>
          </p:cNvPr>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1" name="Rectangle 20">
            <a:extLst>
              <a:ext uri="{FF2B5EF4-FFF2-40B4-BE49-F238E27FC236}">
                <a16:creationId xmlns:a16="http://schemas.microsoft.com/office/drawing/2014/main" id="{E897B3BB-FEAA-48F4-A091-7980D1AB72E6}"/>
              </a:ext>
            </a:extLst>
          </p:cNvPr>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Tree>
    <p:extLst>
      <p:ext uri="{BB962C8B-B14F-4D97-AF65-F5344CB8AC3E}">
        <p14:creationId xmlns:p14="http://schemas.microsoft.com/office/powerpoint/2010/main" val="4452646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6984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501651" y="1700214"/>
            <a:ext cx="3695700" cy="1971675"/>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06398" y="1700214"/>
            <a:ext cx="3683953" cy="1971675"/>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73075" y="1700214"/>
            <a:ext cx="3657600" cy="1971675"/>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501651" y="3832225"/>
            <a:ext cx="3683949" cy="2095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67200" y="3832225"/>
            <a:ext cx="3657600" cy="2095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06398" y="3832225"/>
            <a:ext cx="3683953" cy="2095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2381689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9518464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1"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61684046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6824" cy="1695450"/>
          </a:xfrm>
        </p:spPr>
        <p:txBody>
          <a:bodyPr/>
          <a:lstStyle>
            <a:lvl1pPr>
              <a:spcAft>
                <a:spcPts val="1000"/>
              </a:spcAft>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46195" y="1857892"/>
            <a:ext cx="5444156" cy="1695450"/>
          </a:xfrm>
        </p:spPr>
        <p:txBody>
          <a:bodyPr/>
          <a:lstStyle>
            <a:lvl1pPr>
              <a:spcAft>
                <a:spcPts val="1000"/>
              </a:spcAft>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a:xfrm>
            <a:off x="501651" y="317502"/>
            <a:ext cx="11188700" cy="698499"/>
          </a:xfrm>
        </p:spPr>
        <p:txBody>
          <a:bodyPr/>
          <a:lstStyle/>
          <a:p>
            <a:r>
              <a:rPr lang="en-US" noProof="0"/>
              <a:t>Click to edit Master title style</a:t>
            </a:r>
            <a:endParaRPr lang="en-US" noProof="0" dirty="0"/>
          </a:p>
        </p:txBody>
      </p:sp>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0" name="Rectangle 9">
            <a:extLst>
              <a:ext uri="{FF2B5EF4-FFF2-40B4-BE49-F238E27FC236}">
                <a16:creationId xmlns:a16="http://schemas.microsoft.com/office/drawing/2014/main" id="{FE6CB728-6065-4211-9B5B-36BB7061087A}"/>
              </a:ext>
            </a:extLst>
          </p:cNvPr>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1" name="Rectangle 10">
            <a:extLst>
              <a:ext uri="{FF2B5EF4-FFF2-40B4-BE49-F238E27FC236}">
                <a16:creationId xmlns:a16="http://schemas.microsoft.com/office/drawing/2014/main" id="{D5A45E81-7BCD-47BF-8332-21EC55FAE8C3}"/>
              </a:ext>
            </a:extLst>
          </p:cNvPr>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Tree>
    <p:extLst>
      <p:ext uri="{BB962C8B-B14F-4D97-AF65-F5344CB8AC3E}">
        <p14:creationId xmlns:p14="http://schemas.microsoft.com/office/powerpoint/2010/main" val="380154943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8941" cy="1695450"/>
          </a:xfrm>
        </p:spPr>
        <p:txBody>
          <a:bodyPr/>
          <a:lstStyle>
            <a:lvl1pPr>
              <a:spcAft>
                <a:spcPts val="1000"/>
              </a:spcAft>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21"/>
          </p:nvPr>
        </p:nvSpPr>
        <p:spPr>
          <a:xfrm>
            <a:off x="6246195" y="1857892"/>
            <a:ext cx="5454668" cy="1695450"/>
          </a:xfrm>
        </p:spPr>
        <p:txBody>
          <a:bodyPr/>
          <a:lstStyle>
            <a:lvl1pPr>
              <a:spcAft>
                <a:spcPts val="1000"/>
              </a:spcAft>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501651" y="317501"/>
            <a:ext cx="11188700" cy="697888"/>
          </a:xfrm>
        </p:spPr>
        <p:txBody>
          <a:bodyPr/>
          <a:lstStyle/>
          <a:p>
            <a:r>
              <a:rPr lang="en-US"/>
              <a:t>Click to edit Master title style</a:t>
            </a:r>
            <a:endParaRPr lang="en-GB"/>
          </a:p>
        </p:txBody>
      </p:sp>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0" name="Text Placeholder 8"/>
          <p:cNvSpPr>
            <a:spLocks noGrp="1"/>
          </p:cNvSpPr>
          <p:nvPr>
            <p:ph type="body" sz="quarter" idx="22"/>
          </p:nvPr>
        </p:nvSpPr>
        <p:spPr>
          <a:xfrm>
            <a:off x="504000" y="4249682"/>
            <a:ext cx="5466824" cy="1695450"/>
          </a:xfrm>
        </p:spPr>
        <p:txBody>
          <a:bodyPr/>
          <a:lstStyle>
            <a:lvl1pPr>
              <a:spcAft>
                <a:spcPts val="1000"/>
              </a:spcAft>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23"/>
          </p:nvPr>
        </p:nvSpPr>
        <p:spPr>
          <a:xfrm>
            <a:off x="6246194" y="4249682"/>
            <a:ext cx="5452959" cy="1695450"/>
          </a:xfrm>
        </p:spPr>
        <p:txBody>
          <a:bodyPr/>
          <a:lstStyle>
            <a:lvl1pPr>
              <a:spcAft>
                <a:spcPts val="1000"/>
              </a:spcAft>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504001" y="4103518"/>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13" name="Rectangle 12"/>
          <p:cNvSpPr/>
          <p:nvPr/>
        </p:nvSpPr>
        <p:spPr>
          <a:xfrm>
            <a:off x="6246194" y="4103518"/>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14" name="Picture Placeholder 29"/>
          <p:cNvSpPr>
            <a:spLocks noGrp="1"/>
          </p:cNvSpPr>
          <p:nvPr>
            <p:ph type="pic" sz="quarter" idx="24" hasCustomPrompt="1"/>
          </p:nvPr>
        </p:nvSpPr>
        <p:spPr>
          <a:xfrm>
            <a:off x="4754494"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5" name="Picture Placeholder 29"/>
          <p:cNvSpPr>
            <a:spLocks noGrp="1"/>
          </p:cNvSpPr>
          <p:nvPr>
            <p:ph type="pic" sz="quarter" idx="25" hasCustomPrompt="1"/>
          </p:nvPr>
        </p:nvSpPr>
        <p:spPr>
          <a:xfrm>
            <a:off x="10424617"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6" name="Text Placeholder 8"/>
          <p:cNvSpPr>
            <a:spLocks noGrp="1"/>
          </p:cNvSpPr>
          <p:nvPr>
            <p:ph type="body" sz="quarter" idx="13" hasCustomPrompt="1"/>
          </p:nvPr>
        </p:nvSpPr>
        <p:spPr>
          <a:xfrm>
            <a:off x="501651" y="651600"/>
            <a:ext cx="11197501"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7"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8" name="Rectangle 17">
            <a:extLst>
              <a:ext uri="{FF2B5EF4-FFF2-40B4-BE49-F238E27FC236}">
                <a16:creationId xmlns:a16="http://schemas.microsoft.com/office/drawing/2014/main" id="{B458C70C-38AA-41B8-857D-2E80BDDEEE7B}"/>
              </a:ext>
            </a:extLst>
          </p:cNvPr>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9" name="Rectangle 18">
            <a:extLst>
              <a:ext uri="{FF2B5EF4-FFF2-40B4-BE49-F238E27FC236}">
                <a16:creationId xmlns:a16="http://schemas.microsoft.com/office/drawing/2014/main" id="{6F97A482-F480-4FC9-89FA-30A1D342305A}"/>
              </a:ext>
            </a:extLst>
          </p:cNvPr>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20" name="Rectangle 19">
            <a:extLst>
              <a:ext uri="{FF2B5EF4-FFF2-40B4-BE49-F238E27FC236}">
                <a16:creationId xmlns:a16="http://schemas.microsoft.com/office/drawing/2014/main" id="{43BBAB48-2058-4E95-A60B-2E1C9F63F370}"/>
              </a:ext>
            </a:extLst>
          </p:cNvPr>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21" name="Rectangle 20">
            <a:extLst>
              <a:ext uri="{FF2B5EF4-FFF2-40B4-BE49-F238E27FC236}">
                <a16:creationId xmlns:a16="http://schemas.microsoft.com/office/drawing/2014/main" id="{EC9CCB69-A035-447D-BC34-A5F5BC7D949A}"/>
              </a:ext>
            </a:extLst>
          </p:cNvPr>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Tree>
    <p:extLst>
      <p:ext uri="{BB962C8B-B14F-4D97-AF65-F5344CB8AC3E}">
        <p14:creationId xmlns:p14="http://schemas.microsoft.com/office/powerpoint/2010/main" val="349691761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4" name="Rectangle 3"/>
          <p:cNvSpPr/>
          <p:nvPr/>
        </p:nvSpPr>
        <p:spPr>
          <a:xfrm>
            <a:off x="4320000" y="1705968"/>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p:nvSpPr>
        <p:spPr>
          <a:xfrm>
            <a:off x="504000" y="1700214"/>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p:nvSpPr>
        <p:spPr>
          <a:xfrm>
            <a:off x="8115300" y="1705968"/>
            <a:ext cx="358385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4325712" y="1851441"/>
            <a:ext cx="3540577" cy="3845754"/>
          </a:xfrm>
        </p:spPr>
        <p:txBody>
          <a:bodyPr/>
          <a:lstStyle>
            <a:lvl1pPr>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504000" y="1851441"/>
            <a:ext cx="3560000" cy="3845754"/>
          </a:xfrm>
        </p:spPr>
        <p:txBody>
          <a:bodyPr/>
          <a:lstStyle>
            <a:lvl1pPr>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128000" y="1851441"/>
            <a:ext cx="3571153" cy="3845754"/>
          </a:xfrm>
        </p:spPr>
        <p:txBody>
          <a:bodyPr/>
          <a:lstStyle>
            <a:lvl1pPr>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1" name="Rectangle 10">
            <a:extLst>
              <a:ext uri="{FF2B5EF4-FFF2-40B4-BE49-F238E27FC236}">
                <a16:creationId xmlns:a16="http://schemas.microsoft.com/office/drawing/2014/main" id="{9BDBA2A0-079F-412F-A73A-75B5BF79EE89}"/>
              </a:ext>
            </a:extLst>
          </p:cNvPr>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12" name="Rectangle 11">
            <a:extLst>
              <a:ext uri="{FF2B5EF4-FFF2-40B4-BE49-F238E27FC236}">
                <a16:creationId xmlns:a16="http://schemas.microsoft.com/office/drawing/2014/main" id="{859B26C1-E233-44AD-B9EC-FA94D6DBF298}"/>
              </a:ext>
            </a:extLst>
          </p:cNvPr>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13" name="Rectangle 12">
            <a:extLst>
              <a:ext uri="{FF2B5EF4-FFF2-40B4-BE49-F238E27FC236}">
                <a16:creationId xmlns:a16="http://schemas.microsoft.com/office/drawing/2014/main" id="{7F367FCF-B4F9-4FB7-A8BD-27363E526B49}"/>
              </a:ext>
            </a:extLst>
          </p:cNvPr>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Tree>
    <p:extLst>
      <p:ext uri="{BB962C8B-B14F-4D97-AF65-F5344CB8AC3E}">
        <p14:creationId xmlns:p14="http://schemas.microsoft.com/office/powerpoint/2010/main" val="358926731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705184"/>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a:lstStyle>
            <a:lvl1pPr>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a:lstStyle>
            <a:lvl1pPr>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a:lstStyle>
            <a:lvl1pPr>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a:lstStyle>
            <a:lvl1pPr>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56015509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9"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0" name="Text Placeholder 18"/>
          <p:cNvSpPr>
            <a:spLocks noGrp="1"/>
          </p:cNvSpPr>
          <p:nvPr>
            <p:ph idx="1"/>
          </p:nvPr>
        </p:nvSpPr>
        <p:spPr>
          <a:xfrm>
            <a:off x="501650" y="1665289"/>
            <a:ext cx="5594351" cy="4716463"/>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9325018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44332863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57563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292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649224"/>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44379286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60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0" name="TextBox 9"/>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Confidential</a:t>
            </a:r>
          </a:p>
        </p:txBody>
      </p:sp>
      <p:sp>
        <p:nvSpPr>
          <p:cNvPr id="11" name="TextBox 10"/>
          <p:cNvSpPr txBox="1"/>
          <p:nvPr userDrawn="1"/>
        </p:nvSpPr>
        <p:spPr>
          <a:xfrm>
            <a:off x="501649" y="6477001"/>
            <a:ext cx="5355168" cy="123111"/>
          </a:xfrm>
          <a:prstGeom prst="rect">
            <a:avLst/>
          </a:prstGeom>
          <a:noFill/>
        </p:spPr>
        <p:txBody>
          <a:bodyPr wrap="square" lIns="0" tIns="0" rIns="0" bIns="0" rtlCol="0">
            <a:spAutoFit/>
          </a:bodyPr>
          <a:lstStyle/>
          <a:p>
            <a:r>
              <a:rPr lang="fr-FR" sz="800" kern="1200" dirty="0">
                <a:solidFill>
                  <a:schemeClr val="bg1"/>
                </a:solidFill>
                <a:effectLst/>
                <a:latin typeface="+mn-lt"/>
                <a:ea typeface="+mn-ea"/>
                <a:cs typeface="+mn-cs"/>
              </a:rPr>
              <a:t>© 2020,</a:t>
            </a:r>
            <a:r>
              <a:rPr lang="fr-FR" sz="800" kern="1200" baseline="0" dirty="0">
                <a:solidFill>
                  <a:schemeClr val="bg1"/>
                </a:solidFill>
                <a:effectLst/>
                <a:latin typeface="+mn-lt"/>
                <a:ea typeface="+mn-ea"/>
                <a:cs typeface="+mn-cs"/>
              </a:rPr>
              <a:t> Deloitte Tax &amp; Consulting, SARL</a:t>
            </a:r>
            <a:endParaRPr lang="en-GB" sz="800" kern="1200" dirty="0">
              <a:solidFill>
                <a:schemeClr val="bg1"/>
              </a:solidFill>
              <a:effectLst/>
              <a:latin typeface="+mn-lt"/>
              <a:ea typeface="+mn-ea"/>
              <a:cs typeface="+mn-cs"/>
            </a:endParaRPr>
          </a:p>
        </p:txBody>
      </p:sp>
      <p:sp>
        <p:nvSpPr>
          <p:cNvPr id="12" name="TextBox 11"/>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‹N°›</a:t>
            </a:fld>
            <a:endParaRPr lang="en-US" sz="900"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19206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1731071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60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0" name="TextBox 9"/>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Confidential</a:t>
            </a:r>
          </a:p>
        </p:txBody>
      </p:sp>
      <p:sp>
        <p:nvSpPr>
          <p:cNvPr id="11" name="TextBox 10"/>
          <p:cNvSpPr txBox="1"/>
          <p:nvPr userDrawn="1"/>
        </p:nvSpPr>
        <p:spPr>
          <a:xfrm>
            <a:off x="501649" y="6477001"/>
            <a:ext cx="5355168" cy="123111"/>
          </a:xfrm>
          <a:prstGeom prst="rect">
            <a:avLst/>
          </a:prstGeom>
          <a:noFill/>
        </p:spPr>
        <p:txBody>
          <a:bodyPr wrap="square" lIns="0" tIns="0" rIns="0" bIns="0" rtlCol="0">
            <a:spAutoFit/>
          </a:bodyPr>
          <a:lstStyle/>
          <a:p>
            <a:r>
              <a:rPr lang="fr-FR" sz="800" kern="1200" dirty="0">
                <a:solidFill>
                  <a:schemeClr val="bg1"/>
                </a:solidFill>
                <a:effectLst/>
                <a:latin typeface="+mn-lt"/>
                <a:ea typeface="+mn-ea"/>
                <a:cs typeface="+mn-cs"/>
              </a:rPr>
              <a:t>© 2020,</a:t>
            </a:r>
            <a:r>
              <a:rPr lang="fr-FR" sz="800" kern="1200" baseline="0" dirty="0">
                <a:solidFill>
                  <a:schemeClr val="bg1"/>
                </a:solidFill>
                <a:effectLst/>
                <a:latin typeface="+mn-lt"/>
                <a:ea typeface="+mn-ea"/>
                <a:cs typeface="+mn-cs"/>
              </a:rPr>
              <a:t> Deloitte Tax &amp; Consulting, SARL</a:t>
            </a:r>
            <a:endParaRPr lang="en-GB" sz="800" kern="1200" dirty="0">
              <a:solidFill>
                <a:schemeClr val="bg1"/>
              </a:solidFill>
              <a:effectLst/>
              <a:latin typeface="+mn-lt"/>
              <a:ea typeface="+mn-ea"/>
              <a:cs typeface="+mn-cs"/>
            </a:endParaRPr>
          </a:p>
        </p:txBody>
      </p:sp>
      <p:sp>
        <p:nvSpPr>
          <p:cNvPr id="12" name="TextBox 11"/>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‹N°›</a:t>
            </a:fld>
            <a:endParaRPr lang="en-US" sz="900"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868674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60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0" name="TextBox 9"/>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Confidential</a:t>
            </a:r>
          </a:p>
        </p:txBody>
      </p:sp>
      <p:sp>
        <p:nvSpPr>
          <p:cNvPr id="11" name="TextBox 10"/>
          <p:cNvSpPr txBox="1"/>
          <p:nvPr userDrawn="1"/>
        </p:nvSpPr>
        <p:spPr>
          <a:xfrm>
            <a:off x="501649" y="6477001"/>
            <a:ext cx="5355168" cy="123111"/>
          </a:xfrm>
          <a:prstGeom prst="rect">
            <a:avLst/>
          </a:prstGeom>
          <a:noFill/>
        </p:spPr>
        <p:txBody>
          <a:bodyPr wrap="square" lIns="0" tIns="0" rIns="0" bIns="0" rtlCol="0">
            <a:spAutoFit/>
          </a:bodyPr>
          <a:lstStyle/>
          <a:p>
            <a:r>
              <a:rPr lang="fr-FR" sz="800" kern="1200" dirty="0">
                <a:solidFill>
                  <a:schemeClr val="bg1"/>
                </a:solidFill>
                <a:effectLst/>
                <a:latin typeface="+mn-lt"/>
                <a:ea typeface="+mn-ea"/>
                <a:cs typeface="+mn-cs"/>
              </a:rPr>
              <a:t>© 2020,</a:t>
            </a:r>
            <a:r>
              <a:rPr lang="fr-FR" sz="800" kern="1200" baseline="0" dirty="0">
                <a:solidFill>
                  <a:schemeClr val="bg1"/>
                </a:solidFill>
                <a:effectLst/>
                <a:latin typeface="+mn-lt"/>
                <a:ea typeface="+mn-ea"/>
                <a:cs typeface="+mn-cs"/>
              </a:rPr>
              <a:t> Deloitte Tax &amp; Consulting, SARL</a:t>
            </a:r>
            <a:endParaRPr lang="en-GB" sz="800" kern="1200" dirty="0">
              <a:solidFill>
                <a:schemeClr val="bg1"/>
              </a:solidFill>
              <a:effectLst/>
              <a:latin typeface="+mn-lt"/>
              <a:ea typeface="+mn-ea"/>
              <a:cs typeface="+mn-cs"/>
            </a:endParaRPr>
          </a:p>
        </p:txBody>
      </p:sp>
      <p:sp>
        <p:nvSpPr>
          <p:cNvPr id="12" name="TextBox 11"/>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‹N°›</a:t>
            </a:fld>
            <a:endParaRPr lang="en-US" sz="900"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427841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6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6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192199106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36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8" name="TextBox 7">
            <a:extLst>
              <a:ext uri="{FF2B5EF4-FFF2-40B4-BE49-F238E27FC236}">
                <a16:creationId xmlns:a16="http://schemas.microsoft.com/office/drawing/2014/main" id="{8188BC9E-0C2C-4EB3-82B0-F3C9CEC9B2FE}"/>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‹N°›</a:t>
            </a:fld>
            <a:endParaRPr lang="en-US" sz="900" noProof="0" dirty="0">
              <a:solidFill>
                <a:schemeClr val="bg1"/>
              </a:solidFill>
              <a:latin typeface="Calibri" panose="020F0502020204030204" pitchFamily="34" charset="0"/>
              <a:cs typeface="Calibri" panose="020F0502020204030204" pitchFamily="34" charset="0"/>
            </a:endParaRPr>
          </a:p>
        </p:txBody>
      </p:sp>
      <p:sp>
        <p:nvSpPr>
          <p:cNvPr id="9" name="TextBox 8"/>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Confidential</a:t>
            </a:r>
          </a:p>
        </p:txBody>
      </p:sp>
      <p:sp>
        <p:nvSpPr>
          <p:cNvPr id="10" name="TextBox 9"/>
          <p:cNvSpPr txBox="1"/>
          <p:nvPr userDrawn="1"/>
        </p:nvSpPr>
        <p:spPr>
          <a:xfrm>
            <a:off x="501649" y="6477001"/>
            <a:ext cx="5355168" cy="123111"/>
          </a:xfrm>
          <a:prstGeom prst="rect">
            <a:avLst/>
          </a:prstGeom>
          <a:noFill/>
        </p:spPr>
        <p:txBody>
          <a:bodyPr wrap="square" lIns="0" tIns="0" rIns="0" bIns="0" rtlCol="0">
            <a:spAutoFit/>
          </a:bodyPr>
          <a:lstStyle/>
          <a:p>
            <a:r>
              <a:rPr lang="fr-FR" sz="800" kern="1200" dirty="0">
                <a:solidFill>
                  <a:schemeClr val="bg1"/>
                </a:solidFill>
                <a:effectLst/>
                <a:latin typeface="+mn-lt"/>
                <a:ea typeface="+mn-ea"/>
                <a:cs typeface="+mn-cs"/>
              </a:rPr>
              <a:t>© 2020,</a:t>
            </a:r>
            <a:r>
              <a:rPr lang="fr-FR" sz="800" kern="1200" baseline="0" dirty="0">
                <a:solidFill>
                  <a:schemeClr val="bg1"/>
                </a:solidFill>
                <a:effectLst/>
                <a:latin typeface="+mn-lt"/>
                <a:ea typeface="+mn-ea"/>
                <a:cs typeface="+mn-cs"/>
              </a:rPr>
              <a:t> Deloitte Tax &amp; Consulting, SARL</a:t>
            </a:r>
            <a:endParaRPr lang="en-GB" sz="8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304888797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36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31593056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
        <p:nvSpPr>
          <p:cNvPr id="8" name="Text Placeholder 18"/>
          <p:cNvSpPr>
            <a:spLocks noGrp="1"/>
          </p:cNvSpPr>
          <p:nvPr>
            <p:ph idx="1"/>
          </p:nvPr>
        </p:nvSpPr>
        <p:spPr>
          <a:xfrm>
            <a:off x="502920" y="1665818"/>
            <a:ext cx="1125220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959683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50292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242706851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2920" y="2054581"/>
            <a:ext cx="1125220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2920" y="1659816"/>
            <a:ext cx="11252200" cy="357187"/>
          </a:xfrm>
        </p:spPr>
        <p:txBody>
          <a:bodyPr/>
          <a:lstStyle/>
          <a:p>
            <a:pPr lvl="0"/>
            <a:r>
              <a:rPr lang="en-US" noProof="0"/>
              <a:t>Edit Master text styles</a:t>
            </a:r>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7"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400213404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2920" y="2051999"/>
            <a:ext cx="3600000"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292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13"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2920" y="320040"/>
            <a:ext cx="11252200" cy="334101"/>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151935149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292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277075671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6969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50292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297817298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292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12"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243699258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502920" y="2125013"/>
            <a:ext cx="548251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502920" y="1665288"/>
            <a:ext cx="5534662" cy="409427"/>
          </a:xfrm>
        </p:spPr>
        <p:txBody>
          <a:bodyPr>
            <a:noAutofit/>
          </a:bodyPr>
          <a:lstStyle/>
          <a:p>
            <a:pPr lvl="0"/>
            <a:r>
              <a:rPr lang="en-US" noProof="0"/>
              <a:t>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16"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175726482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50292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44509903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50292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418337188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502920" y="1700213"/>
            <a:ext cx="2664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502920" y="3076573"/>
            <a:ext cx="2640000" cy="3222628"/>
          </a:xfrm>
        </p:spPr>
        <p:txBody>
          <a:bodyPr/>
          <a:lstStyle>
            <a:lvl1pPr>
              <a:defRPr b="1">
                <a:solidFill>
                  <a:schemeClr val="accent1"/>
                </a:solidFill>
                <a:latin typeface="+mj-lt"/>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221652635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atin typeface="+mj-lt"/>
              </a:defRPr>
            </a:lvl1pPr>
            <a:lvl2pPr>
              <a:spcAft>
                <a:spcPts val="0"/>
              </a:spcAft>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atin typeface="+mj-lt"/>
              </a:defRPr>
            </a:lvl1pPr>
            <a:lvl2pPr>
              <a:spcAft>
                <a:spcPts val="0"/>
              </a:spcAft>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363584501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502920" y="1700213"/>
            <a:ext cx="3627438" cy="2052830"/>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502920" y="3832225"/>
            <a:ext cx="3627438"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363600516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25545562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502920" y="320040"/>
            <a:ext cx="11252200" cy="334101"/>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502920" y="1857892"/>
            <a:ext cx="5544000" cy="1695451"/>
          </a:xfrm>
        </p:spPr>
        <p:txBody>
          <a:bodyPr/>
          <a:lstStyle>
            <a:lvl1pPr>
              <a:spcAft>
                <a:spcPts val="1333"/>
              </a:spcAft>
              <a:defRPr b="1">
                <a:solidFill>
                  <a:schemeClr val="accent1"/>
                </a:solidFill>
                <a:latin typeface="+mj-lt"/>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502920"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409440111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2019 Deloitte Development LLC.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1267128311"/>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2920"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502920"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50292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502920"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202623632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50292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50292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4149842074"/>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50292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183878267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2920"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154400760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502920" y="320040"/>
            <a:ext cx="11252200" cy="698501"/>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238396736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Internal_Copyright_End_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A410E3F-E78E-40BE-99FB-FEC47D79484A}"/>
              </a:ext>
            </a:extLst>
          </p:cNvPr>
          <p:cNvGrpSpPr>
            <a:grpSpLocks noChangeAspect="1"/>
          </p:cNvGrpSpPr>
          <p:nvPr userDrawn="1"/>
        </p:nvGrpSpPr>
        <p:grpSpPr>
          <a:xfrm>
            <a:off x="475325" y="457201"/>
            <a:ext cx="1998000" cy="374399"/>
            <a:chOff x="398463" y="404813"/>
            <a:chExt cx="1627187" cy="307975"/>
          </a:xfrm>
          <a:solidFill>
            <a:schemeClr val="tx1"/>
          </a:solidFill>
        </p:grpSpPr>
        <p:sp>
          <p:nvSpPr>
            <p:cNvPr id="5" name="Oval 5">
              <a:extLst>
                <a:ext uri="{FF2B5EF4-FFF2-40B4-BE49-F238E27FC236}">
                  <a16:creationId xmlns:a16="http://schemas.microsoft.com/office/drawing/2014/main" id="{ED69D944-5F81-489B-8A16-BC6E9FE2F8A2}"/>
                </a:ext>
              </a:extLst>
            </p:cNvPr>
            <p:cNvSpPr>
              <a:spLocks noChangeArrowheads="1"/>
            </p:cNvSpPr>
            <p:nvPr userDrawn="1"/>
          </p:nvSpPr>
          <p:spPr bwMode="auto">
            <a:xfrm>
              <a:off x="1938338" y="625475"/>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6" name="Freeform 6">
              <a:extLst>
                <a:ext uri="{FF2B5EF4-FFF2-40B4-BE49-F238E27FC236}">
                  <a16:creationId xmlns:a16="http://schemas.microsoft.com/office/drawing/2014/main" id="{E8F1CAA1-53F8-424E-8C3C-CE164965848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7" name="Rectangle 7">
              <a:extLst>
                <a:ext uri="{FF2B5EF4-FFF2-40B4-BE49-F238E27FC236}">
                  <a16:creationId xmlns:a16="http://schemas.microsoft.com/office/drawing/2014/main" id="{2C4003A2-12EC-4695-A2EC-C3F8EA42C87B}"/>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8" name="Freeform 8">
              <a:extLst>
                <a:ext uri="{FF2B5EF4-FFF2-40B4-BE49-F238E27FC236}">
                  <a16:creationId xmlns:a16="http://schemas.microsoft.com/office/drawing/2014/main" id="{376FADFF-C736-4D07-8428-682A0AA6ABE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9" name="Rectangle 9">
              <a:extLst>
                <a:ext uri="{FF2B5EF4-FFF2-40B4-BE49-F238E27FC236}">
                  <a16:creationId xmlns:a16="http://schemas.microsoft.com/office/drawing/2014/main" id="{AA3476C1-B75A-4125-A962-B27228888AF5}"/>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0" name="Rectangle 10">
              <a:extLst>
                <a:ext uri="{FF2B5EF4-FFF2-40B4-BE49-F238E27FC236}">
                  <a16:creationId xmlns:a16="http://schemas.microsoft.com/office/drawing/2014/main" id="{60607A26-8798-4FA0-8180-06006210AE60}"/>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1" name="Freeform 11">
              <a:extLst>
                <a:ext uri="{FF2B5EF4-FFF2-40B4-BE49-F238E27FC236}">
                  <a16:creationId xmlns:a16="http://schemas.microsoft.com/office/drawing/2014/main" id="{C995D5AC-D0FB-4FB6-A899-448DE2F81646}"/>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2" name="Freeform 12">
              <a:extLst>
                <a:ext uri="{FF2B5EF4-FFF2-40B4-BE49-F238E27FC236}">
                  <a16:creationId xmlns:a16="http://schemas.microsoft.com/office/drawing/2014/main" id="{ABC54E5B-678B-4D56-8DF4-0900B251391A}"/>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3" name="Freeform 13">
              <a:extLst>
                <a:ext uri="{FF2B5EF4-FFF2-40B4-BE49-F238E27FC236}">
                  <a16:creationId xmlns:a16="http://schemas.microsoft.com/office/drawing/2014/main" id="{4717BC51-6344-47FC-ACB0-22A49E4263E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4" name="Freeform 14">
              <a:extLst>
                <a:ext uri="{FF2B5EF4-FFF2-40B4-BE49-F238E27FC236}">
                  <a16:creationId xmlns:a16="http://schemas.microsoft.com/office/drawing/2014/main" id="{5F0D617A-15F0-4221-BDC0-10F1252790C4}"/>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15" name="TextBox 14"/>
          <p:cNvSpPr txBox="1"/>
          <p:nvPr userDrawn="1"/>
        </p:nvSpPr>
        <p:spPr>
          <a:xfrm>
            <a:off x="501649" y="6477001"/>
            <a:ext cx="5355168" cy="123111"/>
          </a:xfrm>
          <a:prstGeom prst="rect">
            <a:avLst/>
          </a:prstGeom>
          <a:noFill/>
        </p:spPr>
        <p:txBody>
          <a:bodyPr wrap="square" lIns="0" tIns="0" rIns="0" bIns="0" rtlCol="0">
            <a:spAutoFit/>
          </a:bodyPr>
          <a:lstStyle/>
          <a:p>
            <a:r>
              <a:rPr lang="fr-FR" sz="800" kern="1200" dirty="0">
                <a:solidFill>
                  <a:schemeClr val="tx1"/>
                </a:solidFill>
                <a:effectLst/>
                <a:latin typeface="+mn-lt"/>
                <a:ea typeface="+mn-ea"/>
                <a:cs typeface="+mn-cs"/>
              </a:rPr>
              <a:t>© 2020,</a:t>
            </a:r>
            <a:r>
              <a:rPr lang="fr-FR" sz="800" kern="1200" baseline="0" dirty="0">
                <a:solidFill>
                  <a:schemeClr val="tx1"/>
                </a:solidFill>
                <a:effectLst/>
                <a:latin typeface="+mn-lt"/>
                <a:ea typeface="+mn-ea"/>
                <a:cs typeface="+mn-cs"/>
              </a:rPr>
              <a:t> Deloitte </a:t>
            </a:r>
            <a:r>
              <a:rPr lang="fr-FR" sz="800" kern="1200" baseline="0" dirty="0" err="1">
                <a:solidFill>
                  <a:schemeClr val="tx1"/>
                </a:solidFill>
                <a:effectLst/>
                <a:latin typeface="+mn-lt"/>
                <a:ea typeface="+mn-ea"/>
                <a:cs typeface="+mn-cs"/>
              </a:rPr>
              <a:t>Tax</a:t>
            </a:r>
            <a:r>
              <a:rPr lang="fr-FR" sz="800" kern="1200" baseline="0" dirty="0">
                <a:solidFill>
                  <a:schemeClr val="tx1"/>
                </a:solidFill>
                <a:effectLst/>
                <a:latin typeface="+mn-lt"/>
                <a:ea typeface="+mn-ea"/>
                <a:cs typeface="+mn-cs"/>
              </a:rPr>
              <a:t> &amp; Consulting, SARL</a:t>
            </a:r>
            <a:endParaRPr lang="en-GB" sz="800" kern="1200" dirty="0">
              <a:solidFill>
                <a:schemeClr val="tx1"/>
              </a:solidFill>
              <a:effectLst/>
              <a:latin typeface="+mn-lt"/>
              <a:ea typeface="+mn-ea"/>
              <a:cs typeface="+mn-cs"/>
            </a:endParaRPr>
          </a:p>
        </p:txBody>
      </p:sp>
      <p:sp>
        <p:nvSpPr>
          <p:cNvPr id="16" name="Rectangle 15"/>
          <p:cNvSpPr/>
          <p:nvPr userDrawn="1"/>
        </p:nvSpPr>
        <p:spPr>
          <a:xfrm>
            <a:off x="401742" y="4305052"/>
            <a:ext cx="8825386" cy="181588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800" kern="1200" dirty="0">
                <a:solidFill>
                  <a:schemeClr val="tx1"/>
                </a:solidFill>
                <a:effectLst/>
                <a:latin typeface="+mn-lt"/>
                <a:ea typeface="+mn-ea"/>
                <a:cs typeface="+mn-cs"/>
              </a:rPr>
              <a:t>Deloitte refers to one or more of Deloitte </a:t>
            </a:r>
            <a:r>
              <a:rPr lang="en-US" sz="800" kern="1200" dirty="0" err="1">
                <a:solidFill>
                  <a:schemeClr val="tx1"/>
                </a:solidFill>
                <a:effectLst/>
                <a:latin typeface="+mn-lt"/>
                <a:ea typeface="+mn-ea"/>
                <a:cs typeface="+mn-cs"/>
              </a:rPr>
              <a:t>Touche</a:t>
            </a:r>
            <a:r>
              <a:rPr lang="en-US" sz="800" kern="1200" dirty="0">
                <a:solidFill>
                  <a:schemeClr val="tx1"/>
                </a:solidFill>
                <a:effectLst/>
                <a:latin typeface="+mn-lt"/>
                <a:ea typeface="+mn-ea"/>
                <a:cs typeface="+mn-cs"/>
              </a:rPr>
              <a:t> Tohmatsu Limited (“DTTL”), its global network of member firms, and their related entities (collectively, the “Deloitte organization”). DTTL (also referred to as “Deloitte Global”) and each of its member firms and related entities are legally separate and independent entities, which cannot obligate or bind each other in respect of third parties. DTTL and each DTTL member firm and related entity is liable only for its own acts and omissions, and not those of each other. DTTL does not provide services to clients. Please see </a:t>
            </a:r>
            <a:r>
              <a:rPr lang="en-US" sz="800" kern="1200" dirty="0">
                <a:solidFill>
                  <a:schemeClr val="tx1"/>
                </a:solidFill>
                <a:effectLst/>
                <a:latin typeface="+mn-lt"/>
                <a:ea typeface="+mn-ea"/>
                <a:cs typeface="+mn-cs"/>
                <a:hlinkClick r:id="rId2"/>
              </a:rPr>
              <a:t>www.deloitte.com/about</a:t>
            </a:r>
            <a:r>
              <a:rPr lang="en-US" sz="800" kern="1200" dirty="0">
                <a:solidFill>
                  <a:schemeClr val="tx1"/>
                </a:solidFill>
                <a:effectLst/>
                <a:latin typeface="+mn-lt"/>
                <a:ea typeface="+mn-ea"/>
                <a:cs typeface="+mn-cs"/>
              </a:rPr>
              <a:t> to learn more.</a:t>
            </a:r>
          </a:p>
          <a:p>
            <a:pPr rtl="0"/>
            <a:endParaRPr lang="en-GB" sz="800" kern="1200" dirty="0">
              <a:solidFill>
                <a:schemeClr val="tx1"/>
              </a:solidFill>
              <a:effectLst/>
              <a:latin typeface="+mn-lt"/>
              <a:ea typeface="+mn-ea"/>
              <a:cs typeface="+mn-cs"/>
            </a:endParaRPr>
          </a:p>
          <a:p>
            <a:pPr rtl="0"/>
            <a:r>
              <a:rPr lang="en-US" sz="800" kern="1200" dirty="0">
                <a:solidFill>
                  <a:schemeClr val="tx1"/>
                </a:solidFill>
                <a:effectLst/>
                <a:latin typeface="+mn-lt"/>
                <a:ea typeface="+mn-ea"/>
                <a:cs typeface="+mn-cs"/>
              </a:rPr>
              <a:t>Deloitte is a leading global provider of audit and assurance, consulting, financial advisory, risk advisory, tax and related services. Our global network of member firms and related entities in more than 150 countries and territories (collectively, the “Deloitte organization”) serves four out of five Fortune Global 500® companies. Learn how Deloitte’s approximately 312,000 people make an impact that matters at </a:t>
            </a:r>
            <a:r>
              <a:rPr lang="en-US" sz="800" kern="1200" dirty="0">
                <a:solidFill>
                  <a:schemeClr val="tx1"/>
                </a:solidFill>
                <a:effectLst/>
                <a:latin typeface="+mn-lt"/>
                <a:ea typeface="+mn-ea"/>
                <a:cs typeface="+mn-cs"/>
                <a:hlinkClick r:id="rId3"/>
              </a:rPr>
              <a:t>www.deloitte.com</a:t>
            </a:r>
            <a:r>
              <a:rPr lang="en-US" sz="800" kern="1200" dirty="0">
                <a:solidFill>
                  <a:schemeClr val="tx1"/>
                </a:solidFill>
                <a:effectLst/>
                <a:latin typeface="+mn-lt"/>
                <a:ea typeface="+mn-ea"/>
                <a:cs typeface="+mn-cs"/>
              </a:rPr>
              <a:t>.</a:t>
            </a:r>
            <a:endParaRPr lang="en-GB" sz="800" kern="1200" dirty="0">
              <a:solidFill>
                <a:schemeClr val="tx1"/>
              </a:solidFill>
              <a:effectLst/>
              <a:latin typeface="+mn-lt"/>
              <a:ea typeface="+mn-ea"/>
              <a:cs typeface="+mn-cs"/>
            </a:endParaRPr>
          </a:p>
          <a:p>
            <a:pPr rtl="0"/>
            <a:endParaRPr lang="en-GB" sz="800" kern="1200" dirty="0">
              <a:solidFill>
                <a:schemeClr val="tx1"/>
              </a:solidFill>
              <a:effectLst/>
              <a:latin typeface="+mn-lt"/>
              <a:ea typeface="+mn-ea"/>
              <a:cs typeface="+mn-cs"/>
            </a:endParaRPr>
          </a:p>
          <a:p>
            <a:pPr rtl="0"/>
            <a:r>
              <a:rPr lang="en-US" sz="800" kern="1200" dirty="0">
                <a:solidFill>
                  <a:schemeClr val="tx1"/>
                </a:solidFill>
                <a:effectLst/>
                <a:latin typeface="+mn-lt"/>
                <a:ea typeface="+mn-ea"/>
                <a:cs typeface="+mn-cs"/>
              </a:rPr>
              <a:t>This communication and any attachment to it is for internal distribution among personnel of Deloitte </a:t>
            </a:r>
            <a:r>
              <a:rPr lang="en-US" sz="800" kern="1200" dirty="0" err="1">
                <a:solidFill>
                  <a:schemeClr val="tx1"/>
                </a:solidFill>
                <a:effectLst/>
                <a:latin typeface="+mn-lt"/>
                <a:ea typeface="+mn-ea"/>
                <a:cs typeface="+mn-cs"/>
              </a:rPr>
              <a:t>Touche</a:t>
            </a:r>
            <a:r>
              <a:rPr lang="en-US" sz="800" kern="1200" dirty="0">
                <a:solidFill>
                  <a:schemeClr val="tx1"/>
                </a:solidFill>
                <a:effectLst/>
                <a:latin typeface="+mn-lt"/>
                <a:ea typeface="+mn-ea"/>
                <a:cs typeface="+mn-cs"/>
              </a:rPr>
              <a:t> Tohmatsu Limited (“DTTL”), its global network of member firms and their related entities (collectively, the “Deloitte organization”). It may contain confidential information and is intended solely for the use of the individual or entity to whom it is addressed. If you are not the intended recipient, please notify us immediately by replying to this email and then please delete this communication and all copies of it on your system. Please do not use this communication in any </a:t>
            </a:r>
            <a:r>
              <a:rPr lang="en-GB" sz="800" kern="1200" dirty="0">
                <a:solidFill>
                  <a:schemeClr val="tx1"/>
                </a:solidFill>
                <a:effectLst/>
                <a:latin typeface="+mn-lt"/>
                <a:ea typeface="+mn-ea"/>
                <a:cs typeface="+mn-cs"/>
              </a:rPr>
              <a:t>way.</a:t>
            </a:r>
          </a:p>
          <a:p>
            <a:pPr rtl="0"/>
            <a:endParaRPr lang="en-GB" sz="800" kern="1200" dirty="0">
              <a:solidFill>
                <a:schemeClr val="tx1"/>
              </a:solidFill>
              <a:effectLst/>
              <a:latin typeface="+mn-lt"/>
              <a:ea typeface="+mn-ea"/>
              <a:cs typeface="+mn-cs"/>
            </a:endParaRPr>
          </a:p>
          <a:p>
            <a:pPr rtl="0"/>
            <a:r>
              <a:rPr lang="en-US" sz="800" kern="1200" dirty="0">
                <a:solidFill>
                  <a:schemeClr val="tx1"/>
                </a:solidFill>
                <a:effectLst/>
                <a:latin typeface="+mn-lt"/>
                <a:ea typeface="+mn-ea"/>
                <a:cs typeface="+mn-cs"/>
              </a:rPr>
              <a:t>None of DTTL, its member firms, related entities, employees or agents shall be responsible for any loss or damage whatsoever arising directly or indirectly in connection with any person relying on this communication. DTTL and each of its member firms, and their related entities, are legally separate and independent entities.</a:t>
            </a:r>
          </a:p>
        </p:txBody>
      </p:sp>
      <p:sp>
        <p:nvSpPr>
          <p:cNvPr id="17" name="TextBox 16"/>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Confidential</a:t>
            </a:r>
          </a:p>
        </p:txBody>
      </p:sp>
      <p:sp>
        <p:nvSpPr>
          <p:cNvPr id="18" name="Picture Placeholder 2"/>
          <p:cNvSpPr>
            <a:spLocks noGrp="1"/>
          </p:cNvSpPr>
          <p:nvPr>
            <p:ph type="pic" sz="quarter" idx="14" hasCustomPrompt="1"/>
          </p:nvPr>
        </p:nvSpPr>
        <p:spPr>
          <a:xfrm>
            <a:off x="9370847" y="4211955"/>
            <a:ext cx="2319503" cy="1725448"/>
          </a:xfrm>
        </p:spPr>
        <p:txBody>
          <a:bodyPr anchor="ctr" anchorCtr="0"/>
          <a:lstStyle>
            <a:lvl1pPr algn="ctr">
              <a:defRPr sz="900"/>
            </a:lvl1pPr>
          </a:lstStyle>
          <a:p>
            <a:r>
              <a:rPr lang="en-GB" sz="900" dirty="0"/>
              <a:t>Insert sponsorship mark here</a:t>
            </a:r>
            <a:endParaRPr lang="en-GB" dirty="0"/>
          </a:p>
        </p:txBody>
      </p:sp>
      <p:sp>
        <p:nvSpPr>
          <p:cNvPr id="19" name="Text Placeholder 7"/>
          <p:cNvSpPr>
            <a:spLocks noGrp="1"/>
          </p:cNvSpPr>
          <p:nvPr>
            <p:ph type="body" sz="quarter" idx="15"/>
          </p:nvPr>
        </p:nvSpPr>
        <p:spPr>
          <a:xfrm>
            <a:off x="9370850" y="6018028"/>
            <a:ext cx="2319501" cy="363722"/>
          </a:xfrm>
        </p:spPr>
        <p:txBody>
          <a:bodyPr anchor="b" anchorCtr="0"/>
          <a:lstStyle>
            <a:lvl1pPr>
              <a:lnSpc>
                <a:spcPct val="100000"/>
              </a:lnSpc>
              <a:defRPr sz="950"/>
            </a:lvl1pPr>
          </a:lstStyle>
          <a:p>
            <a:pPr lvl="0"/>
            <a:r>
              <a:rPr lang="en-US"/>
              <a:t>Click to edit Master text styles</a:t>
            </a:r>
          </a:p>
        </p:txBody>
      </p:sp>
    </p:spTree>
    <p:extLst>
      <p:ext uri="{BB962C8B-B14F-4D97-AF65-F5344CB8AC3E}">
        <p14:creationId xmlns:p14="http://schemas.microsoft.com/office/powerpoint/2010/main" val="616777976"/>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Internal_Copyright_End_Slide_black">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solidFill>
                  <a:schemeClr val="bg1"/>
                </a:solidFill>
              </a:defRPr>
            </a:lvl1pPr>
          </a:lstStyle>
          <a:p>
            <a:pPr lvl="0"/>
            <a:r>
              <a:rPr lang="en-US"/>
              <a:t>Edit Master text styles</a:t>
            </a:r>
          </a:p>
        </p:txBody>
      </p:sp>
      <p:grpSp>
        <p:nvGrpSpPr>
          <p:cNvPr id="20" name="Group 19">
            <a:extLst>
              <a:ext uri="{FF2B5EF4-FFF2-40B4-BE49-F238E27FC236}">
                <a16:creationId xmlns:a16="http://schemas.microsoft.com/office/drawing/2014/main" id="{42709ED3-84FD-4AF8-92AD-CD005917B5F3}"/>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1F1E0114-F0A7-467B-8A1A-C9A59C2AA2E0}"/>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a:extLst>
                <a:ext uri="{FF2B5EF4-FFF2-40B4-BE49-F238E27FC236}">
                  <a16:creationId xmlns:a16="http://schemas.microsoft.com/office/drawing/2014/main" id="{A8FCE242-F1D4-4297-8428-C83E0124989A}"/>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7">
              <a:extLst>
                <a:ext uri="{FF2B5EF4-FFF2-40B4-BE49-F238E27FC236}">
                  <a16:creationId xmlns:a16="http://schemas.microsoft.com/office/drawing/2014/main" id="{597DD4B4-42AB-452A-A6D6-A8FD20B67557}"/>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8">
              <a:extLst>
                <a:ext uri="{FF2B5EF4-FFF2-40B4-BE49-F238E27FC236}">
                  <a16:creationId xmlns:a16="http://schemas.microsoft.com/office/drawing/2014/main" id="{CAD1AAB6-7E99-4C8E-B4C5-BDE096522D2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9">
              <a:extLst>
                <a:ext uri="{FF2B5EF4-FFF2-40B4-BE49-F238E27FC236}">
                  <a16:creationId xmlns:a16="http://schemas.microsoft.com/office/drawing/2014/main" id="{7910799C-DC81-4B0E-ADDD-5E686F39AF7D}"/>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Rectangle 10">
              <a:extLst>
                <a:ext uri="{FF2B5EF4-FFF2-40B4-BE49-F238E27FC236}">
                  <a16:creationId xmlns:a16="http://schemas.microsoft.com/office/drawing/2014/main" id="{199BCC0F-2DCD-4F3F-8BE6-577A494B1596}"/>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a:extLst>
                <a:ext uri="{FF2B5EF4-FFF2-40B4-BE49-F238E27FC236}">
                  <a16:creationId xmlns:a16="http://schemas.microsoft.com/office/drawing/2014/main" id="{5D7D2CB3-5327-4C8E-B736-C34180802BA5}"/>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2">
              <a:extLst>
                <a:ext uri="{FF2B5EF4-FFF2-40B4-BE49-F238E27FC236}">
                  <a16:creationId xmlns:a16="http://schemas.microsoft.com/office/drawing/2014/main" id="{9A1B8BFD-4FD1-4E20-90DA-ED1431F44A41}"/>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3">
              <a:extLst>
                <a:ext uri="{FF2B5EF4-FFF2-40B4-BE49-F238E27FC236}">
                  <a16:creationId xmlns:a16="http://schemas.microsoft.com/office/drawing/2014/main" id="{287FC850-A3B0-49E6-B45F-D82F1736743F}"/>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4">
              <a:extLst>
                <a:ext uri="{FF2B5EF4-FFF2-40B4-BE49-F238E27FC236}">
                  <a16:creationId xmlns:a16="http://schemas.microsoft.com/office/drawing/2014/main" id="{03A54152-E7D9-47BA-81F0-736C9BC5E98D}"/>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3" name="TextBox 32"/>
          <p:cNvSpPr txBox="1"/>
          <p:nvPr userDrawn="1"/>
        </p:nvSpPr>
        <p:spPr>
          <a:xfrm>
            <a:off x="6327786" y="6469605"/>
            <a:ext cx="4896560" cy="138499"/>
          </a:xfrm>
          <a:prstGeom prst="rect">
            <a:avLst/>
          </a:prstGeom>
          <a:noFill/>
        </p:spPr>
        <p:txBody>
          <a:bodyPr wrap="square" lIns="0" tIns="0" rIns="0" bIns="0" rtlCol="0">
            <a:spAutoFit/>
          </a:bodyPr>
          <a:lstStyle/>
          <a:p>
            <a:pPr marL="0" marR="0" lvl="0" indent="0" algn="r" defTabSz="1219170" rtl="0" eaLnBrk="1" fontAlgn="auto" latinLnBrk="0" hangingPunct="1">
              <a:lnSpc>
                <a:spcPct val="100000"/>
              </a:lnSpc>
              <a:spcBef>
                <a:spcPts val="0"/>
              </a:spcBef>
              <a:spcAft>
                <a:spcPts val="0"/>
              </a:spcAft>
              <a:buClrTx/>
              <a:buSzPct val="100000"/>
              <a:buFont typeface="Arial"/>
              <a:buNone/>
              <a:tabLst/>
              <a:defRPr/>
            </a:pPr>
            <a:r>
              <a:rPr lang="en-US" sz="900" noProof="0" dirty="0">
                <a:solidFill>
                  <a:schemeClr val="bg1"/>
                </a:solidFill>
                <a:latin typeface="Calibri" panose="020F0502020204030204" pitchFamily="34" charset="0"/>
                <a:cs typeface="Calibri" panose="020F0502020204030204" pitchFamily="34" charset="0"/>
              </a:rPr>
              <a:t>Confidential</a:t>
            </a:r>
          </a:p>
        </p:txBody>
      </p:sp>
      <p:sp>
        <p:nvSpPr>
          <p:cNvPr id="34" name="TextBox 33"/>
          <p:cNvSpPr txBox="1"/>
          <p:nvPr userDrawn="1"/>
        </p:nvSpPr>
        <p:spPr>
          <a:xfrm>
            <a:off x="494251" y="6469606"/>
            <a:ext cx="5355168" cy="123111"/>
          </a:xfrm>
          <a:prstGeom prst="rect">
            <a:avLst/>
          </a:prstGeom>
          <a:noFill/>
        </p:spPr>
        <p:txBody>
          <a:bodyPr wrap="square" lIns="0" tIns="0" rIns="0" bIns="0" rtlCol="0">
            <a:spAutoFit/>
          </a:bodyPr>
          <a:lstStyle/>
          <a:p>
            <a:r>
              <a:rPr lang="fr-FR" sz="800" kern="1200" dirty="0">
                <a:solidFill>
                  <a:schemeClr val="bg1"/>
                </a:solidFill>
                <a:effectLst/>
                <a:latin typeface="+mn-lt"/>
                <a:ea typeface="+mn-ea"/>
                <a:cs typeface="+mn-cs"/>
              </a:rPr>
              <a:t>© 2020,</a:t>
            </a:r>
            <a:r>
              <a:rPr lang="fr-FR" sz="800" kern="1200" baseline="0" dirty="0">
                <a:solidFill>
                  <a:schemeClr val="bg1"/>
                </a:solidFill>
                <a:effectLst/>
                <a:latin typeface="+mn-lt"/>
                <a:ea typeface="+mn-ea"/>
                <a:cs typeface="+mn-cs"/>
              </a:rPr>
              <a:t> Deloitte </a:t>
            </a:r>
            <a:r>
              <a:rPr lang="fr-FR" sz="800" kern="1200" baseline="0" dirty="0" err="1">
                <a:solidFill>
                  <a:schemeClr val="bg1"/>
                </a:solidFill>
                <a:effectLst/>
                <a:latin typeface="+mn-lt"/>
                <a:ea typeface="+mn-ea"/>
                <a:cs typeface="+mn-cs"/>
              </a:rPr>
              <a:t>Tax</a:t>
            </a:r>
            <a:r>
              <a:rPr lang="fr-FR" sz="800" kern="1200" baseline="0" dirty="0">
                <a:solidFill>
                  <a:schemeClr val="bg1"/>
                </a:solidFill>
                <a:effectLst/>
                <a:latin typeface="+mn-lt"/>
                <a:ea typeface="+mn-ea"/>
                <a:cs typeface="+mn-cs"/>
              </a:rPr>
              <a:t> &amp; Consulting, SARL</a:t>
            </a:r>
            <a:endParaRPr lang="en-GB" sz="800" kern="1200" dirty="0">
              <a:solidFill>
                <a:schemeClr val="bg1"/>
              </a:solidFill>
              <a:effectLst/>
              <a:latin typeface="+mn-lt"/>
              <a:ea typeface="+mn-ea"/>
              <a:cs typeface="+mn-cs"/>
            </a:endParaRPr>
          </a:p>
        </p:txBody>
      </p:sp>
      <p:sp>
        <p:nvSpPr>
          <p:cNvPr id="18" name="Rectangle 17"/>
          <p:cNvSpPr/>
          <p:nvPr userDrawn="1"/>
        </p:nvSpPr>
        <p:spPr>
          <a:xfrm>
            <a:off x="401742" y="4305052"/>
            <a:ext cx="8825386" cy="181588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800" kern="1200" dirty="0">
                <a:solidFill>
                  <a:schemeClr val="bg1"/>
                </a:solidFill>
                <a:effectLst/>
                <a:latin typeface="+mn-lt"/>
                <a:ea typeface="+mn-ea"/>
                <a:cs typeface="+mn-cs"/>
              </a:rPr>
              <a:t>Deloitte refers to one or more of Deloitte </a:t>
            </a:r>
            <a:r>
              <a:rPr lang="en-US" sz="800" kern="1200" dirty="0" err="1">
                <a:solidFill>
                  <a:schemeClr val="bg1"/>
                </a:solidFill>
                <a:effectLst/>
                <a:latin typeface="+mn-lt"/>
                <a:ea typeface="+mn-ea"/>
                <a:cs typeface="+mn-cs"/>
              </a:rPr>
              <a:t>Touche</a:t>
            </a:r>
            <a:r>
              <a:rPr lang="en-US" sz="800" kern="1200" dirty="0">
                <a:solidFill>
                  <a:schemeClr val="bg1"/>
                </a:solidFill>
                <a:effectLst/>
                <a:latin typeface="+mn-lt"/>
                <a:ea typeface="+mn-ea"/>
                <a:cs typeface="+mn-cs"/>
              </a:rPr>
              <a:t> Tohmatsu Limited (“DTTL”), its global network of member firms, and their related entities (collectively, the “Deloitte organization”). DTTL (also referred to as “Deloitte Global”) and each of its member firms and related entities are legally separate and independent entities, which cannot obligate or bind each other in respect of third parties. DTTL and each DTTL member firm and related entity is liable only for its own acts and omissions, and not those of each other. DTTL does not provide services to clients. Please see </a:t>
            </a:r>
            <a:r>
              <a:rPr lang="en-US" sz="800" kern="1200" dirty="0">
                <a:solidFill>
                  <a:schemeClr val="bg1"/>
                </a:solidFill>
                <a:effectLst/>
                <a:latin typeface="+mn-lt"/>
                <a:ea typeface="+mn-ea"/>
                <a:cs typeface="+mn-cs"/>
                <a:hlinkClick r:id="rId2"/>
              </a:rPr>
              <a:t>www.deloitte.com/about</a:t>
            </a:r>
            <a:r>
              <a:rPr lang="en-US" sz="800" kern="1200" dirty="0">
                <a:solidFill>
                  <a:schemeClr val="bg1"/>
                </a:solidFill>
                <a:effectLst/>
                <a:latin typeface="+mn-lt"/>
                <a:ea typeface="+mn-ea"/>
                <a:cs typeface="+mn-cs"/>
              </a:rPr>
              <a:t> to learn more.</a:t>
            </a:r>
          </a:p>
          <a:p>
            <a:pPr rtl="0"/>
            <a:endParaRPr lang="en-GB" sz="800" kern="1200" dirty="0">
              <a:solidFill>
                <a:schemeClr val="bg1"/>
              </a:solidFill>
              <a:effectLst/>
              <a:latin typeface="+mn-lt"/>
              <a:ea typeface="+mn-ea"/>
              <a:cs typeface="+mn-cs"/>
            </a:endParaRPr>
          </a:p>
          <a:p>
            <a:pPr rtl="0"/>
            <a:r>
              <a:rPr lang="en-US" sz="800" kern="1200" dirty="0">
                <a:solidFill>
                  <a:schemeClr val="bg1"/>
                </a:solidFill>
                <a:effectLst/>
                <a:latin typeface="+mn-lt"/>
                <a:ea typeface="+mn-ea"/>
                <a:cs typeface="+mn-cs"/>
              </a:rPr>
              <a:t>Deloitte is a leading global provider of audit and assurance, consulting, financial advisory, risk advisory, tax and related services. Our global network of member firms and related entities in more than 150 countries and territories (collectively, the “Deloitte organization”) serves four out of five Fortune Global 500® companies. Learn how Deloitte’s approximately 312,000 people make an impact that matters at </a:t>
            </a:r>
            <a:r>
              <a:rPr lang="en-US" sz="800" kern="1200" dirty="0">
                <a:solidFill>
                  <a:schemeClr val="bg1"/>
                </a:solidFill>
                <a:effectLst/>
                <a:latin typeface="+mn-lt"/>
                <a:ea typeface="+mn-ea"/>
                <a:cs typeface="+mn-cs"/>
                <a:hlinkClick r:id="rId3"/>
              </a:rPr>
              <a:t>www.deloitte.com</a:t>
            </a:r>
            <a:r>
              <a:rPr lang="en-US" sz="800" kern="1200" dirty="0">
                <a:solidFill>
                  <a:schemeClr val="bg1"/>
                </a:solidFill>
                <a:effectLst/>
                <a:latin typeface="+mn-lt"/>
                <a:ea typeface="+mn-ea"/>
                <a:cs typeface="+mn-cs"/>
              </a:rPr>
              <a:t>.</a:t>
            </a:r>
            <a:endParaRPr lang="en-GB" sz="800" kern="1200" dirty="0">
              <a:solidFill>
                <a:schemeClr val="bg1"/>
              </a:solidFill>
              <a:effectLst/>
              <a:latin typeface="+mn-lt"/>
              <a:ea typeface="+mn-ea"/>
              <a:cs typeface="+mn-cs"/>
            </a:endParaRPr>
          </a:p>
          <a:p>
            <a:pPr rtl="0"/>
            <a:endParaRPr lang="en-GB" sz="800" kern="1200" dirty="0">
              <a:solidFill>
                <a:schemeClr val="bg1"/>
              </a:solidFill>
              <a:effectLst/>
              <a:latin typeface="+mn-lt"/>
              <a:ea typeface="+mn-ea"/>
              <a:cs typeface="+mn-cs"/>
            </a:endParaRPr>
          </a:p>
          <a:p>
            <a:pPr rtl="0"/>
            <a:r>
              <a:rPr lang="en-US" sz="800" kern="1200" dirty="0">
                <a:solidFill>
                  <a:schemeClr val="bg1"/>
                </a:solidFill>
                <a:effectLst/>
                <a:latin typeface="+mn-lt"/>
                <a:ea typeface="+mn-ea"/>
                <a:cs typeface="+mn-cs"/>
              </a:rPr>
              <a:t>This communication and any attachment to it is for internal distribution among personnel of Deloitte </a:t>
            </a:r>
            <a:r>
              <a:rPr lang="en-US" sz="800" kern="1200" dirty="0" err="1">
                <a:solidFill>
                  <a:schemeClr val="bg1"/>
                </a:solidFill>
                <a:effectLst/>
                <a:latin typeface="+mn-lt"/>
                <a:ea typeface="+mn-ea"/>
                <a:cs typeface="+mn-cs"/>
              </a:rPr>
              <a:t>Touche</a:t>
            </a:r>
            <a:r>
              <a:rPr lang="en-US" sz="800" kern="1200" dirty="0">
                <a:solidFill>
                  <a:schemeClr val="bg1"/>
                </a:solidFill>
                <a:effectLst/>
                <a:latin typeface="+mn-lt"/>
                <a:ea typeface="+mn-ea"/>
                <a:cs typeface="+mn-cs"/>
              </a:rPr>
              <a:t> Tohmatsu Limited (“DTTL”), its global network of member firms and their related entities (collectively, the “Deloitte organization”). It may contain confidential information and is intended solely for the use of the individual or entity to whom it is addressed. If you are not the intended recipient, please notify us immediately by replying to this email and then please delete this communication and all copies of it on your system. Please do not use this communication in any </a:t>
            </a:r>
            <a:r>
              <a:rPr lang="en-GB" sz="800" kern="1200" dirty="0">
                <a:solidFill>
                  <a:schemeClr val="bg1"/>
                </a:solidFill>
                <a:effectLst/>
                <a:latin typeface="+mn-lt"/>
                <a:ea typeface="+mn-ea"/>
                <a:cs typeface="+mn-cs"/>
              </a:rPr>
              <a:t>way.</a:t>
            </a:r>
          </a:p>
          <a:p>
            <a:pPr rtl="0"/>
            <a:endParaRPr lang="en-GB" sz="800" kern="1200" dirty="0">
              <a:solidFill>
                <a:schemeClr val="bg1"/>
              </a:solidFill>
              <a:effectLst/>
              <a:latin typeface="+mn-lt"/>
              <a:ea typeface="+mn-ea"/>
              <a:cs typeface="+mn-cs"/>
            </a:endParaRPr>
          </a:p>
          <a:p>
            <a:pPr rtl="0"/>
            <a:r>
              <a:rPr lang="en-US" sz="800" kern="1200" dirty="0">
                <a:solidFill>
                  <a:schemeClr val="bg1"/>
                </a:solidFill>
                <a:effectLst/>
                <a:latin typeface="+mn-lt"/>
                <a:ea typeface="+mn-ea"/>
                <a:cs typeface="+mn-cs"/>
              </a:rPr>
              <a:t>None of DTTL, its member firms, related entities, employees or agents shall be responsible for any loss or damage whatsoever arising directly or indirectly in connection with any person relying on this communication. DTTL and each of its member firms, and their related entities, are legally separate and independent entities.</a:t>
            </a:r>
          </a:p>
        </p:txBody>
      </p:sp>
    </p:spTree>
    <p:extLst>
      <p:ext uri="{BB962C8B-B14F-4D97-AF65-F5344CB8AC3E}">
        <p14:creationId xmlns:p14="http://schemas.microsoft.com/office/powerpoint/2010/main" val="2709884599"/>
      </p:ext>
    </p:extLst>
  </p:cSld>
  <p:clrMapOvr>
    <a:masterClrMapping/>
  </p:clrMapOvr>
  <p:hf hd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External_Copyright_End_Slide_black">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solidFill>
                  <a:schemeClr val="bg1"/>
                </a:solidFill>
              </a:defRPr>
            </a:lvl1pPr>
          </a:lstStyle>
          <a:p>
            <a:pPr lvl="0"/>
            <a:r>
              <a:rPr lang="en-US"/>
              <a:t>Edit Master text styles</a:t>
            </a:r>
          </a:p>
        </p:txBody>
      </p:sp>
      <p:grpSp>
        <p:nvGrpSpPr>
          <p:cNvPr id="20" name="Group 19">
            <a:extLst>
              <a:ext uri="{FF2B5EF4-FFF2-40B4-BE49-F238E27FC236}">
                <a16:creationId xmlns:a16="http://schemas.microsoft.com/office/drawing/2014/main" id="{42709ED3-84FD-4AF8-92AD-CD005917B5F3}"/>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1F1E0114-F0A7-467B-8A1A-C9A59C2AA2E0}"/>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a:extLst>
                <a:ext uri="{FF2B5EF4-FFF2-40B4-BE49-F238E27FC236}">
                  <a16:creationId xmlns:a16="http://schemas.microsoft.com/office/drawing/2014/main" id="{A8FCE242-F1D4-4297-8428-C83E0124989A}"/>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7">
              <a:extLst>
                <a:ext uri="{FF2B5EF4-FFF2-40B4-BE49-F238E27FC236}">
                  <a16:creationId xmlns:a16="http://schemas.microsoft.com/office/drawing/2014/main" id="{597DD4B4-42AB-452A-A6D6-A8FD20B67557}"/>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8">
              <a:extLst>
                <a:ext uri="{FF2B5EF4-FFF2-40B4-BE49-F238E27FC236}">
                  <a16:creationId xmlns:a16="http://schemas.microsoft.com/office/drawing/2014/main" id="{CAD1AAB6-7E99-4C8E-B4C5-BDE096522D2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9">
              <a:extLst>
                <a:ext uri="{FF2B5EF4-FFF2-40B4-BE49-F238E27FC236}">
                  <a16:creationId xmlns:a16="http://schemas.microsoft.com/office/drawing/2014/main" id="{7910799C-DC81-4B0E-ADDD-5E686F39AF7D}"/>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Rectangle 10">
              <a:extLst>
                <a:ext uri="{FF2B5EF4-FFF2-40B4-BE49-F238E27FC236}">
                  <a16:creationId xmlns:a16="http://schemas.microsoft.com/office/drawing/2014/main" id="{199BCC0F-2DCD-4F3F-8BE6-577A494B1596}"/>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a:extLst>
                <a:ext uri="{FF2B5EF4-FFF2-40B4-BE49-F238E27FC236}">
                  <a16:creationId xmlns:a16="http://schemas.microsoft.com/office/drawing/2014/main" id="{5D7D2CB3-5327-4C8E-B736-C34180802BA5}"/>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2">
              <a:extLst>
                <a:ext uri="{FF2B5EF4-FFF2-40B4-BE49-F238E27FC236}">
                  <a16:creationId xmlns:a16="http://schemas.microsoft.com/office/drawing/2014/main" id="{9A1B8BFD-4FD1-4E20-90DA-ED1431F44A41}"/>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3">
              <a:extLst>
                <a:ext uri="{FF2B5EF4-FFF2-40B4-BE49-F238E27FC236}">
                  <a16:creationId xmlns:a16="http://schemas.microsoft.com/office/drawing/2014/main" id="{287FC850-A3B0-49E6-B45F-D82F1736743F}"/>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4">
              <a:extLst>
                <a:ext uri="{FF2B5EF4-FFF2-40B4-BE49-F238E27FC236}">
                  <a16:creationId xmlns:a16="http://schemas.microsoft.com/office/drawing/2014/main" id="{03A54152-E7D9-47BA-81F0-736C9BC5E98D}"/>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19" name="Rectangle 18"/>
          <p:cNvSpPr/>
          <p:nvPr userDrawn="1"/>
        </p:nvSpPr>
        <p:spPr>
          <a:xfrm>
            <a:off x="401742" y="4305052"/>
            <a:ext cx="8825386" cy="193899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r>
              <a:rPr lang="en-US" sz="800" kern="1200" dirty="0">
                <a:solidFill>
                  <a:schemeClr val="bg1"/>
                </a:solidFill>
                <a:effectLst/>
                <a:latin typeface="+mn-lt"/>
                <a:ea typeface="+mn-ea"/>
                <a:cs typeface="+mn-cs"/>
              </a:rPr>
              <a:t>Deloitte refers to one or more of Deloitte </a:t>
            </a:r>
            <a:r>
              <a:rPr lang="en-US" sz="800" kern="1200" dirty="0" err="1">
                <a:solidFill>
                  <a:schemeClr val="bg1"/>
                </a:solidFill>
                <a:effectLst/>
                <a:latin typeface="+mn-lt"/>
                <a:ea typeface="+mn-ea"/>
                <a:cs typeface="+mn-cs"/>
              </a:rPr>
              <a:t>Touche</a:t>
            </a:r>
            <a:r>
              <a:rPr lang="en-US" sz="800" kern="1200" dirty="0">
                <a:solidFill>
                  <a:schemeClr val="bg1"/>
                </a:solidFill>
                <a:effectLst/>
                <a:latin typeface="+mn-lt"/>
                <a:ea typeface="+mn-ea"/>
                <a:cs typeface="+mn-cs"/>
              </a:rPr>
              <a:t> Tohmatsu Limited (“DTTL”), its global network of member firms, and their related entities (collectively, the “Deloitte organization”). DTTL (also referred to as “Deloitte Global”) and each of its member firms and related entities are legally separate and independent entities, which cannot obligate or bind each other in respect of third parties. DTTL and each DTTL member firm and related entity is liable only for its own acts and omissions, and not those of each other. DTTL does not provide services to clients. Please see </a:t>
            </a:r>
            <a:r>
              <a:rPr lang="en-US" sz="800" kern="1200" dirty="0">
                <a:solidFill>
                  <a:schemeClr val="tx1"/>
                </a:solidFill>
                <a:effectLst/>
                <a:latin typeface="+mn-lt"/>
                <a:ea typeface="+mn-ea"/>
                <a:cs typeface="+mn-cs"/>
                <a:hlinkClick r:id="rId2"/>
              </a:rPr>
              <a:t>www.deloitte.com/about</a:t>
            </a:r>
            <a:r>
              <a:rPr lang="en-US" sz="800" kern="1200" dirty="0">
                <a:solidFill>
                  <a:schemeClr val="tx1"/>
                </a:solidFill>
                <a:effectLst/>
                <a:latin typeface="+mn-lt"/>
                <a:ea typeface="+mn-ea"/>
                <a:cs typeface="+mn-cs"/>
              </a:rPr>
              <a:t> </a:t>
            </a:r>
            <a:r>
              <a:rPr lang="en-US" sz="800" kern="1200" dirty="0">
                <a:solidFill>
                  <a:schemeClr val="bg1"/>
                </a:solidFill>
                <a:effectLst/>
                <a:latin typeface="+mn-lt"/>
                <a:ea typeface="+mn-ea"/>
                <a:cs typeface="+mn-cs"/>
              </a:rPr>
              <a:t>to learn more.</a:t>
            </a:r>
          </a:p>
          <a:p>
            <a:endParaRPr lang="en-US" sz="800" kern="1200" dirty="0">
              <a:solidFill>
                <a:schemeClr val="bg1"/>
              </a:solidFill>
              <a:effectLst/>
              <a:latin typeface="+mn-lt"/>
              <a:ea typeface="+mn-ea"/>
              <a:cs typeface="+mn-cs"/>
            </a:endParaRPr>
          </a:p>
          <a:p>
            <a:r>
              <a:rPr lang="en-US" sz="800" kern="1200" dirty="0">
                <a:solidFill>
                  <a:schemeClr val="bg1"/>
                </a:solidFill>
                <a:effectLst/>
                <a:latin typeface="+mn-lt"/>
                <a:ea typeface="+mn-ea"/>
                <a:cs typeface="+mn-cs"/>
              </a:rPr>
              <a:t>Deloitte is a leading global provider of audit and assurance, consulting, financial advisory, risk advisory, tax and related services. Our global network of member firms and related entities in more than 150 countries and territories (collectively, the “Deloitte organization”) serves four out of five Fortune Global 500® companies. Learn how Deloitte’s approximately 312,000 people make an impact tha</a:t>
            </a:r>
            <a:r>
              <a:rPr lang="en-US" sz="800" kern="1200" dirty="0">
                <a:solidFill>
                  <a:schemeClr val="tx1"/>
                </a:solidFill>
                <a:effectLst/>
                <a:latin typeface="+mn-lt"/>
                <a:ea typeface="+mn-ea"/>
                <a:cs typeface="+mn-cs"/>
              </a:rPr>
              <a:t>t matters at </a:t>
            </a:r>
            <a:r>
              <a:rPr lang="en-US" sz="800" kern="1200" dirty="0">
                <a:solidFill>
                  <a:schemeClr val="tx1"/>
                </a:solidFill>
                <a:effectLst/>
                <a:latin typeface="+mn-lt"/>
                <a:ea typeface="+mn-ea"/>
                <a:cs typeface="+mn-cs"/>
                <a:hlinkClick r:id="rId3"/>
              </a:rPr>
              <a:t>www.deloitte.com</a:t>
            </a:r>
            <a:r>
              <a:rPr lang="en-US" sz="800" kern="1200" dirty="0">
                <a:solidFill>
                  <a:schemeClr val="tx1"/>
                </a:solidFill>
                <a:effectLst/>
                <a:latin typeface="+mn-lt"/>
                <a:ea typeface="+mn-ea"/>
                <a:cs typeface="+mn-cs"/>
              </a:rPr>
              <a:t>.</a:t>
            </a:r>
            <a:endParaRPr lang="en-US" sz="800" kern="1200" dirty="0">
              <a:solidFill>
                <a:schemeClr val="bg1"/>
              </a:solidFill>
              <a:effectLst/>
              <a:latin typeface="+mn-lt"/>
              <a:ea typeface="+mn-ea"/>
              <a:cs typeface="+mn-cs"/>
            </a:endParaRPr>
          </a:p>
          <a:p>
            <a:endParaRPr lang="en-US" sz="800" kern="1200" dirty="0">
              <a:solidFill>
                <a:schemeClr val="bg1"/>
              </a:solidFill>
              <a:effectLst/>
              <a:latin typeface="+mn-lt"/>
              <a:ea typeface="+mn-ea"/>
              <a:cs typeface="+mn-cs"/>
            </a:endParaRPr>
          </a:p>
          <a:p>
            <a:r>
              <a:rPr lang="en-US" sz="800" kern="1200" dirty="0">
                <a:solidFill>
                  <a:schemeClr val="bg1"/>
                </a:solidFill>
                <a:effectLst/>
                <a:latin typeface="+mn-lt"/>
                <a:ea typeface="+mn-ea"/>
                <a:cs typeface="+mn-cs"/>
              </a:rPr>
              <a:t>This communication contains general information only, and none of Deloitte </a:t>
            </a:r>
            <a:r>
              <a:rPr lang="en-US" sz="800" kern="1200" dirty="0" err="1">
                <a:solidFill>
                  <a:schemeClr val="bg1"/>
                </a:solidFill>
                <a:effectLst/>
                <a:latin typeface="+mn-lt"/>
                <a:ea typeface="+mn-ea"/>
                <a:cs typeface="+mn-cs"/>
              </a:rPr>
              <a:t>Touche</a:t>
            </a:r>
            <a:r>
              <a:rPr lang="en-US" sz="800" kern="1200" dirty="0">
                <a:solidFill>
                  <a:schemeClr val="bg1"/>
                </a:solidFill>
                <a:effectLst/>
                <a:latin typeface="+mn-lt"/>
                <a:ea typeface="+mn-ea"/>
                <a:cs typeface="+mn-cs"/>
              </a:rPr>
              <a:t> Tohmatsu Limited (“DTTL”), its global network of member firms or their related entities (collectively, the “Deloitte organization”) is, by means of this communication, rendering professional advice or services. Before making any decision or taking any action that may affect your finances or your business, you should consult a qualified professional adviser. </a:t>
            </a:r>
          </a:p>
          <a:p>
            <a:endParaRPr lang="en-US" sz="800" kern="1200" dirty="0">
              <a:solidFill>
                <a:schemeClr val="bg1"/>
              </a:solidFill>
              <a:effectLst/>
              <a:latin typeface="+mn-lt"/>
              <a:ea typeface="+mn-ea"/>
              <a:cs typeface="+mn-cs"/>
            </a:endParaRPr>
          </a:p>
          <a:p>
            <a:r>
              <a:rPr lang="en-US" sz="800" kern="1200" dirty="0">
                <a:solidFill>
                  <a:schemeClr val="bg1"/>
                </a:solidFill>
                <a:effectLst/>
                <a:latin typeface="+mn-lt"/>
                <a:ea typeface="+mn-ea"/>
                <a:cs typeface="+mn-cs"/>
              </a:rPr>
              <a:t>No representations, warranties or undertakings (express or implied) are given as to the accuracy or completeness of the information in this communication, and none of DTTL, its member firms, related entities, employees or agents shall be liable or responsible for any loss or damage whatsoever arising directly or indirectly in connection with any person relying on this communication. DTTL and each of its member firms, and their related entities, are legally separate and independent entities.</a:t>
            </a:r>
          </a:p>
        </p:txBody>
      </p:sp>
      <p:sp>
        <p:nvSpPr>
          <p:cNvPr id="33" name="TextBox 32"/>
          <p:cNvSpPr txBox="1"/>
          <p:nvPr userDrawn="1"/>
        </p:nvSpPr>
        <p:spPr>
          <a:xfrm>
            <a:off x="6327786" y="6469605"/>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Confidential</a:t>
            </a:r>
          </a:p>
        </p:txBody>
      </p:sp>
      <p:sp>
        <p:nvSpPr>
          <p:cNvPr id="34" name="TextBox 33"/>
          <p:cNvSpPr txBox="1"/>
          <p:nvPr userDrawn="1"/>
        </p:nvSpPr>
        <p:spPr>
          <a:xfrm>
            <a:off x="494251" y="6469606"/>
            <a:ext cx="5355168" cy="123111"/>
          </a:xfrm>
          <a:prstGeom prst="rect">
            <a:avLst/>
          </a:prstGeom>
          <a:noFill/>
        </p:spPr>
        <p:txBody>
          <a:bodyPr wrap="square" lIns="0" tIns="0" rIns="0" bIns="0" rtlCol="0">
            <a:spAutoFit/>
          </a:bodyPr>
          <a:lstStyle/>
          <a:p>
            <a:r>
              <a:rPr lang="fr-FR" sz="800" kern="1200" dirty="0">
                <a:solidFill>
                  <a:schemeClr val="bg1"/>
                </a:solidFill>
                <a:effectLst/>
                <a:latin typeface="+mn-lt"/>
                <a:ea typeface="+mn-ea"/>
                <a:cs typeface="+mn-cs"/>
              </a:rPr>
              <a:t>© 2020,</a:t>
            </a:r>
            <a:r>
              <a:rPr lang="fr-FR" sz="800" kern="1200" baseline="0" dirty="0">
                <a:solidFill>
                  <a:schemeClr val="bg1"/>
                </a:solidFill>
                <a:effectLst/>
                <a:latin typeface="+mn-lt"/>
                <a:ea typeface="+mn-ea"/>
                <a:cs typeface="+mn-cs"/>
              </a:rPr>
              <a:t> Deloitte Tax &amp; Consulting, SARL</a:t>
            </a:r>
            <a:endParaRPr lang="en-GB" sz="8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844943788"/>
      </p:ext>
    </p:extLst>
  </p:cSld>
  <p:clrMapOvr>
    <a:masterClrMapping/>
  </p:clrMapOvr>
  <p:hf hdr="0" dt="0"/>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5200653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335889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8217086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332396"/>
            <a:ext cx="4446269" cy="464044"/>
          </a:xfrm>
        </p:spPr>
        <p:txBody>
          <a:bodyPr anchor="t" anchorCtr="0">
            <a:noAutofit/>
          </a:bodyPr>
          <a:lstStyle>
            <a:lvl1pPr algn="l">
              <a:lnSpc>
                <a:spcPct val="100000"/>
              </a:lnSpc>
              <a:defRPr sz="2100" b="0">
                <a:solidFill>
                  <a:schemeClr val="accent1"/>
                </a:solidFill>
                <a:latin typeface="+mn-lt"/>
                <a:ea typeface="Open Sans" panose="020B0606030504020204" pitchFamily="34" charset="0"/>
                <a:cs typeface="Calibri" panose="020F0502020204030204" pitchFamily="34" charset="0"/>
              </a:defRPr>
            </a:lvl1pPr>
          </a:lstStyle>
          <a:p>
            <a:r>
              <a:rPr lang="en-US" noProof="0"/>
              <a:t>Click to edit Master title style</a:t>
            </a:r>
            <a:endParaRPr lang="en-US" noProof="0" dirty="0"/>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oAutofit/>
          </a:bodyPr>
          <a:lstStyle>
            <a:lvl1pPr>
              <a:spcAft>
                <a:spcPts val="0"/>
              </a:spcAft>
              <a:defRPr sz="1600">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Tree>
    <p:extLst>
      <p:ext uri="{BB962C8B-B14F-4D97-AF65-F5344CB8AC3E}">
        <p14:creationId xmlns:p14="http://schemas.microsoft.com/office/powerpoint/2010/main" val="2893440062"/>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slideLayout" Target="../slideLayouts/slideLayout50.xml"/><Relationship Id="rId47" Type="http://schemas.openxmlformats.org/officeDocument/2006/relationships/slideLayout" Target="../slideLayouts/slideLayout55.xml"/><Relationship Id="rId50" Type="http://schemas.openxmlformats.org/officeDocument/2006/relationships/slideLayout" Target="../slideLayouts/slideLayout58.xml"/><Relationship Id="rId55" Type="http://schemas.openxmlformats.org/officeDocument/2006/relationships/slideLayout" Target="../slideLayouts/slideLayout63.xml"/><Relationship Id="rId63" Type="http://schemas.openxmlformats.org/officeDocument/2006/relationships/oleObject" Target="../embeddings/oleObject1.bin"/><Relationship Id="rId7" Type="http://schemas.openxmlformats.org/officeDocument/2006/relationships/slideLayout" Target="../slideLayouts/slideLayout1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9" Type="http://schemas.openxmlformats.org/officeDocument/2006/relationships/slideLayout" Target="../slideLayouts/slideLayout37.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45" Type="http://schemas.openxmlformats.org/officeDocument/2006/relationships/slideLayout" Target="../slideLayouts/slideLayout53.xml"/><Relationship Id="rId53" Type="http://schemas.openxmlformats.org/officeDocument/2006/relationships/slideLayout" Target="../slideLayouts/slideLayout61.xml"/><Relationship Id="rId58" Type="http://schemas.openxmlformats.org/officeDocument/2006/relationships/slideLayout" Target="../slideLayouts/slideLayout66.xml"/><Relationship Id="rId5" Type="http://schemas.openxmlformats.org/officeDocument/2006/relationships/slideLayout" Target="../slideLayouts/slideLayout13.xml"/><Relationship Id="rId61" Type="http://schemas.openxmlformats.org/officeDocument/2006/relationships/theme" Target="../theme/theme2.xml"/><Relationship Id="rId19" Type="http://schemas.openxmlformats.org/officeDocument/2006/relationships/slideLayout" Target="../slideLayouts/slideLayout2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slideLayout" Target="../slideLayouts/slideLayout51.xml"/><Relationship Id="rId48" Type="http://schemas.openxmlformats.org/officeDocument/2006/relationships/slideLayout" Target="../slideLayouts/slideLayout56.xml"/><Relationship Id="rId56" Type="http://schemas.openxmlformats.org/officeDocument/2006/relationships/slideLayout" Target="../slideLayouts/slideLayout64.xml"/><Relationship Id="rId64" Type="http://schemas.openxmlformats.org/officeDocument/2006/relationships/image" Target="../media/image3.emf"/><Relationship Id="rId8" Type="http://schemas.openxmlformats.org/officeDocument/2006/relationships/slideLayout" Target="../slideLayouts/slideLayout16.xml"/><Relationship Id="rId51" Type="http://schemas.openxmlformats.org/officeDocument/2006/relationships/slideLayout" Target="../slideLayouts/slideLayout59.xml"/><Relationship Id="rId3" Type="http://schemas.openxmlformats.org/officeDocument/2006/relationships/slideLayout" Target="../slideLayouts/slideLayout11.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46" Type="http://schemas.openxmlformats.org/officeDocument/2006/relationships/slideLayout" Target="../slideLayouts/slideLayout54.xml"/><Relationship Id="rId59" Type="http://schemas.openxmlformats.org/officeDocument/2006/relationships/slideLayout" Target="../slideLayouts/slideLayout67.xml"/><Relationship Id="rId20" Type="http://schemas.openxmlformats.org/officeDocument/2006/relationships/slideLayout" Target="../slideLayouts/slideLayout28.xml"/><Relationship Id="rId41" Type="http://schemas.openxmlformats.org/officeDocument/2006/relationships/slideLayout" Target="../slideLayouts/slideLayout49.xml"/><Relationship Id="rId54" Type="http://schemas.openxmlformats.org/officeDocument/2006/relationships/slideLayout" Target="../slideLayouts/slideLayout62.xml"/><Relationship Id="rId62" Type="http://schemas.openxmlformats.org/officeDocument/2006/relationships/tags" Target="../tags/tag1.xml"/><Relationship Id="rId1" Type="http://schemas.openxmlformats.org/officeDocument/2006/relationships/slideLayout" Target="../slideLayouts/slideLayout9.xml"/><Relationship Id="rId6" Type="http://schemas.openxmlformats.org/officeDocument/2006/relationships/slideLayout" Target="../slideLayouts/slideLayout14.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49" Type="http://schemas.openxmlformats.org/officeDocument/2006/relationships/slideLayout" Target="../slideLayouts/slideLayout57.xml"/><Relationship Id="rId57" Type="http://schemas.openxmlformats.org/officeDocument/2006/relationships/slideLayout" Target="../slideLayouts/slideLayout65.xml"/><Relationship Id="rId10" Type="http://schemas.openxmlformats.org/officeDocument/2006/relationships/slideLayout" Target="../slideLayouts/slideLayout18.xml"/><Relationship Id="rId31" Type="http://schemas.openxmlformats.org/officeDocument/2006/relationships/slideLayout" Target="../slideLayouts/slideLayout39.xml"/><Relationship Id="rId44" Type="http://schemas.openxmlformats.org/officeDocument/2006/relationships/slideLayout" Target="../slideLayouts/slideLayout52.xml"/><Relationship Id="rId52" Type="http://schemas.openxmlformats.org/officeDocument/2006/relationships/slideLayout" Target="../slideLayouts/slideLayout60.xml"/><Relationship Id="rId60" Type="http://schemas.openxmlformats.org/officeDocument/2006/relationships/slideLayout" Target="../slideLayouts/slideLayout6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5" name="TextBox 4"/>
          <p:cNvSpPr txBox="1"/>
          <p:nvPr userDrawn="1"/>
        </p:nvSpPr>
        <p:spPr>
          <a:xfrm>
            <a:off x="10978870" y="6477000"/>
            <a:ext cx="4016376" cy="201260"/>
          </a:xfrm>
          <a:prstGeom prst="rect">
            <a:avLst/>
          </a:prstGeom>
          <a:noFill/>
        </p:spPr>
        <p:txBody>
          <a:bodyPr wrap="square" lIns="0" tIns="0" rIns="0" bIns="0" rtlCol="0">
            <a:noAutofit/>
          </a:bodyPr>
          <a:lstStyle/>
          <a:p>
            <a:r>
              <a:rPr lang="en-GB" sz="800" b="0" kern="1200">
                <a:solidFill>
                  <a:schemeClr val="accent5">
                    <a:lumMod val="60000"/>
                    <a:lumOff val="40000"/>
                  </a:schemeClr>
                </a:solidFill>
                <a:effectLst/>
                <a:latin typeface="+mn-lt"/>
                <a:ea typeface="+mn-ea"/>
                <a:cs typeface="+mn-cs"/>
              </a:rPr>
              <a:t>Public</a:t>
            </a:r>
            <a:endParaRPr lang="en-GB" sz="800" b="0" kern="1200" dirty="0">
              <a:solidFill>
                <a:schemeClr val="accent5">
                  <a:lumMod val="60000"/>
                  <a:lumOff val="40000"/>
                </a:schemeClr>
              </a:solidFill>
              <a:effectLst/>
              <a:latin typeface="+mn-lt"/>
              <a:ea typeface="+mn-ea"/>
              <a:cs typeface="+mn-cs"/>
            </a:endParaRPr>
          </a:p>
        </p:txBody>
      </p:sp>
    </p:spTree>
    <p:extLst>
      <p:ext uri="{BB962C8B-B14F-4D97-AF65-F5344CB8AC3E}">
        <p14:creationId xmlns:p14="http://schemas.microsoft.com/office/powerpoint/2010/main" val="2052937708"/>
      </p:ext>
    </p:extLst>
  </p:cSld>
  <p:clrMap bg1="lt1" tx1="dk1" bg2="lt2" tx2="dk2" accent1="accent1" accent2="accent2" accent3="accent3" accent4="accent4" accent5="accent5" accent6="accent6" hlink="hlink" folHlink="folHlink"/>
  <p:sldLayoutIdLst>
    <p:sldLayoutId id="2147483808" r:id="rId1"/>
    <p:sldLayoutId id="2147483810" r:id="rId2"/>
    <p:sldLayoutId id="2147483809" r:id="rId3"/>
    <p:sldLayoutId id="2147483828" r:id="rId4"/>
    <p:sldLayoutId id="2147483814" r:id="rId5"/>
    <p:sldLayoutId id="2147483815" r:id="rId6"/>
    <p:sldLayoutId id="2147483827" r:id="rId7"/>
    <p:sldLayoutId id="2147483872" r:id="rId8"/>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extBox 14"/>
          <p:cNvSpPr txBox="1"/>
          <p:nvPr/>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Confidential</a:t>
            </a:r>
          </a:p>
        </p:txBody>
      </p:sp>
      <p:graphicFrame>
        <p:nvGraphicFramePr>
          <p:cNvPr id="4" name="Object 3" hidden="1"/>
          <p:cNvGraphicFramePr>
            <a:graphicFrameLocks noChangeAspect="1"/>
          </p:cNvGraphicFramePr>
          <p:nvPr>
            <p:custDataLst>
              <p:tags r:id="rId6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63" imgW="270" imgH="270" progId="TCLayout.ActiveDocument.1">
                  <p:embed/>
                </p:oleObj>
              </mc:Choice>
              <mc:Fallback>
                <p:oleObj name="think-cell Slide" r:id="rId63" imgW="270" imgH="270" progId="TCLayout.ActiveDocument.1">
                  <p:embed/>
                  <p:pic>
                    <p:nvPicPr>
                      <p:cNvPr id="4" name="Object 3" hidden="1"/>
                      <p:cNvPicPr/>
                      <p:nvPr/>
                    </p:nvPicPr>
                    <p:blipFill>
                      <a:blip r:embed="rId64"/>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8" name="TextBox 17"/>
          <p:cNvSpPr txBox="1"/>
          <p:nvPr/>
        </p:nvSpPr>
        <p:spPr>
          <a:xfrm>
            <a:off x="501649" y="6477001"/>
            <a:ext cx="5355168" cy="123111"/>
          </a:xfrm>
          <a:prstGeom prst="rect">
            <a:avLst/>
          </a:prstGeom>
          <a:noFill/>
        </p:spPr>
        <p:txBody>
          <a:bodyPr wrap="square" lIns="0" tIns="0" rIns="0" bIns="0" rtlCol="0">
            <a:spAutoFit/>
          </a:bodyPr>
          <a:lstStyle/>
          <a:p>
            <a:r>
              <a:rPr lang="fr-FR" sz="800" kern="1200" dirty="0">
                <a:solidFill>
                  <a:schemeClr val="tx1"/>
                </a:solidFill>
                <a:effectLst/>
                <a:latin typeface="+mn-lt"/>
                <a:ea typeface="+mn-ea"/>
                <a:cs typeface="+mn-cs"/>
              </a:rPr>
              <a:t>© 2020,</a:t>
            </a:r>
            <a:r>
              <a:rPr lang="fr-FR" sz="800" kern="1200" baseline="0" dirty="0">
                <a:solidFill>
                  <a:schemeClr val="tx1"/>
                </a:solidFill>
                <a:effectLst/>
                <a:latin typeface="+mn-lt"/>
                <a:ea typeface="+mn-ea"/>
                <a:cs typeface="+mn-cs"/>
              </a:rPr>
              <a:t> Deloitte Tax &amp; Consulting, SARL</a:t>
            </a:r>
            <a:endParaRPr lang="en-GB" sz="800" kern="1200" dirty="0">
              <a:solidFill>
                <a:schemeClr val="tx1"/>
              </a:solidFill>
              <a:effectLst/>
              <a:latin typeface="+mn-lt"/>
              <a:ea typeface="+mn-ea"/>
              <a:cs typeface="+mn-cs"/>
            </a:endParaRP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‹N°›</a:t>
            </a:fld>
            <a:endParaRPr lang="en-US" sz="900"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6102245"/>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 id="2147483892" r:id="rId18"/>
    <p:sldLayoutId id="2147483893" r:id="rId19"/>
    <p:sldLayoutId id="2147483894" r:id="rId20"/>
    <p:sldLayoutId id="2147483895" r:id="rId21"/>
    <p:sldLayoutId id="2147483896" r:id="rId22"/>
    <p:sldLayoutId id="2147483897" r:id="rId23"/>
    <p:sldLayoutId id="2147483898" r:id="rId24"/>
    <p:sldLayoutId id="2147483899" r:id="rId25"/>
    <p:sldLayoutId id="2147483900" r:id="rId26"/>
    <p:sldLayoutId id="2147483901" r:id="rId27"/>
    <p:sldLayoutId id="2147483902" r:id="rId28"/>
    <p:sldLayoutId id="2147483903" r:id="rId29"/>
    <p:sldLayoutId id="2147483904" r:id="rId30"/>
    <p:sldLayoutId id="2147483905" r:id="rId31"/>
    <p:sldLayoutId id="2147483906" r:id="rId32"/>
    <p:sldLayoutId id="2147483907" r:id="rId33"/>
    <p:sldLayoutId id="2147483908" r:id="rId34"/>
    <p:sldLayoutId id="2147483909" r:id="rId35"/>
    <p:sldLayoutId id="2147483910" r:id="rId36"/>
    <p:sldLayoutId id="2147483911" r:id="rId37"/>
    <p:sldLayoutId id="2147483912" r:id="rId38"/>
    <p:sldLayoutId id="2147483913" r:id="rId39"/>
    <p:sldLayoutId id="2147483914" r:id="rId40"/>
    <p:sldLayoutId id="2147483915" r:id="rId41"/>
    <p:sldLayoutId id="2147483916" r:id="rId42"/>
    <p:sldLayoutId id="2147483917" r:id="rId43"/>
    <p:sldLayoutId id="2147483918" r:id="rId44"/>
    <p:sldLayoutId id="2147483919" r:id="rId45"/>
    <p:sldLayoutId id="2147483920" r:id="rId46"/>
    <p:sldLayoutId id="2147483921" r:id="rId47"/>
    <p:sldLayoutId id="2147483922" r:id="rId48"/>
    <p:sldLayoutId id="2147483923" r:id="rId49"/>
    <p:sldLayoutId id="2147483924" r:id="rId50"/>
    <p:sldLayoutId id="2147483925" r:id="rId51"/>
    <p:sldLayoutId id="2147483926" r:id="rId52"/>
    <p:sldLayoutId id="2147483927" r:id="rId53"/>
    <p:sldLayoutId id="2147483928" r:id="rId54"/>
    <p:sldLayoutId id="2147483929" r:id="rId55"/>
    <p:sldLayoutId id="2147483930" r:id="rId56"/>
    <p:sldLayoutId id="2147483932" r:id="rId57"/>
    <p:sldLayoutId id="2147483933" r:id="rId58"/>
    <p:sldLayoutId id="2147483934" r:id="rId59"/>
    <p:sldLayoutId id="2147483935" r:id="rId60"/>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300" b="0" kern="1200">
          <a:solidFill>
            <a:schemeClr val="tx1"/>
          </a:solidFill>
          <a:latin typeface="+mn-lt"/>
          <a:ea typeface="+mn-ea"/>
          <a:cs typeface="Calibri Light" panose="020F0302020204030204" pitchFamily="34" charset="0"/>
        </a:defRPr>
      </a:lvl1pPr>
      <a:lvl2pPr marL="0" indent="0" algn="l" defTabSz="914400" rtl="0" eaLnBrk="1" latinLnBrk="0" hangingPunct="1">
        <a:spcBef>
          <a:spcPts val="0"/>
        </a:spcBef>
        <a:spcAft>
          <a:spcPts val="1000"/>
        </a:spcAft>
        <a:buClrTx/>
        <a:buSzPct val="100000"/>
        <a:buFont typeface="Arial"/>
        <a:buNone/>
        <a:defRPr lang="en-US" sz="1300" b="1" kern="1200" dirty="0" smtClean="0">
          <a:solidFill>
            <a:schemeClr val="tx1"/>
          </a:solidFill>
          <a:latin typeface="+mj-lt"/>
          <a:ea typeface="+mn-ea"/>
          <a:cs typeface="Calibri Light" panose="020F0302020204030204" pitchFamily="34" charset="0"/>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3" orient="horz" pos="4020">
          <p15:clr>
            <a:srgbClr val="F26B43"/>
          </p15:clr>
        </p15:guide>
        <p15:guide id="4" pos="237">
          <p15:clr>
            <a:srgbClr val="F26B43"/>
          </p15:clr>
        </p15:guide>
        <p15:guide id="5" pos="5523">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2" orient="horz" pos="640">
          <p15:clr>
            <a:srgbClr val="F26B43"/>
          </p15:clr>
        </p15:guide>
        <p15:guide id="23" pos="5098">
          <p15:clr>
            <a:srgbClr val="F26B43"/>
          </p15:clr>
        </p15:guide>
        <p15:guide id="24" orient="horz" pos="2160">
          <p15:clr>
            <a:srgbClr val="F26B43"/>
          </p15:clr>
        </p15:guide>
        <p15:guide id="25" orient="horz" pos="3968">
          <p15:clr>
            <a:srgbClr val="F26B43"/>
          </p15:clr>
        </p15:guide>
        <p15:guide id="26" pos="296">
          <p15:clr>
            <a:srgbClr val="F26B43"/>
          </p15:clr>
        </p15:guide>
        <p15:guide id="27" pos="7384">
          <p15:clr>
            <a:srgbClr val="F26B43"/>
          </p15:clr>
        </p15:guide>
        <p15:guide id="28" orient="horz" pos="1071">
          <p15:clr>
            <a:srgbClr val="F26B43"/>
          </p15:clr>
        </p15:guide>
        <p15:guide id="29" orient="horz" pos="245">
          <p15:clr>
            <a:srgbClr val="F26B43"/>
          </p15:clr>
        </p15:guide>
        <p15:guide id="30" orient="horz" pos="4081">
          <p15:clr>
            <a:srgbClr val="F26B43"/>
          </p15:clr>
        </p15:guide>
        <p15:guide id="31" pos="4986">
          <p15:clr>
            <a:srgbClr val="F26B43"/>
          </p15:clr>
        </p15:guide>
        <p15:guide id="32" pos="1382">
          <p15:clr>
            <a:srgbClr val="F26B43"/>
          </p15:clr>
        </p15:guide>
        <p15:guide id="33" pos="1496">
          <p15:clr>
            <a:srgbClr val="F26B43"/>
          </p15:clr>
        </p15:guide>
        <p15:guide id="34" pos="2581">
          <p15:clr>
            <a:srgbClr val="F26B43"/>
          </p15:clr>
        </p15:guide>
        <p15:guide id="35" pos="2695">
          <p15:clr>
            <a:srgbClr val="F26B43"/>
          </p15:clr>
        </p15:guide>
        <p15:guide id="36" pos="6185">
          <p15:clr>
            <a:srgbClr val="F26B43"/>
          </p15:clr>
        </p15:guide>
        <p15:guide id="37" pos="3783">
          <p15:clr>
            <a:srgbClr val="F26B43"/>
          </p15:clr>
        </p15:guide>
        <p15:guide id="38" pos="3896">
          <p15:clr>
            <a:srgbClr val="F26B43"/>
          </p15:clr>
        </p15:guide>
        <p15:guide id="39" pos="3840">
          <p15:clr>
            <a:srgbClr val="F26B43"/>
          </p15:clr>
        </p15:guide>
        <p15:guide id="40" pos="6299">
          <p15:clr>
            <a:srgbClr val="F26B43"/>
          </p15:clr>
        </p15:guide>
        <p15:guide id="41" orient="horz" pos="1049">
          <p15:clr>
            <a:srgbClr val="F26B43"/>
          </p15:clr>
        </p15:guide>
        <p15:guide id="42" orient="horz" pos="641">
          <p15:clr>
            <a:srgbClr val="F26B43"/>
          </p15:clr>
        </p15:guide>
        <p15:guide id="4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0.PNG"/><Relationship Id="rId1" Type="http://schemas.openxmlformats.org/officeDocument/2006/relationships/slideLayout" Target="../slideLayouts/slideLayout30.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2.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0.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hyperlink" Target="https://leasetruk.medium.com/k-means-algorithm-with-example-b8994b3c4ef3" TargetMode="External"/><Relationship Id="rId2" Type="http://schemas.openxmlformats.org/officeDocument/2006/relationships/image" Target="../media/image34.png"/><Relationship Id="rId1" Type="http://schemas.openxmlformats.org/officeDocument/2006/relationships/slideLayout" Target="../slideLayouts/slideLayout68.xml"/><Relationship Id="rId6" Type="http://schemas.openxmlformats.org/officeDocument/2006/relationships/image" Target="../media/image37.png"/><Relationship Id="rId5" Type="http://schemas.openxmlformats.org/officeDocument/2006/relationships/image" Target="../media/image5.jpe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8.xml"/><Relationship Id="rId6" Type="http://schemas.openxmlformats.org/officeDocument/2006/relationships/image" Target="../media/image41.png"/><Relationship Id="rId5" Type="http://schemas.openxmlformats.org/officeDocument/2006/relationships/image" Target="../media/image5.jpe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jpeg"/><Relationship Id="rId1" Type="http://schemas.openxmlformats.org/officeDocument/2006/relationships/slideLayout" Target="../slideLayouts/slideLayout68.xml"/><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6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4.png"/><Relationship Id="rId2" Type="http://schemas.openxmlformats.org/officeDocument/2006/relationships/image" Target="../media/image50.png"/><Relationship Id="rId1" Type="http://schemas.openxmlformats.org/officeDocument/2006/relationships/slideLayout" Target="../slideLayouts/slideLayout68.xml"/><Relationship Id="rId6" Type="http://schemas.openxmlformats.org/officeDocument/2006/relationships/image" Target="../media/image53.png"/><Relationship Id="rId5" Type="http://schemas.openxmlformats.org/officeDocument/2006/relationships/image" Target="../media/image5.jpe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59.png"/><Relationship Id="rId2" Type="http://schemas.openxmlformats.org/officeDocument/2006/relationships/image" Target="../media/image55.png"/><Relationship Id="rId1" Type="http://schemas.openxmlformats.org/officeDocument/2006/relationships/slideLayout" Target="../slideLayouts/slideLayout68.xml"/><Relationship Id="rId6" Type="http://schemas.openxmlformats.org/officeDocument/2006/relationships/image" Target="../media/image58.png"/><Relationship Id="rId5" Type="http://schemas.openxmlformats.org/officeDocument/2006/relationships/image" Target="../media/image5.jpeg"/><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0.png"/><Relationship Id="rId1" Type="http://schemas.openxmlformats.org/officeDocument/2006/relationships/slideLayout" Target="../slideLayouts/slideLayout68.xml"/><Relationship Id="rId5" Type="http://schemas.openxmlformats.org/officeDocument/2006/relationships/image" Target="../media/image62.png"/><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jpeg"/><Relationship Id="rId1" Type="http://schemas.openxmlformats.org/officeDocument/2006/relationships/slideLayout" Target="../slideLayouts/slideLayout68.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0.PNG"/><Relationship Id="rId1" Type="http://schemas.openxmlformats.org/officeDocument/2006/relationships/slideLayout" Target="../slideLayouts/slideLayout68.xml"/></Relationships>
</file>

<file path=ppt/slides/_rels/slide2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32.png"/><Relationship Id="rId1" Type="http://schemas.openxmlformats.org/officeDocument/2006/relationships/slideLayout" Target="../slideLayouts/slideLayout6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3.PNG"/><Relationship Id="rId1" Type="http://schemas.openxmlformats.org/officeDocument/2006/relationships/slideLayout" Target="../slideLayouts/slideLayout68.xml"/></Relationships>
</file>

<file path=ppt/slides/_rels/slide2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5.jpeg"/><Relationship Id="rId2" Type="http://schemas.openxmlformats.org/officeDocument/2006/relationships/image" Target="../media/image13.png"/><Relationship Id="rId1" Type="http://schemas.openxmlformats.org/officeDocument/2006/relationships/slideLayout" Target="../slideLayouts/slideLayout6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35948" y="12776072"/>
            <a:ext cx="5594349" cy="298451"/>
          </a:xfrm>
        </p:spPr>
        <p:txBody>
          <a:bodyPr/>
          <a:lstStyle/>
          <a:p>
            <a:pPr marL="0" indent="0">
              <a:buNone/>
            </a:pPr>
            <a:r>
              <a:rPr lang="fr-CH" dirty="0"/>
              <a:t>07/10/2024</a:t>
            </a:r>
          </a:p>
          <a:p>
            <a:pPr marL="0" indent="0">
              <a:buNone/>
            </a:pPr>
            <a:endParaRPr lang="en-GB" dirty="0"/>
          </a:p>
        </p:txBody>
      </p:sp>
      <p:pic>
        <p:nvPicPr>
          <p:cNvPr id="5136" name="Picture 16" descr="https://brandspace.deloitte.com/downloads/5cdaea57c7e5c/lg_creative_thinking.ti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9809" y="-153865"/>
            <a:ext cx="3146552" cy="31465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2169903-D114-7F47-D013-5B1CCA392107}"/>
              </a:ext>
            </a:extLst>
          </p:cNvPr>
          <p:cNvSpPr>
            <a:spLocks noChangeArrowheads="1"/>
          </p:cNvSpPr>
          <p:nvPr/>
        </p:nvSpPr>
        <p:spPr bwMode="auto">
          <a:xfrm>
            <a:off x="305639" y="1413896"/>
            <a:ext cx="86197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3600" b="0" i="0" u="none" strike="noStrike" cap="none" normalizeH="0" baseline="0" dirty="0">
                <a:ln>
                  <a:noFill/>
                </a:ln>
                <a:solidFill>
                  <a:srgbClr val="86BC25"/>
                </a:solidFill>
                <a:effectLst/>
                <a:latin typeface="Verdana" panose="020B0604030504040204" pitchFamily="34" charset="0"/>
                <a:ea typeface="Times New Roman" panose="02020603050405020304" pitchFamily="18" charset="0"/>
                <a:cs typeface="Times New Roman" panose="02020603050405020304" pitchFamily="18" charset="0"/>
              </a:rPr>
              <a:t>Rapport de stage de fin d’étude à Deloitte</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3600" b="0" i="0" u="none" strike="noStrike" cap="none" normalizeH="0" baseline="0" dirty="0">
                <a:ln>
                  <a:noFill/>
                </a:ln>
                <a:solidFill>
                  <a:srgbClr val="86BC25"/>
                </a:solidFill>
                <a:effectLst/>
                <a:latin typeface="Verdana" panose="020B0604030504040204" pitchFamily="34" charset="0"/>
                <a:ea typeface="Times New Roman" panose="02020603050405020304" pitchFamily="18" charset="0"/>
                <a:cs typeface="Times New Roman" panose="02020603050405020304" pitchFamily="18" charset="0"/>
              </a:rPr>
              <a:t>Luxembourg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D236FDCF-EE00-E2DB-59E1-A85DDA072C2F}"/>
              </a:ext>
            </a:extLst>
          </p:cNvPr>
          <p:cNvSpPr>
            <a:spLocks noGrp="1" noChangeArrowheads="1"/>
          </p:cNvSpPr>
          <p:nvPr>
            <p:ph type="subTitle" idx="1"/>
          </p:nvPr>
        </p:nvSpPr>
        <p:spPr bwMode="auto">
          <a:xfrm>
            <a:off x="576469" y="4515259"/>
            <a:ext cx="1168841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800" b="0" i="0" u="none" strike="noStrike" cap="none" normalizeH="0" baseline="0" dirty="0">
                <a:ln>
                  <a:noFill/>
                </a:ln>
                <a:solidFill>
                  <a:srgbClr val="86BC25"/>
                </a:solidFill>
                <a:effectLst/>
                <a:latin typeface="Verdana" panose="020B0604030504040204" pitchFamily="34" charset="0"/>
                <a:ea typeface="Times New Roman" panose="02020603050405020304" pitchFamily="18" charset="0"/>
                <a:cs typeface="Times New Roman" panose="02020603050405020304" pitchFamily="18" charset="0"/>
              </a:rPr>
              <a:t>Sujet de mémoire : Modélisation des Taux d’Intérêts</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800" b="0" i="0" u="none" strike="noStrike" cap="none" normalizeH="0" baseline="0" dirty="0">
                <a:ln>
                  <a:noFill/>
                </a:ln>
                <a:solidFill>
                  <a:srgbClr val="86BC25"/>
                </a:solidFill>
                <a:effectLst/>
                <a:latin typeface="Verdana" panose="020B0604030504040204" pitchFamily="34" charset="0"/>
                <a:ea typeface="Times New Roman" panose="02020603050405020304" pitchFamily="18" charset="0"/>
                <a:cs typeface="Times New Roman" panose="02020603050405020304" pitchFamily="18" charset="0"/>
              </a:rPr>
              <a:t>Instantanés pour la Valuation des</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800" b="0" i="0" u="none" strike="noStrike" cap="none" normalizeH="0" baseline="0" dirty="0">
                <a:ln>
                  <a:noFill/>
                </a:ln>
                <a:solidFill>
                  <a:srgbClr val="86BC25"/>
                </a:solidFill>
                <a:effectLst/>
                <a:latin typeface="Verdana" panose="020B0604030504040204" pitchFamily="34" charset="0"/>
                <a:ea typeface="Times New Roman" panose="02020603050405020304" pitchFamily="18" charset="0"/>
                <a:cs typeface="Times New Roman" panose="02020603050405020304" pitchFamily="18" charset="0"/>
              </a:rPr>
              <a:t>Produits Dérivés Obligataires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D0C4E976-CD3E-CE66-709A-3E5E95049A6C}"/>
              </a:ext>
            </a:extLst>
          </p:cNvPr>
          <p:cNvSpPr>
            <a:spLocks noChangeArrowheads="1"/>
          </p:cNvSpPr>
          <p:nvPr/>
        </p:nvSpPr>
        <p:spPr bwMode="auto">
          <a:xfrm>
            <a:off x="705677" y="5925603"/>
            <a:ext cx="47906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1400" b="0" i="0" u="none" strike="noStrike" cap="none" normalizeH="0" baseline="0" dirty="0">
                <a:ln>
                  <a:noFill/>
                </a:ln>
                <a:solidFill>
                  <a:srgbClr val="86BC25"/>
                </a:solidFill>
                <a:effectLst/>
                <a:latin typeface="Verdana" panose="020B0604030504040204" pitchFamily="34" charset="0"/>
                <a:ea typeface="Times New Roman" panose="02020603050405020304" pitchFamily="18" charset="0"/>
                <a:cs typeface="Times New Roman" panose="02020603050405020304" pitchFamily="18" charset="0"/>
              </a:rPr>
              <a:t>17 juin - 29 Novembre 2024</a:t>
            </a:r>
            <a:endParaRPr lang="en-US" altLang="en-US" sz="1100" dirty="0">
              <a:solidFill>
                <a:srgbClr val="86BC25"/>
              </a:solidFill>
              <a:latin typeface="Verdana" panose="020B0604030504040204"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86BC25"/>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6BC25"/>
                </a:solidFill>
                <a:effectLst/>
                <a:latin typeface="Verdana" panose="020B0604030504040204" pitchFamily="34" charset="0"/>
                <a:ea typeface="Times New Roman" panose="02020603050405020304" pitchFamily="18" charset="0"/>
                <a:cs typeface="Times New Roman" panose="02020603050405020304" pitchFamily="18" charset="0"/>
              </a:rPr>
              <a:t> Jiaqi Xia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411632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A1334B72-C8D0-2FF6-F675-25BF7CEBCAAC}"/>
                  </a:ext>
                </a:extLst>
              </p:cNvPr>
              <p:cNvSpPr>
                <a:spLocks noGrp="1"/>
              </p:cNvSpPr>
              <p:nvPr>
                <p:ph type="body" sz="quarter" idx="13"/>
              </p:nvPr>
            </p:nvSpPr>
            <p:spPr>
              <a:xfrm>
                <a:off x="501650" y="928870"/>
                <a:ext cx="11188700" cy="858635"/>
              </a:xfrm>
            </p:spPr>
            <p:txBody>
              <a:bodyPr/>
              <a:lstStyle/>
              <a:p>
                <a:r>
                  <a:rPr lang="en-US" sz="1600" dirty="0">
                    <a:effectLst/>
                    <a:latin typeface="Calibri" panose="020F0502020204030204" pitchFamily="34" charset="0"/>
                    <a:ea typeface="Verdana" panose="020B0604030504040204" pitchFamily="34" charset="0"/>
                    <a:cs typeface="Times New Roman" panose="02020603050405020304" pitchFamily="18" charset="0"/>
                  </a:rPr>
                  <a:t>In the Hidden Markov CEV model, the parameters of the CEV model (K</a:t>
                </a:r>
                <a14:m>
                  <m:oMath xmlns:m="http://schemas.openxmlformats.org/officeDocument/2006/math">
                    <m:r>
                      <a:rPr lang="en-US" sz="1600" i="1">
                        <a:effectLst/>
                        <a:latin typeface="Cambria Math" panose="02040503050406030204" pitchFamily="18" charset="0"/>
                        <a:ea typeface="Verdana" panose="020B0604030504040204" pitchFamily="34" charset="0"/>
                        <a:cs typeface="Times New Roman" panose="02020603050405020304" pitchFamily="18" charset="0"/>
                      </a:rPr>
                      <m:t>,</m:t>
                    </m:r>
                    <m:r>
                      <a:rPr lang="en-US" sz="1600" b="0" i="1" smtClean="0">
                        <a:effectLst/>
                        <a:latin typeface="Cambria Math" panose="02040503050406030204" pitchFamily="18" charset="0"/>
                        <a:ea typeface="Verdana" panose="020B0604030504040204" pitchFamily="34" charset="0"/>
                        <a:cs typeface="Times New Roman" panose="02020603050405020304" pitchFamily="18" charset="0"/>
                      </a:rPr>
                      <m:t>𝑚</m:t>
                    </m:r>
                    <m:r>
                      <a:rPr lang="en-US" sz="1600" i="1">
                        <a:effectLst/>
                        <a:latin typeface="Cambria Math" panose="02040503050406030204" pitchFamily="18" charset="0"/>
                        <a:ea typeface="Verdana" panose="020B0604030504040204" pitchFamily="34" charset="0"/>
                        <a:cs typeface="Times New Roman" panose="02020603050405020304" pitchFamily="18" charset="0"/>
                      </a:rPr>
                      <m:t>,</m:t>
                    </m:r>
                    <m:r>
                      <a:rPr lang="en-US" sz="1600" i="1">
                        <a:effectLst/>
                        <a:latin typeface="Cambria Math" panose="02040503050406030204" pitchFamily="18" charset="0"/>
                        <a:ea typeface="Verdana" panose="020B0604030504040204" pitchFamily="34" charset="0"/>
                        <a:cs typeface="Times New Roman" panose="02020603050405020304" pitchFamily="18" charset="0"/>
                      </a:rPr>
                      <m:t>𝜎</m:t>
                    </m:r>
                    <m:r>
                      <a:rPr lang="en-US" sz="1600" b="0" i="1" smtClean="0">
                        <a:effectLst/>
                        <a:latin typeface="Cambria Math" panose="02040503050406030204" pitchFamily="18" charset="0"/>
                        <a:ea typeface="Verdana" panose="020B0604030504040204" pitchFamily="34" charset="0"/>
                        <a:cs typeface="Times New Roman" panose="02020603050405020304" pitchFamily="18" charset="0"/>
                      </a:rPr>
                      <m:t>, </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600" dirty="0">
                    <a:effectLst/>
                    <a:latin typeface="Calibri" panose="020F0502020204030204" pitchFamily="34" charset="0"/>
                    <a:ea typeface="Verdana" panose="020B0604030504040204" pitchFamily="34" charset="0"/>
                    <a:cs typeface="Times New Roman" panose="02020603050405020304" pitchFamily="18" charset="0"/>
                  </a:rPr>
                  <a:t>) are assumed to change according to a hidden Markov chain. This allows the model to capture regime-switching behavior, where the process can transition between different states, each with its own set of parameters. </a:t>
                </a:r>
                <a:endParaRPr lang="en-GB" sz="1600" dirty="0"/>
              </a:p>
            </p:txBody>
          </p:sp>
        </mc:Choice>
        <mc:Fallback xmlns="">
          <p:sp>
            <p:nvSpPr>
              <p:cNvPr id="2" name="Text Placeholder 1">
                <a:extLst>
                  <a:ext uri="{FF2B5EF4-FFF2-40B4-BE49-F238E27FC236}">
                    <a16:creationId xmlns:a16="http://schemas.microsoft.com/office/drawing/2014/main" id="{A1334B72-C8D0-2FF6-F675-25BF7CEBCAAC}"/>
                  </a:ext>
                </a:extLst>
              </p:cNvPr>
              <p:cNvSpPr>
                <a:spLocks noGrp="1" noRot="1" noChangeAspect="1" noMove="1" noResize="1" noEditPoints="1" noAdjustHandles="1" noChangeArrowheads="1" noChangeShapeType="1" noTextEdit="1"/>
              </p:cNvSpPr>
              <p:nvPr>
                <p:ph type="body" sz="quarter" idx="13"/>
              </p:nvPr>
            </p:nvSpPr>
            <p:spPr>
              <a:xfrm>
                <a:off x="501650" y="928870"/>
                <a:ext cx="11188700" cy="858635"/>
              </a:xfrm>
              <a:blipFill>
                <a:blip r:embed="rId2"/>
                <a:stretch>
                  <a:fillRect l="-1089" t="-7092"/>
                </a:stretch>
              </a:blipFill>
            </p:spPr>
            <p:txBody>
              <a:bodyPr/>
              <a:lstStyle/>
              <a:p>
                <a:r>
                  <a:rPr lang="en-GB">
                    <a:noFill/>
                  </a:rPr>
                  <a:t> </a:t>
                </a:r>
              </a:p>
            </p:txBody>
          </p:sp>
        </mc:Fallback>
      </mc:AlternateContent>
      <p:sp>
        <p:nvSpPr>
          <p:cNvPr id="3" name="Title 2">
            <a:extLst>
              <a:ext uri="{FF2B5EF4-FFF2-40B4-BE49-F238E27FC236}">
                <a16:creationId xmlns:a16="http://schemas.microsoft.com/office/drawing/2014/main" id="{FC80CB51-3915-45FF-FEB6-ECAC76BA4E97}"/>
              </a:ext>
            </a:extLst>
          </p:cNvPr>
          <p:cNvSpPr>
            <a:spLocks noGrp="1"/>
          </p:cNvSpPr>
          <p:nvPr>
            <p:ph type="title"/>
          </p:nvPr>
        </p:nvSpPr>
        <p:spPr/>
        <p:txBody>
          <a:bodyPr/>
          <a:lstStyle/>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Hidden Markov CEV model (HMCEV)</a:t>
            </a:r>
            <a:br>
              <a:rPr lang="en-GB" sz="18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GB"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6BBDF0-FEA3-EDC5-F1F3-B4DBD01BA348}"/>
                  </a:ext>
                </a:extLst>
              </p:cNvPr>
              <p:cNvSpPr txBox="1"/>
              <p:nvPr/>
            </p:nvSpPr>
            <p:spPr>
              <a:xfrm>
                <a:off x="501650" y="1787505"/>
                <a:ext cx="11332456" cy="2396169"/>
              </a:xfrm>
              <a:prstGeom prst="rect">
                <a:avLst/>
              </a:prstGeom>
              <a:noFill/>
            </p:spPr>
            <p:txBody>
              <a:bodyPr wrap="square">
                <a:spAutoFit/>
              </a:bodyPr>
              <a:lstStyle/>
              <a:p>
                <a:pPr algn="just">
                  <a:spcBef>
                    <a:spcPts val="900"/>
                  </a:spcBef>
                  <a:spcAft>
                    <a:spcPts val="900"/>
                  </a:spcAft>
                </a:pPr>
                <a14:m>
                  <m:oMathPara xmlns:m="http://schemas.openxmlformats.org/officeDocument/2006/math">
                    <m:oMathParaPr>
                      <m:jc m:val="centerGroup"/>
                    </m:oMathParaPr>
                    <m:oMath xmlns:m="http://schemas.openxmlformats.org/officeDocument/2006/math">
                      <m:r>
                        <a:rPr lang="en-US" sz="1400" i="1" smtClean="0">
                          <a:effectLst/>
                          <a:latin typeface="Cambria Math" panose="02040503050406030204" pitchFamily="18" charset="0"/>
                          <a:ea typeface="Verdana" panose="020B0604030504040204" pitchFamily="34" charset="0"/>
                          <a:cs typeface="Times New Roman" panose="02020603050405020304" pitchFamily="18" charset="0"/>
                        </a:rPr>
                        <m:t>𝑑𝑋𝑡</m:t>
                      </m:r>
                      <m:r>
                        <a:rPr lang="en-US" sz="1400" i="1" smtClean="0">
                          <a:effectLst/>
                          <a:latin typeface="Cambria Math" panose="02040503050406030204" pitchFamily="18" charset="0"/>
                          <a:ea typeface="Verdana" panose="020B0604030504040204" pitchFamily="34" charset="0"/>
                          <a:cs typeface="Times New Roman" panose="02020603050405020304" pitchFamily="18" charset="0"/>
                        </a:rPr>
                        <m:t>​=</m:t>
                      </m:r>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𝜅</m:t>
                          </m:r>
                        </m:e>
                        <m:sub>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sub>
                          </m:sSub>
                        </m:sub>
                      </m:sSub>
                      <m:r>
                        <a:rPr lang="en-US" sz="1400" i="1">
                          <a:effectLst/>
                          <a:latin typeface="Cambria Math" panose="02040503050406030204" pitchFamily="18" charset="0"/>
                          <a:ea typeface="Verdana" panose="020B0604030504040204" pitchFamily="34" charset="0"/>
                          <a:cs typeface="Times New Roman" panose="02020603050405020304" pitchFamily="18" charset="0"/>
                        </a:rPr>
                        <m:t>​(</m:t>
                      </m:r>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𝜃</m:t>
                          </m:r>
                        </m:e>
                        <m:sub>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sub>
                          </m:sSub>
                        </m:sub>
                      </m:sSub>
                      <m:r>
                        <a:rPr lang="en-US" sz="1400" i="1">
                          <a:effectLst/>
                          <a:latin typeface="Cambria Math" panose="02040503050406030204" pitchFamily="18" charset="0"/>
                          <a:ea typeface="Verdana" panose="020B0604030504040204" pitchFamily="34" charset="0"/>
                          <a:cs typeface="Times New Roman" panose="02020603050405020304" pitchFamily="18" charset="0"/>
                        </a:rPr>
                        <m:t> ​​−</m:t>
                      </m:r>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𝑋</m:t>
                          </m:r>
                        </m:e>
                        <m:sub>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sub>
                      </m:sSub>
                      <m:r>
                        <a:rPr lang="en-US" sz="1400" i="1">
                          <a:effectLst/>
                          <a:latin typeface="Cambria Math" panose="02040503050406030204" pitchFamily="18" charset="0"/>
                          <a:ea typeface="Verdana" panose="020B0604030504040204" pitchFamily="34" charset="0"/>
                          <a:cs typeface="Times New Roman" panose="02020603050405020304" pitchFamily="18" charset="0"/>
                        </a:rPr>
                        <m:t>​)</m:t>
                      </m:r>
                      <m:r>
                        <a:rPr lang="en-US" sz="1400" i="1">
                          <a:effectLst/>
                          <a:latin typeface="Cambria Math" panose="02040503050406030204" pitchFamily="18" charset="0"/>
                          <a:ea typeface="Verdana" panose="020B0604030504040204" pitchFamily="34" charset="0"/>
                          <a:cs typeface="Times New Roman" panose="02020603050405020304" pitchFamily="18" charset="0"/>
                        </a:rPr>
                        <m:t>𝑑𝑡</m:t>
                      </m:r>
                      <m:r>
                        <a:rPr lang="en-US" sz="1400" i="1">
                          <a:effectLst/>
                          <a:latin typeface="Cambria Math" panose="02040503050406030204" pitchFamily="18" charset="0"/>
                          <a:ea typeface="Verdana" panose="020B0604030504040204" pitchFamily="34" charset="0"/>
                          <a:cs typeface="Times New Roman" panose="02020603050405020304" pitchFamily="18" charset="0"/>
                        </a:rPr>
                        <m:t>+</m:t>
                      </m:r>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𝜎</m:t>
                          </m:r>
                        </m:e>
                        <m:sub>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sub>
                          </m:sSub>
                        </m:sub>
                      </m:sSub>
                      <m:r>
                        <a:rPr lang="en-US" sz="1400" i="1">
                          <a:effectLst/>
                          <a:latin typeface="Cambria Math" panose="02040503050406030204" pitchFamily="18" charset="0"/>
                          <a:ea typeface="Verdana" panose="020B0604030504040204" pitchFamily="34" charset="0"/>
                          <a:cs typeface="Times New Roman" panose="02020603050405020304" pitchFamily="18" charset="0"/>
                        </a:rPr>
                        <m:t>​​</m:t>
                      </m:r>
                      <m:sSup>
                        <m:sSupPr>
                          <m:ctrlPr>
                            <a:rPr lang="en-US" sz="1400" b="0" i="1" smtClean="0">
                              <a:effectLst/>
                              <a:latin typeface="Cambria Math" panose="02040503050406030204" pitchFamily="18" charset="0"/>
                              <a:ea typeface="Verdana" panose="020B0604030504040204" pitchFamily="34" charset="0"/>
                              <a:cs typeface="Times New Roman" panose="02020603050405020304" pitchFamily="18" charset="0"/>
                            </a:rPr>
                          </m:ctrlPr>
                        </m:sSupPr>
                        <m:e>
                          <m:d>
                            <m:dPr>
                              <m:begChr m:val="|"/>
                              <m:endChr m:val="|"/>
                              <m:ctrlPr>
                                <a:rPr lang="en-US" sz="1400" b="0" i="1" smtClean="0">
                                  <a:effectLst/>
                                  <a:latin typeface="Cambria Math" panose="02040503050406030204" pitchFamily="18" charset="0"/>
                                  <a:ea typeface="Verdana" panose="020B0604030504040204" pitchFamily="34" charset="0"/>
                                  <a:cs typeface="Times New Roman" panose="02020603050405020304" pitchFamily="18" charset="0"/>
                                </a:rPr>
                              </m:ctrlPr>
                            </m:dPr>
                            <m:e>
                              <m:sSub>
                                <m:sSubPr>
                                  <m:ctrlPr>
                                    <a:rPr lang="en-US" sz="1400" b="0" i="1"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b="0" i="1" smtClean="0">
                                      <a:effectLst/>
                                      <a:latin typeface="Cambria Math" panose="02040503050406030204" pitchFamily="18" charset="0"/>
                                      <a:ea typeface="Verdana" panose="020B0604030504040204" pitchFamily="34" charset="0"/>
                                      <a:cs typeface="Times New Roman" panose="02020603050405020304" pitchFamily="18" charset="0"/>
                                    </a:rPr>
                                    <m:t>𝑟</m:t>
                                  </m:r>
                                </m:e>
                                <m:sub>
                                  <m:r>
                                    <a:rPr lang="en-US" sz="1400" b="0" i="1" smtClean="0">
                                      <a:effectLst/>
                                      <a:latin typeface="Cambria Math" panose="02040503050406030204" pitchFamily="18" charset="0"/>
                                      <a:ea typeface="Verdana" panose="020B0604030504040204" pitchFamily="34" charset="0"/>
                                      <a:cs typeface="Times New Roman" panose="02020603050405020304" pitchFamily="18" charset="0"/>
                                    </a:rPr>
                                    <m:t>𝑡</m:t>
                                  </m:r>
                                </m:sub>
                              </m:sSub>
                            </m:e>
                          </m:d>
                        </m:e>
                        <m:sup>
                          <m:r>
                            <a:rPr lang="en-US" sz="1400" b="0" i="1" smtClean="0">
                              <a:effectLst/>
                              <a:latin typeface="Cambria Math" panose="02040503050406030204" pitchFamily="18" charset="0"/>
                              <a:ea typeface="Cambria Math" panose="02040503050406030204" pitchFamily="18" charset="0"/>
                              <a:cs typeface="Times New Roman" panose="02020603050405020304" pitchFamily="18" charset="0"/>
                            </a:rPr>
                            <m:t>𝛾</m:t>
                          </m:r>
                        </m:sup>
                      </m:sSup>
                      <m:r>
                        <a:rPr lang="en-US" sz="1400" i="1">
                          <a:effectLst/>
                          <a:latin typeface="Cambria Math" panose="02040503050406030204" pitchFamily="18" charset="0"/>
                          <a:ea typeface="Verdana" panose="020B0604030504040204" pitchFamily="34" charset="0"/>
                          <a:cs typeface="Times New Roman" panose="02020603050405020304" pitchFamily="18" charset="0"/>
                        </a:rPr>
                        <m:t>𝑑𝑊𝑡</m:t>
                      </m:r>
                      <m:r>
                        <a:rPr lang="en-US" sz="1400" i="1">
                          <a:effectLst/>
                          <a:latin typeface="Cambria Math" panose="02040503050406030204" pitchFamily="18" charset="0"/>
                          <a:ea typeface="Verdana" panose="020B0604030504040204" pitchFamily="34" charset="0"/>
                          <a:cs typeface="Times New Roman" panose="02020603050405020304" pitchFamily="18" charset="0"/>
                        </a:rPr>
                        <m:t>​</m:t>
                      </m:r>
                    </m:oMath>
                  </m:oMathPara>
                </a14:m>
                <a:endParaRPr lang="en-GB" sz="1400" dirty="0">
                  <a:effectLst/>
                  <a:latin typeface="Calibri" panose="020F0502020204030204" pitchFamily="34" charset="0"/>
                  <a:ea typeface="Verdana" panose="020B0604030504040204" pitchFamily="34" charset="0"/>
                  <a:cs typeface="Times New Roman" panose="02020603050405020304" pitchFamily="18" charset="0"/>
                </a:endParaRPr>
              </a:p>
              <a:p>
                <a:pPr algn="just">
                  <a:spcBef>
                    <a:spcPts val="900"/>
                  </a:spcBef>
                  <a:spcAft>
                    <a:spcPts val="90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Where:</a:t>
                </a:r>
                <a:endParaRPr lang="en-GB" sz="14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900"/>
                  </a:spcBef>
                  <a:spcAft>
                    <a:spcPts val="900"/>
                  </a:spcAft>
                  <a:buFont typeface="Calibri" panose="020F0502020204030204" pitchFamily="34" charset="0"/>
                  <a:buChar char="-"/>
                </a:pPr>
                <a14:m>
                  <m:oMath xmlns:m="http://schemas.openxmlformats.org/officeDocument/2006/math">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400" dirty="0">
                    <a:effectLst/>
                    <a:latin typeface="Calibri" panose="020F0502020204030204" pitchFamily="34" charset="0"/>
                    <a:ea typeface="Verdana" panose="020B0604030504040204" pitchFamily="34" charset="0"/>
                    <a:cs typeface="Times New Roman" panose="02020603050405020304" pitchFamily="18" charset="0"/>
                  </a:rPr>
                  <a:t>​ is the Markov chain state at time </a:t>
                </a:r>
                <a14:m>
                  <m:oMath xmlns:m="http://schemas.openxmlformats.org/officeDocument/2006/math">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oMath>
                </a14:m>
                <a:r>
                  <a:rPr lang="en-US" sz="1400" dirty="0">
                    <a:effectLst/>
                    <a:latin typeface="Calibri" panose="020F0502020204030204" pitchFamily="34" charset="0"/>
                    <a:ea typeface="Verdana" panose="020B0604030504040204" pitchFamily="34" charset="0"/>
                    <a:cs typeface="Times New Roman" panose="02020603050405020304" pitchFamily="18" charset="0"/>
                  </a:rPr>
                  <a:t>,</a:t>
                </a:r>
                <a:endParaRPr lang="en-GB" sz="14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900"/>
                  </a:spcBef>
                  <a:spcAft>
                    <a:spcPts val="900"/>
                  </a:spcAft>
                  <a:buFont typeface="Calibri" panose="020F0502020204030204" pitchFamily="34" charset="0"/>
                  <a:buChar char="-"/>
                </a:pPr>
                <a14:m>
                  <m:oMath xmlns:m="http://schemas.openxmlformats.org/officeDocument/2006/math">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b="0" i="1" smtClean="0">
                            <a:effectLst/>
                            <a:latin typeface="Cambria Math" panose="02040503050406030204" pitchFamily="18" charset="0"/>
                            <a:ea typeface="Verdana" panose="020B0604030504040204" pitchFamily="34" charset="0"/>
                            <a:cs typeface="Times New Roman" panose="02020603050405020304" pitchFamily="18" charset="0"/>
                          </a:rPr>
                          <m:t>𝐾</m:t>
                        </m:r>
                      </m:e>
                      <m:sub>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sub>
                        </m:sSub>
                      </m:sub>
                    </m:sSub>
                    <m:r>
                      <a:rPr lang="en-US" sz="1400" i="1">
                        <a:effectLst/>
                        <a:latin typeface="Cambria Math" panose="02040503050406030204" pitchFamily="18" charset="0"/>
                        <a:ea typeface="Verdana" panose="020B0604030504040204" pitchFamily="34" charset="0"/>
                        <a:cs typeface="Times New Roman" panose="02020603050405020304" pitchFamily="18" charset="0"/>
                      </a:rPr>
                      <m:t>​​,</m:t>
                    </m:r>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b="0" i="1" smtClean="0">
                            <a:effectLst/>
                            <a:latin typeface="Cambria Math" panose="02040503050406030204" pitchFamily="18" charset="0"/>
                            <a:ea typeface="Verdana" panose="020B0604030504040204" pitchFamily="34" charset="0"/>
                            <a:cs typeface="Times New Roman" panose="02020603050405020304" pitchFamily="18" charset="0"/>
                          </a:rPr>
                          <m:t>𝑚</m:t>
                        </m:r>
                      </m:e>
                      <m:sub>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sub>
                        </m:sSub>
                      </m:sub>
                    </m:sSub>
                    <m:r>
                      <a:rPr lang="en-US" sz="1400" i="1">
                        <a:effectLst/>
                        <a:latin typeface="Cambria Math" panose="02040503050406030204" pitchFamily="18" charset="0"/>
                        <a:ea typeface="Verdana" panose="020B0604030504040204" pitchFamily="34" charset="0"/>
                        <a:cs typeface="Times New Roman" panose="02020603050405020304" pitchFamily="18" charset="0"/>
                      </a:rPr>
                      <m:t>​​,</m:t>
                    </m:r>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𝜎</m:t>
                        </m:r>
                      </m:e>
                      <m:sub>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r>
                              <a:rPr lang="en-US" sz="1400" b="0" i="1" smtClean="0">
                                <a:effectLst/>
                                <a:latin typeface="Cambria Math" panose="02040503050406030204" pitchFamily="18" charset="0"/>
                                <a:ea typeface="Verdana" panose="020B0604030504040204" pitchFamily="34" charset="0"/>
                                <a:cs typeface="Times New Roman" panose="02020603050405020304" pitchFamily="18" charset="0"/>
                              </a:rPr>
                              <m:t> </m:t>
                            </m:r>
                          </m:sub>
                        </m:sSub>
                      </m:sub>
                    </m:sSub>
                    <m:r>
                      <a:rPr lang="en-US" sz="1400" b="0" i="1" smtClean="0">
                        <a:effectLst/>
                        <a:latin typeface="Cambria Math" panose="02040503050406030204" pitchFamily="18" charset="0"/>
                        <a:ea typeface="Verdana" panose="020B0604030504040204" pitchFamily="34" charset="0"/>
                        <a:cs typeface="Times New Roman" panose="02020603050405020304" pitchFamily="18" charset="0"/>
                      </a:rPr>
                      <m:t>,</m:t>
                    </m:r>
                    <m:sSub>
                      <m:sSubPr>
                        <m:ctrlPr>
                          <a:rPr lang="en-US" sz="14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0" i="1" smtClean="0">
                            <a:effectLst/>
                            <a:latin typeface="Cambria Math" panose="02040503050406030204" pitchFamily="18" charset="0"/>
                            <a:ea typeface="Cambria Math" panose="02040503050406030204" pitchFamily="18" charset="0"/>
                            <a:cs typeface="Times New Roman" panose="02020603050405020304" pitchFamily="18" charset="0"/>
                          </a:rPr>
                          <m:t>𝛾</m:t>
                        </m:r>
                      </m:e>
                      <m:sub>
                        <m:sSub>
                          <m:sSubPr>
                            <m:ctrlPr>
                              <a:rPr lang="en-US" sz="14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0" i="1" smtClean="0">
                                <a:effectLst/>
                                <a:latin typeface="Cambria Math" panose="02040503050406030204" pitchFamily="18" charset="0"/>
                                <a:ea typeface="Cambria Math" panose="02040503050406030204" pitchFamily="18" charset="0"/>
                                <a:cs typeface="Times New Roman" panose="02020603050405020304" pitchFamily="18" charset="0"/>
                              </a:rPr>
                              <m:t>𝑆</m:t>
                            </m:r>
                          </m:e>
                          <m:sub>
                            <m:r>
                              <a:rPr lang="en-US" sz="1400" b="0" i="1" smtClean="0">
                                <a:effectLst/>
                                <a:latin typeface="Cambria Math" panose="02040503050406030204" pitchFamily="18" charset="0"/>
                                <a:ea typeface="Cambria Math" panose="02040503050406030204" pitchFamily="18" charset="0"/>
                                <a:cs typeface="Times New Roman" panose="02020603050405020304" pitchFamily="18" charset="0"/>
                              </a:rPr>
                              <m:t>𝑡</m:t>
                            </m:r>
                          </m:sub>
                        </m:sSub>
                      </m:sub>
                    </m:sSub>
                  </m:oMath>
                </a14:m>
                <a:r>
                  <a:rPr lang="en-US" sz="1400" dirty="0">
                    <a:effectLst/>
                    <a:latin typeface="Calibri" panose="020F0502020204030204" pitchFamily="34" charset="0"/>
                    <a:ea typeface="Verdana" panose="020B0604030504040204" pitchFamily="34" charset="0"/>
                    <a:cs typeface="Times New Roman" panose="02020603050405020304" pitchFamily="18" charset="0"/>
                  </a:rPr>
                  <a:t>​​ are the parameters corresponding to the regime at time </a:t>
                </a:r>
                <a14:m>
                  <m:oMath xmlns:m="http://schemas.openxmlformats.org/officeDocument/2006/math">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oMath>
                </a14:m>
                <a:r>
                  <a:rPr lang="en-US" sz="1400" dirty="0">
                    <a:effectLst/>
                    <a:latin typeface="Calibri" panose="020F0502020204030204" pitchFamily="34" charset="0"/>
                    <a:ea typeface="Verdana" panose="020B0604030504040204" pitchFamily="34" charset="0"/>
                    <a:cs typeface="Times New Roman" panose="02020603050405020304" pitchFamily="18" charset="0"/>
                  </a:rPr>
                  <a:t>,</a:t>
                </a:r>
                <a:endParaRPr lang="en-GB" sz="14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900"/>
                  </a:spcBef>
                  <a:spcAft>
                    <a:spcPts val="900"/>
                  </a:spcAft>
                  <a:buFont typeface="Calibri" panose="020F0502020204030204" pitchFamily="34" charset="0"/>
                  <a:buChar char="-"/>
                </a:pPr>
                <a:r>
                  <a:rPr lang="en-US" sz="1400" dirty="0">
                    <a:effectLst/>
                    <a:latin typeface="Calibri" panose="020F0502020204030204" pitchFamily="34" charset="0"/>
                    <a:ea typeface="Verdana" panose="020B0604030504040204" pitchFamily="34" charset="0"/>
                    <a:cs typeface="Times New Roman" panose="02020603050405020304" pitchFamily="18" charset="0"/>
                  </a:rPr>
                  <a:t>The transitions between different states are governed by a Markov transition matrix </a:t>
                </a:r>
                <a14:m>
                  <m:oMath xmlns:m="http://schemas.openxmlformats.org/officeDocument/2006/math">
                    <m:r>
                      <a:rPr lang="en-US" sz="1400" i="1">
                        <a:effectLst/>
                        <a:latin typeface="Cambria Math" panose="02040503050406030204" pitchFamily="18" charset="0"/>
                        <a:ea typeface="Verdana" panose="020B0604030504040204" pitchFamily="34" charset="0"/>
                        <a:cs typeface="Times New Roman" panose="02020603050405020304" pitchFamily="18" charset="0"/>
                      </a:rPr>
                      <m:t>𝑃</m:t>
                    </m:r>
                  </m:oMath>
                </a14:m>
                <a:r>
                  <a:rPr lang="en-US" sz="1400" dirty="0">
                    <a:effectLst/>
                    <a:latin typeface="Calibri" panose="020F0502020204030204" pitchFamily="34" charset="0"/>
                    <a:ea typeface="Verdana" panose="020B0604030504040204" pitchFamily="34" charset="0"/>
                    <a:cs typeface="Times New Roman" panose="02020603050405020304" pitchFamily="18" charset="0"/>
                  </a:rPr>
                  <a:t>, with elements </a:t>
                </a:r>
                <a14:m>
                  <m:oMath xmlns:m="http://schemas.openxmlformats.org/officeDocument/2006/math">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𝑝</m:t>
                        </m:r>
                      </m:e>
                      <m:sub>
                        <m:r>
                          <a:rPr lang="en-US" sz="1400" i="1">
                            <a:effectLst/>
                            <a:latin typeface="Cambria Math" panose="02040503050406030204" pitchFamily="18" charset="0"/>
                            <a:ea typeface="Verdana" panose="020B0604030504040204" pitchFamily="34" charset="0"/>
                            <a:cs typeface="Times New Roman" panose="02020603050405020304" pitchFamily="18" charset="0"/>
                          </a:rPr>
                          <m:t>𝑖𝑗</m:t>
                        </m:r>
                      </m:sub>
                    </m:sSub>
                  </m:oMath>
                </a14:m>
                <a:r>
                  <a:rPr lang="en-US" sz="1400" dirty="0">
                    <a:effectLst/>
                    <a:latin typeface="Calibri" panose="020F0502020204030204" pitchFamily="34" charset="0"/>
                    <a:ea typeface="Verdana" panose="020B0604030504040204" pitchFamily="34" charset="0"/>
                    <a:cs typeface="Times New Roman" panose="02020603050405020304" pitchFamily="18" charset="0"/>
                  </a:rPr>
                  <a:t>​ representing the probability of switching from state </a:t>
                </a:r>
                <a14:m>
                  <m:oMath xmlns:m="http://schemas.openxmlformats.org/officeDocument/2006/math">
                    <m:r>
                      <a:rPr lang="en-US" sz="1400" i="1">
                        <a:effectLst/>
                        <a:latin typeface="Cambria Math" panose="02040503050406030204" pitchFamily="18" charset="0"/>
                        <a:ea typeface="Verdana" panose="020B0604030504040204" pitchFamily="34" charset="0"/>
                        <a:cs typeface="Times New Roman" panose="02020603050405020304" pitchFamily="18" charset="0"/>
                      </a:rPr>
                      <m:t>𝑖</m:t>
                    </m:r>
                  </m:oMath>
                </a14:m>
                <a:r>
                  <a:rPr lang="en-US" sz="1400" dirty="0">
                    <a:effectLst/>
                    <a:latin typeface="Calibri" panose="020F0502020204030204" pitchFamily="34" charset="0"/>
                    <a:ea typeface="Verdana" panose="020B0604030504040204" pitchFamily="34" charset="0"/>
                    <a:cs typeface="Times New Roman" panose="02020603050405020304" pitchFamily="18" charset="0"/>
                  </a:rPr>
                  <a:t> to state </a:t>
                </a:r>
                <a14:m>
                  <m:oMath xmlns:m="http://schemas.openxmlformats.org/officeDocument/2006/math">
                    <m:r>
                      <a:rPr lang="en-US" sz="1400" i="1">
                        <a:effectLst/>
                        <a:latin typeface="Cambria Math" panose="02040503050406030204" pitchFamily="18" charset="0"/>
                        <a:ea typeface="Verdana" panose="020B0604030504040204" pitchFamily="34" charset="0"/>
                        <a:cs typeface="Times New Roman" panose="02020603050405020304" pitchFamily="18" charset="0"/>
                      </a:rPr>
                      <m:t>𝑗</m:t>
                    </m:r>
                  </m:oMath>
                </a14:m>
                <a:r>
                  <a:rPr lang="en-US" sz="1400" dirty="0">
                    <a:effectLst/>
                    <a:latin typeface="Calibri" panose="020F0502020204030204" pitchFamily="34" charset="0"/>
                    <a:ea typeface="Verdana" panose="020B0604030504040204" pitchFamily="34" charset="0"/>
                    <a:cs typeface="Times New Roman" panose="02020603050405020304" pitchFamily="18" charset="0"/>
                  </a:rPr>
                  <a:t>.</a:t>
                </a:r>
                <a:endParaRPr lang="en-GB" sz="1400" dirty="0">
                  <a:effectLst/>
                  <a:latin typeface="Calibri" panose="020F0502020204030204" pitchFamily="34" charset="0"/>
                  <a:ea typeface="Verdana" panose="020B060403050404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26BBDF0-FEA3-EDC5-F1F3-B4DBD01BA348}"/>
                  </a:ext>
                </a:extLst>
              </p:cNvPr>
              <p:cNvSpPr txBox="1">
                <a:spLocks noRot="1" noChangeAspect="1" noMove="1" noResize="1" noEditPoints="1" noAdjustHandles="1" noChangeArrowheads="1" noChangeShapeType="1" noTextEdit="1"/>
              </p:cNvSpPr>
              <p:nvPr/>
            </p:nvSpPr>
            <p:spPr>
              <a:xfrm>
                <a:off x="501650" y="1787505"/>
                <a:ext cx="11332456" cy="2396169"/>
              </a:xfrm>
              <a:prstGeom prst="rect">
                <a:avLst/>
              </a:prstGeom>
              <a:blipFill>
                <a:blip r:embed="rId3"/>
                <a:stretch>
                  <a:fillRect l="-161" r="-161" b="-7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8639AF-10A4-D662-7C8B-5BA66B0B71F8}"/>
                  </a:ext>
                </a:extLst>
              </p:cNvPr>
              <p:cNvSpPr txBox="1"/>
              <p:nvPr/>
            </p:nvSpPr>
            <p:spPr>
              <a:xfrm>
                <a:off x="429772" y="4225743"/>
                <a:ext cx="11332455" cy="1658467"/>
              </a:xfrm>
              <a:prstGeom prst="rect">
                <a:avLst/>
              </a:prstGeom>
              <a:noFill/>
            </p:spPr>
            <p:txBody>
              <a:bodyPr wrap="square">
                <a:spAutoFit/>
              </a:bodyPr>
              <a:lstStyle/>
              <a:p>
                <a:pPr algn="just">
                  <a:spcBef>
                    <a:spcPts val="600"/>
                  </a:spcBef>
                  <a:spcAft>
                    <a:spcPts val="600"/>
                  </a:spcAft>
                </a:pPr>
                <a:r>
                  <a:rPr lang="en-US" sz="1100" b="1" i="1" dirty="0">
                    <a:effectLst/>
                    <a:latin typeface="Calibri" panose="020F0502020204030204" pitchFamily="34" charset="0"/>
                    <a:ea typeface="Times New Roman" panose="02020603050405020304" pitchFamily="18" charset="0"/>
                    <a:cs typeface="Times New Roman" panose="02020603050405020304" pitchFamily="18" charset="0"/>
                  </a:rPr>
                  <a:t>Key Components</a:t>
                </a:r>
                <a:endParaRPr lang="en-GB" sz="1100" b="1" i="1"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spcBef>
                    <a:spcPts val="900"/>
                  </a:spcBef>
                  <a:spcAft>
                    <a:spcPts val="900"/>
                  </a:spcAft>
                  <a:buFont typeface="+mj-lt"/>
                  <a:buAutoNum type="arabicPeriod"/>
                </a:pPr>
                <a:r>
                  <a:rPr lang="en-US" sz="1100" b="1" dirty="0">
                    <a:effectLst/>
                    <a:latin typeface="Calibri" panose="020F0502020204030204" pitchFamily="34" charset="0"/>
                    <a:ea typeface="Verdana" panose="020B0604030504040204" pitchFamily="34" charset="0"/>
                    <a:cs typeface="Times New Roman" panose="02020603050405020304" pitchFamily="18" charset="0"/>
                  </a:rPr>
                  <a:t>CEV Parameters (Regime-Dependent)</a:t>
                </a:r>
                <a:r>
                  <a:rPr lang="en-US" sz="1100" dirty="0">
                    <a:effectLst/>
                    <a:latin typeface="Calibri" panose="020F0502020204030204" pitchFamily="34" charset="0"/>
                    <a:ea typeface="Verdana" panose="020B0604030504040204" pitchFamily="34" charset="0"/>
                    <a:cs typeface="Times New Roman" panose="02020603050405020304" pitchFamily="18" charset="0"/>
                  </a:rPr>
                  <a:t>: In each regime </a:t>
                </a:r>
                <a14:m>
                  <m:oMath xmlns:m="http://schemas.openxmlformats.org/officeDocument/2006/math">
                    <m:sSub>
                      <m:sSubPr>
                        <m:ctrlPr>
                          <a:rPr lang="en-GB" sz="11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1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100" i="1">
                            <a:effectLst/>
                            <a:latin typeface="Cambria Math" panose="02040503050406030204" pitchFamily="18" charset="0"/>
                            <a:ea typeface="Verdana" panose="020B0604030504040204" pitchFamily="34" charset="0"/>
                            <a:cs typeface="Times New Roman" panose="02020603050405020304" pitchFamily="18" charset="0"/>
                          </a:rPr>
                          <m:t>𝑡</m:t>
                        </m:r>
                      </m:sub>
                    </m:sSub>
                    <m:r>
                      <a:rPr lang="en-US" sz="1100" i="1">
                        <a:effectLst/>
                        <a:latin typeface="Cambria Math" panose="02040503050406030204" pitchFamily="18" charset="0"/>
                        <a:ea typeface="Verdana" panose="020B0604030504040204" pitchFamily="34" charset="0"/>
                        <a:cs typeface="Times New Roman" panose="02020603050405020304" pitchFamily="18" charset="0"/>
                      </a:rPr>
                      <m:t>=</m:t>
                    </m:r>
                    <m:r>
                      <a:rPr lang="en-US" sz="1100" i="1">
                        <a:effectLst/>
                        <a:latin typeface="Cambria Math" panose="02040503050406030204" pitchFamily="18" charset="0"/>
                        <a:ea typeface="Verdana" panose="020B0604030504040204" pitchFamily="34" charset="0"/>
                        <a:cs typeface="Times New Roman" panose="02020603050405020304" pitchFamily="18" charset="0"/>
                      </a:rPr>
                      <m:t>𝑠</m:t>
                    </m:r>
                  </m:oMath>
                </a14:m>
                <a:r>
                  <a:rPr lang="en-US" sz="1100" dirty="0">
                    <a:effectLst/>
                    <a:latin typeface="Calibri" panose="020F0502020204030204" pitchFamily="34" charset="0"/>
                    <a:ea typeface="Verdana" panose="020B0604030504040204" pitchFamily="34" charset="0"/>
                    <a:cs typeface="Times New Roman" panose="02020603050405020304" pitchFamily="18" charset="0"/>
                  </a:rPr>
                  <a:t>, the process follows a CEV model with parameters </a:t>
                </a:r>
                <a14:m>
                  <m:oMath xmlns:m="http://schemas.openxmlformats.org/officeDocument/2006/math">
                    <m:sSub>
                      <m:sSubPr>
                        <m:ctrlPr>
                          <a:rPr lang="en-GB" sz="1100" i="1">
                            <a:latin typeface="Cambria Math" panose="02040503050406030204" pitchFamily="18" charset="0"/>
                            <a:ea typeface="Verdana" panose="020B0604030504040204" pitchFamily="34" charset="0"/>
                            <a:cs typeface="Times New Roman" panose="02020603050405020304" pitchFamily="18" charset="0"/>
                          </a:rPr>
                        </m:ctrlPr>
                      </m:sSubPr>
                      <m:e>
                        <m:r>
                          <a:rPr lang="en-US" sz="1100" i="1">
                            <a:latin typeface="Cambria Math" panose="02040503050406030204" pitchFamily="18" charset="0"/>
                            <a:ea typeface="Verdana" panose="020B0604030504040204" pitchFamily="34" charset="0"/>
                            <a:cs typeface="Times New Roman" panose="02020603050405020304" pitchFamily="18" charset="0"/>
                          </a:rPr>
                          <m:t>𝐾</m:t>
                        </m:r>
                      </m:e>
                      <m:sub>
                        <m:sSub>
                          <m:sSubPr>
                            <m:ctrlPr>
                              <a:rPr lang="en-GB" sz="1100" i="1">
                                <a:latin typeface="Cambria Math" panose="02040503050406030204" pitchFamily="18" charset="0"/>
                                <a:ea typeface="Verdana" panose="020B0604030504040204" pitchFamily="34" charset="0"/>
                                <a:cs typeface="Times New Roman" panose="02020603050405020304" pitchFamily="18" charset="0"/>
                              </a:rPr>
                            </m:ctrlPr>
                          </m:sSubPr>
                          <m:e>
                            <m:r>
                              <a:rPr lang="en-US" sz="1100" i="1">
                                <a:latin typeface="Cambria Math" panose="02040503050406030204" pitchFamily="18" charset="0"/>
                                <a:ea typeface="Verdana" panose="020B0604030504040204" pitchFamily="34" charset="0"/>
                                <a:cs typeface="Times New Roman" panose="02020603050405020304" pitchFamily="18" charset="0"/>
                              </a:rPr>
                              <m:t>𝑆</m:t>
                            </m:r>
                          </m:e>
                          <m:sub>
                            <m:r>
                              <a:rPr lang="en-US" sz="1100" i="1">
                                <a:latin typeface="Cambria Math" panose="02040503050406030204" pitchFamily="18" charset="0"/>
                                <a:ea typeface="Verdana" panose="020B0604030504040204" pitchFamily="34" charset="0"/>
                                <a:cs typeface="Times New Roman" panose="02020603050405020304" pitchFamily="18" charset="0"/>
                              </a:rPr>
                              <m:t>𝑡</m:t>
                            </m:r>
                          </m:sub>
                        </m:sSub>
                      </m:sub>
                    </m:sSub>
                    <m:r>
                      <a:rPr lang="en-US" sz="1100" i="1">
                        <a:latin typeface="Cambria Math" panose="02040503050406030204" pitchFamily="18" charset="0"/>
                        <a:ea typeface="Verdana" panose="020B0604030504040204" pitchFamily="34" charset="0"/>
                        <a:cs typeface="Times New Roman" panose="02020603050405020304" pitchFamily="18" charset="0"/>
                      </a:rPr>
                      <m:t>​​,</m:t>
                    </m:r>
                    <m:sSub>
                      <m:sSubPr>
                        <m:ctrlPr>
                          <a:rPr lang="en-GB" sz="1100" i="1">
                            <a:latin typeface="Cambria Math" panose="02040503050406030204" pitchFamily="18" charset="0"/>
                            <a:ea typeface="Verdana" panose="020B0604030504040204" pitchFamily="34" charset="0"/>
                            <a:cs typeface="Times New Roman" panose="02020603050405020304" pitchFamily="18" charset="0"/>
                          </a:rPr>
                        </m:ctrlPr>
                      </m:sSubPr>
                      <m:e>
                        <m:r>
                          <a:rPr lang="en-US" sz="1100" i="1">
                            <a:latin typeface="Cambria Math" panose="02040503050406030204" pitchFamily="18" charset="0"/>
                            <a:ea typeface="Verdana" panose="020B0604030504040204" pitchFamily="34" charset="0"/>
                            <a:cs typeface="Times New Roman" panose="02020603050405020304" pitchFamily="18" charset="0"/>
                          </a:rPr>
                          <m:t>𝑚</m:t>
                        </m:r>
                      </m:e>
                      <m:sub>
                        <m:sSub>
                          <m:sSubPr>
                            <m:ctrlPr>
                              <a:rPr lang="en-GB" sz="1100" i="1">
                                <a:latin typeface="Cambria Math" panose="02040503050406030204" pitchFamily="18" charset="0"/>
                                <a:ea typeface="Verdana" panose="020B0604030504040204" pitchFamily="34" charset="0"/>
                                <a:cs typeface="Times New Roman" panose="02020603050405020304" pitchFamily="18" charset="0"/>
                              </a:rPr>
                            </m:ctrlPr>
                          </m:sSubPr>
                          <m:e>
                            <m:r>
                              <a:rPr lang="en-US" sz="1100" i="1">
                                <a:latin typeface="Cambria Math" panose="02040503050406030204" pitchFamily="18" charset="0"/>
                                <a:ea typeface="Verdana" panose="020B0604030504040204" pitchFamily="34" charset="0"/>
                                <a:cs typeface="Times New Roman" panose="02020603050405020304" pitchFamily="18" charset="0"/>
                              </a:rPr>
                              <m:t>𝑆</m:t>
                            </m:r>
                          </m:e>
                          <m:sub>
                            <m:r>
                              <a:rPr lang="en-US" sz="1100" i="1">
                                <a:latin typeface="Cambria Math" panose="02040503050406030204" pitchFamily="18" charset="0"/>
                                <a:ea typeface="Verdana" panose="020B0604030504040204" pitchFamily="34" charset="0"/>
                                <a:cs typeface="Times New Roman" panose="02020603050405020304" pitchFamily="18" charset="0"/>
                              </a:rPr>
                              <m:t>𝑡</m:t>
                            </m:r>
                          </m:sub>
                        </m:sSub>
                      </m:sub>
                    </m:sSub>
                    <m:r>
                      <a:rPr lang="en-US" sz="1100" i="1">
                        <a:latin typeface="Cambria Math" panose="02040503050406030204" pitchFamily="18" charset="0"/>
                        <a:ea typeface="Verdana" panose="020B0604030504040204" pitchFamily="34" charset="0"/>
                        <a:cs typeface="Times New Roman" panose="02020603050405020304" pitchFamily="18" charset="0"/>
                      </a:rPr>
                      <m:t>​​,</m:t>
                    </m:r>
                    <m:sSub>
                      <m:sSubPr>
                        <m:ctrlPr>
                          <a:rPr lang="en-GB" sz="1100" i="1">
                            <a:latin typeface="Cambria Math" panose="02040503050406030204" pitchFamily="18" charset="0"/>
                            <a:ea typeface="Verdana" panose="020B0604030504040204" pitchFamily="34" charset="0"/>
                            <a:cs typeface="Times New Roman" panose="02020603050405020304" pitchFamily="18" charset="0"/>
                          </a:rPr>
                        </m:ctrlPr>
                      </m:sSubPr>
                      <m:e>
                        <m:r>
                          <a:rPr lang="en-US" sz="1100" i="1">
                            <a:latin typeface="Cambria Math" panose="02040503050406030204" pitchFamily="18" charset="0"/>
                            <a:ea typeface="Verdana" panose="020B0604030504040204" pitchFamily="34" charset="0"/>
                            <a:cs typeface="Times New Roman" panose="02020603050405020304" pitchFamily="18" charset="0"/>
                          </a:rPr>
                          <m:t>𝜎</m:t>
                        </m:r>
                      </m:e>
                      <m:sub>
                        <m:sSub>
                          <m:sSubPr>
                            <m:ctrlPr>
                              <a:rPr lang="en-GB" sz="1100" i="1">
                                <a:latin typeface="Cambria Math" panose="02040503050406030204" pitchFamily="18" charset="0"/>
                                <a:ea typeface="Verdana" panose="020B0604030504040204" pitchFamily="34" charset="0"/>
                                <a:cs typeface="Times New Roman" panose="02020603050405020304" pitchFamily="18" charset="0"/>
                              </a:rPr>
                            </m:ctrlPr>
                          </m:sSubPr>
                          <m:e>
                            <m:r>
                              <a:rPr lang="en-US" sz="1100" i="1">
                                <a:latin typeface="Cambria Math" panose="02040503050406030204" pitchFamily="18" charset="0"/>
                                <a:ea typeface="Verdana" panose="020B0604030504040204" pitchFamily="34" charset="0"/>
                                <a:cs typeface="Times New Roman" panose="02020603050405020304" pitchFamily="18" charset="0"/>
                              </a:rPr>
                              <m:t>𝑆</m:t>
                            </m:r>
                          </m:e>
                          <m:sub>
                            <m:r>
                              <a:rPr lang="en-US" sz="1100" i="1">
                                <a:latin typeface="Cambria Math" panose="02040503050406030204" pitchFamily="18" charset="0"/>
                                <a:ea typeface="Verdana" panose="020B0604030504040204" pitchFamily="34" charset="0"/>
                                <a:cs typeface="Times New Roman" panose="02020603050405020304" pitchFamily="18" charset="0"/>
                              </a:rPr>
                              <m:t>𝑡</m:t>
                            </m:r>
                            <m:r>
                              <a:rPr lang="en-US" sz="1100" i="1">
                                <a:latin typeface="Cambria Math" panose="02040503050406030204" pitchFamily="18" charset="0"/>
                                <a:ea typeface="Verdana" panose="020B0604030504040204" pitchFamily="34" charset="0"/>
                                <a:cs typeface="Times New Roman" panose="02020603050405020304" pitchFamily="18" charset="0"/>
                              </a:rPr>
                              <m:t> </m:t>
                            </m:r>
                          </m:sub>
                        </m:sSub>
                      </m:sub>
                    </m:sSub>
                    <m:r>
                      <a:rPr lang="en-US" sz="1100" i="1">
                        <a:latin typeface="Cambria Math" panose="02040503050406030204" pitchFamily="18" charset="0"/>
                        <a:ea typeface="Verdana" panose="020B0604030504040204" pitchFamily="34" charset="0"/>
                        <a:cs typeface="Times New Roman" panose="02020603050405020304" pitchFamily="18" charset="0"/>
                      </a:rPr>
                      <m:t>,</m:t>
                    </m:r>
                    <m:sSub>
                      <m:sSubPr>
                        <m:ctrlPr>
                          <a:rPr lang="en-US" sz="11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i="1" smtClean="0">
                            <a:latin typeface="Cambria Math" panose="02040503050406030204" pitchFamily="18" charset="0"/>
                            <a:ea typeface="Cambria Math" panose="02040503050406030204" pitchFamily="18" charset="0"/>
                            <a:cs typeface="Times New Roman" panose="02020603050405020304" pitchFamily="18" charset="0"/>
                          </a:rPr>
                          <m:t>𝛾</m:t>
                        </m:r>
                      </m:e>
                      <m:sub>
                        <m:sSub>
                          <m:sSubPr>
                            <m:ctrlPr>
                              <a:rPr lang="en-US" sz="11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ea typeface="Cambria Math" panose="02040503050406030204" pitchFamily="18" charset="0"/>
                                <a:cs typeface="Times New Roman" panose="02020603050405020304" pitchFamily="18" charset="0"/>
                              </a:rPr>
                              <m:t>𝑆</m:t>
                            </m:r>
                          </m:e>
                          <m:sub>
                            <m:r>
                              <a:rPr lang="en-US" sz="1100" i="1">
                                <a:latin typeface="Cambria Math" panose="02040503050406030204" pitchFamily="18" charset="0"/>
                                <a:ea typeface="Cambria Math" panose="02040503050406030204" pitchFamily="18" charset="0"/>
                                <a:cs typeface="Times New Roman" panose="02020603050405020304" pitchFamily="18" charset="0"/>
                              </a:rPr>
                              <m:t>𝑡</m:t>
                            </m:r>
                          </m:sub>
                        </m:sSub>
                      </m:sub>
                    </m:sSub>
                  </m:oMath>
                </a14:m>
                <a:r>
                  <a:rPr lang="en-US" sz="1100" dirty="0">
                    <a:effectLst/>
                    <a:latin typeface="Calibri" panose="020F0502020204030204" pitchFamily="34" charset="0"/>
                    <a:ea typeface="Verdana" panose="020B0604030504040204" pitchFamily="34" charset="0"/>
                    <a:cs typeface="Times New Roman" panose="02020603050405020304" pitchFamily="18" charset="0"/>
                  </a:rPr>
                  <a:t> .</a:t>
                </a:r>
                <a:endParaRPr lang="en-GB" sz="1100" dirty="0">
                  <a:effectLst/>
                  <a:latin typeface="Calibri" panose="020F0502020204030204" pitchFamily="34" charset="0"/>
                  <a:ea typeface="Verdana" panose="020B0604030504040204" pitchFamily="34" charset="0"/>
                  <a:cs typeface="Times New Roman" panose="02020603050405020304" pitchFamily="18" charset="0"/>
                </a:endParaRPr>
              </a:p>
              <a:p>
                <a:pPr marL="742950" lvl="1" indent="-285750" algn="just">
                  <a:spcBef>
                    <a:spcPts val="900"/>
                  </a:spcBef>
                  <a:spcAft>
                    <a:spcPts val="900"/>
                  </a:spcAft>
                  <a:buFont typeface="+mj-lt"/>
                  <a:buAutoNum type="arabicPeriod"/>
                </a:pPr>
                <a:r>
                  <a:rPr lang="en-US" sz="1100" b="1" dirty="0">
                    <a:effectLst/>
                    <a:latin typeface="Calibri" panose="020F0502020204030204" pitchFamily="34" charset="0"/>
                    <a:ea typeface="Verdana" panose="020B0604030504040204" pitchFamily="34" charset="0"/>
                    <a:cs typeface="Times New Roman" panose="02020603050405020304" pitchFamily="18" charset="0"/>
                  </a:rPr>
                  <a:t>Hidden Markov Chain</a:t>
                </a:r>
                <a:r>
                  <a:rPr lang="en-US" sz="1100" dirty="0">
                    <a:effectLst/>
                    <a:latin typeface="Calibri" panose="020F0502020204030204" pitchFamily="34" charset="0"/>
                    <a:ea typeface="Verdana" panose="020B0604030504040204" pitchFamily="34" charset="0"/>
                    <a:cs typeface="Times New Roman" panose="02020603050405020304" pitchFamily="18" charset="0"/>
                  </a:rPr>
                  <a:t>: The chain </a:t>
                </a:r>
                <a14:m>
                  <m:oMath xmlns:m="http://schemas.openxmlformats.org/officeDocument/2006/math">
                    <m:sSub>
                      <m:sSubPr>
                        <m:ctrlPr>
                          <a:rPr lang="en-GB" sz="11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1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100" i="1">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100" dirty="0">
                    <a:effectLst/>
                    <a:latin typeface="Calibri" panose="020F0502020204030204" pitchFamily="34" charset="0"/>
                    <a:ea typeface="Verdana" panose="020B0604030504040204" pitchFamily="34" charset="0"/>
                    <a:cs typeface="Times New Roman" panose="02020603050405020304" pitchFamily="18" charset="0"/>
                  </a:rPr>
                  <a:t>​ determines which set of parameters is active at any time, and the transitions between regimes are governed by the Markov chain transition probabilities </a:t>
                </a:r>
                <a14:m>
                  <m:oMath xmlns:m="http://schemas.openxmlformats.org/officeDocument/2006/math">
                    <m:r>
                      <a:rPr lang="en-US" sz="1100" i="1">
                        <a:effectLst/>
                        <a:latin typeface="Cambria Math" panose="02040503050406030204" pitchFamily="18" charset="0"/>
                        <a:ea typeface="Verdana" panose="020B0604030504040204" pitchFamily="34" charset="0"/>
                        <a:cs typeface="Times New Roman" panose="02020603050405020304" pitchFamily="18" charset="0"/>
                      </a:rPr>
                      <m:t>𝑃</m:t>
                    </m:r>
                  </m:oMath>
                </a14:m>
                <a:r>
                  <a:rPr lang="en-US" sz="1100" dirty="0">
                    <a:effectLst/>
                    <a:latin typeface="Calibri" panose="020F0502020204030204" pitchFamily="34" charset="0"/>
                    <a:ea typeface="Verdana" panose="020B0604030504040204" pitchFamily="34" charset="0"/>
                    <a:cs typeface="Times New Roman" panose="02020603050405020304" pitchFamily="18" charset="0"/>
                  </a:rPr>
                  <a:t>.</a:t>
                </a:r>
                <a:endParaRPr lang="en-GB" sz="1100" dirty="0">
                  <a:effectLst/>
                  <a:latin typeface="Calibri" panose="020F0502020204030204" pitchFamily="34" charset="0"/>
                  <a:ea typeface="Verdana" panose="020B0604030504040204" pitchFamily="34" charset="0"/>
                  <a:cs typeface="Times New Roman" panose="02020603050405020304" pitchFamily="18" charset="0"/>
                </a:endParaRPr>
              </a:p>
              <a:p>
                <a:pPr marL="742950" lvl="1" indent="-285750" algn="just">
                  <a:spcBef>
                    <a:spcPts val="900"/>
                  </a:spcBef>
                  <a:spcAft>
                    <a:spcPts val="900"/>
                  </a:spcAft>
                  <a:buFont typeface="+mj-lt"/>
                  <a:buAutoNum type="arabicPeriod"/>
                </a:pPr>
                <a:r>
                  <a:rPr lang="en-US" sz="1100" b="1" dirty="0">
                    <a:effectLst/>
                    <a:latin typeface="Calibri" panose="020F0502020204030204" pitchFamily="34" charset="0"/>
                    <a:ea typeface="Verdana" panose="020B0604030504040204" pitchFamily="34" charset="0"/>
                    <a:cs typeface="Times New Roman" panose="02020603050405020304" pitchFamily="18" charset="0"/>
                  </a:rPr>
                  <a:t>Observation Process</a:t>
                </a:r>
                <a:r>
                  <a:rPr lang="en-US" sz="1100" dirty="0">
                    <a:effectLst/>
                    <a:latin typeface="Calibri" panose="020F0502020204030204" pitchFamily="34" charset="0"/>
                    <a:ea typeface="Verdana" panose="020B0604030504040204" pitchFamily="34" charset="0"/>
                    <a:cs typeface="Times New Roman" panose="02020603050405020304" pitchFamily="18" charset="0"/>
                  </a:rPr>
                  <a:t>: The process </a:t>
                </a:r>
                <a14:m>
                  <m:oMath xmlns:m="http://schemas.openxmlformats.org/officeDocument/2006/math">
                    <m:sSub>
                      <m:sSubPr>
                        <m:ctrlPr>
                          <a:rPr lang="en-GB" sz="11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100" b="0" i="1" smtClean="0">
                            <a:effectLst/>
                            <a:latin typeface="Cambria Math" panose="02040503050406030204" pitchFamily="18" charset="0"/>
                            <a:ea typeface="Verdana" panose="020B0604030504040204" pitchFamily="34" charset="0"/>
                            <a:cs typeface="Times New Roman" panose="02020603050405020304" pitchFamily="18" charset="0"/>
                          </a:rPr>
                          <m:t>𝑟</m:t>
                        </m:r>
                      </m:e>
                      <m:sub>
                        <m:r>
                          <a:rPr lang="en-US" sz="1100" i="1">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100" dirty="0">
                    <a:effectLst/>
                    <a:latin typeface="Calibri" panose="020F0502020204030204" pitchFamily="34" charset="0"/>
                    <a:ea typeface="Verdana" panose="020B0604030504040204" pitchFamily="34" charset="0"/>
                    <a:cs typeface="Times New Roman" panose="02020603050405020304" pitchFamily="18" charset="0"/>
                  </a:rPr>
                  <a:t>​ is observed, but the state </a:t>
                </a:r>
                <a14:m>
                  <m:oMath xmlns:m="http://schemas.openxmlformats.org/officeDocument/2006/math">
                    <m:sSub>
                      <m:sSubPr>
                        <m:ctrlPr>
                          <a:rPr lang="en-GB" sz="11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1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100" i="1">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100" dirty="0">
                    <a:effectLst/>
                    <a:latin typeface="Calibri" panose="020F0502020204030204" pitchFamily="34" charset="0"/>
                    <a:ea typeface="Verdana" panose="020B0604030504040204" pitchFamily="34" charset="0"/>
                    <a:cs typeface="Times New Roman" panose="02020603050405020304" pitchFamily="18" charset="0"/>
                  </a:rPr>
                  <a:t> ​ is hidden.</a:t>
                </a:r>
                <a:endParaRPr lang="en-GB" sz="1100" dirty="0">
                  <a:effectLst/>
                  <a:latin typeface="Calibri" panose="020F0502020204030204" pitchFamily="34" charset="0"/>
                  <a:ea typeface="Verdana" panose="020B060403050404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C98639AF-10A4-D662-7C8B-5BA66B0B71F8}"/>
                  </a:ext>
                </a:extLst>
              </p:cNvPr>
              <p:cNvSpPr txBox="1">
                <a:spLocks noRot="1" noChangeAspect="1" noMove="1" noResize="1" noEditPoints="1" noAdjustHandles="1" noChangeArrowheads="1" noChangeShapeType="1" noTextEdit="1"/>
              </p:cNvSpPr>
              <p:nvPr/>
            </p:nvSpPr>
            <p:spPr>
              <a:xfrm>
                <a:off x="429772" y="4225743"/>
                <a:ext cx="11332455" cy="1658467"/>
              </a:xfrm>
              <a:prstGeom prst="rect">
                <a:avLst/>
              </a:prstGeom>
              <a:blipFill>
                <a:blip r:embed="rId4"/>
                <a:stretch>
                  <a:fillRect t="-368"/>
                </a:stretch>
              </a:blipFill>
            </p:spPr>
            <p:txBody>
              <a:bodyPr/>
              <a:lstStyle/>
              <a:p>
                <a:r>
                  <a:rPr lang="en-GB">
                    <a:noFill/>
                  </a:rPr>
                  <a:t> </a:t>
                </a:r>
              </a:p>
            </p:txBody>
          </p:sp>
        </mc:Fallback>
      </mc:AlternateContent>
    </p:spTree>
    <p:extLst>
      <p:ext uri="{BB962C8B-B14F-4D97-AF65-F5344CB8AC3E}">
        <p14:creationId xmlns:p14="http://schemas.microsoft.com/office/powerpoint/2010/main" val="40824986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0E92CC-D9F0-FFA0-57B2-DD54A35EDB9F}"/>
              </a:ext>
            </a:extLst>
          </p:cNvPr>
          <p:cNvSpPr>
            <a:spLocks noGrp="1"/>
          </p:cNvSpPr>
          <p:nvPr>
            <p:ph type="body" sz="quarter" idx="13"/>
          </p:nvPr>
        </p:nvSpPr>
        <p:spPr/>
        <p:txBody>
          <a:bodyPr/>
          <a:lstStyle/>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HMCIR Parameters</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CB512136-9C91-FF37-31A6-ABFD587825E2}"/>
              </a:ext>
            </a:extLst>
          </p:cNvPr>
          <p:cNvSpPr>
            <a:spLocks noGrp="1"/>
          </p:cNvSpPr>
          <p:nvPr>
            <p:ph type="title"/>
          </p:nvPr>
        </p:nvSpPr>
        <p:spPr/>
        <p:txBody>
          <a:bodyPr/>
          <a:lstStyle/>
          <a:p>
            <a:r>
              <a:rPr lang="en-US" dirty="0"/>
              <a:t>HMCEV</a:t>
            </a: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873DBC0-5112-D6F0-DA47-C58604490A68}"/>
                  </a:ext>
                </a:extLst>
              </p:cNvPr>
              <p:cNvSpPr txBox="1"/>
              <p:nvPr/>
            </p:nvSpPr>
            <p:spPr>
              <a:xfrm>
                <a:off x="501650" y="1073683"/>
                <a:ext cx="10247179" cy="579198"/>
              </a:xfrm>
              <a:prstGeom prst="rect">
                <a:avLst/>
              </a:prstGeom>
              <a:solidFill>
                <a:schemeClr val="accent2">
                  <a:lumMod val="20000"/>
                  <a:lumOff val="80000"/>
                </a:schemeClr>
              </a:solidFill>
            </p:spPr>
            <p:txBody>
              <a:bodyPr wrap="square" lIns="0" tIns="0" rIns="0" bIns="0" rtlCol="0">
                <a:spAutoFit/>
              </a:bodyPr>
              <a:lstStyle/>
              <a:p>
                <a:pPr marL="203200" indent="-203200">
                  <a:spcBef>
                    <a:spcPts val="600"/>
                  </a:spcBef>
                  <a:buSzPct val="100000"/>
                  <a:buFont typeface="Arial"/>
                  <a:buChar char="•"/>
                </a:pPr>
                <a:r>
                  <a:rPr lang="en-US" dirty="0"/>
                  <a:t>In our case : For simplification, since we </a:t>
                </a:r>
                <a:r>
                  <a:rPr lang="en-US" dirty="0">
                    <a:highlight>
                      <a:srgbClr val="D1ECA0"/>
                    </a:highlight>
                  </a:rPr>
                  <a:t>observe</a:t>
                </a:r>
                <a:r>
                  <a:rPr lang="en-US" dirty="0"/>
                  <a:t> the most notable parameter that seem to vary according to regime it the long-term average </a:t>
                </a:r>
                <a14:m>
                  <m:oMath xmlns:m="http://schemas.openxmlformats.org/officeDocument/2006/math">
                    <m:sSub>
                      <m:sSubPr>
                        <m:ctrlPr>
                          <a:rPr lang="en-GB" sz="1800" i="1"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𝑚</m:t>
                        </m:r>
                      </m:e>
                      <m:sub>
                        <m:sSub>
                          <m:sSubPr>
                            <m:ctrlPr>
                              <a:rPr lang="en-GB" sz="18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800" i="1">
                                <a:effectLst/>
                                <a:latin typeface="Cambria Math" panose="02040503050406030204" pitchFamily="18" charset="0"/>
                                <a:ea typeface="Verdana" panose="020B0604030504040204" pitchFamily="34" charset="0"/>
                                <a:cs typeface="Times New Roman" panose="02020603050405020304" pitchFamily="18" charset="0"/>
                              </a:rPr>
                              <m:t>𝑡</m:t>
                            </m:r>
                          </m:sub>
                        </m:sSub>
                      </m:sub>
                    </m:sSub>
                  </m:oMath>
                </a14:m>
                <a:r>
                  <a:rPr lang="en-GB" dirty="0"/>
                  <a:t> ,we suppose that </a:t>
                </a:r>
                <a14:m>
                  <m:oMath xmlns:m="http://schemas.openxmlformats.org/officeDocument/2006/math">
                    <m:sSub>
                      <m:sSubPr>
                        <m:ctrlPr>
                          <a:rPr lang="en-GB" i="1">
                            <a:latin typeface="Cambria Math" panose="02040503050406030204" pitchFamily="18" charset="0"/>
                            <a:ea typeface="Verdana" panose="020B0604030504040204" pitchFamily="34" charset="0"/>
                            <a:cs typeface="Times New Roman" panose="02020603050405020304" pitchFamily="18" charset="0"/>
                          </a:rPr>
                        </m:ctrlPr>
                      </m:sSubPr>
                      <m:e>
                        <m:r>
                          <a:rPr lang="en-US" i="1">
                            <a:latin typeface="Cambria Math" panose="02040503050406030204" pitchFamily="18" charset="0"/>
                            <a:ea typeface="Verdana" panose="020B0604030504040204" pitchFamily="34" charset="0"/>
                            <a:cs typeface="Times New Roman" panose="02020603050405020304" pitchFamily="18" charset="0"/>
                          </a:rPr>
                          <m:t>𝐾</m:t>
                        </m:r>
                      </m:e>
                      <m:sub>
                        <m:sSub>
                          <m:sSubPr>
                            <m:ctrlPr>
                              <a:rPr lang="en-GB" i="1">
                                <a:latin typeface="Cambria Math" panose="02040503050406030204" pitchFamily="18" charset="0"/>
                                <a:ea typeface="Verdana" panose="020B0604030504040204" pitchFamily="34" charset="0"/>
                                <a:cs typeface="Times New Roman" panose="02020603050405020304" pitchFamily="18" charset="0"/>
                              </a:rPr>
                            </m:ctrlPr>
                          </m:sSubPr>
                          <m:e>
                            <m:r>
                              <a:rPr lang="en-US" i="1">
                                <a:latin typeface="Cambria Math" panose="02040503050406030204" pitchFamily="18" charset="0"/>
                                <a:ea typeface="Verdana" panose="020B0604030504040204" pitchFamily="34" charset="0"/>
                                <a:cs typeface="Times New Roman" panose="02020603050405020304" pitchFamily="18" charset="0"/>
                              </a:rPr>
                              <m:t>𝑆</m:t>
                            </m:r>
                          </m:e>
                          <m:sub>
                            <m:r>
                              <a:rPr lang="en-US" i="1">
                                <a:latin typeface="Cambria Math" panose="02040503050406030204" pitchFamily="18" charset="0"/>
                                <a:ea typeface="Verdana" panose="020B0604030504040204" pitchFamily="34" charset="0"/>
                                <a:cs typeface="Times New Roman" panose="02020603050405020304" pitchFamily="18" charset="0"/>
                              </a:rPr>
                              <m:t>𝑡</m:t>
                            </m:r>
                          </m:sub>
                        </m:sSub>
                      </m:sub>
                    </m:sSub>
                    <m:r>
                      <a:rPr lang="en-US" i="1">
                        <a:latin typeface="Cambria Math" panose="02040503050406030204" pitchFamily="18" charset="0"/>
                        <a:ea typeface="Verdana" panose="020B0604030504040204" pitchFamily="34" charset="0"/>
                        <a:cs typeface="Times New Roman" panose="02020603050405020304" pitchFamily="18" charset="0"/>
                      </a:rPr>
                      <m:t>​​</m:t>
                    </m:r>
                    <m:r>
                      <a:rPr lang="en-GB" i="1" smtClean="0">
                        <a:latin typeface="Cambria Math" panose="02040503050406030204" pitchFamily="18" charset="0"/>
                        <a:ea typeface="Verdana" panose="020B0604030504040204" pitchFamily="34" charset="0"/>
                        <a:cs typeface="Times New Roman" panose="02020603050405020304" pitchFamily="18" charset="0"/>
                      </a:rPr>
                      <m:t> </m:t>
                    </m:r>
                    <m:r>
                      <a:rPr lang="en-US" i="1">
                        <a:latin typeface="Cambria Math" panose="02040503050406030204" pitchFamily="18" charset="0"/>
                        <a:ea typeface="Verdana" panose="020B0604030504040204" pitchFamily="34" charset="0"/>
                        <a:cs typeface="Times New Roman" panose="02020603050405020304" pitchFamily="18" charset="0"/>
                      </a:rPr>
                      <m:t>​​,</m:t>
                    </m:r>
                    <m:sSub>
                      <m:sSubPr>
                        <m:ctrlPr>
                          <a:rPr lang="en-GB" i="1">
                            <a:latin typeface="Cambria Math" panose="02040503050406030204" pitchFamily="18" charset="0"/>
                            <a:ea typeface="Verdana" panose="020B0604030504040204" pitchFamily="34" charset="0"/>
                            <a:cs typeface="Times New Roman" panose="02020603050405020304" pitchFamily="18" charset="0"/>
                          </a:rPr>
                        </m:ctrlPr>
                      </m:sSubPr>
                      <m:e>
                        <m:r>
                          <a:rPr lang="en-US" i="1">
                            <a:latin typeface="Cambria Math" panose="02040503050406030204" pitchFamily="18" charset="0"/>
                            <a:ea typeface="Verdana" panose="020B0604030504040204" pitchFamily="34" charset="0"/>
                            <a:cs typeface="Times New Roman" panose="02020603050405020304" pitchFamily="18" charset="0"/>
                          </a:rPr>
                          <m:t>𝜎</m:t>
                        </m:r>
                      </m:e>
                      <m:sub>
                        <m:sSub>
                          <m:sSubPr>
                            <m:ctrlPr>
                              <a:rPr lang="en-GB" i="1">
                                <a:latin typeface="Cambria Math" panose="02040503050406030204" pitchFamily="18" charset="0"/>
                                <a:ea typeface="Verdana" panose="020B0604030504040204" pitchFamily="34" charset="0"/>
                                <a:cs typeface="Times New Roman" panose="02020603050405020304" pitchFamily="18" charset="0"/>
                              </a:rPr>
                            </m:ctrlPr>
                          </m:sSubPr>
                          <m:e>
                            <m:r>
                              <a:rPr lang="en-US" i="1">
                                <a:latin typeface="Cambria Math" panose="02040503050406030204" pitchFamily="18" charset="0"/>
                                <a:ea typeface="Verdana" panose="020B0604030504040204" pitchFamily="34" charset="0"/>
                                <a:cs typeface="Times New Roman" panose="02020603050405020304" pitchFamily="18" charset="0"/>
                              </a:rPr>
                              <m:t>𝑆</m:t>
                            </m:r>
                          </m:e>
                          <m:sub>
                            <m:r>
                              <a:rPr lang="en-US" i="1">
                                <a:latin typeface="Cambria Math" panose="02040503050406030204" pitchFamily="18" charset="0"/>
                                <a:ea typeface="Verdana" panose="020B0604030504040204" pitchFamily="34" charset="0"/>
                                <a:cs typeface="Times New Roman" panose="02020603050405020304" pitchFamily="18" charset="0"/>
                              </a:rPr>
                              <m:t>𝑡</m:t>
                            </m:r>
                            <m:r>
                              <a:rPr lang="en-US" i="1">
                                <a:latin typeface="Cambria Math" panose="02040503050406030204" pitchFamily="18" charset="0"/>
                                <a:ea typeface="Verdana" panose="020B0604030504040204" pitchFamily="34" charset="0"/>
                                <a:cs typeface="Times New Roman" panose="02020603050405020304" pitchFamily="18" charset="0"/>
                              </a:rPr>
                              <m:t> </m:t>
                            </m:r>
                          </m:sub>
                        </m:sSub>
                      </m:sub>
                    </m:sSub>
                    <m:r>
                      <a:rPr lang="en-US" i="1">
                        <a:latin typeface="Cambria Math" panose="02040503050406030204" pitchFamily="18" charset="0"/>
                        <a:ea typeface="Verdana" panose="020B0604030504040204" pitchFamily="34" charset="0"/>
                        <a:cs typeface="Times New Roman" panose="02020603050405020304" pitchFamily="18" charset="0"/>
                      </a:rPr>
                      <m:t>,</m:t>
                    </m:r>
                    <m:sSub>
                      <m:sSubPr>
                        <m:ctrlPr>
                          <a:rPr lang="en-US" i="1">
                            <a:latin typeface="Cambria Math" panose="02040503050406030204" pitchFamily="18" charset="0"/>
                            <a:ea typeface="Cambria Math" panose="02040503050406030204" pitchFamily="18" charset="0"/>
                            <a:cs typeface="Times New Roman" panose="02020603050405020304" pitchFamily="18" charset="0"/>
                          </a:rPr>
                        </m:ctrlPr>
                      </m:sSubPr>
                      <m:e>
                        <m:r>
                          <a:rPr lang="en-US" i="1" smtClean="0">
                            <a:latin typeface="Cambria Math" panose="02040503050406030204" pitchFamily="18" charset="0"/>
                            <a:ea typeface="Cambria Math" panose="02040503050406030204" pitchFamily="18" charset="0"/>
                            <a:cs typeface="Times New Roman" panose="02020603050405020304" pitchFamily="18" charset="0"/>
                          </a:rPr>
                          <m:t>𝛾</m:t>
                        </m:r>
                      </m:e>
                      <m:sub>
                        <m:sSub>
                          <m:sSubPr>
                            <m:ctrlPr>
                              <a:rPr lang="en-US" i="1">
                                <a:latin typeface="Cambria Math" panose="02040503050406030204" pitchFamily="18" charset="0"/>
                                <a:ea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𝑆</m:t>
                            </m:r>
                          </m:e>
                          <m:sub>
                            <m:r>
                              <a:rPr lang="en-US" i="1">
                                <a:latin typeface="Cambria Math" panose="02040503050406030204" pitchFamily="18" charset="0"/>
                                <a:ea typeface="Cambria Math" panose="02040503050406030204" pitchFamily="18" charset="0"/>
                                <a:cs typeface="Times New Roman" panose="02020603050405020304" pitchFamily="18" charset="0"/>
                              </a:rPr>
                              <m:t>𝑡</m:t>
                            </m:r>
                          </m:sub>
                        </m:sSub>
                      </m:sub>
                    </m:sSub>
                  </m:oMath>
                </a14:m>
                <a:r>
                  <a:rPr lang="en-GB" dirty="0"/>
                  <a:t> are the same for all regimes</a:t>
                </a:r>
              </a:p>
            </p:txBody>
          </p:sp>
        </mc:Choice>
        <mc:Fallback xmlns="">
          <p:sp>
            <p:nvSpPr>
              <p:cNvPr id="4" name="TextBox 3">
                <a:extLst>
                  <a:ext uri="{FF2B5EF4-FFF2-40B4-BE49-F238E27FC236}">
                    <a16:creationId xmlns:a16="http://schemas.microsoft.com/office/drawing/2014/main" id="{6873DBC0-5112-D6F0-DA47-C58604490A68}"/>
                  </a:ext>
                </a:extLst>
              </p:cNvPr>
              <p:cNvSpPr txBox="1">
                <a:spLocks noRot="1" noChangeAspect="1" noMove="1" noResize="1" noEditPoints="1" noAdjustHandles="1" noChangeArrowheads="1" noChangeShapeType="1" noTextEdit="1"/>
              </p:cNvSpPr>
              <p:nvPr/>
            </p:nvSpPr>
            <p:spPr>
              <a:xfrm>
                <a:off x="501650" y="1073683"/>
                <a:ext cx="10247179" cy="579198"/>
              </a:xfrm>
              <a:prstGeom prst="rect">
                <a:avLst/>
              </a:prstGeom>
              <a:blipFill>
                <a:blip r:embed="rId2"/>
                <a:stretch>
                  <a:fillRect l="-1249" t="-13684" r="-654" b="-21053"/>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DF24F311-C894-1E85-639B-012E38DEC961}"/>
              </a:ext>
            </a:extLst>
          </p:cNvPr>
          <p:cNvSpPr txBox="1"/>
          <p:nvPr/>
        </p:nvSpPr>
        <p:spPr>
          <a:xfrm>
            <a:off x="501650" y="1763907"/>
            <a:ext cx="10247179" cy="276999"/>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dirty="0">
                <a:solidFill>
                  <a:srgbClr val="313131"/>
                </a:solidFill>
              </a:rPr>
              <a:t>Finally, we have</a:t>
            </a:r>
            <a:endParaRPr lang="en-GB" dirty="0">
              <a:solidFill>
                <a:srgbClr val="313131"/>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8EF72F-81AF-C84B-FD1B-D1217317EB83}"/>
                  </a:ext>
                </a:extLst>
              </p:cNvPr>
              <p:cNvSpPr txBox="1"/>
              <p:nvPr/>
            </p:nvSpPr>
            <p:spPr>
              <a:xfrm>
                <a:off x="896702" y="2529289"/>
                <a:ext cx="9763431" cy="2010807"/>
              </a:xfrm>
              <a:prstGeom prst="rect">
                <a:avLst/>
              </a:prstGeom>
              <a:noFill/>
            </p:spPr>
            <p:txBody>
              <a:bodyPr wrap="square">
                <a:spAutoFit/>
              </a:bodyPr>
              <a:lstStyle/>
              <a:p>
                <a:pPr marL="342900" lvl="0" indent="-342900" algn="just">
                  <a:spcBef>
                    <a:spcPts val="180"/>
                  </a:spcBef>
                  <a:spcAft>
                    <a:spcPts val="180"/>
                  </a:spcAft>
                  <a:buFont typeface="+mj-lt"/>
                  <a:buAutoNum type="arabicPeriod"/>
                </a:pPr>
                <a14:m>
                  <m:oMath xmlns:m="http://schemas.openxmlformats.org/officeDocument/2006/math">
                    <m:r>
                      <a:rPr lang="en-US" sz="1800" b="1" i="1" smtClean="0">
                        <a:effectLst/>
                        <a:latin typeface="Cambria Math" panose="02040503050406030204" pitchFamily="18" charset="0"/>
                        <a:ea typeface="Verdana" panose="020B0604030504040204" pitchFamily="34" charset="0"/>
                        <a:cs typeface="Times New Roman" panose="02020603050405020304" pitchFamily="18" charset="0"/>
                      </a:rPr>
                      <m:t>𝑲</m:t>
                    </m:r>
                  </m:oMath>
                </a14:m>
                <a:r>
                  <a:rPr lang="en-US" sz="1800" b="1" dirty="0">
                    <a:effectLst/>
                    <a:latin typeface="Calibri" panose="020F0502020204030204" pitchFamily="34" charset="0"/>
                    <a:ea typeface="Verdana" panose="020B0604030504040204" pitchFamily="34" charset="0"/>
                    <a:cs typeface="Times New Roman" panose="02020603050405020304" pitchFamily="18" charset="0"/>
                  </a:rPr>
                  <a:t>:</a:t>
                </a:r>
                <a:r>
                  <a:rPr lang="en-US" sz="1800" dirty="0">
                    <a:effectLst/>
                    <a:latin typeface="Calibri" panose="020F0502020204030204" pitchFamily="34" charset="0"/>
                    <a:ea typeface="Verdana" panose="020B0604030504040204" pitchFamily="34" charset="0"/>
                    <a:cs typeface="Times New Roman" panose="02020603050405020304" pitchFamily="18" charset="0"/>
                  </a:rPr>
                  <a:t> Scalar, mean reversion speed.</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180"/>
                  </a:spcBef>
                  <a:spcAft>
                    <a:spcPts val="180"/>
                  </a:spcAft>
                  <a:buFont typeface="+mj-lt"/>
                  <a:buAutoNum type="arabicPeriod"/>
                </a:pPr>
                <a14:m>
                  <m:oMath xmlns:m="http://schemas.openxmlformats.org/officeDocument/2006/math">
                    <m:r>
                      <a:rPr lang="en-US" sz="1800" b="1" i="1">
                        <a:effectLst/>
                        <a:latin typeface="Cambria Math" panose="02040503050406030204" pitchFamily="18" charset="0"/>
                        <a:ea typeface="Verdana" panose="020B0604030504040204" pitchFamily="34" charset="0"/>
                        <a:cs typeface="Times New Roman" panose="02020603050405020304" pitchFamily="18" charset="0"/>
                      </a:rPr>
                      <m:t>𝒎</m:t>
                    </m:r>
                  </m:oMath>
                </a14:m>
                <a:r>
                  <a:rPr lang="en-US" sz="1800" b="1" dirty="0">
                    <a:effectLst/>
                    <a:latin typeface="Calibri" panose="020F0502020204030204" pitchFamily="34" charset="0"/>
                    <a:ea typeface="Verdana" panose="020B0604030504040204" pitchFamily="34" charset="0"/>
                    <a:cs typeface="Times New Roman" panose="02020603050405020304" pitchFamily="18" charset="0"/>
                  </a:rPr>
                  <a:t>:</a:t>
                </a:r>
                <a:r>
                  <a:rPr lang="en-US" sz="1800" dirty="0">
                    <a:effectLst/>
                    <a:latin typeface="Calibri" panose="020F0502020204030204" pitchFamily="34" charset="0"/>
                    <a:ea typeface="Verdana" panose="020B0604030504040204" pitchFamily="34" charset="0"/>
                    <a:cs typeface="Times New Roman" panose="02020603050405020304" pitchFamily="18" charset="0"/>
                  </a:rPr>
                  <a:t> Vector representing the long-term means of each regime.</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180"/>
                  </a:spcBef>
                  <a:spcAft>
                    <a:spcPts val="180"/>
                  </a:spcAft>
                  <a:buFont typeface="+mj-lt"/>
                  <a:buAutoNum type="arabicPeriod"/>
                </a:pPr>
                <a14:m>
                  <m:oMath xmlns:m="http://schemas.openxmlformats.org/officeDocument/2006/math">
                    <m:r>
                      <a:rPr lang="en-US" sz="1800" b="1" i="1">
                        <a:effectLst/>
                        <a:latin typeface="Cambria Math" panose="02040503050406030204" pitchFamily="18" charset="0"/>
                        <a:ea typeface="Verdana" panose="020B0604030504040204" pitchFamily="34" charset="0"/>
                        <a:cs typeface="Times New Roman" panose="02020603050405020304" pitchFamily="18" charset="0"/>
                      </a:rPr>
                      <m:t>𝝈</m:t>
                    </m:r>
                  </m:oMath>
                </a14:m>
                <a:r>
                  <a:rPr lang="en-US" sz="1800" b="1" dirty="0">
                    <a:effectLst/>
                    <a:latin typeface="Calibri" panose="020F0502020204030204" pitchFamily="34" charset="0"/>
                    <a:ea typeface="Verdana" panose="020B0604030504040204" pitchFamily="34" charset="0"/>
                    <a:cs typeface="Times New Roman" panose="02020603050405020304" pitchFamily="18" charset="0"/>
                  </a:rPr>
                  <a:t>:</a:t>
                </a:r>
                <a:r>
                  <a:rPr lang="en-US" sz="1800" dirty="0">
                    <a:effectLst/>
                    <a:latin typeface="Calibri" panose="020F0502020204030204" pitchFamily="34" charset="0"/>
                    <a:ea typeface="Verdana" panose="020B0604030504040204" pitchFamily="34" charset="0"/>
                    <a:cs typeface="Times New Roman" panose="02020603050405020304" pitchFamily="18" charset="0"/>
                  </a:rPr>
                  <a:t> Scalar, the volatility parameter of stochastic variations around the mean.</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180"/>
                  </a:spcBef>
                  <a:spcAft>
                    <a:spcPts val="180"/>
                  </a:spcAft>
                  <a:buFont typeface="+mj-lt"/>
                  <a:buAutoNum type="arabicPeriod"/>
                </a:pPr>
                <a14:m>
                  <m:oMath xmlns:m="http://schemas.openxmlformats.org/officeDocument/2006/math">
                    <m:r>
                      <a:rPr lang="en-US" sz="1800" b="1" i="1">
                        <a:effectLst/>
                        <a:latin typeface="Cambria Math" panose="02040503050406030204" pitchFamily="18" charset="0"/>
                        <a:ea typeface="Verdana" panose="020B0604030504040204" pitchFamily="34" charset="0"/>
                        <a:cs typeface="Times New Roman" panose="02020603050405020304" pitchFamily="18" charset="0"/>
                      </a:rPr>
                      <m:t>𝑷</m:t>
                    </m:r>
                  </m:oMath>
                </a14:m>
                <a:r>
                  <a:rPr lang="en-GB" sz="1800" b="1" dirty="0">
                    <a:effectLst/>
                    <a:latin typeface="Calibri" panose="020F0502020204030204" pitchFamily="34" charset="0"/>
                    <a:ea typeface="Verdana" panose="020B0604030504040204" pitchFamily="34" charset="0"/>
                    <a:cs typeface="Times New Roman" panose="02020603050405020304" pitchFamily="18" charset="0"/>
                  </a:rPr>
                  <a:t>:</a:t>
                </a:r>
                <a:r>
                  <a:rPr lang="en-GB" sz="1800" dirty="0">
                    <a:effectLst/>
                    <a:latin typeface="Calibri" panose="020F0502020204030204" pitchFamily="34" charset="0"/>
                    <a:ea typeface="Verdana" panose="020B0604030504040204" pitchFamily="34" charset="0"/>
                    <a:cs typeface="Times New Roman" panose="02020603050405020304" pitchFamily="18" charset="0"/>
                  </a:rPr>
                  <a:t> Transition probability matrix. (Expressed in probability / year)</a:t>
                </a:r>
              </a:p>
              <a:p>
                <a:pPr marL="342900" lvl="0" indent="-342900" algn="just">
                  <a:spcBef>
                    <a:spcPts val="180"/>
                  </a:spcBef>
                  <a:spcAft>
                    <a:spcPts val="180"/>
                  </a:spcAft>
                  <a:buFont typeface="+mj-lt"/>
                  <a:buAutoNum type="arabicPeriod"/>
                </a:pPr>
                <a14:m>
                  <m:oMath xmlns:m="http://schemas.openxmlformats.org/officeDocument/2006/math">
                    <m:sSub>
                      <m:sSubPr>
                        <m:ctrlPr>
                          <a:rPr lang="en-GB" sz="1800" b="1"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b="1" i="1">
                            <a:effectLst/>
                            <a:latin typeface="Cambria Math" panose="02040503050406030204" pitchFamily="18" charset="0"/>
                            <a:ea typeface="Verdana" panose="020B0604030504040204" pitchFamily="34" charset="0"/>
                            <a:cs typeface="Times New Roman" panose="02020603050405020304" pitchFamily="18" charset="0"/>
                          </a:rPr>
                          <m:t>𝒓</m:t>
                        </m:r>
                      </m:e>
                      <m:sub>
                        <m:r>
                          <a:rPr lang="en-US" sz="1800" b="1" i="1">
                            <a:effectLst/>
                            <a:latin typeface="Cambria Math" panose="02040503050406030204" pitchFamily="18" charset="0"/>
                            <a:ea typeface="Verdana" panose="020B0604030504040204" pitchFamily="34" charset="0"/>
                            <a:cs typeface="Times New Roman" panose="02020603050405020304" pitchFamily="18" charset="0"/>
                          </a:rPr>
                          <m:t>𝟎</m:t>
                        </m:r>
                      </m:sub>
                    </m:sSub>
                  </m:oMath>
                </a14:m>
                <a:r>
                  <a:rPr lang="en-US" sz="1800" b="1" dirty="0">
                    <a:effectLst/>
                    <a:latin typeface="Calibri" panose="020F0502020204030204" pitchFamily="34" charset="0"/>
                    <a:ea typeface="Verdana" panose="020B0604030504040204" pitchFamily="34" charset="0"/>
                    <a:cs typeface="Times New Roman" panose="02020603050405020304" pitchFamily="18" charset="0"/>
                  </a:rPr>
                  <a:t>:</a:t>
                </a:r>
                <a:r>
                  <a:rPr lang="en-US" sz="1800" dirty="0">
                    <a:effectLst/>
                    <a:latin typeface="Calibri" panose="020F0502020204030204" pitchFamily="34" charset="0"/>
                    <a:ea typeface="Verdana" panose="020B0604030504040204" pitchFamily="34" charset="0"/>
                    <a:cs typeface="Times New Roman" panose="02020603050405020304" pitchFamily="18" charset="0"/>
                  </a:rPr>
                  <a:t> Initial rate.</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l">
                  <a:spcBef>
                    <a:spcPts val="180"/>
                  </a:spcBef>
                  <a:spcAft>
                    <a:spcPts val="1000"/>
                  </a:spcAft>
                  <a:buFont typeface="+mj-lt"/>
                  <a:buAutoNum type="arabicPeriod"/>
                </a:pPr>
                <a14:m>
                  <m:oMath xmlns:m="http://schemas.openxmlformats.org/officeDocument/2006/math">
                    <m:r>
                      <a:rPr lang="en-US" sz="1800" b="1" i="1">
                        <a:effectLst/>
                        <a:latin typeface="Cambria Math" panose="02040503050406030204" pitchFamily="18" charset="0"/>
                        <a:ea typeface="Verdana" panose="020B0604030504040204" pitchFamily="34" charset="0"/>
                        <a:cs typeface="Times New Roman" panose="02020603050405020304" pitchFamily="18" charset="0"/>
                      </a:rPr>
                      <m:t>𝒔𝒕𝒂𝒕</m:t>
                    </m:r>
                    <m:sSub>
                      <m:sSubPr>
                        <m:ctrlPr>
                          <a:rPr lang="en-GB" sz="1800" b="1"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b="1" i="1">
                            <a:effectLst/>
                            <a:latin typeface="Cambria Math" panose="02040503050406030204" pitchFamily="18" charset="0"/>
                            <a:ea typeface="Verdana" panose="020B0604030504040204" pitchFamily="34" charset="0"/>
                            <a:cs typeface="Times New Roman" panose="02020603050405020304" pitchFamily="18" charset="0"/>
                          </a:rPr>
                          <m:t>𝒆</m:t>
                        </m:r>
                      </m:e>
                      <m:sub>
                        <m:r>
                          <a:rPr lang="en-US" sz="1800" b="1" i="1">
                            <a:effectLst/>
                            <a:latin typeface="Cambria Math" panose="02040503050406030204" pitchFamily="18" charset="0"/>
                            <a:ea typeface="Verdana" panose="020B0604030504040204" pitchFamily="34" charset="0"/>
                            <a:cs typeface="Times New Roman" panose="02020603050405020304" pitchFamily="18" charset="0"/>
                          </a:rPr>
                          <m:t>𝟎</m:t>
                        </m:r>
                      </m:sub>
                    </m:sSub>
                  </m:oMath>
                </a14:m>
                <a:r>
                  <a:rPr lang="en-US" sz="1800" b="1" dirty="0">
                    <a:effectLst/>
                    <a:latin typeface="Calibri" panose="020F0502020204030204" pitchFamily="34" charset="0"/>
                    <a:ea typeface="Verdana" panose="020B0604030504040204" pitchFamily="34" charset="0"/>
                    <a:cs typeface="Times New Roman" panose="02020603050405020304" pitchFamily="18" charset="0"/>
                  </a:rPr>
                  <a:t>:</a:t>
                </a:r>
                <a:r>
                  <a:rPr lang="en-US" sz="1800" dirty="0">
                    <a:effectLst/>
                    <a:latin typeface="Calibri" panose="020F0502020204030204" pitchFamily="34" charset="0"/>
                    <a:ea typeface="Verdana" panose="020B0604030504040204" pitchFamily="34" charset="0"/>
                    <a:cs typeface="Times New Roman" panose="02020603050405020304" pitchFamily="18" charset="0"/>
                  </a:rPr>
                  <a:t> Initial hidden state.</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338EF72F-81AF-C84B-FD1B-D1217317EB83}"/>
                  </a:ext>
                </a:extLst>
              </p:cNvPr>
              <p:cNvSpPr txBox="1">
                <a:spLocks noRot="1" noChangeAspect="1" noMove="1" noResize="1" noEditPoints="1" noAdjustHandles="1" noChangeArrowheads="1" noChangeShapeType="1" noTextEdit="1"/>
              </p:cNvSpPr>
              <p:nvPr/>
            </p:nvSpPr>
            <p:spPr>
              <a:xfrm>
                <a:off x="896702" y="2529289"/>
                <a:ext cx="9763431" cy="2010807"/>
              </a:xfrm>
              <a:prstGeom prst="rect">
                <a:avLst/>
              </a:prstGeom>
              <a:blipFill>
                <a:blip r:embed="rId3"/>
                <a:stretch>
                  <a:fillRect l="-437" t="-1818" b="-3939"/>
                </a:stretch>
              </a:blipFill>
            </p:spPr>
            <p:txBody>
              <a:bodyPr/>
              <a:lstStyle/>
              <a:p>
                <a:r>
                  <a:rPr lang="en-GB">
                    <a:noFill/>
                  </a:rPr>
                  <a:t> </a:t>
                </a:r>
              </a:p>
            </p:txBody>
          </p:sp>
        </mc:Fallback>
      </mc:AlternateContent>
    </p:spTree>
    <p:extLst>
      <p:ext uri="{BB962C8B-B14F-4D97-AF65-F5344CB8AC3E}">
        <p14:creationId xmlns:p14="http://schemas.microsoft.com/office/powerpoint/2010/main" val="31548111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0E92CC-D9F0-FFA0-57B2-DD54A35EDB9F}"/>
              </a:ext>
            </a:extLst>
          </p:cNvPr>
          <p:cNvSpPr>
            <a:spLocks noGrp="1"/>
          </p:cNvSpPr>
          <p:nvPr>
            <p:ph type="body" sz="quarter" idx="13"/>
          </p:nvPr>
        </p:nvSpPr>
        <p:spPr/>
        <p:txBody>
          <a:bodyPr/>
          <a:lstStyle/>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Interest rate paths simulation</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B512136-9C91-FF37-31A6-ABFD587825E2}"/>
              </a:ext>
            </a:extLst>
          </p:cNvPr>
          <p:cNvSpPr>
            <a:spLocks noGrp="1"/>
          </p:cNvSpPr>
          <p:nvPr>
            <p:ph type="title"/>
          </p:nvPr>
        </p:nvSpPr>
        <p:spPr/>
        <p:txBody>
          <a:bodyPr/>
          <a:lstStyle/>
          <a:p>
            <a:r>
              <a:rPr lang="en-US" dirty="0"/>
              <a:t>HMCEV</a:t>
            </a:r>
            <a:endParaRPr lang="en-GB"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8EF72F-81AF-C84B-FD1B-D1217317EB83}"/>
                  </a:ext>
                </a:extLst>
              </p:cNvPr>
              <p:cNvSpPr txBox="1"/>
              <p:nvPr/>
            </p:nvSpPr>
            <p:spPr>
              <a:xfrm>
                <a:off x="896702" y="1093867"/>
                <a:ext cx="10430059" cy="1298176"/>
              </a:xfrm>
              <a:prstGeom prst="rect">
                <a:avLst/>
              </a:prstGeom>
              <a:noFill/>
            </p:spPr>
            <p:txBody>
              <a:bodyPr wrap="square">
                <a:spAutoFit/>
              </a:bodyPr>
              <a:lstStyle/>
              <a:p>
                <a:r>
                  <a:rPr lang="en-US" sz="1200" dirty="0"/>
                  <a:t>By discretizing the HMCIR SDE, after fixing an initial rate and state, we simulate paths of </a:t>
                </a:r>
                <a14:m>
                  <m:oMath xmlns:m="http://schemas.openxmlformats.org/officeDocument/2006/math">
                    <m:r>
                      <a:rPr lang="en-US" sz="1200" i="1">
                        <a:latin typeface="Cambria Math" panose="02040503050406030204" pitchFamily="18" charset="0"/>
                      </a:rPr>
                      <m:t>𝑛</m:t>
                    </m:r>
                    <m:r>
                      <a:rPr lang="en-US" sz="1200" i="1">
                        <a:latin typeface="Cambria Math" panose="02040503050406030204" pitchFamily="18" charset="0"/>
                      </a:rPr>
                      <m:t>+1 </m:t>
                    </m:r>
                  </m:oMath>
                </a14:m>
                <a:r>
                  <a:rPr lang="en-US" sz="1200" dirty="0"/>
                  <a:t>steps over a time of </a:t>
                </a:r>
                <a14:m>
                  <m:oMath xmlns:m="http://schemas.openxmlformats.org/officeDocument/2006/math">
                    <m:r>
                      <a:rPr lang="en-US" sz="1200" i="1">
                        <a:latin typeface="Cambria Math" panose="02040503050406030204" pitchFamily="18" charset="0"/>
                      </a:rPr>
                      <m:t>𝑇</m:t>
                    </m:r>
                  </m:oMath>
                </a14:m>
                <a:r>
                  <a:rPr lang="en-US" sz="1200" dirty="0"/>
                  <a:t> years. ( </a:t>
                </a:r>
                <a14:m>
                  <m:oMath xmlns:m="http://schemas.openxmlformats.org/officeDocument/2006/math">
                    <m:r>
                      <m:rPr>
                        <m:sty m:val="p"/>
                      </m:rPr>
                      <a:rPr lang="en-US" sz="1200">
                        <a:latin typeface="Cambria Math" panose="02040503050406030204" pitchFamily="18" charset="0"/>
                      </a:rPr>
                      <m:t>Δ</m:t>
                    </m:r>
                    <m:r>
                      <a:rPr lang="en-US" sz="1200" i="1">
                        <a:latin typeface="Cambria Math" panose="02040503050406030204" pitchFamily="18" charset="0"/>
                      </a:rPr>
                      <m:t>𝑡</m:t>
                    </m:r>
                    <m:r>
                      <a:rPr lang="en-US" sz="1200" i="1">
                        <a:latin typeface="Cambria Math" panose="02040503050406030204" pitchFamily="18" charset="0"/>
                      </a:rPr>
                      <m:t>=</m:t>
                    </m:r>
                    <m:f>
                      <m:fPr>
                        <m:ctrlPr>
                          <a:rPr lang="en-GB" sz="1200" i="1">
                            <a:latin typeface="Cambria Math" panose="02040503050406030204" pitchFamily="18" charset="0"/>
                          </a:rPr>
                        </m:ctrlPr>
                      </m:fPr>
                      <m:num>
                        <m:r>
                          <a:rPr lang="en-US" sz="1200" i="1">
                            <a:latin typeface="Cambria Math" panose="02040503050406030204" pitchFamily="18" charset="0"/>
                          </a:rPr>
                          <m:t>𝑇</m:t>
                        </m:r>
                      </m:num>
                      <m:den>
                        <m:r>
                          <a:rPr lang="en-US" sz="1200" i="1">
                            <a:latin typeface="Cambria Math" panose="02040503050406030204" pitchFamily="18" charset="0"/>
                          </a:rPr>
                          <m:t>𝑛</m:t>
                        </m:r>
                      </m:den>
                    </m:f>
                  </m:oMath>
                </a14:m>
                <a:r>
                  <a:rPr lang="en-US" sz="1200" dirty="0"/>
                  <a:t>)</a:t>
                </a:r>
                <a:endParaRPr lang="en-GB" sz="1200" dirty="0"/>
              </a:p>
              <a:p>
                <a:pPr/>
                <a14:m>
                  <m:oMathPara xmlns:m="http://schemas.openxmlformats.org/officeDocument/2006/math">
                    <m:oMathParaPr>
                      <m:jc m:val="centerGroup"/>
                    </m:oMathParaPr>
                    <m:oMath xmlns:m="http://schemas.openxmlformats.org/officeDocument/2006/math">
                      <m:sSub>
                        <m:sSubPr>
                          <m:ctrlPr>
                            <a:rPr lang="en-GB" sz="1200" i="1">
                              <a:latin typeface="Cambria Math" panose="02040503050406030204" pitchFamily="18" charset="0"/>
                            </a:rPr>
                          </m:ctrlPr>
                        </m:sSubPr>
                        <m:e>
                          <m:r>
                            <a:rPr lang="en-US" sz="1200" b="0" i="1" smtClean="0">
                              <a:latin typeface="Cambria Math" panose="02040503050406030204" pitchFamily="18" charset="0"/>
                            </a:rPr>
                            <m:t>𝑟</m:t>
                          </m:r>
                        </m:e>
                        <m:sub>
                          <m:sSub>
                            <m:sSubPr>
                              <m:ctrlPr>
                                <a:rPr lang="en-US" sz="1200" b="0" i="1" smtClean="0">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𝑖</m:t>
                              </m:r>
                              <m:r>
                                <a:rPr lang="en-US" sz="1200" b="0" i="1" smtClean="0">
                                  <a:latin typeface="Cambria Math" panose="02040503050406030204" pitchFamily="18" charset="0"/>
                                </a:rPr>
                                <m:t>+1</m:t>
                              </m:r>
                            </m:sub>
                          </m:sSub>
                        </m:sub>
                      </m:sSub>
                      <m:r>
                        <a:rPr lang="en-US" sz="1200" i="1">
                          <a:latin typeface="Cambria Math" panose="02040503050406030204" pitchFamily="18" charset="0"/>
                        </a:rPr>
                        <m:t>=</m:t>
                      </m:r>
                      <m:sSub>
                        <m:sSubPr>
                          <m:ctrlPr>
                            <a:rPr lang="en-GB" sz="1200" i="1">
                              <a:latin typeface="Cambria Math" panose="02040503050406030204" pitchFamily="18" charset="0"/>
                            </a:rPr>
                          </m:ctrlPr>
                        </m:sSubPr>
                        <m:e>
                          <m:r>
                            <a:rPr lang="en-US" sz="1200" b="0" i="1" smtClean="0">
                              <a:latin typeface="Cambria Math" panose="02040503050406030204" pitchFamily="18" charset="0"/>
                            </a:rPr>
                            <m:t>𝑟</m:t>
                          </m:r>
                        </m:e>
                        <m:sub>
                          <m:sSub>
                            <m:sSubPr>
                              <m:ctrlPr>
                                <a:rPr lang="en-US" sz="1200" b="0" i="1" smtClean="0">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𝑖</m:t>
                              </m:r>
                            </m:sub>
                          </m:sSub>
                        </m:sub>
                      </m:sSub>
                      <m:r>
                        <a:rPr lang="en-US" sz="1200" i="1">
                          <a:latin typeface="Cambria Math" panose="02040503050406030204" pitchFamily="18" charset="0"/>
                        </a:rPr>
                        <m:t>+</m:t>
                      </m:r>
                      <m:sSub>
                        <m:sSubPr>
                          <m:ctrlPr>
                            <a:rPr lang="en-GB" sz="1200" i="1">
                              <a:latin typeface="Cambria Math" panose="02040503050406030204" pitchFamily="18" charset="0"/>
                            </a:rPr>
                          </m:ctrlPr>
                        </m:sSubPr>
                        <m:e>
                          <m:r>
                            <m:rPr>
                              <m:sty m:val="p"/>
                            </m:rPr>
                            <a:rPr lang="en-US" sz="1200">
                              <a:latin typeface="Cambria Math" panose="02040503050406030204" pitchFamily="18" charset="0"/>
                            </a:rPr>
                            <m:t>κ</m:t>
                          </m:r>
                        </m:e>
                        <m:sub>
                          <m:sSub>
                            <m:sSubPr>
                              <m:ctrlPr>
                                <a:rPr lang="en-GB" sz="1200" i="1">
                                  <a:latin typeface="Cambria Math" panose="02040503050406030204" pitchFamily="18" charset="0"/>
                                </a:rPr>
                              </m:ctrlPr>
                            </m:sSubPr>
                            <m:e>
                              <m:r>
                                <a:rPr lang="en-US" sz="1200" i="1">
                                  <a:latin typeface="Cambria Math" panose="02040503050406030204" pitchFamily="18" charset="0"/>
                                </a:rPr>
                                <m:t>𝑆</m:t>
                              </m:r>
                            </m:e>
                            <m:sub>
                              <m:sSub>
                                <m:sSubPr>
                                  <m:ctrlPr>
                                    <a:rPr lang="en-US" sz="1200" b="0" i="1" smtClean="0">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𝑖</m:t>
                                  </m:r>
                                </m:sub>
                              </m:sSub>
                            </m:sub>
                          </m:sSub>
                        </m:sub>
                      </m:sSub>
                      <m:d>
                        <m:dPr>
                          <m:ctrlPr>
                            <a:rPr lang="en-GB" sz="1200" i="1">
                              <a:latin typeface="Cambria Math" panose="02040503050406030204" pitchFamily="18" charset="0"/>
                            </a:rPr>
                          </m:ctrlPr>
                        </m:dPr>
                        <m:e>
                          <m:sSub>
                            <m:sSubPr>
                              <m:ctrlPr>
                                <a:rPr lang="en-GB" sz="1200" i="1">
                                  <a:latin typeface="Cambria Math" panose="02040503050406030204" pitchFamily="18" charset="0"/>
                                </a:rPr>
                              </m:ctrlPr>
                            </m:sSubPr>
                            <m:e>
                              <m:r>
                                <m:rPr>
                                  <m:sty m:val="p"/>
                                </m:rPr>
                                <a:rPr lang="en-US" sz="1200">
                                  <a:latin typeface="Cambria Math" panose="02040503050406030204" pitchFamily="18" charset="0"/>
                                </a:rPr>
                                <m:t>θ</m:t>
                              </m:r>
                            </m:e>
                            <m:sub>
                              <m:sSub>
                                <m:sSubPr>
                                  <m:ctrlPr>
                                    <a:rPr lang="en-GB" sz="1200" i="1">
                                      <a:latin typeface="Cambria Math" panose="02040503050406030204" pitchFamily="18" charset="0"/>
                                    </a:rPr>
                                  </m:ctrlPr>
                                </m:sSubPr>
                                <m:e>
                                  <m:r>
                                    <a:rPr lang="en-US" sz="1200" i="1">
                                      <a:latin typeface="Cambria Math" panose="02040503050406030204" pitchFamily="18" charset="0"/>
                                    </a:rPr>
                                    <m:t>𝑆</m:t>
                                  </m:r>
                                </m:e>
                                <m:sub>
                                  <m:sSub>
                                    <m:sSubPr>
                                      <m:ctrlPr>
                                        <a:rPr lang="en-US" sz="1200" b="0" i="1" smtClean="0">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𝑖</m:t>
                                      </m:r>
                                    </m:sub>
                                  </m:sSub>
                                </m:sub>
                              </m:sSub>
                            </m:sub>
                          </m:sSub>
                          <m:r>
                            <a:rPr lang="en-US" sz="1200" i="1">
                              <a:latin typeface="Cambria Math" panose="02040503050406030204" pitchFamily="18" charset="0"/>
                            </a:rPr>
                            <m:t>−</m:t>
                          </m:r>
                          <m:sSub>
                            <m:sSubPr>
                              <m:ctrlPr>
                                <a:rPr lang="en-GB" sz="1200" i="1">
                                  <a:latin typeface="Cambria Math" panose="02040503050406030204" pitchFamily="18" charset="0"/>
                                </a:rPr>
                              </m:ctrlPr>
                            </m:sSubPr>
                            <m:e>
                              <m:r>
                                <a:rPr lang="en-US" sz="1200" b="0" i="1" smtClean="0">
                                  <a:latin typeface="Cambria Math" panose="02040503050406030204" pitchFamily="18" charset="0"/>
                                </a:rPr>
                                <m:t>𝑟</m:t>
                              </m:r>
                            </m:e>
                            <m:sub>
                              <m:r>
                                <a:rPr lang="en-US" sz="1200" i="1">
                                  <a:latin typeface="Cambria Math" panose="02040503050406030204" pitchFamily="18" charset="0"/>
                                </a:rPr>
                                <m:t>𝑡</m:t>
                              </m:r>
                            </m:sub>
                          </m:sSub>
                        </m:e>
                      </m:d>
                      <m:r>
                        <m:rPr>
                          <m:sty m:val="p"/>
                        </m:rPr>
                        <a:rPr lang="en-US" sz="1200">
                          <a:latin typeface="Cambria Math" panose="02040503050406030204" pitchFamily="18" charset="0"/>
                        </a:rPr>
                        <m:t>Δ</m:t>
                      </m:r>
                      <m:r>
                        <a:rPr lang="en-US" sz="1200" i="1">
                          <a:latin typeface="Cambria Math" panose="02040503050406030204" pitchFamily="18" charset="0"/>
                        </a:rPr>
                        <m:t>𝑡</m:t>
                      </m:r>
                      <m:r>
                        <a:rPr lang="en-US" sz="1200" i="1">
                          <a:latin typeface="Cambria Math" panose="02040503050406030204" pitchFamily="18" charset="0"/>
                        </a:rPr>
                        <m:t>+</m:t>
                      </m:r>
                      <m:sSub>
                        <m:sSubPr>
                          <m:ctrlPr>
                            <a:rPr lang="en-GB" sz="1200" i="1">
                              <a:latin typeface="Cambria Math" panose="02040503050406030204" pitchFamily="18" charset="0"/>
                            </a:rPr>
                          </m:ctrlPr>
                        </m:sSubPr>
                        <m:e>
                          <m:r>
                            <m:rPr>
                              <m:sty m:val="p"/>
                            </m:rPr>
                            <a:rPr lang="en-US" sz="1200">
                              <a:latin typeface="Cambria Math" panose="02040503050406030204" pitchFamily="18" charset="0"/>
                            </a:rPr>
                            <m:t>σ</m:t>
                          </m:r>
                        </m:e>
                        <m:sub>
                          <m:sSub>
                            <m:sSubPr>
                              <m:ctrlPr>
                                <a:rPr lang="en-GB" sz="1200" i="1">
                                  <a:latin typeface="Cambria Math" panose="02040503050406030204" pitchFamily="18" charset="0"/>
                                </a:rPr>
                              </m:ctrlPr>
                            </m:sSubPr>
                            <m:e>
                              <m:r>
                                <a:rPr lang="en-US" sz="1200" i="1">
                                  <a:latin typeface="Cambria Math" panose="02040503050406030204" pitchFamily="18" charset="0"/>
                                </a:rPr>
                                <m:t>𝑆</m:t>
                              </m:r>
                            </m:e>
                            <m:sub>
                              <m:sSub>
                                <m:sSubPr>
                                  <m:ctrlPr>
                                    <a:rPr lang="en-US" sz="1200" b="0" i="1" smtClean="0">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𝑖</m:t>
                                  </m:r>
                                </m:sub>
                              </m:sSub>
                            </m:sub>
                          </m:sSub>
                        </m:sub>
                      </m:sSub>
                      <m:sSup>
                        <m:sSupPr>
                          <m:ctrlPr>
                            <a:rPr lang="en-US" sz="1200" b="0" i="1" smtClean="0">
                              <a:latin typeface="Cambria Math" panose="02040503050406030204" pitchFamily="18" charset="0"/>
                            </a:rPr>
                          </m:ctrlPr>
                        </m:sSupPr>
                        <m:e>
                          <m:d>
                            <m:dPr>
                              <m:begChr m:val="|"/>
                              <m:endChr m:val="|"/>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𝑟</m:t>
                                  </m:r>
                                </m:e>
                                <m: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𝑡</m:t>
                                      </m:r>
                                    </m:e>
                                    <m:sub>
                                      <m:r>
                                        <a:rPr lang="en-US" sz="1200" b="0" i="1" smtClean="0">
                                          <a:latin typeface="Cambria Math" panose="02040503050406030204" pitchFamily="18" charset="0"/>
                                        </a:rPr>
                                        <m:t>𝑖</m:t>
                                      </m:r>
                                    </m:sub>
                                  </m:sSub>
                                </m:sub>
                              </m:sSub>
                            </m:e>
                          </m:d>
                        </m:e>
                        <m:sup>
                          <m:r>
                            <a:rPr lang="en-US" sz="1200" b="0" i="1" smtClean="0">
                              <a:latin typeface="Cambria Math" panose="02040503050406030204" pitchFamily="18" charset="0"/>
                              <a:ea typeface="Cambria Math" panose="02040503050406030204" pitchFamily="18" charset="0"/>
                            </a:rPr>
                            <m:t>𝛾</m:t>
                          </m:r>
                        </m:sup>
                      </m:sSup>
                      <m:r>
                        <a:rPr lang="en-US" sz="1200" i="1">
                          <a:latin typeface="Cambria Math" panose="02040503050406030204" pitchFamily="18" charset="0"/>
                        </a:rPr>
                        <m:t>𝒩</m:t>
                      </m:r>
                      <m:d>
                        <m:dPr>
                          <m:ctrlPr>
                            <a:rPr lang="en-GB" sz="1200" i="1">
                              <a:latin typeface="Cambria Math" panose="02040503050406030204" pitchFamily="18" charset="0"/>
                            </a:rPr>
                          </m:ctrlPr>
                        </m:dPr>
                        <m:e>
                          <m:r>
                            <a:rPr lang="en-US" sz="1200" i="1">
                              <a:latin typeface="Cambria Math" panose="02040503050406030204" pitchFamily="18" charset="0"/>
                            </a:rPr>
                            <m:t>0,1</m:t>
                          </m:r>
                        </m:e>
                      </m:d>
                      <m:r>
                        <m:rPr>
                          <m:sty m:val="p"/>
                        </m:rPr>
                        <a:rPr lang="en-US" sz="1200">
                          <a:latin typeface="Cambria Math" panose="02040503050406030204" pitchFamily="18" charset="0"/>
                        </a:rPr>
                        <m:t>Δ</m:t>
                      </m:r>
                      <m:sSup>
                        <m:sSupPr>
                          <m:ctrlPr>
                            <a:rPr lang="en-US" sz="1200" b="0" i="1" smtClean="0">
                              <a:latin typeface="Cambria Math" panose="02040503050406030204" pitchFamily="18" charset="0"/>
                            </a:rPr>
                          </m:ctrlPr>
                        </m:sSupPr>
                        <m:e>
                          <m:r>
                            <a:rPr lang="en-US" sz="1200" i="1">
                              <a:latin typeface="Cambria Math" panose="02040503050406030204" pitchFamily="18" charset="0"/>
                            </a:rPr>
                            <m:t>𝑡</m:t>
                          </m:r>
                        </m:e>
                        <m:sup>
                          <m:r>
                            <a:rPr lang="en-US" sz="1200" b="0" i="1" smtClean="0">
                              <a:latin typeface="Cambria Math" panose="02040503050406030204" pitchFamily="18" charset="0"/>
                            </a:rPr>
                            <m:t>0.5</m:t>
                          </m:r>
                        </m:sup>
                      </m:sSup>
                    </m:oMath>
                  </m:oMathPara>
                </a14:m>
                <a:endParaRPr lang="en-GB" sz="1200" dirty="0"/>
              </a:p>
              <a:p>
                <a:r>
                  <a:rPr lang="en-GB" sz="1200" i="1" dirty="0"/>
                  <a:t> </a:t>
                </a:r>
                <a:endParaRPr lang="en-GB" sz="1200" dirty="0"/>
              </a:p>
              <a:p>
                <a:r>
                  <a:rPr lang="en-US" sz="1200" dirty="0"/>
                  <a:t>The hidden state is not updated each step, but only a certain number </a:t>
                </a:r>
                <a14:m>
                  <m:oMath xmlns:m="http://schemas.openxmlformats.org/officeDocument/2006/math">
                    <m:r>
                      <a:rPr lang="en-US" sz="1200" i="1">
                        <a:latin typeface="Cambria Math" panose="02040503050406030204" pitchFamily="18" charset="0"/>
                      </a:rPr>
                      <m:t>𝑛</m:t>
                    </m:r>
                    <m:r>
                      <a:rPr lang="en-US" sz="1200" i="1">
                        <a:latin typeface="Cambria Math" panose="02040503050406030204" pitchFamily="18" charset="0"/>
                      </a:rPr>
                      <m:t>_</m:t>
                    </m:r>
                    <m:r>
                      <a:rPr lang="en-US" sz="1200" i="1">
                        <a:latin typeface="Cambria Math" panose="02040503050406030204" pitchFamily="18" charset="0"/>
                      </a:rPr>
                      <m:t>𝑟𝑒𝑣</m:t>
                    </m:r>
                  </m:oMath>
                </a14:m>
                <a:r>
                  <a:rPr lang="en-US" sz="1200" dirty="0"/>
                  <a:t> per year with the matrix </a:t>
                </a:r>
                <a14:m>
                  <m:oMath xmlns:m="http://schemas.openxmlformats.org/officeDocument/2006/math">
                    <m:sSup>
                      <m:sSupPr>
                        <m:ctrlPr>
                          <a:rPr lang="en-GB" sz="1200" i="1">
                            <a:latin typeface="Cambria Math" panose="02040503050406030204" pitchFamily="18" charset="0"/>
                          </a:rPr>
                        </m:ctrlPr>
                      </m:sSupPr>
                      <m:e>
                        <m:r>
                          <m:rPr>
                            <m:sty m:val="p"/>
                          </m:rPr>
                          <a:rPr lang="en-US" sz="1200">
                            <a:latin typeface="Cambria Math" panose="02040503050406030204" pitchFamily="18" charset="0"/>
                          </a:rPr>
                          <m:t>P</m:t>
                        </m:r>
                      </m:e>
                      <m:sup>
                        <m:d>
                          <m:dPr>
                            <m:ctrlPr>
                              <a:rPr lang="en-GB" sz="1200" i="1">
                                <a:latin typeface="Cambria Math" panose="02040503050406030204" pitchFamily="18" charset="0"/>
                              </a:rPr>
                            </m:ctrlPr>
                          </m:dPr>
                          <m:e>
                            <m:r>
                              <a:rPr lang="en-US" sz="1200" i="1">
                                <a:latin typeface="Cambria Math" panose="02040503050406030204" pitchFamily="18" charset="0"/>
                              </a:rPr>
                              <m:t> </m:t>
                            </m:r>
                            <m:f>
                              <m:fPr>
                                <m:ctrlPr>
                                  <a:rPr lang="en-GB" sz="1200" i="1">
                                    <a:latin typeface="Cambria Math" panose="02040503050406030204" pitchFamily="18" charset="0"/>
                                  </a:rPr>
                                </m:ctrlPr>
                              </m:fPr>
                              <m:num>
                                <m:r>
                                  <a:rPr lang="en-US" sz="1200" i="1">
                                    <a:latin typeface="Cambria Math" panose="02040503050406030204" pitchFamily="18" charset="0"/>
                                  </a:rPr>
                                  <m:t>1</m:t>
                                </m:r>
                              </m:num>
                              <m:den>
                                <m:sSub>
                                  <m:sSubPr>
                                    <m:ctrlPr>
                                      <a:rPr lang="en-GB" sz="1200" i="1">
                                        <a:latin typeface="Cambria Math" panose="02040503050406030204" pitchFamily="18" charset="0"/>
                                      </a:rPr>
                                    </m:ctrlPr>
                                  </m:sSubPr>
                                  <m:e>
                                    <m:r>
                                      <m:rPr>
                                        <m:sty m:val="p"/>
                                      </m:rPr>
                                      <a:rPr lang="en-US" sz="1200">
                                        <a:latin typeface="Cambria Math" panose="02040503050406030204" pitchFamily="18" charset="0"/>
                                      </a:rPr>
                                      <m:t>n</m:t>
                                    </m:r>
                                  </m:e>
                                  <m:sub>
                                    <m:r>
                                      <m:rPr>
                                        <m:sty m:val="p"/>
                                      </m:rPr>
                                      <a:rPr lang="en-US" sz="1200">
                                        <a:latin typeface="Cambria Math" panose="02040503050406030204" pitchFamily="18" charset="0"/>
                                      </a:rPr>
                                      <m:t>rev</m:t>
                                    </m:r>
                                  </m:sub>
                                </m:sSub>
                              </m:den>
                            </m:f>
                            <m:r>
                              <a:rPr lang="en-US" sz="1200" i="1">
                                <a:latin typeface="Cambria Math" panose="02040503050406030204" pitchFamily="18" charset="0"/>
                              </a:rPr>
                              <m:t> </m:t>
                            </m:r>
                          </m:e>
                        </m:d>
                      </m:sup>
                    </m:sSup>
                    <m:r>
                      <a:rPr lang="en-US" sz="1200" i="1">
                        <a:latin typeface="Cambria Math" panose="02040503050406030204" pitchFamily="18" charset="0"/>
                      </a:rPr>
                      <m:t> </m:t>
                    </m:r>
                  </m:oMath>
                </a14:m>
                <a:endParaRPr lang="en-GB" sz="1200" dirty="0"/>
              </a:p>
              <a:p>
                <a:r>
                  <a:rPr lang="en-US" sz="1200" dirty="0"/>
                  <a:t>The whole process is </a:t>
                </a:r>
                <a:r>
                  <a:rPr lang="en-US" sz="1200" dirty="0" err="1"/>
                  <a:t>vectorialized</a:t>
                </a:r>
                <a:r>
                  <a:rPr lang="en-US" sz="1200" dirty="0"/>
                  <a:t> to simulate </a:t>
                </a:r>
                <a14:m>
                  <m:oMath xmlns:m="http://schemas.openxmlformats.org/officeDocument/2006/math">
                    <m:r>
                      <a:rPr lang="en-US" sz="1200" i="1">
                        <a:latin typeface="Cambria Math" panose="02040503050406030204" pitchFamily="18" charset="0"/>
                      </a:rPr>
                      <m:t>𝑁</m:t>
                    </m:r>
                  </m:oMath>
                </a14:m>
                <a:r>
                  <a:rPr lang="en-US" sz="1200" dirty="0"/>
                  <a:t> paths in parallel.</a:t>
                </a:r>
                <a:endParaRPr lang="en-GB" sz="1200" dirty="0"/>
              </a:p>
            </p:txBody>
          </p:sp>
        </mc:Choice>
        <mc:Fallback xmlns="">
          <p:sp>
            <p:nvSpPr>
              <p:cNvPr id="9" name="TextBox 8">
                <a:extLst>
                  <a:ext uri="{FF2B5EF4-FFF2-40B4-BE49-F238E27FC236}">
                    <a16:creationId xmlns:a16="http://schemas.microsoft.com/office/drawing/2014/main" id="{338EF72F-81AF-C84B-FD1B-D1217317EB83}"/>
                  </a:ext>
                </a:extLst>
              </p:cNvPr>
              <p:cNvSpPr txBox="1">
                <a:spLocks noRot="1" noChangeAspect="1" noMove="1" noResize="1" noEditPoints="1" noAdjustHandles="1" noChangeArrowheads="1" noChangeShapeType="1" noTextEdit="1"/>
              </p:cNvSpPr>
              <p:nvPr/>
            </p:nvSpPr>
            <p:spPr>
              <a:xfrm>
                <a:off x="896702" y="1093867"/>
                <a:ext cx="10430059" cy="1298176"/>
              </a:xfrm>
              <a:prstGeom prst="rect">
                <a:avLst/>
              </a:prstGeom>
              <a:blipFill>
                <a:blip r:embed="rId2"/>
                <a:stretch>
                  <a:fillRect b="-1408"/>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2D14116-5049-7505-F2A1-CC1FAA05F892}"/>
              </a:ext>
            </a:extLst>
          </p:cNvPr>
          <p:cNvSpPr/>
          <p:nvPr/>
        </p:nvSpPr>
        <p:spPr bwMode="gray">
          <a:xfrm>
            <a:off x="1138575" y="3280041"/>
            <a:ext cx="8359386" cy="1911391"/>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Image of large number of paths</a:t>
            </a:r>
            <a:endParaRPr lang="en-GB" sz="1600" b="1" dirty="0">
              <a:solidFill>
                <a:schemeClr val="bg1"/>
              </a:solidFill>
            </a:endParaRPr>
          </a:p>
        </p:txBody>
      </p:sp>
      <p:pic>
        <p:nvPicPr>
          <p:cNvPr id="5" name="Picture 4" descr="A graph with a line&#10;&#10;Description automatically generated">
            <a:extLst>
              <a:ext uri="{FF2B5EF4-FFF2-40B4-BE49-F238E27FC236}">
                <a16:creationId xmlns:a16="http://schemas.microsoft.com/office/drawing/2014/main" id="{84D636F9-5D16-DBA1-BE4A-FE2ABED0B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575" y="2459553"/>
            <a:ext cx="8359386" cy="1765391"/>
          </a:xfrm>
          <a:prstGeom prst="rect">
            <a:avLst/>
          </a:prstGeom>
        </p:spPr>
      </p:pic>
      <p:pic>
        <p:nvPicPr>
          <p:cNvPr id="8" name="Picture 7" descr="A graph showing a line&#10;&#10;Description automatically generated">
            <a:extLst>
              <a:ext uri="{FF2B5EF4-FFF2-40B4-BE49-F238E27FC236}">
                <a16:creationId xmlns:a16="http://schemas.microsoft.com/office/drawing/2014/main" id="{A3B3C9E3-B0CF-9CA9-EE00-8CCD7370DA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575" y="4224944"/>
            <a:ext cx="8359386" cy="1765391"/>
          </a:xfrm>
          <a:prstGeom prst="rect">
            <a:avLst/>
          </a:prstGeom>
        </p:spPr>
      </p:pic>
    </p:spTree>
    <p:extLst>
      <p:ext uri="{BB962C8B-B14F-4D97-AF65-F5344CB8AC3E}">
        <p14:creationId xmlns:p14="http://schemas.microsoft.com/office/powerpoint/2010/main" val="97455620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346145" y="3840381"/>
            <a:ext cx="11042709" cy="2298177"/>
          </a:xfrm>
          <a:prstGeom prst="rect">
            <a:avLst/>
          </a:prstGeom>
          <a:noFill/>
          <a:ln w="19050" algn="ctr">
            <a:solidFill>
              <a:schemeClr val="accent1"/>
            </a:solidFill>
            <a:prstDash val="dash"/>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24" name="TextBox 23"/>
              <p:cNvSpPr txBox="1"/>
              <p:nvPr/>
            </p:nvSpPr>
            <p:spPr bwMode="auto">
              <a:xfrm>
                <a:off x="3027856" y="2074817"/>
                <a:ext cx="2393652" cy="1529690"/>
              </a:xfrm>
              <a:prstGeom prst="rect">
                <a:avLst/>
              </a:prstGeom>
              <a:noFill/>
              <a:ln w="9525">
                <a:solidFill>
                  <a:schemeClr val="tx2"/>
                </a:solidFill>
                <a:prstDash val="dash"/>
              </a:ln>
            </p:spPr>
            <p:txBody>
              <a:bodyPr lIns="72000" tIns="72000" rIns="108000" bIns="72000" anchor="ctr"/>
              <a:lstStyle/>
              <a:p>
                <a:pPr marL="0" marR="0" lvl="0" indent="0" algn="l" defTabSz="957998"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900" b="0" i="1" smtClean="0">
                        <a:solidFill>
                          <a:srgbClr val="313131"/>
                        </a:solidFill>
                        <a:latin typeface="Cambria Math" panose="02040503050406030204" pitchFamily="18" charset="0"/>
                        <a:ea typeface="Cambria Math" panose="02040503050406030204" pitchFamily="18" charset="0"/>
                      </a:rPr>
                      <m:t>𝑘𝑐</m:t>
                    </m:r>
                  </m:oMath>
                </a14:m>
                <a:r>
                  <a:rPr lang="en-US" sz="900" dirty="0">
                    <a:solidFill>
                      <a:srgbClr val="313131"/>
                    </a:solidFill>
                  </a:rPr>
                  <a:t> : close regimes penalization parameter 1 (scalar), </a:t>
                </a:r>
              </a:p>
              <a:p>
                <a:pPr lvl="0" defTabSz="957998">
                  <a:defRPr/>
                </a:pPr>
                <a14:m>
                  <m:oMath xmlns:m="http://schemas.openxmlformats.org/officeDocument/2006/math">
                    <m:r>
                      <a:rPr lang="en-US" sz="900" i="1">
                        <a:solidFill>
                          <a:srgbClr val="313131"/>
                        </a:solidFill>
                        <a:latin typeface="Cambria Math" panose="02040503050406030204" pitchFamily="18" charset="0"/>
                        <a:ea typeface="Cambria Math" panose="02040503050406030204" pitchFamily="18" charset="0"/>
                      </a:rPr>
                      <m:t>𝑘</m:t>
                    </m:r>
                    <m:r>
                      <a:rPr lang="en-US" sz="900" b="0" i="1" smtClean="0">
                        <a:solidFill>
                          <a:srgbClr val="313131"/>
                        </a:solidFill>
                        <a:latin typeface="Cambria Math" panose="02040503050406030204" pitchFamily="18" charset="0"/>
                        <a:ea typeface="Cambria Math" panose="02040503050406030204" pitchFamily="18" charset="0"/>
                      </a:rPr>
                      <m:t>𝑒</m:t>
                    </m:r>
                  </m:oMath>
                </a14:m>
                <a:r>
                  <a:rPr lang="en-US" sz="900" dirty="0">
                    <a:solidFill>
                      <a:srgbClr val="313131"/>
                    </a:solidFill>
                  </a:rPr>
                  <a:t> : close regimes penalization parameter 2 (scalar), </a:t>
                </a:r>
              </a:p>
              <a:p>
                <a:pPr defTabSz="957998">
                  <a:defRPr/>
                </a:pPr>
                <a14:m>
                  <m:oMath xmlns:m="http://schemas.openxmlformats.org/officeDocument/2006/math">
                    <m:r>
                      <a:rPr lang="en-US" sz="900" i="1" smtClean="0">
                        <a:solidFill>
                          <a:srgbClr val="313131"/>
                        </a:solidFill>
                        <a:latin typeface="Cambria Math" panose="02040503050406030204" pitchFamily="18" charset="0"/>
                        <a:ea typeface="Cambria Math" panose="02040503050406030204" pitchFamily="18" charset="0"/>
                      </a:rPr>
                      <m:t>𝜀</m:t>
                    </m:r>
                  </m:oMath>
                </a14:m>
                <a:r>
                  <a:rPr lang="en-US" sz="900" dirty="0">
                    <a:solidFill>
                      <a:srgbClr val="313131"/>
                    </a:solidFill>
                  </a:rPr>
                  <a:t> : Minimum difference allowed between regimes. (scalar), </a:t>
                </a:r>
              </a:p>
              <a:p>
                <a:pPr lvl="0" defTabSz="957998">
                  <a:defRPr/>
                </a:pPr>
                <a:endParaRPr lang="en-US" sz="900" dirty="0">
                  <a:solidFill>
                    <a:srgbClr val="313131"/>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bwMode="auto">
              <a:xfrm>
                <a:off x="3027856" y="2074817"/>
                <a:ext cx="2393652" cy="1529690"/>
              </a:xfrm>
              <a:prstGeom prst="rect">
                <a:avLst/>
              </a:prstGeom>
              <a:blipFill>
                <a:blip r:embed="rId2"/>
                <a:stretch>
                  <a:fillRect/>
                </a:stretch>
              </a:blipFill>
              <a:ln w="9525">
                <a:solidFill>
                  <a:schemeClr val="tx2"/>
                </a:solidFill>
                <a:prstDash val="dash"/>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bwMode="auto">
              <a:xfrm>
                <a:off x="5505586" y="2078740"/>
                <a:ext cx="2458539" cy="1529690"/>
              </a:xfrm>
              <a:prstGeom prst="rect">
                <a:avLst/>
              </a:prstGeom>
              <a:noFill/>
              <a:ln w="9525">
                <a:solidFill>
                  <a:schemeClr val="tx2"/>
                </a:solidFill>
                <a:prstDash val="dash"/>
              </a:ln>
            </p:spPr>
            <p:txBody>
              <a:bodyPr lIns="72000" tIns="72000" rIns="108000" bIns="72000" anchor="ctr"/>
              <a:lstStyle/>
              <a:p>
                <a:pPr defTabSz="957998">
                  <a:defRPr/>
                </a:pPr>
                <a14:m>
                  <m:oMath xmlns:m="http://schemas.openxmlformats.org/officeDocument/2006/math">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rPr>
                          <m:t>𝑚</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m (array)</a:t>
                </a: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bwMode="auto">
              <a:xfrm>
                <a:off x="5505586" y="2078740"/>
                <a:ext cx="2458539" cy="1529690"/>
              </a:xfrm>
              <a:prstGeom prst="rect">
                <a:avLst/>
              </a:prstGeom>
              <a:blipFill>
                <a:blip r:embed="rId3"/>
                <a:stretch>
                  <a:fillRect/>
                </a:stretch>
              </a:blipFill>
              <a:ln w="9525">
                <a:solidFill>
                  <a:schemeClr val="tx2"/>
                </a:solidFill>
                <a:prstDash val="dash"/>
              </a:ln>
            </p:spPr>
            <p:txBody>
              <a:bodyPr/>
              <a:lstStyle/>
              <a:p>
                <a:r>
                  <a:rPr lang="en-GB">
                    <a:noFill/>
                  </a:rPr>
                  <a:t> </a:t>
                </a:r>
              </a:p>
            </p:txBody>
          </p:sp>
        </mc:Fallback>
      </mc:AlternateContent>
      <p:sp>
        <p:nvSpPr>
          <p:cNvPr id="30" name="Pentagon 29"/>
          <p:cNvSpPr/>
          <p:nvPr/>
        </p:nvSpPr>
        <p:spPr>
          <a:xfrm>
            <a:off x="7768978" y="1363719"/>
            <a:ext cx="3319370" cy="369765"/>
          </a:xfrm>
          <a:prstGeom prst="homePlate">
            <a:avLst/>
          </a:prstGeom>
          <a:solidFill>
            <a:schemeClr val="tx2"/>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Purpose</a:t>
            </a:r>
          </a:p>
        </p:txBody>
      </p:sp>
      <p:sp>
        <p:nvSpPr>
          <p:cNvPr id="31" name="Chevron 30"/>
          <p:cNvSpPr/>
          <p:nvPr/>
        </p:nvSpPr>
        <p:spPr>
          <a:xfrm>
            <a:off x="2782578" y="136372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Hyperparameters</a:t>
            </a:r>
          </a:p>
        </p:txBody>
      </p:sp>
      <p:sp>
        <p:nvSpPr>
          <p:cNvPr id="32" name="Pentagon 31"/>
          <p:cNvSpPr/>
          <p:nvPr/>
        </p:nvSpPr>
        <p:spPr>
          <a:xfrm>
            <a:off x="346146" y="1363720"/>
            <a:ext cx="2631660" cy="369765"/>
          </a:xfrm>
          <a:prstGeom prst="homePlate">
            <a:avLst/>
          </a:prstGeom>
          <a:solidFill>
            <a:schemeClr val="tx2">
              <a:lumMod val="40000"/>
              <a:lumOff val="6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Input</a:t>
            </a:r>
          </a:p>
        </p:txBody>
      </p:sp>
      <mc:AlternateContent xmlns:mc="http://schemas.openxmlformats.org/markup-compatibility/2006" xmlns:a14="http://schemas.microsoft.com/office/drawing/2010/main">
        <mc:Choice Requires="a14">
          <p:sp>
            <p:nvSpPr>
              <p:cNvPr id="33" name="TextBox 32"/>
              <p:cNvSpPr txBox="1"/>
              <p:nvPr/>
            </p:nvSpPr>
            <p:spPr bwMode="auto">
              <a:xfrm>
                <a:off x="346145" y="2064117"/>
                <a:ext cx="2597633" cy="1540390"/>
              </a:xfrm>
              <a:prstGeom prst="rect">
                <a:avLst/>
              </a:prstGeom>
              <a:noFill/>
              <a:ln w="9525">
                <a:solidFill>
                  <a:schemeClr val="tx2"/>
                </a:solidFill>
                <a:prstDash val="dash"/>
              </a:ln>
            </p:spPr>
            <p:txBody>
              <a:bodyPr lIns="72000" tIns="72000" rIns="108000" bIns="72000" anchor="ctr"/>
              <a:lstStyle/>
              <a:p>
                <a:pPr defTabSz="957998">
                  <a:defRPr/>
                </a:pPr>
                <a:r>
                  <a:rPr lang="en-US" sz="900" dirty="0">
                    <a:solidFill>
                      <a:srgbClr val="313131"/>
                    </a:solidFill>
                  </a:rPr>
                  <a:t>-</a:t>
                </a:r>
                <a14:m>
                  <m:oMath xmlns:m="http://schemas.openxmlformats.org/officeDocument/2006/math">
                    <m:r>
                      <a:rPr lang="en-US" sz="900" i="1" dirty="0" smtClean="0">
                        <a:solidFill>
                          <a:srgbClr val="313131"/>
                        </a:solidFill>
                        <a:latin typeface="Cambria Math" panose="02040503050406030204" pitchFamily="18" charset="0"/>
                      </a:rPr>
                      <m:t> </m:t>
                    </m:r>
                    <m:r>
                      <a:rPr lang="en-US" sz="900" i="1" dirty="0" err="1" smtClean="0">
                        <a:solidFill>
                          <a:srgbClr val="313131"/>
                        </a:solidFill>
                        <a:latin typeface="Cambria Math" panose="02040503050406030204" pitchFamily="18" charset="0"/>
                      </a:rPr>
                      <m:t>𝑟𝑠</m:t>
                    </m:r>
                  </m:oMath>
                </a14:m>
                <a:r>
                  <a:rPr lang="en-US" sz="900" dirty="0">
                    <a:solidFill>
                      <a:srgbClr val="313131"/>
                    </a:solidFill>
                  </a:rPr>
                  <a:t> : resampled rates (array)</a:t>
                </a: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bwMode="auto">
              <a:xfrm>
                <a:off x="346145" y="2064117"/>
                <a:ext cx="2597633" cy="1540390"/>
              </a:xfrm>
              <a:prstGeom prst="rect">
                <a:avLst/>
              </a:prstGeom>
              <a:blipFill>
                <a:blip r:embed="rId4"/>
                <a:stretch>
                  <a:fillRect/>
                </a:stretch>
              </a:blipFill>
              <a:ln w="9525">
                <a:solidFill>
                  <a:schemeClr val="tx2"/>
                </a:solidFill>
                <a:prstDash val="dash"/>
              </a:ln>
            </p:spPr>
            <p:txBody>
              <a:bodyPr/>
              <a:lstStyle/>
              <a:p>
                <a:r>
                  <a:rPr lang="en-GB">
                    <a:noFill/>
                  </a:rPr>
                  <a:t> </a:t>
                </a:r>
              </a:p>
            </p:txBody>
          </p:sp>
        </mc:Fallback>
      </mc:AlternateContent>
      <p:sp>
        <p:nvSpPr>
          <p:cNvPr id="25" name="TextBox 24"/>
          <p:cNvSpPr txBox="1"/>
          <p:nvPr/>
        </p:nvSpPr>
        <p:spPr>
          <a:xfrm rot="1092905">
            <a:off x="10033364" y="1186417"/>
            <a:ext cx="1924784" cy="36073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lIns="36000" tIns="36000" rIns="36000" bIns="3600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US"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rPr>
              <a:t>Category II</a:t>
            </a:r>
            <a:endParaRPr kumimoji="0" lang="en-GB"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endParaRPr>
          </a:p>
        </p:txBody>
      </p:sp>
      <p:grpSp>
        <p:nvGrpSpPr>
          <p:cNvPr id="36" name="Group 35"/>
          <p:cNvGrpSpPr/>
          <p:nvPr/>
        </p:nvGrpSpPr>
        <p:grpSpPr>
          <a:xfrm>
            <a:off x="10924379" y="66620"/>
            <a:ext cx="1154088" cy="690668"/>
            <a:chOff x="867595" y="-118878"/>
            <a:chExt cx="11367025" cy="7062119"/>
          </a:xfrm>
        </p:grpSpPr>
        <p:pic>
          <p:nvPicPr>
            <p:cNvPr id="37" name="Picture 36">
              <a:extLst>
                <a:ext uri="{FF2B5EF4-FFF2-40B4-BE49-F238E27FC236}">
                  <a16:creationId xmlns:a16="http://schemas.microsoft.com/office/drawing/2014/main" id="{D2A330F2-E865-4CA6-81A0-366197D31A86}"/>
                </a:ext>
              </a:extLst>
            </p:cNvPr>
            <p:cNvPicPr>
              <a:picLocks noChangeAspect="1"/>
            </p:cNvPicPr>
            <p:nvPr/>
          </p:nvPicPr>
          <p:blipFill>
            <a:blip r:embed="rId5"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38" name="Group 37"/>
            <p:cNvGrpSpPr/>
            <p:nvPr/>
          </p:nvGrpSpPr>
          <p:grpSpPr>
            <a:xfrm>
              <a:off x="867595" y="4638080"/>
              <a:ext cx="3124200" cy="2062813"/>
              <a:chOff x="952835" y="4382354"/>
              <a:chExt cx="3124200" cy="2062813"/>
            </a:xfrm>
          </p:grpSpPr>
          <p:sp>
            <p:nvSpPr>
              <p:cNvPr id="46"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2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7" name="Rectangle 46">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grpSp>
        <p:grpSp>
          <p:nvGrpSpPr>
            <p:cNvPr id="39" name="Group 38"/>
            <p:cNvGrpSpPr/>
            <p:nvPr/>
          </p:nvGrpSpPr>
          <p:grpSpPr>
            <a:xfrm>
              <a:off x="4204252" y="-118878"/>
              <a:ext cx="6796900" cy="5431513"/>
              <a:chOff x="4204252" y="-118878"/>
              <a:chExt cx="6796900" cy="5431513"/>
            </a:xfrm>
          </p:grpSpPr>
          <p:sp>
            <p:nvSpPr>
              <p:cNvPr id="40" name="Rectangle 39">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1"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2" name="Rectangle 41">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3"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4" name="Rectangle 43">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5"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grpSp>
      </p:grpSp>
      <p:sp>
        <p:nvSpPr>
          <p:cNvPr id="48" name="Title 3"/>
          <p:cNvSpPr>
            <a:spLocks noGrp="1"/>
          </p:cNvSpPr>
          <p:nvPr>
            <p:ph type="title"/>
          </p:nvPr>
        </p:nvSpPr>
        <p:spPr>
          <a:xfrm>
            <a:off x="469900" y="402587"/>
            <a:ext cx="11252200" cy="334102"/>
          </a:xfrm>
        </p:spPr>
        <p:txBody>
          <a:bodyPr/>
          <a:lstStyle/>
          <a:p>
            <a:r>
              <a:rPr lang="en-US" sz="2000" dirty="0"/>
              <a:t>Model Calibration HMCEV</a:t>
            </a:r>
            <a:endParaRPr lang="en-GB" sz="2000" dirty="0"/>
          </a:p>
        </p:txBody>
      </p:sp>
      <p:sp>
        <p:nvSpPr>
          <p:cNvPr id="2" name="Title 2">
            <a:extLst>
              <a:ext uri="{FF2B5EF4-FFF2-40B4-BE49-F238E27FC236}">
                <a16:creationId xmlns:a16="http://schemas.microsoft.com/office/drawing/2014/main" id="{59508C07-38D2-D1B4-ACC8-59BC577A89CD}"/>
              </a:ext>
            </a:extLst>
          </p:cNvPr>
          <p:cNvSpPr txBox="1">
            <a:spLocks/>
          </p:cNvSpPr>
          <p:nvPr/>
        </p:nvSpPr>
        <p:spPr bwMode="gray">
          <a:xfrm>
            <a:off x="477969" y="736689"/>
            <a:ext cx="11188700" cy="6985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n-lt"/>
                <a:ea typeface="+mj-ea"/>
                <a:cs typeface="Calibri Light" panose="020F0302020204030204" pitchFamily="34" charset="0"/>
              </a:defRPr>
            </a:lvl1pPr>
          </a:lstStyle>
          <a:p>
            <a:r>
              <a:rPr lang="en-US" sz="1800" dirty="0">
                <a:solidFill>
                  <a:schemeClr val="tx1">
                    <a:lumMod val="50000"/>
                    <a:lumOff val="50000"/>
                  </a:schemeClr>
                </a:solidFill>
              </a:rPr>
              <a:t>m-Estimator Module</a:t>
            </a:r>
            <a:endParaRPr lang="en-GB" sz="1800" dirty="0">
              <a:solidFill>
                <a:schemeClr val="tx1">
                  <a:lumMod val="50000"/>
                  <a:lumOff val="50000"/>
                </a:schemeClr>
              </a:solidFill>
            </a:endParaRPr>
          </a:p>
          <a:p>
            <a:endParaRPr lang="en-GB" sz="1800" dirty="0">
              <a:solidFill>
                <a:schemeClr val="tx1">
                  <a:lumMod val="50000"/>
                  <a:lumOff val="50000"/>
                </a:schemeClr>
              </a:solidFill>
            </a:endParaRPr>
          </a:p>
        </p:txBody>
      </p:sp>
      <p:sp>
        <p:nvSpPr>
          <p:cNvPr id="8" name="Chevron 30">
            <a:extLst>
              <a:ext uri="{FF2B5EF4-FFF2-40B4-BE49-F238E27FC236}">
                <a16:creationId xmlns:a16="http://schemas.microsoft.com/office/drawing/2014/main" id="{2872B498-D884-E3A0-CE93-35BCB5F8BE75}"/>
              </a:ext>
            </a:extLst>
          </p:cNvPr>
          <p:cNvSpPr/>
          <p:nvPr/>
        </p:nvSpPr>
        <p:spPr>
          <a:xfrm>
            <a:off x="5282415" y="136839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Output</a:t>
            </a:r>
          </a:p>
        </p:txBody>
      </p:sp>
      <p:sp>
        <p:nvSpPr>
          <p:cNvPr id="10" name="TextBox 9">
            <a:extLst>
              <a:ext uri="{FF2B5EF4-FFF2-40B4-BE49-F238E27FC236}">
                <a16:creationId xmlns:a16="http://schemas.microsoft.com/office/drawing/2014/main" id="{CC58B6FB-DFEF-550E-59EF-34C329CB5B7F}"/>
              </a:ext>
            </a:extLst>
          </p:cNvPr>
          <p:cNvSpPr txBox="1"/>
          <p:nvPr/>
        </p:nvSpPr>
        <p:spPr bwMode="auto">
          <a:xfrm>
            <a:off x="8048203" y="2078740"/>
            <a:ext cx="3029404" cy="1529690"/>
          </a:xfrm>
          <a:prstGeom prst="rect">
            <a:avLst/>
          </a:prstGeom>
          <a:noFill/>
          <a:ln w="9525">
            <a:solidFill>
              <a:schemeClr val="tx2"/>
            </a:solidFill>
            <a:prstDash val="dash"/>
          </a:ln>
        </p:spPr>
        <p:txBody>
          <a:bodyPr lIns="72000" tIns="72000" rIns="108000" bIns="72000" anchor="ctr"/>
          <a:lstStyle/>
          <a:p>
            <a:pPr marL="0" marR="0" lvl="0" indent="0" algn="l" defTabSz="957998" rtl="0" eaLnBrk="1" fontAlgn="auto" latinLnBrk="0" hangingPunct="1">
              <a:lnSpc>
                <a:spcPct val="100000"/>
              </a:lnSpc>
              <a:spcBef>
                <a:spcPts val="0"/>
              </a:spcBef>
              <a:spcAft>
                <a:spcPts val="0"/>
              </a:spcAft>
              <a:buClrTx/>
              <a:buSzTx/>
              <a:buFontTx/>
              <a:buNone/>
              <a:tabLst/>
              <a:defRPr/>
            </a:pPr>
            <a:r>
              <a:rPr lang="en-US" sz="900" dirty="0">
                <a:solidFill>
                  <a:srgbClr val="313131"/>
                </a:solidFill>
              </a:rPr>
              <a:t>Estimate the means of different regimes in the HMCIR model using K-means clustering.</a:t>
            </a:r>
          </a:p>
          <a:p>
            <a:pPr marL="0" marR="0" lvl="0" indent="0" algn="l" defTabSz="957998" rtl="0" eaLnBrk="1" fontAlgn="auto" latinLnBrk="0" hangingPunct="1">
              <a:lnSpc>
                <a:spcPct val="100000"/>
              </a:lnSpc>
              <a:spcBef>
                <a:spcPts val="0"/>
              </a:spcBef>
              <a:spcAft>
                <a:spcPts val="0"/>
              </a:spcAft>
              <a:buClrTx/>
              <a:buSzTx/>
              <a:buFontTx/>
              <a:buNone/>
              <a:tabLst/>
              <a:defRPr/>
            </a:pPr>
            <a:r>
              <a:rPr lang="en-US" sz="900" dirty="0">
                <a:solidFill>
                  <a:srgbClr val="313131"/>
                </a:solidFill>
              </a:rPr>
              <a:t>Aims to minimize distortion while penalizing the existence of regimes that are too close.</a:t>
            </a: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4D9EAFC-451D-5E4E-4FAA-EA05A9E4615B}"/>
                  </a:ext>
                </a:extLst>
              </p:cNvPr>
              <p:cNvSpPr txBox="1"/>
              <p:nvPr/>
            </p:nvSpPr>
            <p:spPr>
              <a:xfrm>
                <a:off x="469900" y="3972785"/>
                <a:ext cx="10607707" cy="1241494"/>
              </a:xfrm>
              <a:prstGeom prst="rect">
                <a:avLst/>
              </a:prstGeom>
              <a:noFill/>
            </p:spPr>
            <p:txBody>
              <a:bodyPr wrap="square" lIns="0" tIns="0" rIns="0" bIns="0" rtlCol="0">
                <a:spAutoFit/>
              </a:bodyPr>
              <a:lstStyle/>
              <a:p>
                <a:pPr>
                  <a:spcBef>
                    <a:spcPts val="600"/>
                  </a:spcBef>
                  <a:buSzPct val="100000"/>
                </a:pPr>
                <a:r>
                  <a:rPr lang="en-US" sz="1200" dirty="0">
                    <a:solidFill>
                      <a:srgbClr val="313131"/>
                    </a:solidFill>
                  </a:rPr>
                  <a:t>Detailed Operation :</a:t>
                </a:r>
              </a:p>
              <a:p>
                <a:pPr marL="342900" indent="-342900" algn="just">
                  <a:spcBef>
                    <a:spcPts val="600"/>
                  </a:spcBef>
                  <a:buSzPct val="100000"/>
                  <a:buAutoNum type="arabicPeriod"/>
                </a:pPr>
                <a:r>
                  <a:rPr lang="en-US" sz="1200" dirty="0">
                    <a:solidFill>
                      <a:srgbClr val="313131"/>
                    </a:solidFill>
                  </a:rPr>
                  <a:t>Define the minimum number of regimes allowed : 3, the maximum number of regimes allowed : 7</a:t>
                </a:r>
                <a:endParaRPr lang="en-GB" sz="1200" dirty="0">
                  <a:solidFill>
                    <a:srgbClr val="313131"/>
                  </a:solidFill>
                </a:endParaRPr>
              </a:p>
              <a:p>
                <a:pPr marL="342900" indent="-342900" algn="just">
                  <a:spcBef>
                    <a:spcPts val="600"/>
                  </a:spcBef>
                  <a:buSzPct val="100000"/>
                  <a:buAutoNum type="arabicPeriod"/>
                </a:pPr>
                <a:r>
                  <a:rPr lang="en-GB" sz="1200" dirty="0">
                    <a:solidFill>
                      <a:srgbClr val="313131"/>
                    </a:solidFill>
                  </a:rPr>
                  <a:t>For</a:t>
                </a:r>
                <a14:m>
                  <m:oMath xmlns:m="http://schemas.openxmlformats.org/officeDocument/2006/math">
                    <m:r>
                      <a:rPr lang="en-GB" sz="1200" i="1" dirty="0" smtClean="0">
                        <a:solidFill>
                          <a:srgbClr val="313131"/>
                        </a:solidFill>
                        <a:latin typeface="Cambria Math" panose="02040503050406030204" pitchFamily="18" charset="0"/>
                      </a:rPr>
                      <m:t> </m:t>
                    </m:r>
                    <m:r>
                      <a:rPr lang="en-GB" sz="1200" i="1" dirty="0" smtClean="0">
                        <a:solidFill>
                          <a:srgbClr val="313131"/>
                        </a:solidFill>
                        <a:latin typeface="Cambria Math" panose="02040503050406030204" pitchFamily="18" charset="0"/>
                      </a:rPr>
                      <m:t>𝑘</m:t>
                    </m:r>
                    <m:r>
                      <a:rPr lang="en-GB" sz="1200" i="1" dirty="0">
                        <a:solidFill>
                          <a:srgbClr val="313131"/>
                        </a:solidFill>
                        <a:latin typeface="Cambria Math" panose="02040503050406030204" pitchFamily="18" charset="0"/>
                      </a:rPr>
                      <m:t> </m:t>
                    </m:r>
                  </m:oMath>
                </a14:m>
                <a:r>
                  <a:rPr lang="en-GB" sz="1200" dirty="0">
                    <a:solidFill>
                      <a:srgbClr val="313131"/>
                    </a:solidFill>
                  </a:rPr>
                  <a:t>in range(3, 8), fit a </a:t>
                </a:r>
                <a:r>
                  <a:rPr lang="en-GB" sz="1200" dirty="0" err="1">
                    <a:solidFill>
                      <a:srgbClr val="313131"/>
                    </a:solidFill>
                  </a:rPr>
                  <a:t>Kmean</a:t>
                </a:r>
                <a:r>
                  <a:rPr lang="en-GB" sz="1200" dirty="0">
                    <a:solidFill>
                      <a:srgbClr val="313131"/>
                    </a:solidFill>
                  </a:rPr>
                  <a:t> on </a:t>
                </a:r>
                <a14:m>
                  <m:oMath xmlns:m="http://schemas.openxmlformats.org/officeDocument/2006/math">
                    <m:r>
                      <a:rPr lang="en-GB" sz="1200" i="1" dirty="0" smtClean="0">
                        <a:solidFill>
                          <a:srgbClr val="313131"/>
                        </a:solidFill>
                        <a:latin typeface="Cambria Math" panose="02040503050406030204" pitchFamily="18" charset="0"/>
                      </a:rPr>
                      <m:t>𝑟</m:t>
                    </m:r>
                    <m:r>
                      <a:rPr lang="en-US" sz="1200" b="0" i="1" dirty="0" smtClean="0">
                        <a:solidFill>
                          <a:srgbClr val="313131"/>
                        </a:solidFill>
                        <a:latin typeface="Cambria Math" panose="02040503050406030204" pitchFamily="18" charset="0"/>
                      </a:rPr>
                      <m:t>𝑠</m:t>
                    </m:r>
                  </m:oMath>
                </a14:m>
                <a:r>
                  <a:rPr lang="en-GB" sz="1200" dirty="0">
                    <a:solidFill>
                      <a:srgbClr val="313131"/>
                    </a:solidFill>
                  </a:rPr>
                  <a:t>. </a:t>
                </a:r>
                <a14:m>
                  <m:oMath xmlns:m="http://schemas.openxmlformats.org/officeDocument/2006/math">
                    <m:sSub>
                      <m:sSubPr>
                        <m:ctrlPr>
                          <a:rPr lang="en-GB" sz="1200" i="1" dirty="0" smtClean="0">
                            <a:solidFill>
                              <a:srgbClr val="313131"/>
                            </a:solidFill>
                            <a:latin typeface="Cambria Math" panose="02040503050406030204" pitchFamily="18" charset="0"/>
                          </a:rPr>
                        </m:ctrlPr>
                      </m:sSubPr>
                      <m:e>
                        <m:acc>
                          <m:accPr>
                            <m:chr m:val="̂"/>
                            <m:ctrlPr>
                              <a:rPr lang="en-GB" sz="1200" i="1" dirty="0" smtClean="0">
                                <a:solidFill>
                                  <a:srgbClr val="313131"/>
                                </a:solidFill>
                                <a:latin typeface="Cambria Math" panose="02040503050406030204" pitchFamily="18" charset="0"/>
                              </a:rPr>
                            </m:ctrlPr>
                          </m:accPr>
                          <m:e>
                            <m:r>
                              <a:rPr lang="en-US" sz="1200" b="0" i="1" dirty="0" smtClean="0">
                                <a:solidFill>
                                  <a:srgbClr val="313131"/>
                                </a:solidFill>
                                <a:latin typeface="Cambria Math" panose="02040503050406030204" pitchFamily="18" charset="0"/>
                              </a:rPr>
                              <m:t>𝑚</m:t>
                            </m:r>
                          </m:e>
                        </m:acc>
                      </m:e>
                      <m:sub>
                        <m:r>
                          <a:rPr lang="en-GB" sz="1200" i="1" dirty="0" err="1">
                            <a:solidFill>
                              <a:srgbClr val="313131"/>
                            </a:solidFill>
                            <a:latin typeface="Cambria Math" panose="02040503050406030204" pitchFamily="18" charset="0"/>
                          </a:rPr>
                          <m:t>𝑘</m:t>
                        </m:r>
                      </m:sub>
                    </m:sSub>
                  </m:oMath>
                </a14:m>
                <a:r>
                  <a:rPr lang="en-GB" sz="1200" dirty="0">
                    <a:solidFill>
                      <a:srgbClr val="313131"/>
                    </a:solidFill>
                  </a:rPr>
                  <a:t> is simply the centroids of the fit. </a:t>
                </a:r>
              </a:p>
              <a:p>
                <a:pPr marL="342900" indent="-342900" algn="just">
                  <a:spcBef>
                    <a:spcPts val="600"/>
                  </a:spcBef>
                  <a:buSzPct val="100000"/>
                  <a:buAutoNum type="arabicPeriod"/>
                </a:pPr>
                <a:r>
                  <a:rPr lang="en-GB" sz="1200" dirty="0">
                    <a:solidFill>
                      <a:srgbClr val="313131"/>
                    </a:solidFill>
                  </a:rPr>
                  <a:t>Calculate the loss : </a:t>
                </a:r>
                <a14:m>
                  <m:oMath xmlns:m="http://schemas.openxmlformats.org/officeDocument/2006/math">
                    <m:r>
                      <a:rPr lang="en-GB" sz="1200" i="1" dirty="0" smtClean="0">
                        <a:solidFill>
                          <a:srgbClr val="313131"/>
                        </a:solidFill>
                        <a:latin typeface="Cambria Math" panose="02040503050406030204" pitchFamily="18" charset="0"/>
                      </a:rPr>
                      <m:t>𝑙𝑜</m:t>
                    </m:r>
                    <m:sSub>
                      <m:sSubPr>
                        <m:ctrlPr>
                          <a:rPr lang="en-US" sz="1200" b="0" i="1" dirty="0" smtClean="0">
                            <a:solidFill>
                              <a:srgbClr val="313131"/>
                            </a:solidFill>
                            <a:latin typeface="Cambria Math" panose="02040503050406030204" pitchFamily="18" charset="0"/>
                          </a:rPr>
                        </m:ctrlPr>
                      </m:sSubPr>
                      <m:e>
                        <m:r>
                          <m:rPr>
                            <m:sty m:val="p"/>
                          </m:rPr>
                          <a:rPr lang="en-US" sz="1200" b="0" i="0" dirty="0" smtClean="0">
                            <a:solidFill>
                              <a:srgbClr val="313131"/>
                            </a:solidFill>
                            <a:latin typeface="Cambria Math" panose="02040503050406030204" pitchFamily="18" charset="0"/>
                          </a:rPr>
                          <m:t>ss</m:t>
                        </m:r>
                      </m:e>
                      <m:sub>
                        <m:r>
                          <m:rPr>
                            <m:sty m:val="p"/>
                          </m:rPr>
                          <a:rPr lang="en-US" sz="1200" b="0" i="0" dirty="0" smtClean="0">
                            <a:solidFill>
                              <a:srgbClr val="313131"/>
                            </a:solidFill>
                            <a:latin typeface="Cambria Math" panose="02040503050406030204" pitchFamily="18" charset="0"/>
                          </a:rPr>
                          <m:t>k</m:t>
                        </m:r>
                      </m:sub>
                    </m:sSub>
                    <m:r>
                      <a:rPr lang="en-US" sz="1200" b="0" i="0" dirty="0" smtClean="0">
                        <a:solidFill>
                          <a:srgbClr val="313131"/>
                        </a:solidFill>
                        <a:latin typeface="Cambria Math" panose="02040503050406030204" pitchFamily="18" charset="0"/>
                      </a:rPr>
                      <m:t>=</m:t>
                    </m:r>
                    <m:sSub>
                      <m:sSubPr>
                        <m:ctrlPr>
                          <a:rPr lang="en-US" sz="1200" b="0" i="1" dirty="0" smtClean="0">
                            <a:solidFill>
                              <a:srgbClr val="313131"/>
                            </a:solidFill>
                            <a:latin typeface="Cambria Math" panose="02040503050406030204" pitchFamily="18" charset="0"/>
                          </a:rPr>
                        </m:ctrlPr>
                      </m:sSubPr>
                      <m:e>
                        <m:r>
                          <m:rPr>
                            <m:sty m:val="p"/>
                          </m:rPr>
                          <a:rPr lang="en-US" sz="1200" b="0" i="0" dirty="0" smtClean="0">
                            <a:solidFill>
                              <a:srgbClr val="313131"/>
                            </a:solidFill>
                            <a:latin typeface="Cambria Math" panose="02040503050406030204" pitchFamily="18" charset="0"/>
                          </a:rPr>
                          <m:t>distorsio</m:t>
                        </m:r>
                        <m:r>
                          <a:rPr lang="en-US" sz="1200" b="0" i="1" dirty="0" smtClean="0">
                            <a:solidFill>
                              <a:srgbClr val="313131"/>
                            </a:solidFill>
                            <a:latin typeface="Cambria Math" panose="02040503050406030204" pitchFamily="18" charset="0"/>
                          </a:rPr>
                          <m:t>𝑛</m:t>
                        </m:r>
                      </m:e>
                      <m:sub>
                        <m:r>
                          <m:rPr>
                            <m:sty m:val="p"/>
                          </m:rPr>
                          <a:rPr lang="en-US" sz="1200" b="0" i="0" dirty="0" smtClean="0">
                            <a:solidFill>
                              <a:srgbClr val="313131"/>
                            </a:solidFill>
                            <a:latin typeface="Cambria Math" panose="02040503050406030204" pitchFamily="18" charset="0"/>
                          </a:rPr>
                          <m:t>k</m:t>
                        </m:r>
                      </m:sub>
                    </m:sSub>
                    <m:r>
                      <a:rPr lang="en-US" sz="1200" b="0" i="0" dirty="0" smtClean="0">
                        <a:solidFill>
                          <a:srgbClr val="313131"/>
                        </a:solidFill>
                        <a:latin typeface="Cambria Math" panose="02040503050406030204" pitchFamily="18" charset="0"/>
                      </a:rPr>
                      <m:t>+</m:t>
                    </m:r>
                    <m:r>
                      <m:rPr>
                        <m:sty m:val="p"/>
                      </m:rPr>
                      <a:rPr lang="en-US" sz="1200" b="0" i="0" dirty="0" smtClean="0">
                        <a:solidFill>
                          <a:srgbClr val="313131"/>
                        </a:solidFill>
                        <a:latin typeface="Cambria Math" panose="02040503050406030204" pitchFamily="18" charset="0"/>
                      </a:rPr>
                      <m:t>kc</m:t>
                    </m:r>
                    <m:sSup>
                      <m:sSupPr>
                        <m:ctrlPr>
                          <a:rPr lang="en-US" sz="1200" b="0" i="1" dirty="0" smtClean="0">
                            <a:solidFill>
                              <a:srgbClr val="313131"/>
                            </a:solidFill>
                            <a:latin typeface="Cambria Math" panose="02040503050406030204" pitchFamily="18" charset="0"/>
                          </a:rPr>
                        </m:ctrlPr>
                      </m:sSupPr>
                      <m:e>
                        <m:r>
                          <a:rPr lang="en-US" sz="1200" b="0" i="1" dirty="0" smtClean="0">
                            <a:solidFill>
                              <a:srgbClr val="313131"/>
                            </a:solidFill>
                            <a:latin typeface="Cambria Math" panose="02040503050406030204" pitchFamily="18" charset="0"/>
                          </a:rPr>
                          <m:t>𝑒</m:t>
                        </m:r>
                      </m:e>
                      <m:sup>
                        <m:r>
                          <a:rPr lang="en-US" sz="1200" b="0" i="1" dirty="0" smtClean="0">
                            <a:solidFill>
                              <a:srgbClr val="313131"/>
                            </a:solidFill>
                            <a:latin typeface="Cambria Math" panose="02040503050406030204" pitchFamily="18" charset="0"/>
                          </a:rPr>
                          <m:t>𝑘𝑒</m:t>
                        </m:r>
                        <m:r>
                          <a:rPr lang="en-US" sz="1200" b="0" i="1" dirty="0" smtClean="0">
                            <a:solidFill>
                              <a:srgbClr val="313131"/>
                            </a:solidFill>
                            <a:latin typeface="Cambria Math" panose="02040503050406030204" pitchFamily="18" charset="0"/>
                          </a:rPr>
                          <m:t>(</m:t>
                        </m:r>
                        <m:r>
                          <a:rPr lang="en-US" sz="1200" b="0" i="1" dirty="0" smtClean="0">
                            <a:solidFill>
                              <a:srgbClr val="313131"/>
                            </a:solidFill>
                            <a:latin typeface="Cambria Math" panose="02040503050406030204" pitchFamily="18" charset="0"/>
                            <a:ea typeface="Cambria Math" panose="02040503050406030204" pitchFamily="18" charset="0"/>
                          </a:rPr>
                          <m:t>𝜀</m:t>
                        </m:r>
                        <m:r>
                          <a:rPr lang="en-US" sz="1200" b="0" i="1" dirty="0" smtClean="0">
                            <a:solidFill>
                              <a:srgbClr val="313131"/>
                            </a:solidFill>
                            <a:latin typeface="Cambria Math" panose="02040503050406030204" pitchFamily="18" charset="0"/>
                            <a:ea typeface="Cambria Math" panose="02040503050406030204" pitchFamily="18" charset="0"/>
                          </a:rPr>
                          <m:t>−</m:t>
                        </m:r>
                        <m:r>
                          <m:rPr>
                            <m:sty m:val="p"/>
                          </m:rPr>
                          <a:rPr lang="en-US" sz="1200" b="0" i="0" dirty="0" smtClean="0">
                            <a:solidFill>
                              <a:srgbClr val="313131"/>
                            </a:solidFill>
                            <a:latin typeface="Cambria Math" panose="02040503050406030204" pitchFamily="18" charset="0"/>
                            <a:ea typeface="Cambria Math" panose="02040503050406030204" pitchFamily="18" charset="0"/>
                          </a:rPr>
                          <m:t>min</m:t>
                        </m:r>
                        <m:r>
                          <a:rPr lang="en-US" sz="1200" b="0" i="1" dirty="0" smtClean="0">
                            <a:solidFill>
                              <a:srgbClr val="313131"/>
                            </a:solidFill>
                            <a:latin typeface="Cambria Math" panose="02040503050406030204" pitchFamily="18" charset="0"/>
                            <a:ea typeface="Cambria Math" panose="02040503050406030204" pitchFamily="18" charset="0"/>
                          </a:rPr>
                          <m:t>⁡(∆</m:t>
                        </m:r>
                        <m:sSub>
                          <m:sSubPr>
                            <m:ctrlPr>
                              <a:rPr lang="en-GB" sz="1200" i="1" dirty="0">
                                <a:solidFill>
                                  <a:srgbClr val="313131"/>
                                </a:solidFill>
                                <a:latin typeface="Cambria Math" panose="02040503050406030204" pitchFamily="18" charset="0"/>
                              </a:rPr>
                            </m:ctrlPr>
                          </m:sSubPr>
                          <m:e>
                            <m:acc>
                              <m:accPr>
                                <m:chr m:val="̂"/>
                                <m:ctrlPr>
                                  <a:rPr lang="en-GB" sz="1200" i="1" dirty="0">
                                    <a:solidFill>
                                      <a:srgbClr val="313131"/>
                                    </a:solidFill>
                                    <a:latin typeface="Cambria Math" panose="02040503050406030204" pitchFamily="18" charset="0"/>
                                  </a:rPr>
                                </m:ctrlPr>
                              </m:accPr>
                              <m:e>
                                <m:r>
                                  <a:rPr lang="en-US" sz="1200" i="1" dirty="0">
                                    <a:solidFill>
                                      <a:srgbClr val="313131"/>
                                    </a:solidFill>
                                    <a:latin typeface="Cambria Math" panose="02040503050406030204" pitchFamily="18" charset="0"/>
                                  </a:rPr>
                                  <m:t>𝑚</m:t>
                                </m:r>
                              </m:e>
                            </m:acc>
                          </m:e>
                          <m:sub>
                            <m:r>
                              <a:rPr lang="en-GB" sz="1200" i="1" dirty="0" err="1">
                                <a:solidFill>
                                  <a:srgbClr val="313131"/>
                                </a:solidFill>
                                <a:latin typeface="Cambria Math" panose="02040503050406030204" pitchFamily="18" charset="0"/>
                              </a:rPr>
                              <m:t>𝑘</m:t>
                            </m:r>
                          </m:sub>
                        </m:sSub>
                        <m:r>
                          <a:rPr lang="en-US" sz="1200" b="0" i="1" dirty="0" smtClean="0">
                            <a:solidFill>
                              <a:srgbClr val="313131"/>
                            </a:solidFill>
                            <a:latin typeface="Cambria Math" panose="02040503050406030204" pitchFamily="18" charset="0"/>
                            <a:ea typeface="Cambria Math" panose="02040503050406030204" pitchFamily="18" charset="0"/>
                          </a:rPr>
                          <m:t>)/</m:t>
                        </m:r>
                        <m:r>
                          <a:rPr lang="en-US" sz="1200" b="0" i="1" dirty="0" smtClean="0">
                            <a:solidFill>
                              <a:srgbClr val="313131"/>
                            </a:solidFill>
                            <a:latin typeface="Cambria Math" panose="02040503050406030204" pitchFamily="18" charset="0"/>
                            <a:ea typeface="Cambria Math" panose="02040503050406030204" pitchFamily="18" charset="0"/>
                          </a:rPr>
                          <m:t>𝜀</m:t>
                        </m:r>
                      </m:sup>
                    </m:sSup>
                  </m:oMath>
                </a14:m>
                <a:r>
                  <a:rPr lang="en-GB" sz="1200" dirty="0">
                    <a:solidFill>
                      <a:srgbClr val="313131"/>
                    </a:solidFill>
                  </a:rPr>
                  <a:t> . Where </a:t>
                </a:r>
                <a14:m>
                  <m:oMath xmlns:m="http://schemas.openxmlformats.org/officeDocument/2006/math">
                    <m:r>
                      <m:rPr>
                        <m:sty m:val="p"/>
                      </m:rPr>
                      <a:rPr lang="en-US" sz="1200" dirty="0">
                        <a:solidFill>
                          <a:srgbClr val="313131"/>
                        </a:solidFill>
                        <a:latin typeface="Cambria Math" panose="02040503050406030204" pitchFamily="18" charset="0"/>
                        <a:ea typeface="Cambria Math" panose="02040503050406030204" pitchFamily="18" charset="0"/>
                      </a:rPr>
                      <m:t>min</m:t>
                    </m:r>
                    <m:r>
                      <a:rPr lang="en-US" sz="1200" i="1" dirty="0">
                        <a:solidFill>
                          <a:srgbClr val="313131"/>
                        </a:solidFill>
                        <a:latin typeface="Cambria Math" panose="02040503050406030204" pitchFamily="18" charset="0"/>
                        <a:ea typeface="Cambria Math" panose="02040503050406030204" pitchFamily="18" charset="0"/>
                      </a:rPr>
                      <m:t>⁡(∆</m:t>
                    </m:r>
                    <m:sSub>
                      <m:sSubPr>
                        <m:ctrlPr>
                          <a:rPr lang="en-GB" sz="1200" i="1" dirty="0">
                            <a:solidFill>
                              <a:srgbClr val="313131"/>
                            </a:solidFill>
                            <a:latin typeface="Cambria Math" panose="02040503050406030204" pitchFamily="18" charset="0"/>
                          </a:rPr>
                        </m:ctrlPr>
                      </m:sSubPr>
                      <m:e>
                        <m:acc>
                          <m:accPr>
                            <m:chr m:val="̂"/>
                            <m:ctrlPr>
                              <a:rPr lang="en-GB" sz="1200" i="1" dirty="0">
                                <a:solidFill>
                                  <a:srgbClr val="313131"/>
                                </a:solidFill>
                                <a:latin typeface="Cambria Math" panose="02040503050406030204" pitchFamily="18" charset="0"/>
                              </a:rPr>
                            </m:ctrlPr>
                          </m:accPr>
                          <m:e>
                            <m:r>
                              <a:rPr lang="en-US" sz="1200" i="1" dirty="0">
                                <a:solidFill>
                                  <a:srgbClr val="313131"/>
                                </a:solidFill>
                                <a:latin typeface="Cambria Math" panose="02040503050406030204" pitchFamily="18" charset="0"/>
                              </a:rPr>
                              <m:t>𝑚</m:t>
                            </m:r>
                          </m:e>
                        </m:acc>
                      </m:e>
                      <m:sub>
                        <m:r>
                          <a:rPr lang="en-GB" sz="1200" i="1" dirty="0" err="1">
                            <a:solidFill>
                              <a:srgbClr val="313131"/>
                            </a:solidFill>
                            <a:latin typeface="Cambria Math" panose="02040503050406030204" pitchFamily="18" charset="0"/>
                          </a:rPr>
                          <m:t>𝑘</m:t>
                        </m:r>
                      </m:sub>
                    </m:sSub>
                    <m:r>
                      <a:rPr lang="en-US" sz="1200" i="1" dirty="0">
                        <a:solidFill>
                          <a:srgbClr val="313131"/>
                        </a:solidFill>
                        <a:latin typeface="Cambria Math" panose="02040503050406030204" pitchFamily="18" charset="0"/>
                        <a:ea typeface="Cambria Math" panose="02040503050406030204" pitchFamily="18" charset="0"/>
                      </a:rPr>
                      <m:t>)</m:t>
                    </m:r>
                  </m:oMath>
                </a14:m>
                <a:r>
                  <a:rPr lang="en-GB" sz="1200" dirty="0">
                    <a:solidFill>
                      <a:srgbClr val="313131"/>
                    </a:solidFill>
                  </a:rPr>
                  <a:t> is the difference between the 2 closest regimes in </a:t>
                </a:r>
                <a14:m>
                  <m:oMath xmlns:m="http://schemas.openxmlformats.org/officeDocument/2006/math">
                    <m:sSub>
                      <m:sSubPr>
                        <m:ctrlPr>
                          <a:rPr lang="en-GB" sz="1200" i="1" dirty="0">
                            <a:solidFill>
                              <a:srgbClr val="313131"/>
                            </a:solidFill>
                            <a:latin typeface="Cambria Math" panose="02040503050406030204" pitchFamily="18" charset="0"/>
                          </a:rPr>
                        </m:ctrlPr>
                      </m:sSubPr>
                      <m:e>
                        <m:acc>
                          <m:accPr>
                            <m:chr m:val="̂"/>
                            <m:ctrlPr>
                              <a:rPr lang="en-GB" sz="1200" i="1" dirty="0">
                                <a:solidFill>
                                  <a:srgbClr val="313131"/>
                                </a:solidFill>
                                <a:latin typeface="Cambria Math" panose="02040503050406030204" pitchFamily="18" charset="0"/>
                              </a:rPr>
                            </m:ctrlPr>
                          </m:accPr>
                          <m:e>
                            <m:r>
                              <a:rPr lang="en-US" sz="1200" i="1" dirty="0">
                                <a:solidFill>
                                  <a:srgbClr val="313131"/>
                                </a:solidFill>
                                <a:latin typeface="Cambria Math" panose="02040503050406030204" pitchFamily="18" charset="0"/>
                              </a:rPr>
                              <m:t>𝑚</m:t>
                            </m:r>
                          </m:e>
                        </m:acc>
                      </m:e>
                      <m:sub>
                        <m:r>
                          <a:rPr lang="en-GB" sz="1200" i="1" dirty="0" err="1">
                            <a:solidFill>
                              <a:srgbClr val="313131"/>
                            </a:solidFill>
                            <a:latin typeface="Cambria Math" panose="02040503050406030204" pitchFamily="18" charset="0"/>
                          </a:rPr>
                          <m:t>𝑘</m:t>
                        </m:r>
                      </m:sub>
                    </m:sSub>
                  </m:oMath>
                </a14:m>
                <a:endParaRPr lang="en-GB" sz="1200" dirty="0">
                  <a:solidFill>
                    <a:srgbClr val="313131"/>
                  </a:solidFill>
                </a:endParaRPr>
              </a:p>
              <a:p>
                <a:pPr marL="342900" indent="-342900" algn="just">
                  <a:spcBef>
                    <a:spcPts val="600"/>
                  </a:spcBef>
                  <a:buSzPct val="100000"/>
                  <a:buAutoNum type="arabicPeriod"/>
                </a:pPr>
                <a:r>
                  <a:rPr lang="en-GB" sz="1200" dirty="0">
                    <a:solidFill>
                      <a:srgbClr val="313131"/>
                    </a:solidFill>
                  </a:rPr>
                  <a:t>Return the </a:t>
                </a:r>
                <a14:m>
                  <m:oMath xmlns:m="http://schemas.openxmlformats.org/officeDocument/2006/math">
                    <m:sSub>
                      <m:sSubPr>
                        <m:ctrlPr>
                          <a:rPr lang="en-GB" sz="1200" i="1" dirty="0" smtClean="0">
                            <a:solidFill>
                              <a:srgbClr val="313131"/>
                            </a:solidFill>
                            <a:latin typeface="Cambria Math" panose="02040503050406030204" pitchFamily="18" charset="0"/>
                          </a:rPr>
                        </m:ctrlPr>
                      </m:sSubPr>
                      <m:e>
                        <m:acc>
                          <m:accPr>
                            <m:chr m:val="̂"/>
                            <m:ctrlPr>
                              <a:rPr lang="en-GB" sz="1200" i="1" dirty="0" smtClean="0">
                                <a:solidFill>
                                  <a:srgbClr val="313131"/>
                                </a:solidFill>
                                <a:latin typeface="Cambria Math" panose="02040503050406030204" pitchFamily="18" charset="0"/>
                              </a:rPr>
                            </m:ctrlPr>
                          </m:accPr>
                          <m:e>
                            <m:r>
                              <a:rPr lang="en-US" sz="1200" b="0" i="1" dirty="0" smtClean="0">
                                <a:solidFill>
                                  <a:srgbClr val="313131"/>
                                </a:solidFill>
                                <a:latin typeface="Cambria Math" panose="02040503050406030204" pitchFamily="18" charset="0"/>
                              </a:rPr>
                              <m:t>𝑚</m:t>
                            </m:r>
                          </m:e>
                        </m:acc>
                      </m:e>
                      <m:sub>
                        <m:r>
                          <a:rPr lang="en-GB" sz="1200" i="1" dirty="0" err="1">
                            <a:solidFill>
                              <a:srgbClr val="313131"/>
                            </a:solidFill>
                            <a:latin typeface="Cambria Math" panose="02040503050406030204" pitchFamily="18" charset="0"/>
                          </a:rPr>
                          <m:t>𝑘</m:t>
                        </m:r>
                      </m:sub>
                    </m:sSub>
                  </m:oMath>
                </a14:m>
                <a:r>
                  <a:rPr lang="en-GB" sz="1200" dirty="0">
                    <a:solidFill>
                      <a:srgbClr val="313131"/>
                    </a:solidFill>
                  </a:rPr>
                  <a:t> with the lowest loss </a:t>
                </a:r>
              </a:p>
            </p:txBody>
          </p:sp>
        </mc:Choice>
        <mc:Fallback xmlns="">
          <p:sp>
            <p:nvSpPr>
              <p:cNvPr id="11" name="TextBox 10">
                <a:extLst>
                  <a:ext uri="{FF2B5EF4-FFF2-40B4-BE49-F238E27FC236}">
                    <a16:creationId xmlns:a16="http://schemas.microsoft.com/office/drawing/2014/main" id="{C4D9EAFC-451D-5E4E-4FAA-EA05A9E4615B}"/>
                  </a:ext>
                </a:extLst>
              </p:cNvPr>
              <p:cNvSpPr txBox="1">
                <a:spLocks noRot="1" noChangeAspect="1" noMove="1" noResize="1" noEditPoints="1" noAdjustHandles="1" noChangeArrowheads="1" noChangeShapeType="1" noTextEdit="1"/>
              </p:cNvSpPr>
              <p:nvPr/>
            </p:nvSpPr>
            <p:spPr>
              <a:xfrm>
                <a:off x="469900" y="3972785"/>
                <a:ext cx="10607707" cy="1241494"/>
              </a:xfrm>
              <a:prstGeom prst="rect">
                <a:avLst/>
              </a:prstGeom>
              <a:blipFill>
                <a:blip r:embed="rId6"/>
                <a:stretch>
                  <a:fillRect l="-920" t="-3941" b="-7389"/>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B939A02F-E505-B23A-A010-C8D561F030EE}"/>
              </a:ext>
            </a:extLst>
          </p:cNvPr>
          <p:cNvSpPr txBox="1"/>
          <p:nvPr/>
        </p:nvSpPr>
        <p:spPr>
          <a:xfrm>
            <a:off x="477969" y="5427406"/>
            <a:ext cx="10785179" cy="338554"/>
          </a:xfrm>
          <a:prstGeom prst="rect">
            <a:avLst/>
          </a:prstGeom>
          <a:noFill/>
        </p:spPr>
        <p:txBody>
          <a:bodyPr wrap="square" lIns="0" tIns="0" rIns="0" bIns="0" rtlCol="0">
            <a:spAutoFit/>
          </a:bodyPr>
          <a:lstStyle/>
          <a:p>
            <a:pPr>
              <a:spcBef>
                <a:spcPts val="600"/>
              </a:spcBef>
              <a:buSzPct val="100000"/>
            </a:pPr>
            <a:r>
              <a:rPr lang="en-US" sz="1100" dirty="0">
                <a:solidFill>
                  <a:srgbClr val="313131"/>
                </a:solidFill>
              </a:rPr>
              <a:t>K-means clustering is an unsupervised machine learning algorithm that groups similar data points into K distinct clusters. The algorithm wants to minimize the distance between data points within the same cluster and maximize the distance between data points in different clusters. </a:t>
            </a:r>
            <a:r>
              <a:rPr lang="en-US" sz="1100" dirty="0">
                <a:hlinkClick r:id="rId7"/>
              </a:rPr>
              <a:t>K-Means Algorithm (with example). Introduction | by Lea </a:t>
            </a:r>
            <a:r>
              <a:rPr lang="en-US" sz="1100" dirty="0" err="1">
                <a:hlinkClick r:id="rId7"/>
              </a:rPr>
              <a:t>Setruk</a:t>
            </a:r>
            <a:r>
              <a:rPr lang="en-US" sz="1100" dirty="0">
                <a:hlinkClick r:id="rId7"/>
              </a:rPr>
              <a:t> | Medium</a:t>
            </a:r>
            <a:endParaRPr lang="en-GB" sz="1100" dirty="0">
              <a:solidFill>
                <a:srgbClr val="313131"/>
              </a:solidFill>
            </a:endParaRPr>
          </a:p>
        </p:txBody>
      </p:sp>
    </p:spTree>
    <p:extLst>
      <p:ext uri="{BB962C8B-B14F-4D97-AF65-F5344CB8AC3E}">
        <p14:creationId xmlns:p14="http://schemas.microsoft.com/office/powerpoint/2010/main" val="38404563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346145" y="3847717"/>
            <a:ext cx="11042709" cy="2290842"/>
          </a:xfrm>
          <a:prstGeom prst="rect">
            <a:avLst/>
          </a:prstGeom>
          <a:noFill/>
          <a:ln w="19050" algn="ctr">
            <a:solidFill>
              <a:schemeClr val="accent1"/>
            </a:solidFill>
            <a:prstDash val="dash"/>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24" name="TextBox 23"/>
              <p:cNvSpPr txBox="1"/>
              <p:nvPr/>
            </p:nvSpPr>
            <p:spPr bwMode="auto">
              <a:xfrm>
                <a:off x="3002578" y="2064933"/>
                <a:ext cx="2393652" cy="1562599"/>
              </a:xfrm>
              <a:prstGeom prst="rect">
                <a:avLst/>
              </a:prstGeom>
              <a:noFill/>
              <a:ln w="9525">
                <a:solidFill>
                  <a:schemeClr val="tx2"/>
                </a:solidFill>
                <a:prstDash val="dash"/>
              </a:ln>
            </p:spPr>
            <p:txBody>
              <a:bodyPr lIns="72000" tIns="72000" rIns="108000" bIns="72000" anchor="ctr"/>
              <a:lstStyle/>
              <a:p>
                <a:pPr marL="0" marR="0" lvl="0" indent="0" algn="ctr" defTabSz="957998" rtl="0" eaLnBrk="1" fontAlgn="auto" latinLnBrk="0" hangingPunct="1">
                  <a:lnSpc>
                    <a:spcPct val="100000"/>
                  </a:lnSpc>
                  <a:spcBef>
                    <a:spcPts val="0"/>
                  </a:spcBef>
                  <a:spcAft>
                    <a:spcPts val="0"/>
                  </a:spcAft>
                  <a:buClrTx/>
                  <a:buSzTx/>
                  <a:buFontTx/>
                  <a:buNone/>
                  <a:tabLst/>
                  <a:defRPr/>
                </a:pPr>
                <a:endParaRPr lang="en-US" sz="900" i="1" dirty="0">
                  <a:solidFill>
                    <a:srgbClr val="313131"/>
                  </a:solidFill>
                  <a:latin typeface="Cambria Math" panose="02040503050406030204" pitchFamily="18" charset="0"/>
                  <a:ea typeface="Cambria Math" panose="02040503050406030204" pitchFamily="18" charset="0"/>
                </a:endParaRPr>
              </a:p>
              <a:p>
                <a:pPr marL="0" marR="0" lvl="0" indent="0" algn="ctr" defTabSz="957998" rtl="0" eaLnBrk="1" fontAlgn="auto" latinLnBrk="0" hangingPunct="1">
                  <a:lnSpc>
                    <a:spcPct val="100000"/>
                  </a:lnSpc>
                  <a:spcBef>
                    <a:spcPts val="0"/>
                  </a:spcBef>
                  <a:spcAft>
                    <a:spcPts val="0"/>
                  </a:spcAft>
                  <a:buClrTx/>
                  <a:buSzTx/>
                  <a:buFontTx/>
                  <a:buNone/>
                  <a:tabLst/>
                  <a:defRPr/>
                </a:pPr>
                <a:endParaRPr lang="en-US" sz="900" i="1" dirty="0">
                  <a:solidFill>
                    <a:srgbClr val="313131"/>
                  </a:solidFill>
                  <a:latin typeface="Cambria Math" panose="02040503050406030204" pitchFamily="18" charset="0"/>
                  <a:ea typeface="Cambria Math" panose="02040503050406030204" pitchFamily="18" charset="0"/>
                </a:endParaRPr>
              </a:p>
              <a:p>
                <a:pPr marL="0" marR="0" lvl="0" indent="0" algn="ctr" defTabSz="957998"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900" i="1" smtClean="0">
                        <a:solidFill>
                          <a:srgbClr val="313131"/>
                        </a:solidFill>
                        <a:latin typeface="Cambria Math" panose="02040503050406030204" pitchFamily="18" charset="0"/>
                        <a:ea typeface="Cambria Math" panose="02040503050406030204" pitchFamily="18" charset="0"/>
                      </a:rPr>
                      <m:t>𝜃</m:t>
                    </m:r>
                    <m:r>
                      <a:rPr lang="en-US" sz="900" b="0" i="1" smtClean="0">
                        <a:solidFill>
                          <a:srgbClr val="313131"/>
                        </a:solidFill>
                        <a:latin typeface="Cambria Math" panose="02040503050406030204" pitchFamily="18" charset="0"/>
                        <a:ea typeface="Cambria Math" panose="02040503050406030204" pitchFamily="18" charset="0"/>
                      </a:rPr>
                      <m:t>1</m:t>
                    </m:r>
                  </m:oMath>
                </a14:m>
                <a:r>
                  <a:rPr lang="en-US" sz="900" dirty="0">
                    <a:solidFill>
                      <a:srgbClr val="313131"/>
                    </a:solidFill>
                  </a:rPr>
                  <a:t> : relative regime change start detection threshold (scalar between 0 to 100), </a:t>
                </a:r>
              </a:p>
              <a:p>
                <a:pPr lvl="0" algn="ctr" defTabSz="957998">
                  <a:defRPr/>
                </a:pPr>
                <a14:m>
                  <m:oMath xmlns:m="http://schemas.openxmlformats.org/officeDocument/2006/math">
                    <m:r>
                      <a:rPr lang="en-US" sz="900" i="1" smtClean="0">
                        <a:solidFill>
                          <a:srgbClr val="313131"/>
                        </a:solidFill>
                        <a:latin typeface="Cambria Math" panose="02040503050406030204" pitchFamily="18" charset="0"/>
                        <a:ea typeface="Cambria Math" panose="02040503050406030204" pitchFamily="18" charset="0"/>
                      </a:rPr>
                      <m:t>𝜃</m:t>
                    </m:r>
                    <m:r>
                      <a:rPr lang="en-US" sz="900" b="0" i="1" smtClean="0">
                        <a:solidFill>
                          <a:srgbClr val="313131"/>
                        </a:solidFill>
                        <a:latin typeface="Cambria Math" panose="02040503050406030204" pitchFamily="18" charset="0"/>
                        <a:ea typeface="Cambria Math" panose="02040503050406030204" pitchFamily="18" charset="0"/>
                      </a:rPr>
                      <m:t>2</m:t>
                    </m:r>
                  </m:oMath>
                </a14:m>
                <a:r>
                  <a:rPr lang="en-US" sz="900" dirty="0">
                    <a:solidFill>
                      <a:srgbClr val="313131"/>
                    </a:solidFill>
                  </a:rPr>
                  <a:t> : relative regime change end detection threshold (scalar between 0 to 100), </a:t>
                </a:r>
              </a:p>
              <a:p>
                <a:pPr algn="ctr" defTabSz="957998">
                  <a:defRPr/>
                </a:pPr>
                <a14:m>
                  <m:oMath xmlns:m="http://schemas.openxmlformats.org/officeDocument/2006/math">
                    <m:r>
                      <a:rPr lang="en-US" sz="900" b="0" i="1" smtClean="0">
                        <a:solidFill>
                          <a:srgbClr val="313131"/>
                        </a:solidFill>
                        <a:latin typeface="Cambria Math" panose="02040503050406030204" pitchFamily="18" charset="0"/>
                      </a:rPr>
                      <m:t>h</m:t>
                    </m:r>
                  </m:oMath>
                </a14:m>
                <a:r>
                  <a:rPr lang="en-US" sz="900" dirty="0">
                    <a:solidFill>
                      <a:srgbClr val="313131"/>
                    </a:solidFill>
                  </a:rPr>
                  <a:t> : horizon for the computation of forward slope (integer)</a:t>
                </a:r>
              </a:p>
              <a:p>
                <a:pPr defTabSz="957998">
                  <a:defRPr/>
                </a:pPr>
                <a:endParaRPr lang="en-US" sz="900" dirty="0">
                  <a:solidFill>
                    <a:srgbClr val="313131"/>
                  </a:solidFill>
                </a:endParaRPr>
              </a:p>
              <a:p>
                <a:pPr lvl="0" defTabSz="957998">
                  <a:defRPr/>
                </a:pPr>
                <a:endParaRPr lang="en-US" sz="900" dirty="0">
                  <a:solidFill>
                    <a:srgbClr val="313131"/>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bwMode="auto">
              <a:xfrm>
                <a:off x="3002578" y="2064933"/>
                <a:ext cx="2393652" cy="1562599"/>
              </a:xfrm>
              <a:prstGeom prst="rect">
                <a:avLst/>
              </a:prstGeom>
              <a:blipFill>
                <a:blip r:embed="rId2"/>
                <a:stretch>
                  <a:fillRect/>
                </a:stretch>
              </a:blipFill>
              <a:ln w="9525">
                <a:solidFill>
                  <a:schemeClr val="tx2"/>
                </a:solidFill>
                <a:prstDash val="dash"/>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bwMode="auto">
              <a:xfrm>
                <a:off x="5464288" y="2060115"/>
                <a:ext cx="2458539" cy="1556083"/>
              </a:xfrm>
              <a:prstGeom prst="rect">
                <a:avLst/>
              </a:prstGeom>
              <a:noFill/>
              <a:ln w="9525">
                <a:solidFill>
                  <a:schemeClr val="tx2"/>
                </a:solidFill>
                <a:prstDash val="dash"/>
              </a:ln>
            </p:spPr>
            <p:txBody>
              <a:bodyPr lIns="72000" tIns="72000" rIns="108000" bIns="72000" anchor="ctr"/>
              <a:lstStyle/>
              <a:p>
                <a:pPr defTabSz="957998">
                  <a:defRPr/>
                </a:pPr>
                <a:endParaRPr lang="en-US" sz="900" b="0" i="1" dirty="0">
                  <a:solidFill>
                    <a:srgbClr val="313131"/>
                  </a:solidFill>
                  <a:latin typeface="Cambria Math" panose="02040503050406030204" pitchFamily="18" charset="0"/>
                </a:endParaRPr>
              </a:p>
              <a:p>
                <a:pPr defTabSz="957998">
                  <a:defRPr/>
                </a:pPr>
                <a:endParaRPr lang="en-US" sz="900" b="0" i="1" dirty="0">
                  <a:solidFill>
                    <a:srgbClr val="313131"/>
                  </a:solidFill>
                  <a:latin typeface="Cambria Math" panose="02040503050406030204" pitchFamily="18" charset="0"/>
                </a:endParaRPr>
              </a:p>
              <a:p>
                <a:pPr defTabSz="957998">
                  <a:defRPr/>
                </a:pPr>
                <a14:m>
                  <m:oMath xmlns:m="http://schemas.openxmlformats.org/officeDocument/2006/math">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rPr>
                          <m:t>𝑠</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hidden state (array)</a:t>
                </a:r>
              </a:p>
              <a:p>
                <a:pPr defTabSz="957998">
                  <a:defRPr/>
                </a:pPr>
                <a14:m>
                  <m:oMath xmlns:m="http://schemas.openxmlformats.org/officeDocument/2006/math">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rPr>
                          <m:t>𝑐</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c (scalar)</a:t>
                </a:r>
              </a:p>
              <a:p>
                <a:pPr defTabSz="957998">
                  <a:defRPr/>
                </a:pPr>
                <a14:m>
                  <m:oMath xmlns:m="http://schemas.openxmlformats.org/officeDocument/2006/math">
                    <m:sSub>
                      <m:sSubPr>
                        <m:ctrlPr>
                          <a:rPr lang="en-US" sz="900" b="0" i="1" smtClean="0">
                            <a:solidFill>
                              <a:srgbClr val="313131"/>
                            </a:solidFill>
                            <a:latin typeface="Cambria Math" panose="02040503050406030204" pitchFamily="18" charset="0"/>
                          </a:rPr>
                        </m:ctrlPr>
                      </m:sSubPr>
                      <m:e>
                        <m:r>
                          <a:rPr lang="en-US" sz="900" b="0" i="1" smtClean="0">
                            <a:solidFill>
                              <a:srgbClr val="313131"/>
                            </a:solidFill>
                            <a:latin typeface="Cambria Math" panose="02040503050406030204" pitchFamily="18" charset="0"/>
                          </a:rPr>
                          <m:t>𝑇</m:t>
                        </m:r>
                      </m:e>
                      <m:sub>
                        <m:r>
                          <a:rPr lang="en-US" sz="900" b="0" i="1" smtClean="0">
                            <a:solidFill>
                              <a:srgbClr val="313131"/>
                            </a:solidFill>
                            <a:latin typeface="Cambria Math" panose="02040503050406030204" pitchFamily="18" charset="0"/>
                          </a:rPr>
                          <m:t>𝑙𝑖𝑠𝑡</m:t>
                        </m:r>
                      </m:sub>
                    </m:sSub>
                  </m:oMath>
                </a14:m>
                <a:r>
                  <a:rPr lang="en-US" sz="900" dirty="0">
                    <a:solidFill>
                      <a:srgbClr val="313131"/>
                    </a:solidFill>
                  </a:rPr>
                  <a:t> : List of transitions regimes in the form of tuples (index start, index end) </a:t>
                </a:r>
              </a:p>
              <a:p>
                <a:pPr defTabSz="957998">
                  <a:defRPr/>
                </a:pPr>
                <a14:m>
                  <m:oMath xmlns:m="http://schemas.openxmlformats.org/officeDocument/2006/math">
                    <m:sSub>
                      <m:sSubPr>
                        <m:ctrlPr>
                          <a:rPr lang="en-US" sz="900" b="0" i="1" smtClean="0">
                            <a:solidFill>
                              <a:srgbClr val="313131"/>
                            </a:solidFill>
                            <a:latin typeface="Cambria Math" panose="02040503050406030204" pitchFamily="18" charset="0"/>
                          </a:rPr>
                        </m:ctrlPr>
                      </m:sSubPr>
                      <m:e>
                        <m:r>
                          <a:rPr lang="en-US" sz="900" b="0" i="1" smtClean="0">
                            <a:solidFill>
                              <a:srgbClr val="313131"/>
                            </a:solidFill>
                            <a:latin typeface="Cambria Math" panose="02040503050406030204" pitchFamily="18" charset="0"/>
                          </a:rPr>
                          <m:t>𝑃</m:t>
                        </m:r>
                      </m:e>
                      <m:sub>
                        <m:r>
                          <a:rPr lang="en-US" sz="900" b="0" i="1" smtClean="0">
                            <a:solidFill>
                              <a:srgbClr val="313131"/>
                            </a:solidFill>
                            <a:latin typeface="Cambria Math" panose="02040503050406030204" pitchFamily="18" charset="0"/>
                          </a:rPr>
                          <m:t>𝑙𝑖𝑠𝑡</m:t>
                        </m:r>
                      </m:sub>
                    </m:sSub>
                  </m:oMath>
                </a14:m>
                <a:r>
                  <a:rPr lang="en-US" sz="900" dirty="0">
                    <a:solidFill>
                      <a:srgbClr val="313131"/>
                    </a:solidFill>
                  </a:rPr>
                  <a:t> : List of permanent regimes in the form of tuples (index start, index end) </a:t>
                </a:r>
              </a:p>
              <a:p>
                <a:pPr defTabSz="957998">
                  <a:defRPr/>
                </a:pPr>
                <a:endParaRPr lang="en-US" sz="900" dirty="0">
                  <a:solidFill>
                    <a:srgbClr val="313131"/>
                  </a:solidFill>
                </a:endParaRP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bwMode="auto">
              <a:xfrm>
                <a:off x="5464288" y="2060115"/>
                <a:ext cx="2458539" cy="1556083"/>
              </a:xfrm>
              <a:prstGeom prst="rect">
                <a:avLst/>
              </a:prstGeom>
              <a:blipFill>
                <a:blip r:embed="rId3"/>
                <a:stretch>
                  <a:fillRect/>
                </a:stretch>
              </a:blipFill>
              <a:ln w="9525">
                <a:solidFill>
                  <a:schemeClr val="tx2"/>
                </a:solidFill>
                <a:prstDash val="dash"/>
              </a:ln>
            </p:spPr>
            <p:txBody>
              <a:bodyPr/>
              <a:lstStyle/>
              <a:p>
                <a:r>
                  <a:rPr lang="en-GB">
                    <a:noFill/>
                  </a:rPr>
                  <a:t> </a:t>
                </a:r>
              </a:p>
            </p:txBody>
          </p:sp>
        </mc:Fallback>
      </mc:AlternateContent>
      <p:sp>
        <p:nvSpPr>
          <p:cNvPr id="30" name="Pentagon 29"/>
          <p:cNvSpPr/>
          <p:nvPr/>
        </p:nvSpPr>
        <p:spPr>
          <a:xfrm>
            <a:off x="7801076" y="1358571"/>
            <a:ext cx="3319370" cy="369765"/>
          </a:xfrm>
          <a:prstGeom prst="homePlate">
            <a:avLst/>
          </a:prstGeom>
          <a:solidFill>
            <a:schemeClr val="tx2"/>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Purpose</a:t>
            </a:r>
          </a:p>
        </p:txBody>
      </p:sp>
      <p:sp>
        <p:nvSpPr>
          <p:cNvPr id="31" name="Chevron 30"/>
          <p:cNvSpPr/>
          <p:nvPr/>
        </p:nvSpPr>
        <p:spPr>
          <a:xfrm>
            <a:off x="2791467" y="1366432"/>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Hyperparameters</a:t>
            </a:r>
          </a:p>
        </p:txBody>
      </p:sp>
      <p:sp>
        <p:nvSpPr>
          <p:cNvPr id="32" name="Pentagon 31"/>
          <p:cNvSpPr/>
          <p:nvPr/>
        </p:nvSpPr>
        <p:spPr>
          <a:xfrm>
            <a:off x="329131" y="1366433"/>
            <a:ext cx="2631660" cy="369765"/>
          </a:xfrm>
          <a:prstGeom prst="homePlate">
            <a:avLst/>
          </a:prstGeom>
          <a:solidFill>
            <a:schemeClr val="tx2">
              <a:lumMod val="40000"/>
              <a:lumOff val="6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Input</a:t>
            </a:r>
          </a:p>
        </p:txBody>
      </p:sp>
      <mc:AlternateContent xmlns:mc="http://schemas.openxmlformats.org/markup-compatibility/2006" xmlns:a14="http://schemas.microsoft.com/office/drawing/2010/main">
        <mc:Choice Requires="a14">
          <p:sp>
            <p:nvSpPr>
              <p:cNvPr id="33" name="TextBox 32"/>
              <p:cNvSpPr txBox="1"/>
              <p:nvPr/>
            </p:nvSpPr>
            <p:spPr bwMode="auto">
              <a:xfrm>
                <a:off x="346144" y="2064933"/>
                <a:ext cx="2597633" cy="1556083"/>
              </a:xfrm>
              <a:prstGeom prst="rect">
                <a:avLst/>
              </a:prstGeom>
              <a:noFill/>
              <a:ln w="9525">
                <a:solidFill>
                  <a:schemeClr val="tx2"/>
                </a:solidFill>
                <a:prstDash val="dash"/>
              </a:ln>
            </p:spPr>
            <p:txBody>
              <a:bodyPr lIns="72000" tIns="72000" rIns="108000" bIns="72000" anchor="ctr"/>
              <a:lstStyle/>
              <a:p>
                <a:pPr defTabSz="957998">
                  <a:defRPr/>
                </a:pPr>
                <a:r>
                  <a:rPr lang="en-US" sz="900" dirty="0">
                    <a:solidFill>
                      <a:srgbClr val="313131"/>
                    </a:solidFill>
                  </a:rPr>
                  <a:t>- </a:t>
                </a:r>
                <a14:m>
                  <m:oMath xmlns:m="http://schemas.openxmlformats.org/officeDocument/2006/math">
                    <m:r>
                      <a:rPr lang="en-US" sz="900" i="1" dirty="0" smtClean="0">
                        <a:solidFill>
                          <a:srgbClr val="313131"/>
                        </a:solidFill>
                        <a:latin typeface="Cambria Math" panose="02040503050406030204" pitchFamily="18" charset="0"/>
                      </a:rPr>
                      <m:t>𝑟𝑓</m:t>
                    </m:r>
                  </m:oMath>
                </a14:m>
                <a:r>
                  <a:rPr lang="en-US" sz="900" dirty="0">
                    <a:solidFill>
                      <a:srgbClr val="313131"/>
                    </a:solidFill>
                  </a:rPr>
                  <a:t>: filtered rates (array)</a:t>
                </a:r>
              </a:p>
              <a:p>
                <a:pPr defTabSz="957998">
                  <a:defRPr/>
                </a:pPr>
                <a:r>
                  <a:rPr lang="en-US" sz="900" dirty="0">
                    <a:solidFill>
                      <a:srgbClr val="313131"/>
                    </a:solidFill>
                  </a:rPr>
                  <a:t>- </a:t>
                </a:r>
                <a14:m>
                  <m:oMath xmlns:m="http://schemas.openxmlformats.org/officeDocument/2006/math">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rPr>
                          <m:t>𝑚</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m (array)</a:t>
                </a:r>
              </a:p>
              <a:p>
                <a:pPr defTabSz="957998">
                  <a:defRPr/>
                </a:pPr>
                <a:endParaRPr lang="en-US" sz="900" dirty="0">
                  <a:solidFill>
                    <a:srgbClr val="313131"/>
                  </a:solidFill>
                </a:endParaRP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bwMode="auto">
              <a:xfrm>
                <a:off x="346144" y="2064933"/>
                <a:ext cx="2597633" cy="1556083"/>
              </a:xfrm>
              <a:prstGeom prst="rect">
                <a:avLst/>
              </a:prstGeom>
              <a:blipFill>
                <a:blip r:embed="rId4"/>
                <a:stretch>
                  <a:fillRect/>
                </a:stretch>
              </a:blipFill>
              <a:ln w="9525">
                <a:solidFill>
                  <a:schemeClr val="tx2"/>
                </a:solidFill>
                <a:prstDash val="dash"/>
              </a:ln>
            </p:spPr>
            <p:txBody>
              <a:bodyPr/>
              <a:lstStyle/>
              <a:p>
                <a:r>
                  <a:rPr lang="en-GB">
                    <a:noFill/>
                  </a:rPr>
                  <a:t> </a:t>
                </a:r>
              </a:p>
            </p:txBody>
          </p:sp>
        </mc:Fallback>
      </mc:AlternateContent>
      <p:sp>
        <p:nvSpPr>
          <p:cNvPr id="25" name="TextBox 24"/>
          <p:cNvSpPr txBox="1"/>
          <p:nvPr/>
        </p:nvSpPr>
        <p:spPr>
          <a:xfrm rot="1092905">
            <a:off x="10033365" y="1103521"/>
            <a:ext cx="1924784" cy="36073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lIns="36000" tIns="36000" rIns="36000" bIns="3600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US"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rPr>
              <a:t>Category II</a:t>
            </a:r>
            <a:endParaRPr kumimoji="0" lang="en-GB"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endParaRPr>
          </a:p>
        </p:txBody>
      </p:sp>
      <p:grpSp>
        <p:nvGrpSpPr>
          <p:cNvPr id="36" name="Group 35"/>
          <p:cNvGrpSpPr/>
          <p:nvPr/>
        </p:nvGrpSpPr>
        <p:grpSpPr>
          <a:xfrm>
            <a:off x="10924379" y="66620"/>
            <a:ext cx="1154088" cy="690668"/>
            <a:chOff x="867595" y="-118878"/>
            <a:chExt cx="11367025" cy="7062119"/>
          </a:xfrm>
        </p:grpSpPr>
        <p:pic>
          <p:nvPicPr>
            <p:cNvPr id="37" name="Picture 36">
              <a:extLst>
                <a:ext uri="{FF2B5EF4-FFF2-40B4-BE49-F238E27FC236}">
                  <a16:creationId xmlns:a16="http://schemas.microsoft.com/office/drawing/2014/main" id="{D2A330F2-E865-4CA6-81A0-366197D31A86}"/>
                </a:ext>
              </a:extLst>
            </p:cNvPr>
            <p:cNvPicPr>
              <a:picLocks noChangeAspect="1"/>
            </p:cNvPicPr>
            <p:nvPr/>
          </p:nvPicPr>
          <p:blipFill>
            <a:blip r:embed="rId5"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38" name="Group 37"/>
            <p:cNvGrpSpPr/>
            <p:nvPr/>
          </p:nvGrpSpPr>
          <p:grpSpPr>
            <a:xfrm>
              <a:off x="867595" y="4638080"/>
              <a:ext cx="3124200" cy="2062813"/>
              <a:chOff x="952835" y="4382354"/>
              <a:chExt cx="3124200" cy="2062813"/>
            </a:xfrm>
          </p:grpSpPr>
          <p:sp>
            <p:nvSpPr>
              <p:cNvPr id="46"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2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7" name="Rectangle 46">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grpSp>
        <p:grpSp>
          <p:nvGrpSpPr>
            <p:cNvPr id="39" name="Group 38"/>
            <p:cNvGrpSpPr/>
            <p:nvPr/>
          </p:nvGrpSpPr>
          <p:grpSpPr>
            <a:xfrm>
              <a:off x="4204252" y="-118878"/>
              <a:ext cx="6796900" cy="5431513"/>
              <a:chOff x="4204252" y="-118878"/>
              <a:chExt cx="6796900" cy="5431513"/>
            </a:xfrm>
          </p:grpSpPr>
          <p:sp>
            <p:nvSpPr>
              <p:cNvPr id="40" name="Rectangle 39">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1"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2" name="Rectangle 41">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3"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4" name="Rectangle 43">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5"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grpSp>
      </p:grpSp>
      <p:sp>
        <p:nvSpPr>
          <p:cNvPr id="48" name="Title 3"/>
          <p:cNvSpPr>
            <a:spLocks noGrp="1"/>
          </p:cNvSpPr>
          <p:nvPr>
            <p:ph type="title"/>
          </p:nvPr>
        </p:nvSpPr>
        <p:spPr>
          <a:xfrm>
            <a:off x="469900" y="402587"/>
            <a:ext cx="11252200" cy="334102"/>
          </a:xfrm>
        </p:spPr>
        <p:txBody>
          <a:bodyPr/>
          <a:lstStyle/>
          <a:p>
            <a:r>
              <a:rPr lang="en-US" sz="2000" dirty="0"/>
              <a:t>Model Calibration HMCEV</a:t>
            </a:r>
            <a:endParaRPr lang="en-GB" sz="2000" dirty="0"/>
          </a:p>
        </p:txBody>
      </p:sp>
      <p:sp>
        <p:nvSpPr>
          <p:cNvPr id="2" name="Title 2">
            <a:extLst>
              <a:ext uri="{FF2B5EF4-FFF2-40B4-BE49-F238E27FC236}">
                <a16:creationId xmlns:a16="http://schemas.microsoft.com/office/drawing/2014/main" id="{59508C07-38D2-D1B4-ACC8-59BC577A89CD}"/>
              </a:ext>
            </a:extLst>
          </p:cNvPr>
          <p:cNvSpPr txBox="1">
            <a:spLocks/>
          </p:cNvSpPr>
          <p:nvPr/>
        </p:nvSpPr>
        <p:spPr bwMode="gray">
          <a:xfrm>
            <a:off x="477969" y="736689"/>
            <a:ext cx="11188700" cy="6985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n-lt"/>
                <a:ea typeface="+mj-ea"/>
                <a:cs typeface="Calibri Light" panose="020F0302020204030204" pitchFamily="34" charset="0"/>
              </a:defRPr>
            </a:lvl1pPr>
          </a:lstStyle>
          <a:p>
            <a:r>
              <a:rPr lang="en-US" sz="1800" dirty="0">
                <a:solidFill>
                  <a:schemeClr val="tx1">
                    <a:lumMod val="50000"/>
                    <a:lumOff val="50000"/>
                  </a:schemeClr>
                </a:solidFill>
              </a:rPr>
              <a:t>Hidden state estimation Module</a:t>
            </a:r>
            <a:endParaRPr lang="en-GB" sz="1800" dirty="0">
              <a:solidFill>
                <a:schemeClr val="tx1">
                  <a:lumMod val="50000"/>
                  <a:lumOff val="50000"/>
                </a:schemeClr>
              </a:solidFill>
            </a:endParaRPr>
          </a:p>
        </p:txBody>
      </p:sp>
      <p:sp>
        <p:nvSpPr>
          <p:cNvPr id="8" name="Chevron 30">
            <a:extLst>
              <a:ext uri="{FF2B5EF4-FFF2-40B4-BE49-F238E27FC236}">
                <a16:creationId xmlns:a16="http://schemas.microsoft.com/office/drawing/2014/main" id="{2872B498-D884-E3A0-CE93-35BCB5F8BE75}"/>
              </a:ext>
            </a:extLst>
          </p:cNvPr>
          <p:cNvSpPr/>
          <p:nvPr/>
        </p:nvSpPr>
        <p:spPr>
          <a:xfrm>
            <a:off x="5288690" y="136040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Output</a:t>
            </a:r>
          </a:p>
        </p:txBody>
      </p:sp>
      <p:sp>
        <p:nvSpPr>
          <p:cNvPr id="10" name="TextBox 9">
            <a:extLst>
              <a:ext uri="{FF2B5EF4-FFF2-40B4-BE49-F238E27FC236}">
                <a16:creationId xmlns:a16="http://schemas.microsoft.com/office/drawing/2014/main" id="{CC58B6FB-DFEF-550E-59EF-34C329CB5B7F}"/>
              </a:ext>
            </a:extLst>
          </p:cNvPr>
          <p:cNvSpPr txBox="1"/>
          <p:nvPr/>
        </p:nvSpPr>
        <p:spPr bwMode="auto">
          <a:xfrm>
            <a:off x="8002590" y="2064933"/>
            <a:ext cx="3029404" cy="1551265"/>
          </a:xfrm>
          <a:prstGeom prst="rect">
            <a:avLst/>
          </a:prstGeom>
          <a:noFill/>
          <a:ln w="9525">
            <a:solidFill>
              <a:schemeClr val="tx2"/>
            </a:solidFill>
            <a:prstDash val="dash"/>
          </a:ln>
        </p:spPr>
        <p:txBody>
          <a:bodyPr lIns="72000" tIns="72000" rIns="108000" bIns="72000" anchor="ctr"/>
          <a:lstStyle/>
          <a:p>
            <a:pPr marL="0" marR="0" lvl="0" indent="0" algn="l" defTabSz="957998" rtl="0" eaLnBrk="1" fontAlgn="auto" latinLnBrk="0" hangingPunct="1">
              <a:lnSpc>
                <a:spcPct val="100000"/>
              </a:lnSpc>
              <a:spcBef>
                <a:spcPts val="0"/>
              </a:spcBef>
              <a:spcAft>
                <a:spcPts val="0"/>
              </a:spcAft>
              <a:buClrTx/>
              <a:buSzTx/>
              <a:buFontTx/>
              <a:buNone/>
              <a:tabLst/>
              <a:defRPr/>
            </a:pPr>
            <a:r>
              <a:rPr lang="en-US" sz="900" dirty="0">
                <a:solidFill>
                  <a:srgbClr val="313131"/>
                </a:solidFill>
              </a:rPr>
              <a:t>Estimate the hidden state at each step, count the number of regime switch and give the list of transition regimes (When the regime just switched, and the rates are evolving toward the mean of the new regime) and permanent regime. (when the rates reached the neighborhoods of the new regime means and evolve near it)</a:t>
            </a: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4D9EAFC-451D-5E4E-4FAA-EA05A9E4615B}"/>
                  </a:ext>
                </a:extLst>
              </p:cNvPr>
              <p:cNvSpPr txBox="1"/>
              <p:nvPr/>
            </p:nvSpPr>
            <p:spPr>
              <a:xfrm>
                <a:off x="424287" y="3964129"/>
                <a:ext cx="10607707" cy="1505990"/>
              </a:xfrm>
              <a:prstGeom prst="rect">
                <a:avLst/>
              </a:prstGeom>
              <a:noFill/>
            </p:spPr>
            <p:txBody>
              <a:bodyPr wrap="square" lIns="0" tIns="0" rIns="0" bIns="0" rtlCol="0">
                <a:spAutoFit/>
              </a:bodyPr>
              <a:lstStyle/>
              <a:p>
                <a:pPr>
                  <a:spcBef>
                    <a:spcPts val="600"/>
                  </a:spcBef>
                  <a:buSzPct val="100000"/>
                </a:pPr>
                <a:r>
                  <a:rPr lang="en-US" sz="1200" dirty="0">
                    <a:solidFill>
                      <a:srgbClr val="313131"/>
                    </a:solidFill>
                  </a:rPr>
                  <a:t>Detailed Operation :</a:t>
                </a:r>
              </a:p>
              <a:p>
                <a:pPr marL="342900" indent="-342900" algn="just">
                  <a:spcBef>
                    <a:spcPts val="600"/>
                  </a:spcBef>
                  <a:buSzPct val="100000"/>
                  <a:buAutoNum type="arabicPeriod"/>
                </a:pPr>
                <a:r>
                  <a:rPr lang="en-US" sz="1200" dirty="0">
                    <a:solidFill>
                      <a:srgbClr val="313131"/>
                    </a:solidFill>
                  </a:rPr>
                  <a:t>Calculate the forward slope </a:t>
                </a:r>
                <a14:m>
                  <m:oMath xmlns:m="http://schemas.openxmlformats.org/officeDocument/2006/math">
                    <m:sSub>
                      <m:sSubPr>
                        <m:ctrlPr>
                          <a:rPr lang="en-US" sz="1200" b="0" i="1" smtClean="0">
                            <a:solidFill>
                              <a:srgbClr val="313131"/>
                            </a:solidFill>
                            <a:latin typeface="Cambria Math" panose="02040503050406030204" pitchFamily="18" charset="0"/>
                          </a:rPr>
                        </m:ctrlPr>
                      </m:sSubPr>
                      <m:e>
                        <m:r>
                          <a:rPr lang="en-US" sz="1200" b="0" i="1" smtClean="0">
                            <a:solidFill>
                              <a:srgbClr val="313131"/>
                            </a:solidFill>
                            <a:latin typeface="Cambria Math" panose="02040503050406030204" pitchFamily="18" charset="0"/>
                          </a:rPr>
                          <m:t>𝑓</m:t>
                        </m:r>
                      </m:e>
                      <m:sub>
                        <m:r>
                          <a:rPr lang="en-US" sz="1200" b="0" i="1" smtClean="0">
                            <a:solidFill>
                              <a:srgbClr val="313131"/>
                            </a:solidFill>
                            <a:latin typeface="Cambria Math" panose="02040503050406030204" pitchFamily="18" charset="0"/>
                          </a:rPr>
                          <m:t>𝑖</m:t>
                        </m:r>
                      </m:sub>
                    </m:sSub>
                    <m:r>
                      <a:rPr lang="en-US" sz="1200" b="0" i="1" smtClean="0">
                        <a:solidFill>
                          <a:srgbClr val="313131"/>
                        </a:solidFill>
                        <a:latin typeface="Cambria Math" panose="02040503050406030204" pitchFamily="18" charset="0"/>
                      </a:rPr>
                      <m:t>=</m:t>
                    </m:r>
                    <m:sSub>
                      <m:sSubPr>
                        <m:ctrlPr>
                          <a:rPr lang="en-US" sz="1200" b="0" i="1" smtClean="0">
                            <a:solidFill>
                              <a:srgbClr val="313131"/>
                            </a:solidFill>
                            <a:latin typeface="Cambria Math" panose="02040503050406030204" pitchFamily="18" charset="0"/>
                          </a:rPr>
                        </m:ctrlPr>
                      </m:sSubPr>
                      <m:e>
                        <m:r>
                          <a:rPr lang="en-US" sz="1200" b="0" i="1" smtClean="0">
                            <a:solidFill>
                              <a:srgbClr val="313131"/>
                            </a:solidFill>
                            <a:latin typeface="Cambria Math" panose="02040503050406030204" pitchFamily="18" charset="0"/>
                          </a:rPr>
                          <m:t>𝑟𝑓</m:t>
                        </m:r>
                      </m:e>
                      <m:sub>
                        <m:r>
                          <a:rPr lang="en-US" sz="1200" b="0" i="1" smtClean="0">
                            <a:solidFill>
                              <a:srgbClr val="313131"/>
                            </a:solidFill>
                            <a:latin typeface="Cambria Math" panose="02040503050406030204" pitchFamily="18" charset="0"/>
                          </a:rPr>
                          <m:t>𝑖</m:t>
                        </m:r>
                        <m:r>
                          <a:rPr lang="en-US" sz="1200" b="0" i="1" smtClean="0">
                            <a:solidFill>
                              <a:srgbClr val="313131"/>
                            </a:solidFill>
                            <a:latin typeface="Cambria Math" panose="02040503050406030204" pitchFamily="18" charset="0"/>
                          </a:rPr>
                          <m:t>+</m:t>
                        </m:r>
                        <m:r>
                          <a:rPr lang="en-US" sz="1200" b="0" i="1" smtClean="0">
                            <a:solidFill>
                              <a:srgbClr val="313131"/>
                            </a:solidFill>
                            <a:latin typeface="Cambria Math" panose="02040503050406030204" pitchFamily="18" charset="0"/>
                          </a:rPr>
                          <m:t>h</m:t>
                        </m:r>
                      </m:sub>
                    </m:sSub>
                    <m:r>
                      <a:rPr lang="en-US" sz="1200" b="0" i="1" smtClean="0">
                        <a:solidFill>
                          <a:srgbClr val="313131"/>
                        </a:solidFill>
                        <a:latin typeface="Cambria Math" panose="02040503050406030204" pitchFamily="18" charset="0"/>
                      </a:rPr>
                      <m:t>−</m:t>
                    </m:r>
                    <m:sSub>
                      <m:sSubPr>
                        <m:ctrlPr>
                          <a:rPr lang="en-US" sz="1200" b="0" i="1" smtClean="0">
                            <a:solidFill>
                              <a:srgbClr val="313131"/>
                            </a:solidFill>
                            <a:latin typeface="Cambria Math" panose="02040503050406030204" pitchFamily="18" charset="0"/>
                          </a:rPr>
                        </m:ctrlPr>
                      </m:sSubPr>
                      <m:e>
                        <m:r>
                          <a:rPr lang="en-US" sz="1200" b="0" i="1" smtClean="0">
                            <a:solidFill>
                              <a:srgbClr val="313131"/>
                            </a:solidFill>
                            <a:latin typeface="Cambria Math" panose="02040503050406030204" pitchFamily="18" charset="0"/>
                          </a:rPr>
                          <m:t>𝑟</m:t>
                        </m:r>
                      </m:e>
                      <m:sub>
                        <m:r>
                          <a:rPr lang="en-US" sz="1200" b="0" i="1" smtClean="0">
                            <a:solidFill>
                              <a:srgbClr val="313131"/>
                            </a:solidFill>
                            <a:latin typeface="Cambria Math" panose="02040503050406030204" pitchFamily="18" charset="0"/>
                          </a:rPr>
                          <m:t>𝑖</m:t>
                        </m:r>
                      </m:sub>
                    </m:sSub>
                  </m:oMath>
                </a14:m>
                <a:endParaRPr lang="en-GB" sz="1200" dirty="0">
                  <a:solidFill>
                    <a:srgbClr val="313131"/>
                  </a:solidFill>
                </a:endParaRPr>
              </a:p>
              <a:p>
                <a:pPr marL="342900" indent="-342900" algn="just">
                  <a:spcBef>
                    <a:spcPts val="600"/>
                  </a:spcBef>
                  <a:buSzPct val="100000"/>
                  <a:buFontTx/>
                  <a:buAutoNum type="arabicPeriod"/>
                </a:pPr>
                <a:r>
                  <a:rPr lang="en-GB" sz="1200" dirty="0">
                    <a:solidFill>
                      <a:srgbClr val="313131"/>
                    </a:solidFill>
                  </a:rPr>
                  <a:t>Calculate the absolute thresholds. </a:t>
                </a:r>
                <a14:m>
                  <m:oMath xmlns:m="http://schemas.openxmlformats.org/officeDocument/2006/math">
                    <m:sSub>
                      <m:sSubPr>
                        <m:ctrlPr>
                          <a:rPr lang="en-US" sz="1200" b="0" i="1" smtClean="0">
                            <a:solidFill>
                              <a:srgbClr val="313131"/>
                            </a:solidFill>
                            <a:latin typeface="Cambria Math" panose="02040503050406030204" pitchFamily="18" charset="0"/>
                          </a:rPr>
                        </m:ctrlPr>
                      </m:sSubPr>
                      <m:e>
                        <m:r>
                          <a:rPr lang="en-US" sz="1200" b="0" i="1" smtClean="0">
                            <a:solidFill>
                              <a:srgbClr val="313131"/>
                            </a:solidFill>
                            <a:latin typeface="Cambria Math" panose="02040503050406030204" pitchFamily="18" charset="0"/>
                          </a:rPr>
                          <m:t>𝑎</m:t>
                        </m:r>
                      </m:e>
                      <m:sub>
                        <m:r>
                          <a:rPr lang="en-US" sz="1200" b="0" i="1" smtClean="0">
                            <a:solidFill>
                              <a:srgbClr val="313131"/>
                            </a:solidFill>
                            <a:latin typeface="Cambria Math" panose="02040503050406030204" pitchFamily="18" charset="0"/>
                          </a:rPr>
                          <m:t>1</m:t>
                        </m:r>
                      </m:sub>
                    </m:sSub>
                    <m:r>
                      <a:rPr lang="en-US" sz="1200" b="0" i="1" smtClean="0">
                        <a:solidFill>
                          <a:srgbClr val="313131"/>
                        </a:solidFill>
                        <a:latin typeface="Cambria Math" panose="02040503050406030204" pitchFamily="18" charset="0"/>
                      </a:rPr>
                      <m:t>= </m:t>
                    </m:r>
                    <m:sSub>
                      <m:sSubPr>
                        <m:ctrlPr>
                          <a:rPr lang="en-US" sz="1200" b="0" i="1" smtClean="0">
                            <a:solidFill>
                              <a:srgbClr val="313131"/>
                            </a:solidFill>
                            <a:latin typeface="Cambria Math" panose="02040503050406030204" pitchFamily="18" charset="0"/>
                            <a:ea typeface="Cambria Math" panose="02040503050406030204" pitchFamily="18" charset="0"/>
                          </a:rPr>
                        </m:ctrlPr>
                      </m:sSubPr>
                      <m:e>
                        <m:r>
                          <a:rPr lang="en-US" sz="1200" b="0" i="1" smtClean="0">
                            <a:solidFill>
                              <a:srgbClr val="313131"/>
                            </a:solidFill>
                            <a:latin typeface="Cambria Math" panose="02040503050406030204" pitchFamily="18" charset="0"/>
                            <a:ea typeface="Cambria Math" panose="02040503050406030204" pitchFamily="18" charset="0"/>
                          </a:rPr>
                          <m:t>𝜃</m:t>
                        </m:r>
                      </m:e>
                      <m:sub>
                        <m:r>
                          <a:rPr lang="en-US" sz="1200" b="0" i="1" smtClean="0">
                            <a:solidFill>
                              <a:srgbClr val="313131"/>
                            </a:solidFill>
                            <a:latin typeface="Cambria Math" panose="02040503050406030204" pitchFamily="18" charset="0"/>
                            <a:ea typeface="Cambria Math" panose="02040503050406030204" pitchFamily="18" charset="0"/>
                          </a:rPr>
                          <m:t>1 </m:t>
                        </m:r>
                      </m:sub>
                    </m:sSub>
                    <m:r>
                      <a:rPr lang="en-US" sz="1200" b="0" i="1" smtClean="0">
                        <a:solidFill>
                          <a:srgbClr val="313131"/>
                        </a:solidFill>
                        <a:latin typeface="Cambria Math" panose="02040503050406030204" pitchFamily="18" charset="0"/>
                        <a:ea typeface="Cambria Math" panose="02040503050406030204" pitchFamily="18" charset="0"/>
                      </a:rPr>
                      <m:t>𝑡h</m:t>
                    </m:r>
                    <m:r>
                      <a:rPr lang="en-US" sz="1200" b="0" i="1" smtClean="0">
                        <a:solidFill>
                          <a:srgbClr val="313131"/>
                        </a:solidFill>
                        <a:latin typeface="Cambria Math" panose="02040503050406030204" pitchFamily="18" charset="0"/>
                        <a:ea typeface="Cambria Math" panose="02040503050406030204" pitchFamily="18" charset="0"/>
                      </a:rPr>
                      <m:t> </m:t>
                    </m:r>
                    <m:r>
                      <a:rPr lang="en-US" sz="1200" b="0" i="1" smtClean="0">
                        <a:solidFill>
                          <a:srgbClr val="313131"/>
                        </a:solidFill>
                        <a:latin typeface="Cambria Math" panose="02040503050406030204" pitchFamily="18" charset="0"/>
                        <a:ea typeface="Cambria Math" panose="02040503050406030204" pitchFamily="18" charset="0"/>
                      </a:rPr>
                      <m:t>𝑞𝑢𝑎𝑛𝑡𝑖𝑙𝑒</m:t>
                    </m:r>
                    <m:r>
                      <a:rPr lang="en-US" sz="1200" b="0" i="1" smtClean="0">
                        <a:solidFill>
                          <a:srgbClr val="313131"/>
                        </a:solidFill>
                        <a:latin typeface="Cambria Math" panose="02040503050406030204" pitchFamily="18" charset="0"/>
                        <a:ea typeface="Cambria Math" panose="02040503050406030204" pitchFamily="18" charset="0"/>
                      </a:rPr>
                      <m:t> </m:t>
                    </m:r>
                    <m:r>
                      <a:rPr lang="en-US" sz="1200" b="0" i="1" smtClean="0">
                        <a:solidFill>
                          <a:srgbClr val="313131"/>
                        </a:solidFill>
                        <a:latin typeface="Cambria Math" panose="02040503050406030204" pitchFamily="18" charset="0"/>
                        <a:ea typeface="Cambria Math" panose="02040503050406030204" pitchFamily="18" charset="0"/>
                      </a:rPr>
                      <m:t>𝑜𝑓</m:t>
                    </m:r>
                    <m:r>
                      <a:rPr lang="en-US" sz="1200" b="0" i="1" smtClean="0">
                        <a:solidFill>
                          <a:srgbClr val="313131"/>
                        </a:solidFill>
                        <a:latin typeface="Cambria Math" panose="02040503050406030204" pitchFamily="18" charset="0"/>
                        <a:ea typeface="Cambria Math" panose="02040503050406030204" pitchFamily="18" charset="0"/>
                      </a:rPr>
                      <m:t> </m:t>
                    </m:r>
                    <m:r>
                      <a:rPr lang="en-US" sz="1200" b="0" i="1" smtClean="0">
                        <a:solidFill>
                          <a:srgbClr val="313131"/>
                        </a:solidFill>
                        <a:latin typeface="Cambria Math" panose="02040503050406030204" pitchFamily="18" charset="0"/>
                        <a:ea typeface="Cambria Math" panose="02040503050406030204" pitchFamily="18" charset="0"/>
                      </a:rPr>
                      <m:t>𝑎𝑏𝑠</m:t>
                    </m:r>
                    <m:r>
                      <a:rPr lang="en-US" sz="1200" b="0" i="1" smtClean="0">
                        <a:solidFill>
                          <a:srgbClr val="313131"/>
                        </a:solidFill>
                        <a:latin typeface="Cambria Math" panose="02040503050406030204" pitchFamily="18" charset="0"/>
                        <a:ea typeface="Cambria Math" panose="02040503050406030204" pitchFamily="18" charset="0"/>
                      </a:rPr>
                      <m:t>(</m:t>
                    </m:r>
                    <m:r>
                      <a:rPr lang="en-US" sz="1200" b="0" i="1" smtClean="0">
                        <a:solidFill>
                          <a:srgbClr val="313131"/>
                        </a:solidFill>
                        <a:latin typeface="Cambria Math" panose="02040503050406030204" pitchFamily="18" charset="0"/>
                        <a:ea typeface="Cambria Math" panose="02040503050406030204" pitchFamily="18" charset="0"/>
                      </a:rPr>
                      <m:t>𝑓</m:t>
                    </m:r>
                    <m:r>
                      <a:rPr lang="en-US" sz="1200" b="0" i="1" smtClean="0">
                        <a:solidFill>
                          <a:srgbClr val="313131"/>
                        </a:solidFill>
                        <a:latin typeface="Cambria Math" panose="02040503050406030204" pitchFamily="18" charset="0"/>
                        <a:ea typeface="Cambria Math" panose="02040503050406030204" pitchFamily="18" charset="0"/>
                      </a:rPr>
                      <m:t>)</m:t>
                    </m:r>
                  </m:oMath>
                </a14:m>
                <a:r>
                  <a:rPr lang="en-GB" sz="1200" dirty="0">
                    <a:solidFill>
                      <a:srgbClr val="313131"/>
                    </a:solidFill>
                  </a:rPr>
                  <a:t>, </a:t>
                </a:r>
                <a14:m>
                  <m:oMath xmlns:m="http://schemas.openxmlformats.org/officeDocument/2006/math">
                    <m:sSub>
                      <m:sSubPr>
                        <m:ctrlPr>
                          <a:rPr lang="en-US" sz="1200" i="1">
                            <a:solidFill>
                              <a:srgbClr val="313131"/>
                            </a:solidFill>
                            <a:latin typeface="Cambria Math" panose="02040503050406030204" pitchFamily="18" charset="0"/>
                          </a:rPr>
                        </m:ctrlPr>
                      </m:sSubPr>
                      <m:e>
                        <m:r>
                          <a:rPr lang="en-US" sz="1200" i="1">
                            <a:solidFill>
                              <a:srgbClr val="313131"/>
                            </a:solidFill>
                            <a:latin typeface="Cambria Math" panose="02040503050406030204" pitchFamily="18" charset="0"/>
                          </a:rPr>
                          <m:t>𝑎</m:t>
                        </m:r>
                      </m:e>
                      <m:sub>
                        <m:r>
                          <a:rPr lang="en-US" sz="1200" b="0" i="1" smtClean="0">
                            <a:solidFill>
                              <a:srgbClr val="313131"/>
                            </a:solidFill>
                            <a:latin typeface="Cambria Math" panose="02040503050406030204" pitchFamily="18" charset="0"/>
                          </a:rPr>
                          <m:t>2</m:t>
                        </m:r>
                      </m:sub>
                    </m:sSub>
                    <m:r>
                      <a:rPr lang="en-US" sz="1200" i="1">
                        <a:solidFill>
                          <a:srgbClr val="313131"/>
                        </a:solidFill>
                        <a:latin typeface="Cambria Math" panose="02040503050406030204" pitchFamily="18" charset="0"/>
                      </a:rPr>
                      <m:t>= </m:t>
                    </m:r>
                    <m:sSub>
                      <m:sSubPr>
                        <m:ctrlPr>
                          <a:rPr lang="en-US" sz="1200" i="1">
                            <a:solidFill>
                              <a:srgbClr val="313131"/>
                            </a:solidFill>
                            <a:latin typeface="Cambria Math" panose="02040503050406030204" pitchFamily="18" charset="0"/>
                            <a:ea typeface="Cambria Math" panose="02040503050406030204" pitchFamily="18" charset="0"/>
                          </a:rPr>
                        </m:ctrlPr>
                      </m:sSubPr>
                      <m:e>
                        <m:r>
                          <a:rPr lang="en-US" sz="1200" i="1">
                            <a:solidFill>
                              <a:srgbClr val="313131"/>
                            </a:solidFill>
                            <a:latin typeface="Cambria Math" panose="02040503050406030204" pitchFamily="18" charset="0"/>
                            <a:ea typeface="Cambria Math" panose="02040503050406030204" pitchFamily="18" charset="0"/>
                          </a:rPr>
                          <m:t>𝜃</m:t>
                        </m:r>
                      </m:e>
                      <m:sub>
                        <m:r>
                          <a:rPr lang="en-US" sz="1200" b="0" i="1" smtClean="0">
                            <a:solidFill>
                              <a:srgbClr val="313131"/>
                            </a:solidFill>
                            <a:latin typeface="Cambria Math" panose="02040503050406030204" pitchFamily="18" charset="0"/>
                            <a:ea typeface="Cambria Math" panose="02040503050406030204" pitchFamily="18" charset="0"/>
                          </a:rPr>
                          <m:t>2 </m:t>
                        </m:r>
                      </m:sub>
                    </m:sSub>
                    <m:r>
                      <a:rPr lang="en-US" sz="1200" i="1">
                        <a:solidFill>
                          <a:srgbClr val="313131"/>
                        </a:solidFill>
                        <a:latin typeface="Cambria Math" panose="02040503050406030204" pitchFamily="18" charset="0"/>
                        <a:ea typeface="Cambria Math" panose="02040503050406030204" pitchFamily="18" charset="0"/>
                      </a:rPr>
                      <m:t>𝑡h</m:t>
                    </m:r>
                    <m:r>
                      <a:rPr lang="en-US" sz="1200" i="1">
                        <a:solidFill>
                          <a:srgbClr val="313131"/>
                        </a:solidFill>
                        <a:latin typeface="Cambria Math" panose="02040503050406030204" pitchFamily="18" charset="0"/>
                        <a:ea typeface="Cambria Math" panose="02040503050406030204" pitchFamily="18" charset="0"/>
                      </a:rPr>
                      <m:t> </m:t>
                    </m:r>
                    <m:r>
                      <a:rPr lang="en-US" sz="1200" i="1">
                        <a:solidFill>
                          <a:srgbClr val="313131"/>
                        </a:solidFill>
                        <a:latin typeface="Cambria Math" panose="02040503050406030204" pitchFamily="18" charset="0"/>
                        <a:ea typeface="Cambria Math" panose="02040503050406030204" pitchFamily="18" charset="0"/>
                      </a:rPr>
                      <m:t>𝑞𝑢𝑎𝑛𝑡𝑖𝑙𝑒</m:t>
                    </m:r>
                    <m:r>
                      <a:rPr lang="en-US" sz="1200" i="1">
                        <a:solidFill>
                          <a:srgbClr val="313131"/>
                        </a:solidFill>
                        <a:latin typeface="Cambria Math" panose="02040503050406030204" pitchFamily="18" charset="0"/>
                        <a:ea typeface="Cambria Math" panose="02040503050406030204" pitchFamily="18" charset="0"/>
                      </a:rPr>
                      <m:t> </m:t>
                    </m:r>
                    <m:r>
                      <a:rPr lang="en-US" sz="1200" i="1">
                        <a:solidFill>
                          <a:srgbClr val="313131"/>
                        </a:solidFill>
                        <a:latin typeface="Cambria Math" panose="02040503050406030204" pitchFamily="18" charset="0"/>
                        <a:ea typeface="Cambria Math" panose="02040503050406030204" pitchFamily="18" charset="0"/>
                      </a:rPr>
                      <m:t>𝑜𝑓</m:t>
                    </m:r>
                    <m:r>
                      <a:rPr lang="en-US" sz="1200" i="1">
                        <a:solidFill>
                          <a:srgbClr val="313131"/>
                        </a:solidFill>
                        <a:latin typeface="Cambria Math" panose="02040503050406030204" pitchFamily="18" charset="0"/>
                        <a:ea typeface="Cambria Math" panose="02040503050406030204" pitchFamily="18" charset="0"/>
                      </a:rPr>
                      <m:t> </m:t>
                    </m:r>
                    <m:r>
                      <a:rPr lang="en-US" sz="1200" i="1">
                        <a:solidFill>
                          <a:srgbClr val="313131"/>
                        </a:solidFill>
                        <a:latin typeface="Cambria Math" panose="02040503050406030204" pitchFamily="18" charset="0"/>
                        <a:ea typeface="Cambria Math" panose="02040503050406030204" pitchFamily="18" charset="0"/>
                      </a:rPr>
                      <m:t>𝑎𝑏𝑠</m:t>
                    </m:r>
                    <m:d>
                      <m:dPr>
                        <m:ctrlPr>
                          <a:rPr lang="en-US" sz="1200" i="1">
                            <a:solidFill>
                              <a:srgbClr val="313131"/>
                            </a:solidFill>
                            <a:latin typeface="Cambria Math" panose="02040503050406030204" pitchFamily="18" charset="0"/>
                            <a:ea typeface="Cambria Math" panose="02040503050406030204" pitchFamily="18" charset="0"/>
                          </a:rPr>
                        </m:ctrlPr>
                      </m:dPr>
                      <m:e>
                        <m:r>
                          <a:rPr lang="en-US" sz="1200" i="1">
                            <a:solidFill>
                              <a:srgbClr val="313131"/>
                            </a:solidFill>
                            <a:latin typeface="Cambria Math" panose="02040503050406030204" pitchFamily="18" charset="0"/>
                            <a:ea typeface="Cambria Math" panose="02040503050406030204" pitchFamily="18" charset="0"/>
                          </a:rPr>
                          <m:t>𝑓</m:t>
                        </m:r>
                      </m:e>
                    </m:d>
                  </m:oMath>
                </a14:m>
                <a:endParaRPr lang="en-US" sz="1200" dirty="0">
                  <a:solidFill>
                    <a:srgbClr val="313131"/>
                  </a:solidFill>
                  <a:ea typeface="Cambria Math" panose="02040503050406030204" pitchFamily="18" charset="0"/>
                </a:endParaRPr>
              </a:p>
              <a:p>
                <a:pPr marL="342900" indent="-342900" algn="just">
                  <a:spcBef>
                    <a:spcPts val="600"/>
                  </a:spcBef>
                  <a:buSzPct val="100000"/>
                  <a:buFontTx/>
                  <a:buAutoNum type="arabicPeriod"/>
                </a:pPr>
                <a:r>
                  <a:rPr lang="en-US" sz="1200" dirty="0">
                    <a:solidFill>
                      <a:srgbClr val="313131"/>
                    </a:solidFill>
                  </a:rPr>
                  <a:t>Initialize : </a:t>
                </a:r>
                <a14:m>
                  <m:oMath xmlns:m="http://schemas.openxmlformats.org/officeDocument/2006/math">
                    <m:r>
                      <m:rPr>
                        <m:sty m:val="p"/>
                      </m:rPr>
                      <a:rPr lang="en-US" sz="1100" b="0" i="0" smtClean="0">
                        <a:solidFill>
                          <a:prstClr val="black"/>
                        </a:solidFill>
                        <a:latin typeface="Cambria Math" panose="02040503050406030204" pitchFamily="18" charset="0"/>
                      </a:rPr>
                      <m:t>movement</m:t>
                    </m:r>
                    <m:r>
                      <a:rPr lang="en-US" sz="1100" b="0" i="0" smtClean="0">
                        <a:solidFill>
                          <a:prstClr val="black"/>
                        </a:solidFill>
                        <a:latin typeface="Cambria Math" panose="02040503050406030204" pitchFamily="18" charset="0"/>
                      </a:rPr>
                      <m:t>=0, </m:t>
                    </m:r>
                    <m:r>
                      <m:rPr>
                        <m:sty m:val="p"/>
                      </m:rPr>
                      <a:rPr lang="en-US" sz="1100" b="0" i="0" smtClean="0">
                        <a:solidFill>
                          <a:prstClr val="black"/>
                        </a:solidFill>
                        <a:latin typeface="Cambria Math" panose="02040503050406030204" pitchFamily="18" charset="0"/>
                      </a:rPr>
                      <m:t>last</m:t>
                    </m:r>
                    <m:r>
                      <a:rPr lang="en-US" sz="1100" b="0" i="0" smtClean="0">
                        <a:solidFill>
                          <a:prstClr val="black"/>
                        </a:solidFill>
                        <a:latin typeface="Cambria Math" panose="02040503050406030204" pitchFamily="18" charset="0"/>
                      </a:rPr>
                      <m:t> </m:t>
                    </m:r>
                    <m:r>
                      <m:rPr>
                        <m:sty m:val="p"/>
                      </m:rPr>
                      <a:rPr lang="en-US" sz="1100" b="0" i="0" smtClean="0">
                        <a:solidFill>
                          <a:prstClr val="black"/>
                        </a:solidFill>
                        <a:latin typeface="Cambria Math" panose="02040503050406030204" pitchFamily="18" charset="0"/>
                      </a:rPr>
                      <m:t>change</m:t>
                    </m:r>
                    <m:r>
                      <a:rPr lang="en-US" sz="1100" b="0" i="0" smtClean="0">
                        <a:solidFill>
                          <a:prstClr val="black"/>
                        </a:solidFill>
                        <a:latin typeface="Cambria Math" panose="02040503050406030204" pitchFamily="18" charset="0"/>
                      </a:rPr>
                      <m:t>=0, </m:t>
                    </m:r>
                    <m:r>
                      <m:rPr>
                        <m:sty m:val="p"/>
                      </m:rPr>
                      <a:rPr lang="en-US" sz="1100" b="0" i="0" smtClean="0">
                        <a:solidFill>
                          <a:prstClr val="black"/>
                        </a:solidFill>
                        <a:latin typeface="Cambria Math" panose="02040503050406030204" pitchFamily="18" charset="0"/>
                      </a:rPr>
                      <m:t>last</m:t>
                    </m:r>
                    <m:r>
                      <a:rPr lang="en-US" sz="1100" b="0" i="0" smtClean="0">
                        <a:solidFill>
                          <a:prstClr val="black"/>
                        </a:solidFill>
                        <a:latin typeface="Cambria Math" panose="02040503050406030204" pitchFamily="18" charset="0"/>
                      </a:rPr>
                      <m:t> </m:t>
                    </m:r>
                    <m:r>
                      <m:rPr>
                        <m:sty m:val="p"/>
                      </m:rPr>
                      <a:rPr lang="en-US" sz="1100" b="0" i="0" smtClean="0">
                        <a:solidFill>
                          <a:prstClr val="black"/>
                        </a:solidFill>
                        <a:latin typeface="Cambria Math" panose="02040503050406030204" pitchFamily="18" charset="0"/>
                      </a:rPr>
                      <m:t>state</m:t>
                    </m:r>
                    <m:r>
                      <a:rPr lang="en-US" sz="1100" b="0" i="0" smtClean="0">
                        <a:solidFill>
                          <a:prstClr val="black"/>
                        </a:solidFill>
                        <a:latin typeface="Cambria Math" panose="02040503050406030204" pitchFamily="18" charset="0"/>
                      </a:rPr>
                      <m:t> </m:t>
                    </m:r>
                    <m:r>
                      <m:rPr>
                        <m:sty m:val="p"/>
                      </m:rPr>
                      <a:rPr lang="en-US" sz="1100" b="0" i="0" smtClean="0">
                        <a:solidFill>
                          <a:prstClr val="black"/>
                        </a:solidFill>
                        <a:latin typeface="Cambria Math" panose="02040503050406030204" pitchFamily="18" charset="0"/>
                      </a:rPr>
                      <m:t>change</m:t>
                    </m:r>
                    <m:r>
                      <a:rPr lang="en-US" sz="1100" b="0" i="0" smtClean="0">
                        <a:solidFill>
                          <a:prstClr val="black"/>
                        </a:solidFill>
                        <a:latin typeface="Cambria Math" panose="02040503050406030204" pitchFamily="18" charset="0"/>
                      </a:rPr>
                      <m:t>=0, </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b="0" i="1" smtClean="0">
                            <a:solidFill>
                              <a:prstClr val="black"/>
                            </a:solidFill>
                            <a:latin typeface="Cambria Math" panose="02040503050406030204" pitchFamily="18" charset="0"/>
                          </a:rPr>
                          <m:t>0</m:t>
                        </m:r>
                      </m:sub>
                    </m:sSub>
                    <m:r>
                      <a:rPr lang="en-US" sz="1100">
                        <a:solidFill>
                          <a:prstClr val="black"/>
                        </a:solidFill>
                        <a:latin typeface="Cambria Math" panose="02040503050406030204" pitchFamily="18" charset="0"/>
                      </a:rPr>
                      <m:t>=</m:t>
                    </m:r>
                    <m:sSub>
                      <m:sSubPr>
                        <m:ctrlPr>
                          <a:rPr lang="en-US" sz="1100" i="1">
                            <a:solidFill>
                              <a:prstClr val="black"/>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argmin</m:t>
                        </m:r>
                      </m:e>
                      <m:sub>
                        <m:r>
                          <m:rPr>
                            <m:sty m:val="p"/>
                          </m:rPr>
                          <a:rPr lang="en-US" sz="1100">
                            <a:solidFill>
                              <a:prstClr val="black"/>
                            </a:solidFill>
                            <a:latin typeface="Cambria Math" panose="02040503050406030204" pitchFamily="18" charset="0"/>
                          </a:rPr>
                          <m:t>j</m:t>
                        </m:r>
                        <m:r>
                          <a:rPr lang="en-US" sz="1100">
                            <a:solidFill>
                              <a:prstClr val="black"/>
                            </a:solidFill>
                            <a:latin typeface="Cambria Math" panose="02040503050406030204" pitchFamily="18" charset="0"/>
                          </a:rPr>
                          <m:t> </m:t>
                        </m:r>
                        <m:r>
                          <a:rPr lang="en-US" sz="1100" i="1">
                            <a:solidFill>
                              <a:prstClr val="black"/>
                            </a:solidFill>
                            <a:latin typeface="Cambria Math" panose="02040503050406030204" pitchFamily="18" charset="0"/>
                            <a:ea typeface="Cambria Math" panose="02040503050406030204" pitchFamily="18" charset="0"/>
                          </a:rPr>
                          <m:t>∈{0,..</m:t>
                        </m:r>
                        <m:r>
                          <a:rPr lang="en-US" sz="1100" i="1">
                            <a:solidFill>
                              <a:prstClr val="black"/>
                            </a:solidFill>
                            <a:latin typeface="Cambria Math" panose="02040503050406030204" pitchFamily="18" charset="0"/>
                            <a:ea typeface="Cambria Math" panose="02040503050406030204" pitchFamily="18" charset="0"/>
                          </a:rPr>
                          <m:t>𝑘</m:t>
                        </m:r>
                        <m:r>
                          <a:rPr lang="en-US" sz="1100" i="1">
                            <a:solidFill>
                              <a:prstClr val="black"/>
                            </a:solidFill>
                            <a:latin typeface="Cambria Math" panose="02040503050406030204" pitchFamily="18" charset="0"/>
                            <a:ea typeface="Cambria Math" panose="02040503050406030204" pitchFamily="18" charset="0"/>
                          </a:rPr>
                          <m:t>}</m:t>
                        </m:r>
                      </m:sub>
                    </m:sSub>
                    <m:r>
                      <a:rPr lang="en-US" sz="1100">
                        <a:solidFill>
                          <a:prstClr val="black"/>
                        </a:solidFill>
                        <a:latin typeface="Cambria Math" panose="02040503050406030204" pitchFamily="18" charset="0"/>
                      </a:rPr>
                      <m:t>(</m:t>
                    </m:r>
                    <m:r>
                      <m:rPr>
                        <m:sty m:val="p"/>
                      </m:rPr>
                      <a:rPr lang="en-US" sz="1100">
                        <a:solidFill>
                          <a:prstClr val="black"/>
                        </a:solidFill>
                        <a:latin typeface="Cambria Math" panose="02040503050406030204" pitchFamily="18" charset="0"/>
                      </a:rPr>
                      <m:t>abs</m:t>
                    </m:r>
                    <m:d>
                      <m:dPr>
                        <m:ctrlPr>
                          <a:rPr lang="en-US" sz="1100" i="1">
                            <a:solidFill>
                              <a:prstClr val="black"/>
                            </a:solidFill>
                            <a:latin typeface="Cambria Math" panose="02040503050406030204" pitchFamily="18" charset="0"/>
                          </a:rPr>
                        </m:ctrlPr>
                      </m:dPr>
                      <m:e>
                        <m:sSub>
                          <m:sSubPr>
                            <m:ctrlPr>
                              <a:rPr lang="en-US" sz="1100" i="1">
                                <a:solidFill>
                                  <a:prstClr val="black"/>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rf</m:t>
                            </m:r>
                          </m:e>
                          <m:sub>
                            <m:r>
                              <a:rPr lang="en-US" sz="1100" b="0" i="0" smtClean="0">
                                <a:solidFill>
                                  <a:prstClr val="black"/>
                                </a:solidFill>
                                <a:latin typeface="Cambria Math" panose="02040503050406030204" pitchFamily="18" charset="0"/>
                              </a:rPr>
                              <m:t>0</m:t>
                            </m:r>
                          </m:sub>
                        </m:sSub>
                        <m:r>
                          <a:rPr lang="en-US" sz="1100">
                            <a:solidFill>
                              <a:prstClr val="black"/>
                            </a:solidFill>
                            <a:latin typeface="Cambria Math" panose="02040503050406030204" pitchFamily="18" charset="0"/>
                          </a:rPr>
                          <m:t> −</m:t>
                        </m:r>
                        <m:acc>
                          <m:accPr>
                            <m:chr m:val="̂"/>
                            <m:ctrlPr>
                              <a:rPr lang="en-US" sz="1100" i="1">
                                <a:solidFill>
                                  <a:srgbClr val="313131"/>
                                </a:solidFill>
                                <a:latin typeface="Cambria Math" panose="02040503050406030204" pitchFamily="18" charset="0"/>
                              </a:rPr>
                            </m:ctrlPr>
                          </m:accPr>
                          <m:e>
                            <m:sSub>
                              <m:sSubPr>
                                <m:ctrlPr>
                                  <a:rPr lang="en-US" sz="1100" i="1">
                                    <a:solidFill>
                                      <a:srgbClr val="313131"/>
                                    </a:solidFill>
                                    <a:latin typeface="Cambria Math" panose="02040503050406030204" pitchFamily="18" charset="0"/>
                                  </a:rPr>
                                </m:ctrlPr>
                              </m:sSubPr>
                              <m:e>
                                <m:r>
                                  <a:rPr lang="en-US" sz="1100" i="1">
                                    <a:solidFill>
                                      <a:srgbClr val="313131"/>
                                    </a:solidFill>
                                    <a:latin typeface="Cambria Math" panose="02040503050406030204" pitchFamily="18" charset="0"/>
                                  </a:rPr>
                                  <m:t>𝑚</m:t>
                                </m:r>
                              </m:e>
                              <m:sub>
                                <m:r>
                                  <a:rPr lang="en-US" sz="1100" i="1">
                                    <a:solidFill>
                                      <a:srgbClr val="313131"/>
                                    </a:solidFill>
                                    <a:latin typeface="Cambria Math" panose="02040503050406030204" pitchFamily="18" charset="0"/>
                                  </a:rPr>
                                  <m:t>𝑗</m:t>
                                </m:r>
                              </m:sub>
                            </m:sSub>
                          </m:e>
                        </m:acc>
                      </m:e>
                    </m:d>
                    <m:r>
                      <a:rPr lang="en-US" sz="1100" i="1">
                        <a:solidFill>
                          <a:srgbClr val="313131"/>
                        </a:solidFill>
                        <a:latin typeface="Cambria Math" panose="02040503050406030204" pitchFamily="18" charset="0"/>
                      </a:rPr>
                      <m:t>)</m:t>
                    </m:r>
                  </m:oMath>
                </a14:m>
                <a:endParaRPr lang="en-US" sz="1200" dirty="0">
                  <a:solidFill>
                    <a:srgbClr val="313131"/>
                  </a:solidFill>
                </a:endParaRPr>
              </a:p>
              <a:p>
                <a:pPr marL="342900" indent="-342900" algn="just">
                  <a:spcBef>
                    <a:spcPts val="600"/>
                  </a:spcBef>
                  <a:buSzPct val="100000"/>
                  <a:buAutoNum type="arabicPeriod"/>
                </a:pPr>
                <a:r>
                  <a:rPr lang="en-US" sz="1200" dirty="0">
                    <a:solidFill>
                      <a:srgbClr val="313131"/>
                    </a:solidFill>
                  </a:rPr>
                  <a:t>Run through </a:t>
                </a:r>
                <a14:m>
                  <m:oMath xmlns:m="http://schemas.openxmlformats.org/officeDocument/2006/math">
                    <m:r>
                      <a:rPr lang="en-US" sz="1200" i="1" dirty="0" smtClean="0">
                        <a:solidFill>
                          <a:srgbClr val="313131"/>
                        </a:solidFill>
                        <a:latin typeface="Cambria Math" panose="02040503050406030204" pitchFamily="18" charset="0"/>
                      </a:rPr>
                      <m:t>𝑓</m:t>
                    </m:r>
                  </m:oMath>
                </a14:m>
                <a:r>
                  <a:rPr lang="en-US" sz="1200" dirty="0">
                    <a:solidFill>
                      <a:srgbClr val="313131"/>
                    </a:solidFill>
                  </a:rPr>
                  <a:t> and update variables according to the following logic :</a:t>
                </a:r>
              </a:p>
              <a:p>
                <a:pPr marL="342900" indent="-342900" algn="just">
                  <a:spcBef>
                    <a:spcPts val="600"/>
                  </a:spcBef>
                  <a:buSzPct val="100000"/>
                  <a:buAutoNum type="arabicPeriod"/>
                </a:pPr>
                <a:endParaRPr lang="en-GB" sz="1200" dirty="0">
                  <a:solidFill>
                    <a:srgbClr val="313131"/>
                  </a:solidFill>
                </a:endParaRPr>
              </a:p>
            </p:txBody>
          </p:sp>
        </mc:Choice>
        <mc:Fallback xmlns="">
          <p:sp>
            <p:nvSpPr>
              <p:cNvPr id="11" name="TextBox 10">
                <a:extLst>
                  <a:ext uri="{FF2B5EF4-FFF2-40B4-BE49-F238E27FC236}">
                    <a16:creationId xmlns:a16="http://schemas.microsoft.com/office/drawing/2014/main" id="{C4D9EAFC-451D-5E4E-4FAA-EA05A9E4615B}"/>
                  </a:ext>
                </a:extLst>
              </p:cNvPr>
              <p:cNvSpPr txBox="1">
                <a:spLocks noRot="1" noChangeAspect="1" noMove="1" noResize="1" noEditPoints="1" noAdjustHandles="1" noChangeArrowheads="1" noChangeShapeType="1" noTextEdit="1"/>
              </p:cNvSpPr>
              <p:nvPr/>
            </p:nvSpPr>
            <p:spPr>
              <a:xfrm>
                <a:off x="424287" y="3964129"/>
                <a:ext cx="10607707" cy="1505990"/>
              </a:xfrm>
              <a:prstGeom prst="rect">
                <a:avLst/>
              </a:prstGeom>
              <a:blipFill>
                <a:blip r:embed="rId6"/>
                <a:stretch>
                  <a:fillRect l="-920" t="-3239"/>
                </a:stretch>
              </a:blipFill>
            </p:spPr>
            <p:txBody>
              <a:bodyPr/>
              <a:lstStyle/>
              <a:p>
                <a:r>
                  <a:rPr lang="en-GB">
                    <a:noFill/>
                  </a:rPr>
                  <a:t> </a:t>
                </a:r>
              </a:p>
            </p:txBody>
          </p:sp>
        </mc:Fallback>
      </mc:AlternateContent>
    </p:spTree>
    <p:extLst>
      <p:ext uri="{BB962C8B-B14F-4D97-AF65-F5344CB8AC3E}">
        <p14:creationId xmlns:p14="http://schemas.microsoft.com/office/powerpoint/2010/main" val="11819246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346145" y="1895988"/>
            <a:ext cx="11042709" cy="4301883"/>
          </a:xfrm>
          <a:prstGeom prst="rect">
            <a:avLst/>
          </a:prstGeom>
          <a:noFill/>
          <a:ln w="19050" algn="ctr">
            <a:solidFill>
              <a:schemeClr val="accent1"/>
            </a:solidFill>
            <a:prstDash val="dash"/>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endParaRPr>
          </a:p>
        </p:txBody>
      </p:sp>
      <p:sp>
        <p:nvSpPr>
          <p:cNvPr id="33" name="TextBox 32"/>
          <p:cNvSpPr txBox="1"/>
          <p:nvPr/>
        </p:nvSpPr>
        <p:spPr bwMode="auto">
          <a:xfrm>
            <a:off x="346145" y="1223713"/>
            <a:ext cx="10742203" cy="532334"/>
          </a:xfrm>
          <a:prstGeom prst="rect">
            <a:avLst/>
          </a:prstGeom>
          <a:noFill/>
          <a:ln w="9525">
            <a:solidFill>
              <a:schemeClr val="tx2"/>
            </a:solidFill>
            <a:prstDash val="dash"/>
          </a:ln>
        </p:spPr>
        <p:txBody>
          <a:bodyPr lIns="72000" tIns="72000" rIns="108000" bIns="72000" anchor="ctr"/>
          <a:lstStyle/>
          <a:p>
            <a:pPr algn="ctr" defTabSz="957998">
              <a:defRPr/>
            </a:pPr>
            <a:endParaRPr lang="en-US" sz="2000" dirty="0">
              <a:solidFill>
                <a:srgbClr val="313131"/>
              </a:solidFill>
            </a:endParaRPr>
          </a:p>
          <a:p>
            <a:pPr algn="ctr" defTabSz="957998">
              <a:defRPr/>
            </a:pPr>
            <a:r>
              <a:rPr lang="en-US" sz="2000" dirty="0">
                <a:solidFill>
                  <a:srgbClr val="313131"/>
                </a:solidFill>
              </a:rPr>
              <a:t>Update logic</a:t>
            </a: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p:sp>
        <p:nvSpPr>
          <p:cNvPr id="25" name="TextBox 24"/>
          <p:cNvSpPr txBox="1"/>
          <p:nvPr/>
        </p:nvSpPr>
        <p:spPr>
          <a:xfrm rot="1092905">
            <a:off x="10033365" y="1103521"/>
            <a:ext cx="1924784" cy="36073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lIns="36000" tIns="36000" rIns="36000" bIns="3600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US"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rPr>
              <a:t>Category II</a:t>
            </a:r>
            <a:endParaRPr kumimoji="0" lang="en-GB"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endParaRPr>
          </a:p>
        </p:txBody>
      </p:sp>
      <p:grpSp>
        <p:nvGrpSpPr>
          <p:cNvPr id="36" name="Group 35"/>
          <p:cNvGrpSpPr/>
          <p:nvPr/>
        </p:nvGrpSpPr>
        <p:grpSpPr>
          <a:xfrm>
            <a:off x="10924379" y="66620"/>
            <a:ext cx="1154088" cy="690668"/>
            <a:chOff x="867595" y="-118878"/>
            <a:chExt cx="11367025" cy="7062119"/>
          </a:xfrm>
        </p:grpSpPr>
        <p:pic>
          <p:nvPicPr>
            <p:cNvPr id="37" name="Picture 36">
              <a:extLst>
                <a:ext uri="{FF2B5EF4-FFF2-40B4-BE49-F238E27FC236}">
                  <a16:creationId xmlns:a16="http://schemas.microsoft.com/office/drawing/2014/main" id="{D2A330F2-E865-4CA6-81A0-366197D31A86}"/>
                </a:ext>
              </a:extLst>
            </p:cNvPr>
            <p:cNvPicPr>
              <a:picLocks noChangeAspect="1"/>
            </p:cNvPicPr>
            <p:nvPr/>
          </p:nvPicPr>
          <p:blipFill>
            <a:blip r:embed="rId2"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38" name="Group 37"/>
            <p:cNvGrpSpPr/>
            <p:nvPr/>
          </p:nvGrpSpPr>
          <p:grpSpPr>
            <a:xfrm>
              <a:off x="867595" y="4638080"/>
              <a:ext cx="3124200" cy="2062813"/>
              <a:chOff x="952835" y="4382354"/>
              <a:chExt cx="3124200" cy="2062813"/>
            </a:xfrm>
          </p:grpSpPr>
          <p:sp>
            <p:nvSpPr>
              <p:cNvPr id="46"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2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7" name="Rectangle 46">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grpSp>
        <p:grpSp>
          <p:nvGrpSpPr>
            <p:cNvPr id="39" name="Group 38"/>
            <p:cNvGrpSpPr/>
            <p:nvPr/>
          </p:nvGrpSpPr>
          <p:grpSpPr>
            <a:xfrm>
              <a:off x="4204252" y="-118878"/>
              <a:ext cx="6796900" cy="5431513"/>
              <a:chOff x="4204252" y="-118878"/>
              <a:chExt cx="6796900" cy="5431513"/>
            </a:xfrm>
          </p:grpSpPr>
          <p:sp>
            <p:nvSpPr>
              <p:cNvPr id="40" name="Rectangle 39">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1"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2" name="Rectangle 41">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3"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4" name="Rectangle 43">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5"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grpSp>
      </p:grpSp>
      <p:sp>
        <p:nvSpPr>
          <p:cNvPr id="48" name="Title 3"/>
          <p:cNvSpPr>
            <a:spLocks noGrp="1"/>
          </p:cNvSpPr>
          <p:nvPr>
            <p:ph type="title"/>
          </p:nvPr>
        </p:nvSpPr>
        <p:spPr>
          <a:xfrm>
            <a:off x="469900" y="402587"/>
            <a:ext cx="11252200" cy="334102"/>
          </a:xfrm>
        </p:spPr>
        <p:txBody>
          <a:bodyPr/>
          <a:lstStyle/>
          <a:p>
            <a:r>
              <a:rPr lang="en-US" sz="2000" dirty="0"/>
              <a:t>Model Calibration HMCEV</a:t>
            </a:r>
            <a:endParaRPr lang="en-GB" sz="2000" dirty="0"/>
          </a:p>
        </p:txBody>
      </p:sp>
      <p:sp>
        <p:nvSpPr>
          <p:cNvPr id="2" name="Title 2">
            <a:extLst>
              <a:ext uri="{FF2B5EF4-FFF2-40B4-BE49-F238E27FC236}">
                <a16:creationId xmlns:a16="http://schemas.microsoft.com/office/drawing/2014/main" id="{59508C07-38D2-D1B4-ACC8-59BC577A89CD}"/>
              </a:ext>
            </a:extLst>
          </p:cNvPr>
          <p:cNvSpPr txBox="1">
            <a:spLocks/>
          </p:cNvSpPr>
          <p:nvPr/>
        </p:nvSpPr>
        <p:spPr bwMode="gray">
          <a:xfrm>
            <a:off x="477969" y="736689"/>
            <a:ext cx="11188700" cy="6985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n-lt"/>
                <a:ea typeface="+mj-ea"/>
                <a:cs typeface="Calibri Light" panose="020F0302020204030204" pitchFamily="34" charset="0"/>
              </a:defRPr>
            </a:lvl1pPr>
          </a:lstStyle>
          <a:p>
            <a:r>
              <a:rPr lang="en-US" sz="1800" dirty="0">
                <a:solidFill>
                  <a:schemeClr val="tx1">
                    <a:lumMod val="50000"/>
                    <a:lumOff val="50000"/>
                  </a:schemeClr>
                </a:solidFill>
              </a:rPr>
              <a:t>Hidden state estimation Module</a:t>
            </a:r>
            <a:endParaRPr lang="en-GB" sz="1800" dirty="0">
              <a:solidFill>
                <a:schemeClr val="tx1">
                  <a:lumMod val="50000"/>
                  <a:lumOff val="50000"/>
                </a:schemeClr>
              </a:solidFill>
            </a:endParaRP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938A560B-5A5D-C390-B2C1-008025ACEB76}"/>
                  </a:ext>
                </a:extLst>
              </p:cNvPr>
              <p:cNvGraphicFramePr>
                <a:graphicFrameLocks noGrp="1"/>
              </p:cNvGraphicFramePr>
              <p:nvPr>
                <p:extLst>
                  <p:ext uri="{D42A27DB-BD31-4B8C-83A1-F6EECF244321}">
                    <p14:modId xmlns:p14="http://schemas.microsoft.com/office/powerpoint/2010/main" val="361211952"/>
                  </p:ext>
                </p:extLst>
              </p:nvPr>
            </p:nvGraphicFramePr>
            <p:xfrm>
              <a:off x="434448" y="1983518"/>
              <a:ext cx="10828700" cy="1352014"/>
            </p:xfrm>
            <a:graphic>
              <a:graphicData uri="http://schemas.openxmlformats.org/drawingml/2006/table">
                <a:tbl>
                  <a:tblPr firstRow="1" bandRow="1">
                    <a:tableStyleId>{5C22544A-7EE6-4342-B048-85BDC9FD1C3A}</a:tableStyleId>
                  </a:tblPr>
                  <a:tblGrid>
                    <a:gridCol w="1961619">
                      <a:extLst>
                        <a:ext uri="{9D8B030D-6E8A-4147-A177-3AD203B41FA5}">
                          <a16:colId xmlns:a16="http://schemas.microsoft.com/office/drawing/2014/main" val="3789782365"/>
                        </a:ext>
                      </a:extLst>
                    </a:gridCol>
                    <a:gridCol w="2514600">
                      <a:extLst>
                        <a:ext uri="{9D8B030D-6E8A-4147-A177-3AD203B41FA5}">
                          <a16:colId xmlns:a16="http://schemas.microsoft.com/office/drawing/2014/main" val="2184250136"/>
                        </a:ext>
                      </a:extLst>
                    </a:gridCol>
                    <a:gridCol w="3242733">
                      <a:extLst>
                        <a:ext uri="{9D8B030D-6E8A-4147-A177-3AD203B41FA5}">
                          <a16:colId xmlns:a16="http://schemas.microsoft.com/office/drawing/2014/main" val="2285883331"/>
                        </a:ext>
                      </a:extLst>
                    </a:gridCol>
                    <a:gridCol w="3109748">
                      <a:extLst>
                        <a:ext uri="{9D8B030D-6E8A-4147-A177-3AD203B41FA5}">
                          <a16:colId xmlns:a16="http://schemas.microsoft.com/office/drawing/2014/main" val="1780717267"/>
                        </a:ext>
                      </a:extLst>
                    </a:gridCol>
                  </a:tblGrid>
                  <a:tr h="328294">
                    <a:tc>
                      <a:txBody>
                        <a:bodyPr/>
                        <a:lstStyle/>
                        <a:p>
                          <a:pPr algn="ctr"/>
                          <a:endParaRPr lang="en-GB" sz="11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𝒇</m:t>
                                    </m:r>
                                  </m:e>
                                  <m:sub>
                                    <m:r>
                                      <a:rPr lang="en-US" sz="1100" b="1" i="1" smtClean="0">
                                        <a:latin typeface="Cambria Math" panose="02040503050406030204" pitchFamily="18" charset="0"/>
                                      </a:rPr>
                                      <m:t>𝒊</m:t>
                                    </m:r>
                                  </m:sub>
                                </m:sSub>
                                <m:r>
                                  <a:rPr lang="en-US" sz="1100" b="1" i="1" smtClean="0">
                                    <a:latin typeface="Cambria Math" panose="02040503050406030204" pitchFamily="18" charset="0"/>
                                  </a:rPr>
                                  <m:t>&lt;−</m:t>
                                </m:r>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𝒂</m:t>
                                    </m:r>
                                  </m:e>
                                  <m:sub>
                                    <m:r>
                                      <a:rPr lang="en-US" sz="1100" b="1" i="1" smtClean="0">
                                        <a:latin typeface="Cambria Math" panose="02040503050406030204" pitchFamily="18" charset="0"/>
                                      </a:rPr>
                                      <m:t>𝟐</m:t>
                                    </m:r>
                                  </m:sub>
                                </m:sSub>
                              </m:oMath>
                            </m:oMathPara>
                          </a14:m>
                          <a:endParaRPr lang="en-GB" sz="11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𝒇</m:t>
                                    </m:r>
                                  </m:e>
                                  <m:sub>
                                    <m:r>
                                      <a:rPr lang="en-US" sz="1100" b="1" i="1" smtClean="0">
                                        <a:latin typeface="Cambria Math" panose="02040503050406030204" pitchFamily="18" charset="0"/>
                                      </a:rPr>
                                      <m:t>𝒊</m:t>
                                    </m:r>
                                  </m:sub>
                                </m:sSub>
                                <m:r>
                                  <a:rPr lang="en-US" sz="1100" b="1" i="1" smtClean="0">
                                    <a:latin typeface="Cambria Math" panose="02040503050406030204" pitchFamily="18" charset="0"/>
                                  </a:rPr>
                                  <m:t>≥−</m:t>
                                </m:r>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𝒂</m:t>
                                    </m:r>
                                  </m:e>
                                  <m:sub>
                                    <m:r>
                                      <a:rPr lang="en-US" sz="1100" b="1" i="1" smtClean="0">
                                        <a:latin typeface="Cambria Math" panose="02040503050406030204" pitchFamily="18" charset="0"/>
                                      </a:rPr>
                                      <m:t>𝟐</m:t>
                                    </m:r>
                                  </m:sub>
                                </m:sSub>
                              </m:oMath>
                            </m:oMathPara>
                          </a14:m>
                          <a:endParaRPr lang="en-GB" sz="1100" dirty="0"/>
                        </a:p>
                      </a:txBody>
                      <a:tcPr/>
                    </a:tc>
                    <a:tc>
                      <a:txBody>
                        <a:bodyPr/>
                        <a:lstStyle/>
                        <a:p>
                          <a:pPr algn="ctr"/>
                          <a:endParaRPr lang="en-GB" sz="1100" dirty="0"/>
                        </a:p>
                      </a:txBody>
                      <a:tcPr/>
                    </a:tc>
                    <a:extLst>
                      <a:ext uri="{0D108BD9-81ED-4DB2-BD59-A6C34878D82A}">
                        <a16:rowId xmlns:a16="http://schemas.microsoft.com/office/drawing/2014/main" val="1931914802"/>
                      </a:ext>
                    </a:extLst>
                  </a:tr>
                  <a:tr h="1023720">
                    <a:tc>
                      <a:txBody>
                        <a:bodyPr/>
                        <a:lstStyle/>
                        <a:p>
                          <a:pPr algn="ctr"/>
                          <a14:m>
                            <m:oMath xmlns:m="http://schemas.openxmlformats.org/officeDocument/2006/math">
                              <m:r>
                                <a:rPr lang="en-US" sz="1100" i="1" dirty="0" smtClean="0">
                                  <a:latin typeface="Cambria Math" panose="02040503050406030204" pitchFamily="18" charset="0"/>
                                </a:rPr>
                                <m:t>𝐿𝑎𝑠𝑡</m:t>
                              </m:r>
                              <m:r>
                                <a:rPr lang="en-US" sz="1100" i="1" dirty="0" smtClean="0">
                                  <a:latin typeface="Cambria Math" panose="02040503050406030204" pitchFamily="18" charset="0"/>
                                </a:rPr>
                                <m:t> </m:t>
                              </m:r>
                              <m:r>
                                <a:rPr lang="en-US" sz="1100" i="1" dirty="0" smtClean="0">
                                  <a:latin typeface="Cambria Math" panose="02040503050406030204" pitchFamily="18" charset="0"/>
                                </a:rPr>
                                <m:t>𝑚𝑜𝑣𝑒𝑚𝑒𝑛𝑡</m:t>
                              </m:r>
                              <m:r>
                                <a:rPr lang="en-US" sz="1100" i="1" dirty="0" smtClean="0">
                                  <a:latin typeface="Cambria Math" panose="02040503050406030204" pitchFamily="18" charset="0"/>
                                </a:rPr>
                                <m:t> = −1</m:t>
                              </m:r>
                            </m:oMath>
                          </a14:m>
                          <a:r>
                            <a:rPr lang="en-GB" sz="1100" dirty="0"/>
                            <a:t> </a:t>
                          </a:r>
                          <a:r>
                            <a:rPr lang="en-US" sz="1100" dirty="0"/>
                            <a:t>(transitioning to a higher regime)</a:t>
                          </a:r>
                          <a:endParaRPr lang="en-GB" sz="1100" dirty="0"/>
                        </a:p>
                      </a:txBody>
                      <a:tcPr/>
                    </a:tc>
                    <a:tc>
                      <a:txBody>
                        <a:bodyPr/>
                        <a:lstStyle/>
                        <a:p>
                          <a:pPr algn="ctr"/>
                          <a:r>
                            <a:rPr lang="en-US" sz="1100" dirty="0"/>
                            <a:t>/</a:t>
                          </a:r>
                          <a:endParaRPr lang="en-GB" sz="11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𝑀𝑜𝑣𝑒𝑚𝑒𝑛𝑡</m:t>
                                </m:r>
                                <m:r>
                                  <a:rPr lang="en-US" sz="1100" b="0" i="1" smtClean="0">
                                    <a:latin typeface="Cambria Math" panose="02040503050406030204" pitchFamily="18" charset="0"/>
                                  </a:rPr>
                                  <m:t>=0</m:t>
                                </m:r>
                              </m:oMath>
                            </m:oMathPara>
                          </a14:m>
                          <a:endParaRPr lang="en-GB" sz="1100" dirty="0"/>
                        </a:p>
                        <a:p>
                          <a:pPr algn="ctr"/>
                          <a:r>
                            <a:rPr lang="en-US" sz="1100" dirty="0"/>
                            <a:t>Append </a:t>
                          </a:r>
                          <a14:m>
                            <m:oMath xmlns:m="http://schemas.openxmlformats.org/officeDocument/2006/math">
                              <m:r>
                                <a:rPr lang="en-US" sz="1100" i="1" dirty="0" smtClean="0">
                                  <a:latin typeface="Cambria Math" panose="02040503050406030204" pitchFamily="18" charset="0"/>
                                </a:rPr>
                                <m:t>(</m:t>
                              </m:r>
                              <m:r>
                                <a:rPr lang="en-US" sz="1100" i="1" dirty="0" smtClean="0">
                                  <a:latin typeface="Cambria Math" panose="02040503050406030204" pitchFamily="18" charset="0"/>
                                </a:rPr>
                                <m:t>𝑙𝑎𝑠𝑡</m:t>
                              </m:r>
                              <m:r>
                                <a:rPr lang="en-US" sz="1100" i="1" dirty="0" smtClean="0">
                                  <a:latin typeface="Cambria Math" panose="02040503050406030204" pitchFamily="18" charset="0"/>
                                </a:rPr>
                                <m:t> </m:t>
                              </m:r>
                              <m:r>
                                <a:rPr lang="en-US" sz="1100" i="1" dirty="0" smtClean="0">
                                  <a:latin typeface="Cambria Math" panose="02040503050406030204" pitchFamily="18" charset="0"/>
                                </a:rPr>
                                <m:t>𝑐h𝑎𝑛𝑔𝑒</m:t>
                              </m:r>
                              <m:r>
                                <a:rPr lang="en-US" sz="1100" i="1" dirty="0" smtClean="0">
                                  <a:latin typeface="Cambria Math" panose="02040503050406030204" pitchFamily="18" charset="0"/>
                                </a:rPr>
                                <m:t> ,</m:t>
                              </m:r>
                              <m:r>
                                <a:rPr lang="en-US" sz="1100" i="1" dirty="0" err="1">
                                  <a:latin typeface="Cambria Math" panose="02040503050406030204" pitchFamily="18" charset="0"/>
                                </a:rPr>
                                <m:t>𝑖</m:t>
                              </m:r>
                              <m:r>
                                <a:rPr lang="en-US" sz="1100" b="0" i="1" dirty="0" smtClean="0">
                                  <a:latin typeface="Cambria Math" panose="02040503050406030204" pitchFamily="18" charset="0"/>
                                </a:rPr>
                                <m:t> </m:t>
                              </m:r>
                              <m:r>
                                <a:rPr lang="en-US" sz="1100" i="1" dirty="0">
                                  <a:latin typeface="Cambria Math" panose="02040503050406030204" pitchFamily="18" charset="0"/>
                                </a:rPr>
                                <m:t>) </m:t>
                              </m:r>
                            </m:oMath>
                          </a14:m>
                          <a:r>
                            <a:rPr lang="en-US" sz="1100" dirty="0"/>
                            <a:t>to </a:t>
                          </a:r>
                          <a14:m>
                            <m:oMath xmlns:m="http://schemas.openxmlformats.org/officeDocument/2006/math">
                              <m:sSub>
                                <m:sSubPr>
                                  <m:ctrlPr>
                                    <a:rPr lang="en-US" sz="1100" b="0" i="1" smtClean="0">
                                      <a:solidFill>
                                        <a:srgbClr val="313131"/>
                                      </a:solidFill>
                                      <a:latin typeface="Cambria Math" panose="02040503050406030204" pitchFamily="18" charset="0"/>
                                    </a:rPr>
                                  </m:ctrlPr>
                                </m:sSubPr>
                                <m:e>
                                  <m:r>
                                    <a:rPr lang="en-US" sz="1100" b="0" i="1" smtClean="0">
                                      <a:solidFill>
                                        <a:srgbClr val="313131"/>
                                      </a:solidFill>
                                      <a:latin typeface="Cambria Math" panose="02040503050406030204" pitchFamily="18" charset="0"/>
                                    </a:rPr>
                                    <m:t>𝑇</m:t>
                                  </m:r>
                                </m:e>
                                <m:sub>
                                  <m:r>
                                    <a:rPr lang="en-US" sz="1100" b="0" i="1" smtClean="0">
                                      <a:solidFill>
                                        <a:srgbClr val="313131"/>
                                      </a:solidFill>
                                      <a:latin typeface="Cambria Math" panose="02040503050406030204" pitchFamily="18" charset="0"/>
                                    </a:rPr>
                                    <m:t>𝑙𝑖𝑠𝑡</m:t>
                                  </m:r>
                                </m:sub>
                              </m:sSub>
                            </m:oMath>
                          </a14:m>
                          <a:r>
                            <a:rPr lang="en-US" sz="1100" dirty="0">
                              <a:solidFill>
                                <a:srgbClr val="313131"/>
                              </a:solidFill>
                            </a:rPr>
                            <a:t> </a:t>
                          </a:r>
                          <a:endParaRPr lang="en-US" sz="1100" dirty="0"/>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𝑠</m:t>
                                    </m:r>
                                  </m:e>
                                  <m:sub>
                                    <m:r>
                                      <a:rPr lang="en-US" sz="1100" b="0" i="1" smtClean="0">
                                        <a:latin typeface="Cambria Math" panose="02040503050406030204" pitchFamily="18" charset="0"/>
                                      </a:rPr>
                                      <m:t>𝑙𝑎𝑠𝑡</m:t>
                                    </m:r>
                                    <m:r>
                                      <a:rPr lang="en-US" sz="1100" b="0" i="1" smtClean="0">
                                        <a:latin typeface="Cambria Math" panose="02040503050406030204" pitchFamily="18" charset="0"/>
                                      </a:rPr>
                                      <m:t> </m:t>
                                    </m:r>
                                    <m:r>
                                      <a:rPr lang="en-US" sz="1100" b="0" i="1" smtClean="0">
                                        <a:latin typeface="Cambria Math" panose="02040503050406030204" pitchFamily="18" charset="0"/>
                                      </a:rPr>
                                      <m:t>𝑠𝑡𝑎𝑡𝑒</m:t>
                                    </m:r>
                                    <m:r>
                                      <a:rPr lang="en-US" sz="1100" b="0" i="1" smtClean="0">
                                        <a:latin typeface="Cambria Math" panose="02040503050406030204" pitchFamily="18" charset="0"/>
                                      </a:rPr>
                                      <m:t> </m:t>
                                    </m:r>
                                    <m:r>
                                      <a:rPr lang="en-US" sz="1100" b="0" i="1" smtClean="0">
                                        <a:latin typeface="Cambria Math" panose="02040503050406030204" pitchFamily="18" charset="0"/>
                                      </a:rPr>
                                      <m:t>𝑐h𝑎𝑛𝑔𝑒</m:t>
                                    </m:r>
                                    <m:r>
                                      <a:rPr lang="en-US" sz="1100" b="0" i="1" smtClean="0">
                                        <a:latin typeface="Cambria Math" panose="02040503050406030204" pitchFamily="18" charset="0"/>
                                      </a:rPr>
                                      <m:t>:</m:t>
                                    </m:r>
                                    <m:r>
                                      <a:rPr lang="en-US" sz="1100" b="0" i="1" smtClean="0">
                                        <a:latin typeface="Cambria Math" panose="02040503050406030204" pitchFamily="18" charset="0"/>
                                      </a:rPr>
                                      <m:t>𝑖</m:t>
                                    </m:r>
                                  </m:sub>
                                </m:sSub>
                                <m:r>
                                  <a:rPr lang="en-US" sz="1100" b="0" i="0" smtClean="0">
                                    <a:latin typeface="Cambria Math" panose="02040503050406030204" pitchFamily="18" charset="0"/>
                                  </a:rPr>
                                  <m:t>=</m:t>
                                </m:r>
                                <m:sSub>
                                  <m:sSubPr>
                                    <m:ctrlPr>
                                      <a:rPr lang="en-US" sz="1100" b="0" i="1" smtClean="0">
                                        <a:latin typeface="Cambria Math" panose="02040503050406030204" pitchFamily="18" charset="0"/>
                                      </a:rPr>
                                    </m:ctrlPr>
                                  </m:sSubPr>
                                  <m:e>
                                    <m:r>
                                      <m:rPr>
                                        <m:sty m:val="p"/>
                                      </m:rPr>
                                      <a:rPr lang="en-US" sz="1100" b="0" i="0" smtClean="0">
                                        <a:latin typeface="Cambria Math" panose="02040503050406030204" pitchFamily="18" charset="0"/>
                                      </a:rPr>
                                      <m:t>argmin</m:t>
                                    </m:r>
                                  </m:e>
                                  <m:sub>
                                    <m:r>
                                      <m:rPr>
                                        <m:sty m:val="p"/>
                                      </m:rPr>
                                      <a:rPr lang="en-US" sz="1100" b="0" i="0" smtClean="0">
                                        <a:latin typeface="Cambria Math" panose="02040503050406030204" pitchFamily="18" charset="0"/>
                                      </a:rPr>
                                      <m:t>j</m:t>
                                    </m:r>
                                    <m:r>
                                      <a:rPr lang="en-US" sz="1100" b="0" i="0" smtClean="0">
                                        <a:latin typeface="Cambria Math" panose="02040503050406030204" pitchFamily="18" charset="0"/>
                                      </a:rPr>
                                      <m:t> </m:t>
                                    </m:r>
                                    <m:r>
                                      <a:rPr lang="en-US" sz="1100" b="0" i="1" smtClean="0">
                                        <a:latin typeface="Cambria Math" panose="02040503050406030204" pitchFamily="18" charset="0"/>
                                        <a:ea typeface="Cambria Math" panose="02040503050406030204" pitchFamily="18" charset="0"/>
                                      </a:rPr>
                                      <m:t>∈{0,..</m:t>
                                    </m:r>
                                    <m:r>
                                      <a:rPr lang="en-US" sz="1100" b="0" i="1" smtClean="0">
                                        <a:latin typeface="Cambria Math" panose="02040503050406030204" pitchFamily="18" charset="0"/>
                                        <a:ea typeface="Cambria Math" panose="02040503050406030204" pitchFamily="18" charset="0"/>
                                      </a:rPr>
                                      <m:t>𝑘</m:t>
                                    </m:r>
                                    <m:r>
                                      <a:rPr lang="en-US" sz="1100" b="0" i="1" smtClean="0">
                                        <a:latin typeface="Cambria Math" panose="02040503050406030204" pitchFamily="18" charset="0"/>
                                        <a:ea typeface="Cambria Math" panose="02040503050406030204" pitchFamily="18" charset="0"/>
                                      </a:rPr>
                                      <m:t>}</m:t>
                                    </m:r>
                                  </m:sub>
                                </m:sSub>
                                <m:r>
                                  <a:rPr lang="en-US" sz="1100" b="0" i="0" smtClean="0">
                                    <a:latin typeface="Cambria Math" panose="02040503050406030204" pitchFamily="18" charset="0"/>
                                  </a:rPr>
                                  <m:t>(</m:t>
                                </m:r>
                                <m:r>
                                  <m:rPr>
                                    <m:sty m:val="p"/>
                                  </m:rPr>
                                  <a:rPr lang="en-US" sz="1100" b="0" i="0" smtClean="0">
                                    <a:latin typeface="Cambria Math" panose="02040503050406030204" pitchFamily="18" charset="0"/>
                                  </a:rPr>
                                  <m:t>abs</m:t>
                                </m:r>
                                <m:d>
                                  <m:dPr>
                                    <m:ctrlPr>
                                      <a:rPr lang="en-US" sz="1100" b="0" i="1" smtClean="0">
                                        <a:latin typeface="Cambria Math" panose="02040503050406030204" pitchFamily="18" charset="0"/>
                                      </a:rPr>
                                    </m:ctrlPr>
                                  </m:dPr>
                                  <m:e>
                                    <m:sSub>
                                      <m:sSubPr>
                                        <m:ctrlPr>
                                          <a:rPr lang="en-US" sz="1100" b="0" i="1" smtClean="0">
                                            <a:latin typeface="Cambria Math" panose="02040503050406030204" pitchFamily="18" charset="0"/>
                                          </a:rPr>
                                        </m:ctrlPr>
                                      </m:sSubPr>
                                      <m:e>
                                        <m:r>
                                          <m:rPr>
                                            <m:sty m:val="p"/>
                                          </m:rPr>
                                          <a:rPr lang="en-US" sz="1100" b="0" i="0" smtClean="0">
                                            <a:latin typeface="Cambria Math" panose="02040503050406030204" pitchFamily="18" charset="0"/>
                                          </a:rPr>
                                          <m:t>rf</m:t>
                                        </m:r>
                                      </m:e>
                                      <m:sub>
                                        <m:r>
                                          <m:rPr>
                                            <m:sty m:val="p"/>
                                          </m:rPr>
                                          <a:rPr lang="en-US" sz="1100" b="0" i="0" smtClean="0">
                                            <a:latin typeface="Cambria Math" panose="02040503050406030204" pitchFamily="18" charset="0"/>
                                          </a:rPr>
                                          <m:t>i</m:t>
                                        </m:r>
                                      </m:sub>
                                    </m:sSub>
                                    <m:r>
                                      <a:rPr lang="en-US" sz="1100" b="0" i="0" smtClean="0">
                                        <a:latin typeface="Cambria Math" panose="02040503050406030204" pitchFamily="18" charset="0"/>
                                      </a:rPr>
                                      <m:t> −</m:t>
                                    </m:r>
                                    <m:acc>
                                      <m:accPr>
                                        <m:chr m:val="̂"/>
                                        <m:ctrlPr>
                                          <a:rPr lang="en-US" sz="1100" b="0" i="1" smtClean="0">
                                            <a:solidFill>
                                              <a:srgbClr val="313131"/>
                                            </a:solidFill>
                                            <a:latin typeface="Cambria Math" panose="02040503050406030204" pitchFamily="18" charset="0"/>
                                          </a:rPr>
                                        </m:ctrlPr>
                                      </m:accPr>
                                      <m:e>
                                        <m:sSub>
                                          <m:sSubPr>
                                            <m:ctrlPr>
                                              <a:rPr lang="en-US" sz="1100" b="0" i="1" smtClean="0">
                                                <a:solidFill>
                                                  <a:srgbClr val="313131"/>
                                                </a:solidFill>
                                                <a:latin typeface="Cambria Math" panose="02040503050406030204" pitchFamily="18" charset="0"/>
                                              </a:rPr>
                                            </m:ctrlPr>
                                          </m:sSubPr>
                                          <m:e>
                                            <m:r>
                                              <a:rPr lang="en-US" sz="1100" b="0" i="1" smtClean="0">
                                                <a:solidFill>
                                                  <a:srgbClr val="313131"/>
                                                </a:solidFill>
                                                <a:latin typeface="Cambria Math" panose="02040503050406030204" pitchFamily="18" charset="0"/>
                                              </a:rPr>
                                              <m:t>𝑚</m:t>
                                            </m:r>
                                          </m:e>
                                          <m:sub>
                                            <m:r>
                                              <a:rPr lang="en-US" sz="1100" b="0" i="1" smtClean="0">
                                                <a:solidFill>
                                                  <a:srgbClr val="313131"/>
                                                </a:solidFill>
                                                <a:latin typeface="Cambria Math" panose="02040503050406030204" pitchFamily="18" charset="0"/>
                                              </a:rPr>
                                              <m:t>𝑗</m:t>
                                            </m:r>
                                          </m:sub>
                                        </m:sSub>
                                      </m:e>
                                    </m:acc>
                                  </m:e>
                                </m:d>
                                <m:r>
                                  <a:rPr lang="en-US" sz="1100" b="0" i="1" smtClean="0">
                                    <a:solidFill>
                                      <a:srgbClr val="313131"/>
                                    </a:solidFill>
                                    <a:latin typeface="Cambria Math" panose="02040503050406030204" pitchFamily="18" charset="0"/>
                                  </a:rPr>
                                  <m:t>)</m:t>
                                </m:r>
                              </m:oMath>
                            </m:oMathPara>
                          </a14:m>
                          <a:endParaRPr lang="en-US" sz="1100" dirty="0">
                            <a:solidFill>
                              <a:srgbClr val="313131"/>
                            </a:solidFill>
                          </a:endParaRPr>
                        </a:p>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𝑙𝑎𝑠𝑡</m:t>
                                </m:r>
                                <m:r>
                                  <a:rPr lang="en-US" sz="1100" b="0" i="1" smtClean="0">
                                    <a:latin typeface="Cambria Math" panose="02040503050406030204" pitchFamily="18" charset="0"/>
                                  </a:rPr>
                                  <m:t> </m:t>
                                </m:r>
                                <m:r>
                                  <a:rPr lang="en-US" sz="1100" b="0" i="1" smtClean="0">
                                    <a:latin typeface="Cambria Math" panose="02040503050406030204" pitchFamily="18" charset="0"/>
                                  </a:rPr>
                                  <m:t>𝑠𝑡𝑎𝑡𝑒</m:t>
                                </m:r>
                                <m:r>
                                  <a:rPr lang="en-US" sz="1100" b="0" i="1" smtClean="0">
                                    <a:latin typeface="Cambria Math" panose="02040503050406030204" pitchFamily="18" charset="0"/>
                                  </a:rPr>
                                  <m:t> </m:t>
                                </m:r>
                                <m:r>
                                  <a:rPr lang="en-US" sz="1100" b="0" i="1" smtClean="0">
                                    <a:latin typeface="Cambria Math" panose="02040503050406030204" pitchFamily="18" charset="0"/>
                                  </a:rPr>
                                  <m:t>𝑐h𝑎𝑛𝑔𝑒</m:t>
                                </m:r>
                                <m:r>
                                  <a:rPr lang="en-US" sz="1100" b="0" i="1" smtClean="0">
                                    <a:latin typeface="Cambria Math" panose="02040503050406030204" pitchFamily="18" charset="0"/>
                                  </a:rPr>
                                  <m:t>=</m:t>
                                </m:r>
                                <m:r>
                                  <a:rPr lang="en-US" sz="1100" b="0" i="1" smtClean="0">
                                    <a:latin typeface="Cambria Math" panose="02040503050406030204" pitchFamily="18" charset="0"/>
                                  </a:rPr>
                                  <m:t>𝑖</m:t>
                                </m:r>
                              </m:oMath>
                            </m:oMathPara>
                          </a14:m>
                          <a:endParaRPr lang="en-GB" sz="1100" dirty="0"/>
                        </a:p>
                      </a:txBody>
                      <a:tcPr/>
                    </a:tc>
                    <a:tc>
                      <a:txBody>
                        <a:bodyPr/>
                        <a:lstStyle/>
                        <a:p>
                          <a:pPr algn="ctr"/>
                          <a:endParaRPr lang="en-GB" sz="1100" dirty="0"/>
                        </a:p>
                      </a:txBody>
                      <a:tcPr/>
                    </a:tc>
                    <a:extLst>
                      <a:ext uri="{0D108BD9-81ED-4DB2-BD59-A6C34878D82A}">
                        <a16:rowId xmlns:a16="http://schemas.microsoft.com/office/drawing/2014/main" val="809586079"/>
                      </a:ext>
                    </a:extLst>
                  </a:tr>
                </a:tbl>
              </a:graphicData>
            </a:graphic>
          </p:graphicFrame>
        </mc:Choice>
        <mc:Fallback xmlns="">
          <p:graphicFrame>
            <p:nvGraphicFramePr>
              <p:cNvPr id="4" name="Table 4">
                <a:extLst>
                  <a:ext uri="{FF2B5EF4-FFF2-40B4-BE49-F238E27FC236}">
                    <a16:creationId xmlns:a16="http://schemas.microsoft.com/office/drawing/2014/main" id="{938A560B-5A5D-C390-B2C1-008025ACEB76}"/>
                  </a:ext>
                </a:extLst>
              </p:cNvPr>
              <p:cNvGraphicFramePr>
                <a:graphicFrameLocks noGrp="1"/>
              </p:cNvGraphicFramePr>
              <p:nvPr>
                <p:extLst>
                  <p:ext uri="{D42A27DB-BD31-4B8C-83A1-F6EECF244321}">
                    <p14:modId xmlns:p14="http://schemas.microsoft.com/office/powerpoint/2010/main" val="361211952"/>
                  </p:ext>
                </p:extLst>
              </p:nvPr>
            </p:nvGraphicFramePr>
            <p:xfrm>
              <a:off x="434448" y="1983518"/>
              <a:ext cx="10828700" cy="1352014"/>
            </p:xfrm>
            <a:graphic>
              <a:graphicData uri="http://schemas.openxmlformats.org/drawingml/2006/table">
                <a:tbl>
                  <a:tblPr firstRow="1" bandRow="1">
                    <a:tableStyleId>{5C22544A-7EE6-4342-B048-85BDC9FD1C3A}</a:tableStyleId>
                  </a:tblPr>
                  <a:tblGrid>
                    <a:gridCol w="1961619">
                      <a:extLst>
                        <a:ext uri="{9D8B030D-6E8A-4147-A177-3AD203B41FA5}">
                          <a16:colId xmlns:a16="http://schemas.microsoft.com/office/drawing/2014/main" val="3789782365"/>
                        </a:ext>
                      </a:extLst>
                    </a:gridCol>
                    <a:gridCol w="2514600">
                      <a:extLst>
                        <a:ext uri="{9D8B030D-6E8A-4147-A177-3AD203B41FA5}">
                          <a16:colId xmlns:a16="http://schemas.microsoft.com/office/drawing/2014/main" val="2184250136"/>
                        </a:ext>
                      </a:extLst>
                    </a:gridCol>
                    <a:gridCol w="3242733">
                      <a:extLst>
                        <a:ext uri="{9D8B030D-6E8A-4147-A177-3AD203B41FA5}">
                          <a16:colId xmlns:a16="http://schemas.microsoft.com/office/drawing/2014/main" val="2285883331"/>
                        </a:ext>
                      </a:extLst>
                    </a:gridCol>
                    <a:gridCol w="3109748">
                      <a:extLst>
                        <a:ext uri="{9D8B030D-6E8A-4147-A177-3AD203B41FA5}">
                          <a16:colId xmlns:a16="http://schemas.microsoft.com/office/drawing/2014/main" val="1780717267"/>
                        </a:ext>
                      </a:extLst>
                    </a:gridCol>
                  </a:tblGrid>
                  <a:tr h="328294">
                    <a:tc>
                      <a:txBody>
                        <a:bodyPr/>
                        <a:lstStyle/>
                        <a:p>
                          <a:pPr algn="ctr"/>
                          <a:endParaRPr lang="en-GB" sz="1100" dirty="0"/>
                        </a:p>
                      </a:txBody>
                      <a:tcPr/>
                    </a:tc>
                    <a:tc>
                      <a:txBody>
                        <a:bodyPr/>
                        <a:lstStyle/>
                        <a:p>
                          <a:endParaRPr lang="en-US"/>
                        </a:p>
                      </a:txBody>
                      <a:tcPr>
                        <a:blipFill>
                          <a:blip r:embed="rId3"/>
                          <a:stretch>
                            <a:fillRect l="-78208" t="-1852" r="-253269" b="-316667"/>
                          </a:stretch>
                        </a:blipFill>
                      </a:tcPr>
                    </a:tc>
                    <a:tc>
                      <a:txBody>
                        <a:bodyPr/>
                        <a:lstStyle/>
                        <a:p>
                          <a:endParaRPr lang="en-US"/>
                        </a:p>
                      </a:txBody>
                      <a:tcPr>
                        <a:blipFill>
                          <a:blip r:embed="rId3"/>
                          <a:stretch>
                            <a:fillRect l="-138346" t="-1852" r="-96617" b="-316667"/>
                          </a:stretch>
                        </a:blipFill>
                      </a:tcPr>
                    </a:tc>
                    <a:tc>
                      <a:txBody>
                        <a:bodyPr/>
                        <a:lstStyle/>
                        <a:p>
                          <a:pPr algn="ctr"/>
                          <a:endParaRPr lang="en-GB" sz="1100" dirty="0"/>
                        </a:p>
                      </a:txBody>
                      <a:tcPr/>
                    </a:tc>
                    <a:extLst>
                      <a:ext uri="{0D108BD9-81ED-4DB2-BD59-A6C34878D82A}">
                        <a16:rowId xmlns:a16="http://schemas.microsoft.com/office/drawing/2014/main" val="1931914802"/>
                      </a:ext>
                    </a:extLst>
                  </a:tr>
                  <a:tr h="1023720">
                    <a:tc>
                      <a:txBody>
                        <a:bodyPr/>
                        <a:lstStyle/>
                        <a:p>
                          <a:endParaRPr lang="en-US"/>
                        </a:p>
                      </a:txBody>
                      <a:tcPr>
                        <a:blipFill>
                          <a:blip r:embed="rId3"/>
                          <a:stretch>
                            <a:fillRect l="-311" t="-32544" r="-453106" b="-1183"/>
                          </a:stretch>
                        </a:blipFill>
                      </a:tcPr>
                    </a:tc>
                    <a:tc>
                      <a:txBody>
                        <a:bodyPr/>
                        <a:lstStyle/>
                        <a:p>
                          <a:pPr algn="ctr"/>
                          <a:r>
                            <a:rPr lang="en-US" sz="1100" dirty="0"/>
                            <a:t>/</a:t>
                          </a:r>
                          <a:endParaRPr lang="en-GB" sz="1100" dirty="0"/>
                        </a:p>
                      </a:txBody>
                      <a:tcPr/>
                    </a:tc>
                    <a:tc>
                      <a:txBody>
                        <a:bodyPr/>
                        <a:lstStyle/>
                        <a:p>
                          <a:endParaRPr lang="en-US"/>
                        </a:p>
                      </a:txBody>
                      <a:tcPr>
                        <a:blipFill>
                          <a:blip r:embed="rId3"/>
                          <a:stretch>
                            <a:fillRect l="-138346" t="-32544" r="-96617" b="-1183"/>
                          </a:stretch>
                        </a:blipFill>
                      </a:tcPr>
                    </a:tc>
                    <a:tc>
                      <a:txBody>
                        <a:bodyPr/>
                        <a:lstStyle/>
                        <a:p>
                          <a:pPr algn="ctr"/>
                          <a:endParaRPr lang="en-GB" sz="1100" dirty="0"/>
                        </a:p>
                      </a:txBody>
                      <a:tcPr/>
                    </a:tc>
                    <a:extLst>
                      <a:ext uri="{0D108BD9-81ED-4DB2-BD59-A6C34878D82A}">
                        <a16:rowId xmlns:a16="http://schemas.microsoft.com/office/drawing/2014/main" val="80958607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Table 4">
                <a:extLst>
                  <a:ext uri="{FF2B5EF4-FFF2-40B4-BE49-F238E27FC236}">
                    <a16:creationId xmlns:a16="http://schemas.microsoft.com/office/drawing/2014/main" id="{C1150816-E0B1-6057-EFDD-E93780DD2AF5}"/>
                  </a:ext>
                </a:extLst>
              </p:cNvPr>
              <p:cNvGraphicFramePr>
                <a:graphicFrameLocks noGrp="1"/>
              </p:cNvGraphicFramePr>
              <p:nvPr>
                <p:extLst>
                  <p:ext uri="{D42A27DB-BD31-4B8C-83A1-F6EECF244321}">
                    <p14:modId xmlns:p14="http://schemas.microsoft.com/office/powerpoint/2010/main" val="1430084076"/>
                  </p:ext>
                </p:extLst>
              </p:nvPr>
            </p:nvGraphicFramePr>
            <p:xfrm>
              <a:off x="434448" y="4775360"/>
              <a:ext cx="10828700" cy="1384745"/>
            </p:xfrm>
            <a:graphic>
              <a:graphicData uri="http://schemas.openxmlformats.org/drawingml/2006/table">
                <a:tbl>
                  <a:tblPr firstRow="1" bandRow="1">
                    <a:tableStyleId>{5C22544A-7EE6-4342-B048-85BDC9FD1C3A}</a:tableStyleId>
                  </a:tblPr>
                  <a:tblGrid>
                    <a:gridCol w="1961619">
                      <a:extLst>
                        <a:ext uri="{9D8B030D-6E8A-4147-A177-3AD203B41FA5}">
                          <a16:colId xmlns:a16="http://schemas.microsoft.com/office/drawing/2014/main" val="3789782365"/>
                        </a:ext>
                      </a:extLst>
                    </a:gridCol>
                    <a:gridCol w="2531533">
                      <a:extLst>
                        <a:ext uri="{9D8B030D-6E8A-4147-A177-3AD203B41FA5}">
                          <a16:colId xmlns:a16="http://schemas.microsoft.com/office/drawing/2014/main" val="2184250136"/>
                        </a:ext>
                      </a:extLst>
                    </a:gridCol>
                    <a:gridCol w="3234267">
                      <a:extLst>
                        <a:ext uri="{9D8B030D-6E8A-4147-A177-3AD203B41FA5}">
                          <a16:colId xmlns:a16="http://schemas.microsoft.com/office/drawing/2014/main" val="2285883331"/>
                        </a:ext>
                      </a:extLst>
                    </a:gridCol>
                    <a:gridCol w="3101281">
                      <a:extLst>
                        <a:ext uri="{9D8B030D-6E8A-4147-A177-3AD203B41FA5}">
                          <a16:colId xmlns:a16="http://schemas.microsoft.com/office/drawing/2014/main" val="1780717267"/>
                        </a:ext>
                      </a:extLst>
                    </a:gridCol>
                  </a:tblGrid>
                  <a:tr h="247067">
                    <a:tc>
                      <a:txBody>
                        <a:bodyPr/>
                        <a:lstStyle/>
                        <a:p>
                          <a:pPr algn="ctr"/>
                          <a:endParaRPr lang="en-GB" sz="1100" dirty="0"/>
                        </a:p>
                      </a:txBody>
                      <a:tcPr/>
                    </a:tc>
                    <a:tc>
                      <a:txBody>
                        <a:bodyPr/>
                        <a:lstStyle/>
                        <a:p>
                          <a:pPr algn="ctr"/>
                          <a14:m>
                            <m:oMath xmlns:m="http://schemas.openxmlformats.org/officeDocument/2006/math">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𝒇</m:t>
                                  </m:r>
                                </m:e>
                                <m:sub>
                                  <m:r>
                                    <a:rPr lang="en-US" sz="1100" b="1" i="1" smtClean="0">
                                      <a:latin typeface="Cambria Math" panose="02040503050406030204" pitchFamily="18" charset="0"/>
                                    </a:rPr>
                                    <m:t>𝒊</m:t>
                                  </m:r>
                                </m:sub>
                              </m:sSub>
                              <m:r>
                                <a:rPr lang="en-US" sz="1100" b="1" i="1" smtClean="0">
                                  <a:latin typeface="Cambria Math" panose="02040503050406030204" pitchFamily="18" charset="0"/>
                                </a:rPr>
                                <m:t>&lt;−</m:t>
                              </m:r>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𝒂</m:t>
                                  </m:r>
                                </m:e>
                                <m:sub>
                                  <m:r>
                                    <a:rPr lang="en-US" sz="1100" b="1" i="1" smtClean="0">
                                      <a:latin typeface="Cambria Math" panose="02040503050406030204" pitchFamily="18" charset="0"/>
                                    </a:rPr>
                                    <m:t>𝟏</m:t>
                                  </m:r>
                                </m:sub>
                              </m:sSub>
                            </m:oMath>
                          </a14:m>
                          <a:r>
                            <a:rPr lang="en-GB" sz="1100" dirty="0"/>
                            <a:t> and  </a:t>
                          </a:r>
                          <a14:m>
                            <m:oMath xmlns:m="http://schemas.openxmlformats.org/officeDocument/2006/math">
                              <m:acc>
                                <m:accPr>
                                  <m:chr m:val="̂"/>
                                  <m:ctrlPr>
                                    <a:rPr lang="en-US" sz="1100" b="1" i="1" smtClean="0">
                                      <a:latin typeface="Cambria Math" panose="02040503050406030204" pitchFamily="18" charset="0"/>
                                    </a:rPr>
                                  </m:ctrlPr>
                                </m:accPr>
                                <m:e>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𝒔</m:t>
                                      </m:r>
                                    </m:e>
                                    <m:sub>
                                      <m:r>
                                        <a:rPr lang="en-US" sz="1100" b="1" i="1" smtClean="0">
                                          <a:latin typeface="Cambria Math" panose="02040503050406030204" pitchFamily="18" charset="0"/>
                                        </a:rPr>
                                        <m:t>𝒊</m:t>
                                      </m:r>
                                      <m:r>
                                        <a:rPr lang="en-US" sz="1100" b="1" i="1" smtClean="0">
                                          <a:latin typeface="Cambria Math" panose="02040503050406030204" pitchFamily="18" charset="0"/>
                                        </a:rPr>
                                        <m:t>−</m:t>
                                      </m:r>
                                      <m:r>
                                        <a:rPr lang="en-US" sz="1100" b="1" i="1" smtClean="0">
                                          <a:latin typeface="Cambria Math" panose="02040503050406030204" pitchFamily="18" charset="0"/>
                                        </a:rPr>
                                        <m:t>𝟏</m:t>
                                      </m:r>
                                    </m:sub>
                                  </m:sSub>
                                </m:e>
                              </m:acc>
                              <m:r>
                                <a:rPr lang="en-US" sz="1100" b="1" i="1" smtClean="0">
                                  <a:latin typeface="Cambria Math" panose="02040503050406030204" pitchFamily="18" charset="0"/>
                                </a:rPr>
                                <m:t>&gt;</m:t>
                              </m:r>
                              <m:r>
                                <a:rPr lang="en-US" sz="1100" b="1" i="1" smtClean="0">
                                  <a:latin typeface="Cambria Math" panose="02040503050406030204" pitchFamily="18" charset="0"/>
                                </a:rPr>
                                <m:t>𝟎</m:t>
                              </m:r>
                            </m:oMath>
                          </a14:m>
                          <a:endParaRPr lang="en-GB" sz="11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𝒇</m:t>
                                    </m:r>
                                  </m:e>
                                  <m:sub>
                                    <m:r>
                                      <a:rPr lang="en-US" sz="1100" b="1" i="1" smtClean="0">
                                        <a:latin typeface="Cambria Math" panose="02040503050406030204" pitchFamily="18" charset="0"/>
                                      </a:rPr>
                                      <m:t>𝒊</m:t>
                                    </m:r>
                                  </m:sub>
                                </m:sSub>
                                <m:r>
                                  <a:rPr lang="en-US" sz="1100" b="1" i="1" smtClean="0">
                                    <a:latin typeface="Cambria Math" panose="02040503050406030204" pitchFamily="18" charset="0"/>
                                  </a:rPr>
                                  <m:t>&lt;−</m:t>
                                </m:r>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𝒂</m:t>
                                    </m:r>
                                  </m:e>
                                  <m:sub>
                                    <m:r>
                                      <a:rPr lang="en-US" sz="1100" b="1" i="1" smtClean="0">
                                        <a:latin typeface="Cambria Math" panose="02040503050406030204" pitchFamily="18" charset="0"/>
                                      </a:rPr>
                                      <m:t>𝟏</m:t>
                                    </m:r>
                                  </m:sub>
                                </m:sSub>
                                <m:r>
                                  <m:rPr>
                                    <m:nor/>
                                  </m:rPr>
                                  <a:rPr lang="en-GB" sz="1100" dirty="0"/>
                                  <m:t> </m:t>
                                </m:r>
                                <m:r>
                                  <m:rPr>
                                    <m:nor/>
                                  </m:rPr>
                                  <a:rPr lang="en-GB" sz="1100" dirty="0"/>
                                  <m:t>and</m:t>
                                </m:r>
                                <m:r>
                                  <m:rPr>
                                    <m:nor/>
                                  </m:rPr>
                                  <a:rPr lang="en-GB" sz="1100" dirty="0"/>
                                  <m:t>  </m:t>
                                </m:r>
                                <m:acc>
                                  <m:accPr>
                                    <m:chr m:val="̂"/>
                                    <m:ctrlPr>
                                      <a:rPr lang="en-US" sz="1100" b="1" i="1" smtClean="0">
                                        <a:latin typeface="Cambria Math" panose="02040503050406030204" pitchFamily="18" charset="0"/>
                                      </a:rPr>
                                    </m:ctrlPr>
                                  </m:accPr>
                                  <m:e>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𝒔</m:t>
                                        </m:r>
                                      </m:e>
                                      <m:sub>
                                        <m:r>
                                          <a:rPr lang="en-US" sz="1100" b="1" i="1" smtClean="0">
                                            <a:latin typeface="Cambria Math" panose="02040503050406030204" pitchFamily="18" charset="0"/>
                                          </a:rPr>
                                          <m:t>𝒊</m:t>
                                        </m:r>
                                        <m:r>
                                          <a:rPr lang="en-US" sz="1100" b="1" i="1" smtClean="0">
                                            <a:latin typeface="Cambria Math" panose="02040503050406030204" pitchFamily="18" charset="0"/>
                                          </a:rPr>
                                          <m:t>−</m:t>
                                        </m:r>
                                        <m:r>
                                          <a:rPr lang="en-US" sz="1100" b="1" i="1" smtClean="0">
                                            <a:latin typeface="Cambria Math" panose="02040503050406030204" pitchFamily="18" charset="0"/>
                                          </a:rPr>
                                          <m:t>𝟏</m:t>
                                        </m:r>
                                      </m:sub>
                                    </m:sSub>
                                  </m:e>
                                </m:acc>
                                <m:r>
                                  <a:rPr lang="en-US" sz="1100" b="1" i="1" smtClean="0">
                                    <a:latin typeface="Cambria Math" panose="02040503050406030204" pitchFamily="18" charset="0"/>
                                  </a:rPr>
                                  <m:t>&lt;</m:t>
                                </m:r>
                                <m:r>
                                  <a:rPr lang="en-US" sz="1100" b="1" i="1" smtClean="0">
                                    <a:latin typeface="Cambria Math" panose="02040503050406030204" pitchFamily="18" charset="0"/>
                                  </a:rPr>
                                  <m:t>𝟎</m:t>
                                </m:r>
                              </m:oMath>
                            </m:oMathPara>
                          </a14:m>
                          <a:endParaRPr lang="en-GB" sz="1100" dirty="0"/>
                        </a:p>
                      </a:txBody>
                      <a:tcPr/>
                    </a:tc>
                    <a:tc>
                      <a:txBody>
                        <a:bodyPr/>
                        <a:lstStyle/>
                        <a:p>
                          <a:pPr algn="ctr"/>
                          <a:r>
                            <a:rPr lang="en-US" sz="1100" dirty="0"/>
                            <a:t>Else</a:t>
                          </a:r>
                          <a:endParaRPr lang="en-GB" sz="1100" dirty="0"/>
                        </a:p>
                      </a:txBody>
                      <a:tcPr/>
                    </a:tc>
                    <a:extLst>
                      <a:ext uri="{0D108BD9-81ED-4DB2-BD59-A6C34878D82A}">
                        <a16:rowId xmlns:a16="http://schemas.microsoft.com/office/drawing/2014/main" val="1931914802"/>
                      </a:ext>
                    </a:extLst>
                  </a:tr>
                  <a:tr h="10238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dirty="0" smtClean="0">
                                  <a:latin typeface="Cambria Math" panose="02040503050406030204" pitchFamily="18" charset="0"/>
                                </a:rPr>
                                <m:t>𝐿𝑎𝑠𝑡</m:t>
                              </m:r>
                              <m:r>
                                <a:rPr lang="en-US" sz="1100" i="1" dirty="0" smtClean="0">
                                  <a:latin typeface="Cambria Math" panose="02040503050406030204" pitchFamily="18" charset="0"/>
                                </a:rPr>
                                <m:t> </m:t>
                              </m:r>
                              <m:r>
                                <a:rPr lang="en-US" sz="1100" i="1" dirty="0" smtClean="0">
                                  <a:latin typeface="Cambria Math" panose="02040503050406030204" pitchFamily="18" charset="0"/>
                                </a:rPr>
                                <m:t>𝑚𝑜𝑣𝑒𝑚𝑒𝑛𝑡</m:t>
                              </m:r>
                              <m:r>
                                <a:rPr lang="en-US" sz="1100" i="1" dirty="0" smtClean="0">
                                  <a:latin typeface="Cambria Math" panose="02040503050406030204" pitchFamily="18" charset="0"/>
                                </a:rPr>
                                <m:t> = 0 </m:t>
                              </m:r>
                            </m:oMath>
                          </a14:m>
                          <a:r>
                            <a:rPr lang="en-US" sz="1100" dirty="0"/>
                            <a:t>(Stationary)</a:t>
                          </a:r>
                          <a:endParaRPr lang="en-GB" sz="1100" dirty="0"/>
                        </a:p>
                        <a:p>
                          <a:pPr algn="ctr"/>
                          <a:endParaRPr lang="en-GB" sz="11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𝑀𝑜𝑣𝑒𝑚𝑒𝑛𝑡</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endParaRPr lang="en-US" sz="1100" dirty="0">
                            <a:solidFill>
                              <a:srgbClr val="313131"/>
                            </a:solidFill>
                          </a:endParaRPr>
                        </a:p>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𝑙𝑎𝑠𝑡</m:t>
                                </m:r>
                                <m:r>
                                  <a:rPr lang="en-US" sz="1100" b="0" i="1" smtClean="0">
                                    <a:latin typeface="Cambria Math" panose="02040503050406030204" pitchFamily="18" charset="0"/>
                                  </a:rPr>
                                  <m:t> </m:t>
                                </m:r>
                                <m:r>
                                  <a:rPr lang="en-US" sz="1100" b="0" i="1" smtClean="0">
                                    <a:latin typeface="Cambria Math" panose="02040503050406030204" pitchFamily="18" charset="0"/>
                                  </a:rPr>
                                  <m:t>𝑠𝑡𝑎𝑡𝑒</m:t>
                                </m:r>
                                <m:r>
                                  <a:rPr lang="en-US" sz="1100" b="0" i="1" smtClean="0">
                                    <a:latin typeface="Cambria Math" panose="02040503050406030204" pitchFamily="18" charset="0"/>
                                  </a:rPr>
                                  <m:t> </m:t>
                                </m:r>
                                <m:r>
                                  <a:rPr lang="en-US" sz="1100" b="0" i="1" smtClean="0">
                                    <a:latin typeface="Cambria Math" panose="02040503050406030204" pitchFamily="18" charset="0"/>
                                  </a:rPr>
                                  <m:t>𝑐h𝑎𝑛𝑔𝑒</m:t>
                                </m:r>
                                <m:r>
                                  <a:rPr lang="en-US" sz="1100" b="0" i="1" smtClean="0">
                                    <a:latin typeface="Cambria Math" panose="02040503050406030204" pitchFamily="18" charset="0"/>
                                  </a:rPr>
                                  <m:t>=</m:t>
                                </m:r>
                                <m:r>
                                  <a:rPr lang="en-US" sz="1100" b="0" i="1" smtClean="0">
                                    <a:latin typeface="Cambria Math" panose="02040503050406030204" pitchFamily="18" charset="0"/>
                                  </a:rPr>
                                  <m:t>𝑖</m:t>
                                </m:r>
                              </m:oMath>
                            </m:oMathPara>
                          </a14:m>
                          <a:endParaRPr lang="en-US" sz="1100" dirty="0">
                            <a:solidFill>
                              <a:srgbClr val="313131"/>
                            </a:solidFill>
                          </a:endParaRPr>
                        </a:p>
                        <a:p>
                          <a:pPr algn="ctr"/>
                          <a14:m>
                            <m:oMathPara xmlns:m="http://schemas.openxmlformats.org/officeDocument/2006/math">
                              <m:oMathParaPr>
                                <m:jc m:val="centerGroup"/>
                              </m:oMathParaPr>
                              <m:oMath xmlns:m="http://schemas.openxmlformats.org/officeDocument/2006/math">
                                <m:acc>
                                  <m:accPr>
                                    <m:chr m:val="̂"/>
                                    <m:ctrlPr>
                                      <a:rPr lang="en-US" sz="1100" b="0" i="1" smtClean="0">
                                        <a:latin typeface="Cambria Math" panose="02040503050406030204" pitchFamily="18" charset="0"/>
                                      </a:rPr>
                                    </m:ctrlPr>
                                  </m:accPr>
                                  <m:e>
                                    <m:r>
                                      <a:rPr lang="en-US" sz="1100" b="0" i="1" smtClean="0">
                                        <a:latin typeface="Cambria Math" panose="02040503050406030204" pitchFamily="18" charset="0"/>
                                      </a:rPr>
                                      <m:t>𝑐</m:t>
                                    </m:r>
                                  </m:e>
                                </m:acc>
                                <m:r>
                                  <a:rPr lang="en-US" sz="1100" b="0" i="1" smtClean="0">
                                    <a:latin typeface="Cambria Math" panose="02040503050406030204" pitchFamily="18" charset="0"/>
                                  </a:rPr>
                                  <m:t>=</m:t>
                                </m:r>
                                <m:acc>
                                  <m:accPr>
                                    <m:chr m:val="̂"/>
                                    <m:ctrlPr>
                                      <a:rPr lang="en-US" sz="1100" b="0" i="1" smtClean="0">
                                        <a:latin typeface="Cambria Math" panose="02040503050406030204" pitchFamily="18" charset="0"/>
                                      </a:rPr>
                                    </m:ctrlPr>
                                  </m:accPr>
                                  <m:e>
                                    <m:r>
                                      <a:rPr lang="en-US" sz="1100" b="0" i="1" smtClean="0">
                                        <a:latin typeface="Cambria Math" panose="02040503050406030204" pitchFamily="18" charset="0"/>
                                      </a:rPr>
                                      <m:t>𝑐</m:t>
                                    </m:r>
                                  </m:e>
                                </m:acc>
                                <m:r>
                                  <a:rPr lang="en-US" sz="1100" b="0" i="1" smtClean="0">
                                    <a:latin typeface="Cambria Math" panose="02040503050406030204" pitchFamily="18" charset="0"/>
                                  </a:rPr>
                                  <m:t>+ </m:t>
                                </m:r>
                                <m:r>
                                  <a:rPr lang="en-US" sz="1100" b="0" i="1" smtClean="0">
                                    <a:latin typeface="Cambria Math" panose="02040503050406030204" pitchFamily="18" charset="0"/>
                                  </a:rPr>
                                  <m:t>𝑖</m:t>
                                </m:r>
                              </m:oMath>
                            </m:oMathPara>
                          </a14:m>
                          <a:endParaRPr lang="en-GB" sz="11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Append </a:t>
                          </a:r>
                          <a14:m>
                            <m:oMath xmlns:m="http://schemas.openxmlformats.org/officeDocument/2006/math">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𝑙𝑎𝑠𝑡</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𝑐h𝑎𝑛𝑔𝑒</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dirty="0" err="1">
                                  <a:ln>
                                    <a:noFill/>
                                  </a:ln>
                                  <a:solidFill>
                                    <a:prstClr val="black"/>
                                  </a:solidFill>
                                  <a:effectLst/>
                                  <a:uLnTx/>
                                  <a:uFillTx/>
                                  <a:latin typeface="Cambria Math" panose="02040503050406030204" pitchFamily="18" charset="0"/>
                                  <a:ea typeface="+mn-ea"/>
                                  <a:cs typeface="+mn-cs"/>
                                </a:rPr>
                                <m:t>𝑖</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 </m:t>
                              </m:r>
                            </m:oMath>
                          </a14:m>
                          <a:r>
                            <a:rPr kumimoji="0" lang="en-US" sz="1100" b="0" i="0" u="none" strike="noStrike" kern="1200" cap="none" spc="0" normalizeH="0" baseline="0" noProof="0" dirty="0">
                              <a:ln>
                                <a:noFill/>
                              </a:ln>
                              <a:solidFill>
                                <a:prstClr val="black"/>
                              </a:solidFill>
                              <a:effectLst/>
                              <a:uLnTx/>
                              <a:uFillTx/>
                              <a:latin typeface="+mn-lt"/>
                              <a:ea typeface="+mn-ea"/>
                              <a:cs typeface="+mn-cs"/>
                            </a:rPr>
                            <a:t>to </a:t>
                          </a:r>
                          <a14:m>
                            <m:oMath xmlns:m="http://schemas.openxmlformats.org/officeDocument/2006/math">
                              <m:sSub>
                                <m:sSubPr>
                                  <m:ctrlP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ctrlPr>
                                </m:sSubPr>
                                <m:e>
                                  <m: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t>𝑃</m:t>
                                  </m:r>
                                </m:e>
                                <m:sub>
                                  <m: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t>𝑙𝑖𝑠𝑡</m:t>
                                  </m:r>
                                </m:sub>
                              </m:sSub>
                            </m:oMath>
                          </a14:m>
                          <a:r>
                            <a:rPr kumimoji="0" lang="en-US" sz="1100" b="0" i="0" u="none" strike="noStrike" kern="1200" cap="none" spc="0" normalizeH="0" baseline="0" noProof="0" dirty="0">
                              <a:ln>
                                <a:noFill/>
                              </a:ln>
                              <a:solidFill>
                                <a:srgbClr val="313131"/>
                              </a:solidFill>
                              <a:effectLst/>
                              <a:uLnTx/>
                              <a:uFillTx/>
                              <a:latin typeface="+mn-lt"/>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𝑙𝑎𝑠𝑡</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𝑐h𝑎𝑛𝑔𝑒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m:oMathPara>
                          </a14:m>
                          <a:endParaRPr kumimoji="0" lang="en-GB" sz="11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𝑀𝑜𝑣𝑒𝑚𝑒𝑛𝑡</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endParaRPr kumimoji="0" lang="en-US" sz="1100" b="0" i="0" u="none" strike="noStrike" kern="1200" cap="none" spc="0" normalizeH="0" baseline="0" noProof="0" dirty="0">
                            <a:ln>
                              <a:noFill/>
                            </a:ln>
                            <a:solidFill>
                              <a:srgbClr val="31313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𝑙𝑎𝑠𝑡</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𝑠𝑡𝑎𝑡𝑒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𝑐h𝑎𝑛𝑔𝑒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m:oMathPara>
                          </a14:m>
                          <a:endParaRPr kumimoji="0" lang="en-US" sz="1100" b="0" i="0" u="none" strike="noStrike" kern="1200" cap="none" spc="0" normalizeH="0" baseline="0" noProof="0" dirty="0">
                            <a:ln>
                              <a:noFill/>
                            </a:ln>
                            <a:solidFill>
                              <a:srgbClr val="31313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acc>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acc>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m:oMathPara>
                          </a14:m>
                          <a:endParaRPr kumimoji="0" lang="en-GB"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0" lang="en-US" sz="1100" b="0" i="0" u="none" strike="noStrike" kern="1200" cap="none" spc="0" normalizeH="0" baseline="0" noProof="0" dirty="0">
                                    <a:ln>
                                      <a:noFill/>
                                    </a:ln>
                                    <a:solidFill>
                                      <a:prstClr val="black"/>
                                    </a:solidFill>
                                    <a:effectLst/>
                                    <a:uLnTx/>
                                    <a:uFillTx/>
                                    <a:latin typeface="+mn-lt"/>
                                    <a:ea typeface="+mn-ea"/>
                                    <a:cs typeface="+mn-cs"/>
                                  </a:rPr>
                                  <m:t>Append</m:t>
                                </m:r>
                                <m:r>
                                  <m:rPr>
                                    <m:nor/>
                                  </m:rPr>
                                  <a:rPr kumimoji="0" lang="en-US" sz="1100" b="0" i="0" u="none" strike="noStrike" kern="1200" cap="none" spc="0" normalizeH="0" baseline="0" noProof="0" dirty="0">
                                    <a:ln>
                                      <a:noFill/>
                                    </a:ln>
                                    <a:solidFill>
                                      <a:prstClr val="black"/>
                                    </a:solidFill>
                                    <a:effectLst/>
                                    <a:uLnTx/>
                                    <a:uFillTx/>
                                    <a:latin typeface="+mn-lt"/>
                                    <a:ea typeface="+mn-ea"/>
                                    <a:cs typeface="+mn-cs"/>
                                  </a:rPr>
                                  <m:t> </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𝑙𝑎𝑠𝑡</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𝑐h𝑎𝑛𝑔𝑒</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dirty="0" err="1">
                                    <a:ln>
                                      <a:noFill/>
                                    </a:ln>
                                    <a:solidFill>
                                      <a:prstClr val="black"/>
                                    </a:solidFill>
                                    <a:effectLst/>
                                    <a:uLnTx/>
                                    <a:uFillTx/>
                                    <a:latin typeface="Cambria Math" panose="02040503050406030204" pitchFamily="18" charset="0"/>
                                    <a:ea typeface="+mn-ea"/>
                                    <a:cs typeface="+mn-cs"/>
                                  </a:rPr>
                                  <m:t>𝑖</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 </m:t>
                                </m:r>
                                <m:r>
                                  <m:rPr>
                                    <m:nor/>
                                  </m:rPr>
                                  <a:rPr kumimoji="0" lang="en-US" sz="1100" b="0" i="0" u="none" strike="noStrike" kern="1200" cap="none" spc="0" normalizeH="0" baseline="0" noProof="0" dirty="0">
                                    <a:ln>
                                      <a:noFill/>
                                    </a:ln>
                                    <a:solidFill>
                                      <a:prstClr val="black"/>
                                    </a:solidFill>
                                    <a:effectLst/>
                                    <a:uLnTx/>
                                    <a:uFillTx/>
                                    <a:latin typeface="+mn-lt"/>
                                    <a:ea typeface="+mn-ea"/>
                                    <a:cs typeface="+mn-cs"/>
                                  </a:rPr>
                                  <m:t>to</m:t>
                                </m:r>
                                <m:r>
                                  <m:rPr>
                                    <m:nor/>
                                  </m:rPr>
                                  <a:rPr kumimoji="0" lang="en-US" sz="1100" b="0" i="0" u="none" strike="noStrike" kern="1200" cap="none" spc="0" normalizeH="0" baseline="0" noProof="0" dirty="0">
                                    <a:ln>
                                      <a:noFill/>
                                    </a:ln>
                                    <a:solidFill>
                                      <a:prstClr val="black"/>
                                    </a:solidFill>
                                    <a:effectLst/>
                                    <a:uLnTx/>
                                    <a:uFillTx/>
                                    <a:latin typeface="+mn-lt"/>
                                    <a:ea typeface="+mn-ea"/>
                                    <a:cs typeface="+mn-cs"/>
                                  </a:rPr>
                                  <m:t> </m:t>
                                </m:r>
                                <m:sSub>
                                  <m:sSubPr>
                                    <m:ctrlP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ctrlPr>
                                  </m:sSubPr>
                                  <m:e>
                                    <m: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t>𝑃</m:t>
                                    </m:r>
                                  </m:e>
                                  <m:sub>
                                    <m: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t>𝑙𝑖𝑠𝑡</m:t>
                                    </m:r>
                                  </m:sub>
                                </m:sSub>
                                <m:r>
                                  <m:rPr>
                                    <m:nor/>
                                  </m:rPr>
                                  <a:rPr kumimoji="0" lang="en-US" sz="1100" b="0" i="0" u="none" strike="noStrike" kern="1200" cap="none" spc="0" normalizeH="0" baseline="0" noProof="0" dirty="0">
                                    <a:ln>
                                      <a:noFill/>
                                    </a:ln>
                                    <a:solidFill>
                                      <a:srgbClr val="313131"/>
                                    </a:solidFill>
                                    <a:effectLst/>
                                    <a:uLnTx/>
                                    <a:uFillTx/>
                                    <a:latin typeface="+mn-lt"/>
                                    <a:ea typeface="+mn-ea"/>
                                    <a:cs typeface="+mn-cs"/>
                                  </a:rPr>
                                  <m:t> </m:t>
                                </m:r>
                              </m:oMath>
                            </m:oMathPara>
                          </a14:m>
                          <a:endParaRPr kumimoji="0" lang="en-US" sz="1100" b="0" i="0" u="none" strike="noStrike" kern="1200" cap="none" spc="0" normalizeH="0" baseline="0" noProof="0" dirty="0">
                            <a:ln>
                              <a:noFill/>
                            </a:ln>
                            <a:solidFill>
                              <a:srgbClr val="31313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𝑙𝑎𝑠𝑡</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𝑐h𝑎𝑛𝑔𝑒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m:oMathPara>
                          </a14:m>
                          <a:endParaRPr kumimoji="0" lang="en-GB" sz="1100" b="0" i="0" u="none" strike="noStrike" kern="1200" cap="none" spc="0" normalizeH="0" baseline="0" noProof="0" dirty="0">
                            <a:ln>
                              <a:noFill/>
                            </a:ln>
                            <a:solidFill>
                              <a:prstClr val="black"/>
                            </a:solidFill>
                            <a:effectLst/>
                            <a:uLnTx/>
                            <a:uFillTx/>
                            <a:latin typeface="+mn-lt"/>
                            <a:ea typeface="+mn-ea"/>
                            <a:cs typeface="+mn-cs"/>
                          </a:endParaRPr>
                        </a:p>
                        <a:p>
                          <a:pPr algn="ctr"/>
                          <a:endParaRPr lang="en-GB" sz="11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𝑠</m:t>
                                    </m:r>
                                  </m:e>
                                  <m:sub>
                                    <m:r>
                                      <a:rPr lang="en-US" sz="1100" b="0" i="1" smtClean="0">
                                        <a:latin typeface="Cambria Math" panose="02040503050406030204" pitchFamily="18" charset="0"/>
                                      </a:rPr>
                                      <m:t>𝑖</m:t>
                                    </m:r>
                                  </m:sub>
                                </m:sSub>
                                <m:r>
                                  <a:rPr lang="en-US" sz="1100" b="0" i="0" smtClean="0">
                                    <a:latin typeface="Cambria Math" panose="02040503050406030204" pitchFamily="18" charset="0"/>
                                  </a:rPr>
                                  <m:t>=</m:t>
                                </m:r>
                                <m:sSub>
                                  <m:sSubPr>
                                    <m:ctrlPr>
                                      <a:rPr lang="en-US" sz="1100" b="0" i="1" smtClean="0">
                                        <a:latin typeface="Cambria Math" panose="02040503050406030204" pitchFamily="18" charset="0"/>
                                      </a:rPr>
                                    </m:ctrlPr>
                                  </m:sSubPr>
                                  <m:e>
                                    <m:r>
                                      <m:rPr>
                                        <m:sty m:val="p"/>
                                      </m:rPr>
                                      <a:rPr lang="en-US" sz="1100" b="0" i="0" smtClean="0">
                                        <a:latin typeface="Cambria Math" panose="02040503050406030204" pitchFamily="18" charset="0"/>
                                      </a:rPr>
                                      <m:t>argmin</m:t>
                                    </m:r>
                                  </m:e>
                                  <m:sub>
                                    <m:r>
                                      <m:rPr>
                                        <m:sty m:val="p"/>
                                      </m:rPr>
                                      <a:rPr lang="en-US" sz="1100" b="0" i="0" smtClean="0">
                                        <a:latin typeface="Cambria Math" panose="02040503050406030204" pitchFamily="18" charset="0"/>
                                      </a:rPr>
                                      <m:t>j</m:t>
                                    </m:r>
                                    <m:r>
                                      <a:rPr lang="en-US" sz="1100" b="0" i="0" smtClean="0">
                                        <a:latin typeface="Cambria Math" panose="02040503050406030204" pitchFamily="18" charset="0"/>
                                      </a:rPr>
                                      <m:t> </m:t>
                                    </m:r>
                                    <m:r>
                                      <a:rPr lang="en-US" sz="1100" b="0" i="1" smtClean="0">
                                        <a:latin typeface="Cambria Math" panose="02040503050406030204" pitchFamily="18" charset="0"/>
                                        <a:ea typeface="Cambria Math" panose="02040503050406030204" pitchFamily="18" charset="0"/>
                                      </a:rPr>
                                      <m:t>∈{0,..</m:t>
                                    </m:r>
                                    <m:r>
                                      <a:rPr lang="en-US" sz="1100" b="0" i="1" smtClean="0">
                                        <a:latin typeface="Cambria Math" panose="02040503050406030204" pitchFamily="18" charset="0"/>
                                        <a:ea typeface="Cambria Math" panose="02040503050406030204" pitchFamily="18" charset="0"/>
                                      </a:rPr>
                                      <m:t>𝑘</m:t>
                                    </m:r>
                                    <m:r>
                                      <a:rPr lang="en-US" sz="1100" b="0" i="1" smtClean="0">
                                        <a:latin typeface="Cambria Math" panose="02040503050406030204" pitchFamily="18" charset="0"/>
                                        <a:ea typeface="Cambria Math" panose="02040503050406030204" pitchFamily="18" charset="0"/>
                                      </a:rPr>
                                      <m:t>}</m:t>
                                    </m:r>
                                  </m:sub>
                                </m:sSub>
                                <m:r>
                                  <a:rPr lang="en-US" sz="1100" b="0" i="0" smtClean="0">
                                    <a:latin typeface="Cambria Math" panose="02040503050406030204" pitchFamily="18" charset="0"/>
                                  </a:rPr>
                                  <m:t>(</m:t>
                                </m:r>
                                <m:r>
                                  <m:rPr>
                                    <m:sty m:val="p"/>
                                  </m:rPr>
                                  <a:rPr lang="en-US" sz="1100" b="0" i="0" smtClean="0">
                                    <a:latin typeface="Cambria Math" panose="02040503050406030204" pitchFamily="18" charset="0"/>
                                  </a:rPr>
                                  <m:t>abs</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m:rPr>
                                            <m:sty m:val="p"/>
                                          </m:rPr>
                                          <a:rPr lang="en-US" sz="1100" b="0" i="0" smtClean="0">
                                            <a:latin typeface="Cambria Math" panose="02040503050406030204" pitchFamily="18" charset="0"/>
                                          </a:rPr>
                                          <m:t>rf</m:t>
                                        </m:r>
                                      </m:e>
                                      <m:sub>
                                        <m:r>
                                          <m:rPr>
                                            <m:sty m:val="p"/>
                                          </m:rPr>
                                          <a:rPr lang="en-US" sz="1100" b="0" i="0" smtClean="0">
                                            <a:latin typeface="Cambria Math" panose="02040503050406030204" pitchFamily="18" charset="0"/>
                                          </a:rPr>
                                          <m:t>i</m:t>
                                        </m:r>
                                      </m:sub>
                                    </m:sSub>
                                    <m:r>
                                      <a:rPr lang="en-US" sz="1100" b="0" i="1" smtClean="0">
                                        <a:latin typeface="Cambria Math" panose="02040503050406030204" pitchFamily="18" charset="0"/>
                                      </a:rPr>
                                      <m:t>+</m:t>
                                    </m:r>
                                    <m:acc>
                                      <m:accPr>
                                        <m:chr m:val="̂"/>
                                        <m:ctrlPr>
                                          <a:rPr lang="en-US" sz="1100" b="0" i="1" smtClean="0">
                                            <a:latin typeface="Cambria Math" panose="02040503050406030204" pitchFamily="18" charset="0"/>
                                          </a:rPr>
                                        </m:ctrlPr>
                                      </m:accPr>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𝑚</m:t>
                                            </m:r>
                                          </m:e>
                                          <m:sub>
                                            <m:acc>
                                              <m:accPr>
                                                <m:chr m:val="̂"/>
                                                <m:ctrlPr>
                                                  <a:rPr lang="en-US" sz="1100" b="0" i="1" smtClean="0">
                                                    <a:latin typeface="Cambria Math" panose="02040503050406030204" pitchFamily="18" charset="0"/>
                                                  </a:rPr>
                                                </m:ctrlPr>
                                              </m:accPr>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𝑠</m:t>
                                                    </m:r>
                                                  </m:e>
                                                  <m:sub>
                                                    <m:r>
                                                      <a:rPr lang="en-US" sz="1100" b="0" i="1" smtClean="0">
                                                        <a:latin typeface="Cambria Math" panose="02040503050406030204" pitchFamily="18" charset="0"/>
                                                      </a:rPr>
                                                      <m:t>𝑖</m:t>
                                                    </m:r>
                                                    <m:r>
                                                      <a:rPr lang="en-US" sz="1100" b="0" i="1" smtClean="0">
                                                        <a:latin typeface="Cambria Math" panose="02040503050406030204" pitchFamily="18" charset="0"/>
                                                      </a:rPr>
                                                      <m:t>−1 </m:t>
                                                    </m:r>
                                                  </m:sub>
                                                </m:sSub>
                                              </m:e>
                                            </m:acc>
                                          </m:sub>
                                        </m:sSub>
                                      </m:e>
                                    </m:acc>
                                    <m:r>
                                      <a:rPr lang="en-US" sz="1100" b="0" i="1" smtClean="0">
                                        <a:latin typeface="Cambria Math" panose="02040503050406030204" pitchFamily="18" charset="0"/>
                                      </a:rPr>
                                      <m:t>)/2</m:t>
                                    </m:r>
                                    <m:r>
                                      <a:rPr lang="en-US" sz="1100" b="0" i="0" smtClean="0">
                                        <a:latin typeface="Cambria Math" panose="02040503050406030204" pitchFamily="18" charset="0"/>
                                      </a:rPr>
                                      <m:t> −</m:t>
                                    </m:r>
                                    <m:acc>
                                      <m:accPr>
                                        <m:chr m:val="̂"/>
                                        <m:ctrlPr>
                                          <a:rPr lang="en-US" sz="1100" b="0" i="1" smtClean="0">
                                            <a:solidFill>
                                              <a:srgbClr val="313131"/>
                                            </a:solidFill>
                                            <a:latin typeface="Cambria Math" panose="02040503050406030204" pitchFamily="18" charset="0"/>
                                          </a:rPr>
                                        </m:ctrlPr>
                                      </m:accPr>
                                      <m:e>
                                        <m:sSub>
                                          <m:sSubPr>
                                            <m:ctrlPr>
                                              <a:rPr lang="en-US" sz="1100" b="0" i="1" smtClean="0">
                                                <a:solidFill>
                                                  <a:srgbClr val="313131"/>
                                                </a:solidFill>
                                                <a:latin typeface="Cambria Math" panose="02040503050406030204" pitchFamily="18" charset="0"/>
                                              </a:rPr>
                                            </m:ctrlPr>
                                          </m:sSubPr>
                                          <m:e>
                                            <m:r>
                                              <a:rPr lang="en-US" sz="1100" b="0" i="1" smtClean="0">
                                                <a:solidFill>
                                                  <a:srgbClr val="313131"/>
                                                </a:solidFill>
                                                <a:latin typeface="Cambria Math" panose="02040503050406030204" pitchFamily="18" charset="0"/>
                                              </a:rPr>
                                              <m:t>𝑚</m:t>
                                            </m:r>
                                          </m:e>
                                          <m:sub>
                                            <m:r>
                                              <a:rPr lang="en-US" sz="1100" b="0" i="1" smtClean="0">
                                                <a:solidFill>
                                                  <a:srgbClr val="313131"/>
                                                </a:solidFill>
                                                <a:latin typeface="Cambria Math" panose="02040503050406030204" pitchFamily="18" charset="0"/>
                                              </a:rPr>
                                              <m:t>𝑗</m:t>
                                            </m:r>
                                          </m:sub>
                                        </m:sSub>
                                      </m:e>
                                    </m:acc>
                                  </m:e>
                                </m:d>
                                <m:r>
                                  <a:rPr lang="en-US" sz="1100" b="0" i="1" smtClean="0">
                                    <a:solidFill>
                                      <a:srgbClr val="313131"/>
                                    </a:solidFill>
                                    <a:latin typeface="Cambria Math" panose="02040503050406030204" pitchFamily="18" charset="0"/>
                                  </a:rPr>
                                  <m:t>)</m:t>
                                </m:r>
                              </m:oMath>
                            </m:oMathPara>
                          </a14:m>
                          <a:endParaRPr lang="en-US" sz="1100" dirty="0">
                            <a:solidFill>
                              <a:srgbClr val="31313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rgbClr val="31313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rgbClr val="313131"/>
                              </a:solidFill>
                            </a:rPr>
                            <a:t>If </a:t>
                          </a:r>
                          <a14:m>
                            <m:oMath xmlns:m="http://schemas.openxmlformats.org/officeDocument/2006/math">
                              <m:sSub>
                                <m:sSubPr>
                                  <m:ctrlPr>
                                    <a:rPr lang="en-US" sz="1100" b="0" i="1" smtClean="0">
                                      <a:solidFill>
                                        <a:srgbClr val="313131"/>
                                      </a:solidFill>
                                      <a:latin typeface="Cambria Math" panose="02040503050406030204" pitchFamily="18" charset="0"/>
                                    </a:rPr>
                                  </m:ctrlPr>
                                </m:sSubPr>
                                <m:e>
                                  <m:r>
                                    <a:rPr lang="en-US" sz="1100" b="0" i="1" smtClean="0">
                                      <a:solidFill>
                                        <a:srgbClr val="313131"/>
                                      </a:solidFill>
                                      <a:latin typeface="Cambria Math" panose="02040503050406030204" pitchFamily="18" charset="0"/>
                                    </a:rPr>
                                    <m:t>𝑠</m:t>
                                  </m:r>
                                </m:e>
                                <m:sub>
                                  <m:r>
                                    <a:rPr lang="en-US" sz="1100" b="0" i="1" smtClean="0">
                                      <a:solidFill>
                                        <a:srgbClr val="313131"/>
                                      </a:solidFill>
                                      <a:latin typeface="Cambria Math" panose="02040503050406030204" pitchFamily="18" charset="0"/>
                                    </a:rPr>
                                    <m:t>𝑖</m:t>
                                  </m:r>
                                </m:sub>
                              </m:sSub>
                              <m:r>
                                <a:rPr lang="en-US" sz="1100" b="0" i="1" smtClean="0">
                                  <a:solidFill>
                                    <a:srgbClr val="313131"/>
                                  </a:solidFill>
                                  <a:latin typeface="Cambria Math" panose="02040503050406030204" pitchFamily="18" charset="0"/>
                                </a:rPr>
                                <m:t> </m:t>
                              </m:r>
                              <m:r>
                                <a:rPr lang="en-US" sz="1100" b="0" i="1" smtClean="0">
                                  <a:solidFill>
                                    <a:srgbClr val="313131"/>
                                  </a:solidFill>
                                  <a:latin typeface="Cambria Math" panose="02040503050406030204" pitchFamily="18" charset="0"/>
                                  <a:ea typeface="Cambria Math" panose="02040503050406030204" pitchFamily="18" charset="0"/>
                                </a:rPr>
                                <m:t>≠ </m:t>
                              </m:r>
                              <m:sSub>
                                <m:sSubPr>
                                  <m:ctrlPr>
                                    <a:rPr lang="en-US" sz="1100" b="0" i="1" smtClean="0">
                                      <a:solidFill>
                                        <a:srgbClr val="313131"/>
                                      </a:solidFill>
                                      <a:latin typeface="Cambria Math" panose="02040503050406030204" pitchFamily="18" charset="0"/>
                                      <a:ea typeface="Cambria Math" panose="02040503050406030204" pitchFamily="18" charset="0"/>
                                    </a:rPr>
                                  </m:ctrlPr>
                                </m:sSubPr>
                                <m:e>
                                  <m:r>
                                    <a:rPr lang="en-US" sz="1100" b="0" i="1" smtClean="0">
                                      <a:solidFill>
                                        <a:srgbClr val="313131"/>
                                      </a:solidFill>
                                      <a:latin typeface="Cambria Math" panose="02040503050406030204" pitchFamily="18" charset="0"/>
                                      <a:ea typeface="Cambria Math" panose="02040503050406030204" pitchFamily="18" charset="0"/>
                                    </a:rPr>
                                    <m:t>𝑠</m:t>
                                  </m:r>
                                </m:e>
                                <m:sub>
                                  <m:r>
                                    <a:rPr lang="en-US" sz="1100" b="0" i="1" smtClean="0">
                                      <a:solidFill>
                                        <a:srgbClr val="313131"/>
                                      </a:solidFill>
                                      <a:latin typeface="Cambria Math" panose="02040503050406030204" pitchFamily="18" charset="0"/>
                                      <a:ea typeface="Cambria Math" panose="02040503050406030204" pitchFamily="18" charset="0"/>
                                    </a:rPr>
                                    <m:t>𝑖</m:t>
                                  </m:r>
                                  <m:r>
                                    <a:rPr lang="en-US" sz="1100" b="0" i="1" smtClean="0">
                                      <a:solidFill>
                                        <a:srgbClr val="313131"/>
                                      </a:solidFill>
                                      <a:latin typeface="Cambria Math" panose="02040503050406030204" pitchFamily="18" charset="0"/>
                                      <a:ea typeface="Cambria Math" panose="02040503050406030204" pitchFamily="18" charset="0"/>
                                    </a:rPr>
                                    <m:t>−1 </m:t>
                                  </m:r>
                                </m:sub>
                              </m:sSub>
                              <m:r>
                                <a:rPr lang="en-US" sz="1100" b="0" i="0" smtClean="0">
                                  <a:solidFill>
                                    <a:srgbClr val="313131"/>
                                  </a:solidFill>
                                  <a:latin typeface="Cambria Math" panose="02040503050406030204" pitchFamily="18" charset="0"/>
                                  <a:ea typeface="Cambria Math" panose="02040503050406030204" pitchFamily="18" charset="0"/>
                                </a:rPr>
                                <m:t>:</m:t>
                              </m:r>
                            </m:oMath>
                          </a14:m>
                          <a:endParaRPr lang="en-US" sz="1100" b="0" dirty="0">
                            <a:solidFill>
                              <a:srgbClr val="313131"/>
                            </a:solidFill>
                            <a:ea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𝑙𝑎𝑠𝑡</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𝑠𝑡𝑎𝑡𝑒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𝑐h𝑎𝑛𝑔𝑒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m:oMathPara>
                          </a14:m>
                          <a:endParaRPr kumimoji="0" lang="en-US" sz="1100" b="0" i="0" u="none" strike="noStrike" kern="1200" cap="none" spc="0" normalizeH="0" baseline="0" noProof="0" dirty="0">
                            <a:ln>
                              <a:noFill/>
                            </a:ln>
                            <a:solidFill>
                              <a:srgbClr val="31313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acc>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acc>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m:oMathPara>
                          </a14:m>
                          <a:endParaRPr kumimoji="0" lang="en-GB" sz="1100" b="0" i="0" u="none" strike="noStrike" kern="1200" cap="none" spc="0" normalizeH="0" baseline="0" noProof="0" dirty="0">
                            <a:ln>
                              <a:noFill/>
                            </a:ln>
                            <a:solidFill>
                              <a:prstClr val="black"/>
                            </a:solidFill>
                            <a:effectLst/>
                            <a:uLnTx/>
                            <a:uFillTx/>
                            <a:latin typeface="+mn-lt"/>
                            <a:ea typeface="+mn-ea"/>
                            <a:cs typeface="+mn-cs"/>
                          </a:endParaRPr>
                        </a:p>
                        <a:p>
                          <a:pPr algn="ctr"/>
                          <a:endParaRPr lang="en-GB" sz="1100" dirty="0"/>
                        </a:p>
                      </a:txBody>
                      <a:tcPr/>
                    </a:tc>
                    <a:extLst>
                      <a:ext uri="{0D108BD9-81ED-4DB2-BD59-A6C34878D82A}">
                        <a16:rowId xmlns:a16="http://schemas.microsoft.com/office/drawing/2014/main" val="3103086237"/>
                      </a:ext>
                    </a:extLst>
                  </a:tr>
                </a:tbl>
              </a:graphicData>
            </a:graphic>
          </p:graphicFrame>
        </mc:Choice>
        <mc:Fallback xmlns="">
          <p:graphicFrame>
            <p:nvGraphicFramePr>
              <p:cNvPr id="3" name="Table 4">
                <a:extLst>
                  <a:ext uri="{FF2B5EF4-FFF2-40B4-BE49-F238E27FC236}">
                    <a16:creationId xmlns:a16="http://schemas.microsoft.com/office/drawing/2014/main" id="{C1150816-E0B1-6057-EFDD-E93780DD2AF5}"/>
                  </a:ext>
                </a:extLst>
              </p:cNvPr>
              <p:cNvGraphicFramePr>
                <a:graphicFrameLocks noGrp="1"/>
              </p:cNvGraphicFramePr>
              <p:nvPr>
                <p:extLst>
                  <p:ext uri="{D42A27DB-BD31-4B8C-83A1-F6EECF244321}">
                    <p14:modId xmlns:p14="http://schemas.microsoft.com/office/powerpoint/2010/main" val="1430084076"/>
                  </p:ext>
                </p:extLst>
              </p:nvPr>
            </p:nvGraphicFramePr>
            <p:xfrm>
              <a:off x="434448" y="4775360"/>
              <a:ext cx="10828700" cy="1384745"/>
            </p:xfrm>
            <a:graphic>
              <a:graphicData uri="http://schemas.openxmlformats.org/drawingml/2006/table">
                <a:tbl>
                  <a:tblPr firstRow="1" bandRow="1">
                    <a:tableStyleId>{5C22544A-7EE6-4342-B048-85BDC9FD1C3A}</a:tableStyleId>
                  </a:tblPr>
                  <a:tblGrid>
                    <a:gridCol w="1961619">
                      <a:extLst>
                        <a:ext uri="{9D8B030D-6E8A-4147-A177-3AD203B41FA5}">
                          <a16:colId xmlns:a16="http://schemas.microsoft.com/office/drawing/2014/main" val="3789782365"/>
                        </a:ext>
                      </a:extLst>
                    </a:gridCol>
                    <a:gridCol w="2531533">
                      <a:extLst>
                        <a:ext uri="{9D8B030D-6E8A-4147-A177-3AD203B41FA5}">
                          <a16:colId xmlns:a16="http://schemas.microsoft.com/office/drawing/2014/main" val="2184250136"/>
                        </a:ext>
                      </a:extLst>
                    </a:gridCol>
                    <a:gridCol w="3234267">
                      <a:extLst>
                        <a:ext uri="{9D8B030D-6E8A-4147-A177-3AD203B41FA5}">
                          <a16:colId xmlns:a16="http://schemas.microsoft.com/office/drawing/2014/main" val="2285883331"/>
                        </a:ext>
                      </a:extLst>
                    </a:gridCol>
                    <a:gridCol w="3101281">
                      <a:extLst>
                        <a:ext uri="{9D8B030D-6E8A-4147-A177-3AD203B41FA5}">
                          <a16:colId xmlns:a16="http://schemas.microsoft.com/office/drawing/2014/main" val="1780717267"/>
                        </a:ext>
                      </a:extLst>
                    </a:gridCol>
                  </a:tblGrid>
                  <a:tr h="259080">
                    <a:tc>
                      <a:txBody>
                        <a:bodyPr/>
                        <a:lstStyle/>
                        <a:p>
                          <a:pPr algn="ctr"/>
                          <a:endParaRPr lang="en-GB" sz="1100" dirty="0"/>
                        </a:p>
                      </a:txBody>
                      <a:tcPr/>
                    </a:tc>
                    <a:tc>
                      <a:txBody>
                        <a:bodyPr/>
                        <a:lstStyle/>
                        <a:p>
                          <a:endParaRPr lang="en-US"/>
                        </a:p>
                      </a:txBody>
                      <a:tcPr>
                        <a:blipFill>
                          <a:blip r:embed="rId4"/>
                          <a:stretch>
                            <a:fillRect l="-77831" t="-2326" r="-251566" b="-434884"/>
                          </a:stretch>
                        </a:blipFill>
                      </a:tcPr>
                    </a:tc>
                    <a:tc>
                      <a:txBody>
                        <a:bodyPr/>
                        <a:lstStyle/>
                        <a:p>
                          <a:endParaRPr lang="en-US"/>
                        </a:p>
                      </a:txBody>
                      <a:tcPr>
                        <a:blipFill>
                          <a:blip r:embed="rId4"/>
                          <a:stretch>
                            <a:fillRect l="-138983" t="-2326" r="-96610" b="-434884"/>
                          </a:stretch>
                        </a:blipFill>
                      </a:tcPr>
                    </a:tc>
                    <a:tc>
                      <a:txBody>
                        <a:bodyPr/>
                        <a:lstStyle/>
                        <a:p>
                          <a:pPr algn="ctr"/>
                          <a:r>
                            <a:rPr lang="en-US" sz="1100" dirty="0"/>
                            <a:t>Else</a:t>
                          </a:r>
                          <a:endParaRPr lang="en-GB" sz="1100" dirty="0"/>
                        </a:p>
                      </a:txBody>
                      <a:tcPr/>
                    </a:tc>
                    <a:extLst>
                      <a:ext uri="{0D108BD9-81ED-4DB2-BD59-A6C34878D82A}">
                        <a16:rowId xmlns:a16="http://schemas.microsoft.com/office/drawing/2014/main" val="1931914802"/>
                      </a:ext>
                    </a:extLst>
                  </a:tr>
                  <a:tr h="1125665">
                    <a:tc>
                      <a:txBody>
                        <a:bodyPr/>
                        <a:lstStyle/>
                        <a:p>
                          <a:endParaRPr lang="en-US"/>
                        </a:p>
                      </a:txBody>
                      <a:tcPr>
                        <a:blipFill>
                          <a:blip r:embed="rId4"/>
                          <a:stretch>
                            <a:fillRect l="-311" t="-23784" r="-453106" b="-1081"/>
                          </a:stretch>
                        </a:blipFill>
                      </a:tcPr>
                    </a:tc>
                    <a:tc>
                      <a:txBody>
                        <a:bodyPr/>
                        <a:lstStyle/>
                        <a:p>
                          <a:endParaRPr lang="en-US"/>
                        </a:p>
                      </a:txBody>
                      <a:tcPr>
                        <a:blipFill>
                          <a:blip r:embed="rId4"/>
                          <a:stretch>
                            <a:fillRect l="-77831" t="-23784" r="-251566" b="-1081"/>
                          </a:stretch>
                        </a:blipFill>
                      </a:tcPr>
                    </a:tc>
                    <a:tc>
                      <a:txBody>
                        <a:bodyPr/>
                        <a:lstStyle/>
                        <a:p>
                          <a:endParaRPr lang="en-US"/>
                        </a:p>
                      </a:txBody>
                      <a:tcPr>
                        <a:blipFill>
                          <a:blip r:embed="rId4"/>
                          <a:stretch>
                            <a:fillRect l="-138983" t="-23784" r="-96610" b="-1081"/>
                          </a:stretch>
                        </a:blipFill>
                      </a:tcPr>
                    </a:tc>
                    <a:tc>
                      <a:txBody>
                        <a:bodyPr/>
                        <a:lstStyle/>
                        <a:p>
                          <a:endParaRPr lang="en-US"/>
                        </a:p>
                      </a:txBody>
                      <a:tcPr>
                        <a:blipFill>
                          <a:blip r:embed="rId4"/>
                          <a:stretch>
                            <a:fillRect l="-249312" t="-23784" r="-786" b="-1081"/>
                          </a:stretch>
                        </a:blipFill>
                      </a:tcPr>
                    </a:tc>
                    <a:extLst>
                      <a:ext uri="{0D108BD9-81ED-4DB2-BD59-A6C34878D82A}">
                        <a16:rowId xmlns:a16="http://schemas.microsoft.com/office/drawing/2014/main" val="310308623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4">
                <a:extLst>
                  <a:ext uri="{FF2B5EF4-FFF2-40B4-BE49-F238E27FC236}">
                    <a16:creationId xmlns:a16="http://schemas.microsoft.com/office/drawing/2014/main" id="{F0B4848B-B540-E379-C480-1CF991C4D327}"/>
                  </a:ext>
                </a:extLst>
              </p:cNvPr>
              <p:cNvGraphicFramePr>
                <a:graphicFrameLocks noGrp="1"/>
              </p:cNvGraphicFramePr>
              <p:nvPr>
                <p:extLst>
                  <p:ext uri="{D42A27DB-BD31-4B8C-83A1-F6EECF244321}">
                    <p14:modId xmlns:p14="http://schemas.microsoft.com/office/powerpoint/2010/main" val="2448778000"/>
                  </p:ext>
                </p:extLst>
              </p:nvPr>
            </p:nvGraphicFramePr>
            <p:xfrm>
              <a:off x="434448" y="3349796"/>
              <a:ext cx="10828700" cy="1410039"/>
            </p:xfrm>
            <a:graphic>
              <a:graphicData uri="http://schemas.openxmlformats.org/drawingml/2006/table">
                <a:tbl>
                  <a:tblPr firstRow="1" bandRow="1">
                    <a:tableStyleId>{5C22544A-7EE6-4342-B048-85BDC9FD1C3A}</a:tableStyleId>
                  </a:tblPr>
                  <a:tblGrid>
                    <a:gridCol w="1970085">
                      <a:extLst>
                        <a:ext uri="{9D8B030D-6E8A-4147-A177-3AD203B41FA5}">
                          <a16:colId xmlns:a16="http://schemas.microsoft.com/office/drawing/2014/main" val="3789782365"/>
                        </a:ext>
                      </a:extLst>
                    </a:gridCol>
                    <a:gridCol w="2514600">
                      <a:extLst>
                        <a:ext uri="{9D8B030D-6E8A-4147-A177-3AD203B41FA5}">
                          <a16:colId xmlns:a16="http://schemas.microsoft.com/office/drawing/2014/main" val="2184250136"/>
                        </a:ext>
                      </a:extLst>
                    </a:gridCol>
                    <a:gridCol w="3242734">
                      <a:extLst>
                        <a:ext uri="{9D8B030D-6E8A-4147-A177-3AD203B41FA5}">
                          <a16:colId xmlns:a16="http://schemas.microsoft.com/office/drawing/2014/main" val="2285883331"/>
                        </a:ext>
                      </a:extLst>
                    </a:gridCol>
                    <a:gridCol w="3101281">
                      <a:extLst>
                        <a:ext uri="{9D8B030D-6E8A-4147-A177-3AD203B41FA5}">
                          <a16:colId xmlns:a16="http://schemas.microsoft.com/office/drawing/2014/main" val="1780717267"/>
                        </a:ext>
                      </a:extLst>
                    </a:gridCol>
                  </a:tblGrid>
                  <a:tr h="303588">
                    <a:tc>
                      <a:txBody>
                        <a:bodyPr/>
                        <a:lstStyle/>
                        <a:p>
                          <a:pPr algn="ctr"/>
                          <a:endParaRPr lang="en-GB" sz="11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𝒇</m:t>
                                    </m:r>
                                  </m:e>
                                  <m:sub>
                                    <m:r>
                                      <a:rPr lang="en-US" sz="1100" b="1" i="1" smtClean="0">
                                        <a:latin typeface="Cambria Math" panose="02040503050406030204" pitchFamily="18" charset="0"/>
                                      </a:rPr>
                                      <m:t>𝒊</m:t>
                                    </m:r>
                                  </m:sub>
                                </m:sSub>
                                <m:r>
                                  <a:rPr lang="en-US" sz="1100" b="1" i="1" smtClean="0">
                                    <a:latin typeface="Cambria Math" panose="02040503050406030204" pitchFamily="18" charset="0"/>
                                  </a:rPr>
                                  <m:t>&gt;</m:t>
                                </m:r>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𝒂</m:t>
                                    </m:r>
                                  </m:e>
                                  <m:sub>
                                    <m:r>
                                      <a:rPr lang="en-US" sz="1100" b="1" i="1" smtClean="0">
                                        <a:latin typeface="Cambria Math" panose="02040503050406030204" pitchFamily="18" charset="0"/>
                                      </a:rPr>
                                      <m:t>𝟐</m:t>
                                    </m:r>
                                  </m:sub>
                                </m:sSub>
                              </m:oMath>
                            </m:oMathPara>
                          </a14:m>
                          <a:endParaRPr lang="en-GB" sz="11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𝒇</m:t>
                                    </m:r>
                                  </m:e>
                                  <m:sub>
                                    <m:r>
                                      <a:rPr lang="en-US" sz="1100" b="1" i="1" smtClean="0">
                                        <a:latin typeface="Cambria Math" panose="02040503050406030204" pitchFamily="18" charset="0"/>
                                      </a:rPr>
                                      <m:t>𝒊</m:t>
                                    </m:r>
                                  </m:sub>
                                </m:sSub>
                                <m:r>
                                  <a:rPr lang="en-US" sz="1100" b="1" i="1" smtClean="0">
                                    <a:latin typeface="Cambria Math" panose="02040503050406030204" pitchFamily="18" charset="0"/>
                                  </a:rPr>
                                  <m:t>≤</m:t>
                                </m:r>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𝒂</m:t>
                                    </m:r>
                                  </m:e>
                                  <m:sub>
                                    <m:r>
                                      <a:rPr lang="en-US" sz="1100" b="1" i="1" smtClean="0">
                                        <a:latin typeface="Cambria Math" panose="02040503050406030204" pitchFamily="18" charset="0"/>
                                      </a:rPr>
                                      <m:t>𝟐</m:t>
                                    </m:r>
                                  </m:sub>
                                </m:sSub>
                              </m:oMath>
                            </m:oMathPara>
                          </a14:m>
                          <a:endParaRPr lang="en-GB" sz="1100" dirty="0"/>
                        </a:p>
                      </a:txBody>
                      <a:tcPr/>
                    </a:tc>
                    <a:tc>
                      <a:txBody>
                        <a:bodyPr/>
                        <a:lstStyle/>
                        <a:p>
                          <a:pPr algn="ctr"/>
                          <a:endParaRPr lang="en-GB" sz="1100" dirty="0"/>
                        </a:p>
                      </a:txBody>
                      <a:tcPr/>
                    </a:tc>
                    <a:extLst>
                      <a:ext uri="{0D108BD9-81ED-4DB2-BD59-A6C34878D82A}">
                        <a16:rowId xmlns:a16="http://schemas.microsoft.com/office/drawing/2014/main" val="1931914802"/>
                      </a:ext>
                    </a:extLst>
                  </a:tr>
                  <a:tr h="11064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dirty="0" smtClean="0">
                                  <a:latin typeface="Cambria Math" panose="02040503050406030204" pitchFamily="18" charset="0"/>
                                </a:rPr>
                                <m:t>𝐿𝑎𝑠𝑡</m:t>
                              </m:r>
                              <m:r>
                                <a:rPr lang="en-US" sz="1100" i="1" dirty="0" smtClean="0">
                                  <a:latin typeface="Cambria Math" panose="02040503050406030204" pitchFamily="18" charset="0"/>
                                </a:rPr>
                                <m:t> </m:t>
                              </m:r>
                              <m:r>
                                <a:rPr lang="en-US" sz="1100" i="1" dirty="0" smtClean="0">
                                  <a:latin typeface="Cambria Math" panose="02040503050406030204" pitchFamily="18" charset="0"/>
                                </a:rPr>
                                <m:t>𝑚𝑜𝑣𝑒𝑚𝑒𝑛𝑡</m:t>
                              </m:r>
                              <m:r>
                                <a:rPr lang="en-US" sz="1100" i="1" dirty="0" smtClean="0">
                                  <a:latin typeface="Cambria Math" panose="02040503050406030204" pitchFamily="18" charset="0"/>
                                </a:rPr>
                                <m:t> = 1 </m:t>
                              </m:r>
                            </m:oMath>
                          </a14:m>
                          <a:r>
                            <a:rPr lang="en-US" sz="1100" dirty="0"/>
                            <a:t>(transitioning to a higher regime)</a:t>
                          </a:r>
                          <a:endParaRPr lang="en-GB" sz="1100" dirty="0"/>
                        </a:p>
                      </a:txBody>
                      <a:tcPr/>
                    </a:tc>
                    <a:tc>
                      <a:txBody>
                        <a:bodyPr/>
                        <a:lstStyle/>
                        <a:p>
                          <a:pPr algn="ctr"/>
                          <a:r>
                            <a:rPr lang="en-US" sz="1100" dirty="0"/>
                            <a:t>/</a:t>
                          </a:r>
                          <a:endParaRPr lang="en-GB" sz="11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𝑀𝑜𝑣𝑒𝑚𝑒𝑛𝑡</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Append </a:t>
                          </a:r>
                          <a14:m>
                            <m:oMath xmlns:m="http://schemas.openxmlformats.org/officeDocument/2006/math">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𝑙𝑎𝑠𝑡</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𝑐h𝑎𝑛𝑔𝑒</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dirty="0" err="1">
                                  <a:ln>
                                    <a:noFill/>
                                  </a:ln>
                                  <a:solidFill>
                                    <a:prstClr val="black"/>
                                  </a:solidFill>
                                  <a:effectLst/>
                                  <a:uLnTx/>
                                  <a:uFillTx/>
                                  <a:latin typeface="Cambria Math" panose="02040503050406030204" pitchFamily="18" charset="0"/>
                                  <a:ea typeface="+mn-ea"/>
                                  <a:cs typeface="+mn-cs"/>
                                </a:rPr>
                                <m:t>𝑖</m:t>
                              </m:r>
                              <m:r>
                                <a:rPr kumimoji="0" lang="en-US" sz="11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 </m:t>
                              </m:r>
                            </m:oMath>
                          </a14:m>
                          <a:r>
                            <a:rPr kumimoji="0" lang="en-US" sz="1100" b="0" i="0" u="none" strike="noStrike" kern="1200" cap="none" spc="0" normalizeH="0" baseline="0" noProof="0" dirty="0">
                              <a:ln>
                                <a:noFill/>
                              </a:ln>
                              <a:solidFill>
                                <a:prstClr val="black"/>
                              </a:solidFill>
                              <a:effectLst/>
                              <a:uLnTx/>
                              <a:uFillTx/>
                              <a:latin typeface="+mn-lt"/>
                              <a:ea typeface="+mn-ea"/>
                              <a:cs typeface="+mn-cs"/>
                            </a:rPr>
                            <a:t>to </a:t>
                          </a:r>
                          <a14:m>
                            <m:oMath xmlns:m="http://schemas.openxmlformats.org/officeDocument/2006/math">
                              <m:sSub>
                                <m:sSubPr>
                                  <m:ctrlP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ctrlPr>
                                </m:sSubPr>
                                <m:e>
                                  <m: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t>𝑇</m:t>
                                  </m:r>
                                </m:e>
                                <m:sub>
                                  <m: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t>𝑙𝑖𝑠𝑡</m:t>
                                  </m:r>
                                </m:sub>
                              </m:sSub>
                            </m:oMath>
                          </a14:m>
                          <a:r>
                            <a:rPr kumimoji="0" lang="en-US" sz="1100" b="0" i="0" u="none" strike="noStrike" kern="1200" cap="none" spc="0" normalizeH="0" baseline="0" noProof="0" dirty="0">
                              <a:ln>
                                <a:noFill/>
                              </a:ln>
                              <a:solidFill>
                                <a:srgbClr val="313131"/>
                              </a:solidFill>
                              <a:effectLst/>
                              <a:uLnTx/>
                              <a:uFillTx/>
                              <a:latin typeface="+mn-lt"/>
                              <a:ea typeface="+mn-ea"/>
                              <a:cs typeface="+mn-cs"/>
                            </a:rPr>
                            <a:t> </a:t>
                          </a: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e>
                                  <m:sub>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𝑙𝑎𝑠𝑡</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𝑠𝑡𝑎𝑡𝑒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𝑐h𝑎𝑛𝑔𝑒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argmin</m:t>
                                    </m:r>
                                  </m:e>
                                  <m:sub>
                                    <m:r>
                                      <m:rPr>
                                        <m:sty m:val="p"/>
                                      </m:rP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j</m:t>
                                    </m:r>
                                    <m: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m:t>
                                    </m:r>
                                    <m:r>
                                      <m:rPr>
                                        <m:sty m:val="p"/>
                                      </m:rP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k</m:t>
                                    </m:r>
                                    <m: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ub>
                                </m:sSub>
                                <m: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m:rPr>
                                    <m:sty m:val="p"/>
                                  </m:rP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abs</m:t>
                                </m:r>
                                <m:d>
                                  <m:d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rf</m:t>
                                        </m:r>
                                      </m:e>
                                      <m:sub>
                                        <m:r>
                                          <m:rPr>
                                            <m:sty m:val="p"/>
                                          </m:rP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i</m:t>
                                        </m:r>
                                      </m:sub>
                                    </m:sSub>
                                    <m: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acc>
                                      <m:accPr>
                                        <m:chr m:val="̂"/>
                                        <m:ctrlP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ctrlPr>
                                      </m:accPr>
                                      <m:e>
                                        <m:sSub>
                                          <m:sSubPr>
                                            <m:ctrlP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ctrlPr>
                                          </m:sSubPr>
                                          <m:e>
                                            <m: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t>𝑚</m:t>
                                            </m:r>
                                          </m:e>
                                          <m:sub>
                                            <m: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t>𝑗</m:t>
                                            </m:r>
                                          </m:sub>
                                        </m:sSub>
                                      </m:e>
                                    </m:acc>
                                  </m:e>
                                </m:d>
                                <m: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t>)</m:t>
                                </m:r>
                              </m:oMath>
                            </m:oMathPara>
                          </a14:m>
                          <a:endParaRPr kumimoji="0" lang="en-US" sz="1100" b="0" i="0" u="none" strike="noStrike" kern="1200" cap="none" spc="0" normalizeH="0" baseline="0" noProof="0" dirty="0">
                            <a:ln>
                              <a:noFill/>
                            </a:ln>
                            <a:solidFill>
                              <a:srgbClr val="31313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𝑙𝑎𝑠𝑡</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𝑠𝑡𝑎𝑡𝑒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𝑐h𝑎𝑛𝑔𝑒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m:oMathPara>
                          </a14:m>
                          <a:endParaRPr kumimoji="0" lang="en-GB" sz="11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endParaRPr lang="en-GB" sz="1100" dirty="0"/>
                        </a:p>
                      </a:txBody>
                      <a:tcPr/>
                    </a:tc>
                    <a:extLst>
                      <a:ext uri="{0D108BD9-81ED-4DB2-BD59-A6C34878D82A}">
                        <a16:rowId xmlns:a16="http://schemas.microsoft.com/office/drawing/2014/main" val="3103086237"/>
                      </a:ext>
                    </a:extLst>
                  </a:tr>
                </a:tbl>
              </a:graphicData>
            </a:graphic>
          </p:graphicFrame>
        </mc:Choice>
        <mc:Fallback xmlns="">
          <p:graphicFrame>
            <p:nvGraphicFramePr>
              <p:cNvPr id="6" name="Table 4">
                <a:extLst>
                  <a:ext uri="{FF2B5EF4-FFF2-40B4-BE49-F238E27FC236}">
                    <a16:creationId xmlns:a16="http://schemas.microsoft.com/office/drawing/2014/main" id="{F0B4848B-B540-E379-C480-1CF991C4D327}"/>
                  </a:ext>
                </a:extLst>
              </p:cNvPr>
              <p:cNvGraphicFramePr>
                <a:graphicFrameLocks noGrp="1"/>
              </p:cNvGraphicFramePr>
              <p:nvPr>
                <p:extLst>
                  <p:ext uri="{D42A27DB-BD31-4B8C-83A1-F6EECF244321}">
                    <p14:modId xmlns:p14="http://schemas.microsoft.com/office/powerpoint/2010/main" val="2448778000"/>
                  </p:ext>
                </p:extLst>
              </p:nvPr>
            </p:nvGraphicFramePr>
            <p:xfrm>
              <a:off x="434448" y="3349796"/>
              <a:ext cx="10828700" cy="1410039"/>
            </p:xfrm>
            <a:graphic>
              <a:graphicData uri="http://schemas.openxmlformats.org/drawingml/2006/table">
                <a:tbl>
                  <a:tblPr firstRow="1" bandRow="1">
                    <a:tableStyleId>{5C22544A-7EE6-4342-B048-85BDC9FD1C3A}</a:tableStyleId>
                  </a:tblPr>
                  <a:tblGrid>
                    <a:gridCol w="1970085">
                      <a:extLst>
                        <a:ext uri="{9D8B030D-6E8A-4147-A177-3AD203B41FA5}">
                          <a16:colId xmlns:a16="http://schemas.microsoft.com/office/drawing/2014/main" val="3789782365"/>
                        </a:ext>
                      </a:extLst>
                    </a:gridCol>
                    <a:gridCol w="2514600">
                      <a:extLst>
                        <a:ext uri="{9D8B030D-6E8A-4147-A177-3AD203B41FA5}">
                          <a16:colId xmlns:a16="http://schemas.microsoft.com/office/drawing/2014/main" val="2184250136"/>
                        </a:ext>
                      </a:extLst>
                    </a:gridCol>
                    <a:gridCol w="3242734">
                      <a:extLst>
                        <a:ext uri="{9D8B030D-6E8A-4147-A177-3AD203B41FA5}">
                          <a16:colId xmlns:a16="http://schemas.microsoft.com/office/drawing/2014/main" val="2285883331"/>
                        </a:ext>
                      </a:extLst>
                    </a:gridCol>
                    <a:gridCol w="3101281">
                      <a:extLst>
                        <a:ext uri="{9D8B030D-6E8A-4147-A177-3AD203B41FA5}">
                          <a16:colId xmlns:a16="http://schemas.microsoft.com/office/drawing/2014/main" val="1780717267"/>
                        </a:ext>
                      </a:extLst>
                    </a:gridCol>
                  </a:tblGrid>
                  <a:tr h="303588">
                    <a:tc>
                      <a:txBody>
                        <a:bodyPr/>
                        <a:lstStyle/>
                        <a:p>
                          <a:pPr algn="ctr"/>
                          <a:endParaRPr lang="en-GB" sz="1100" dirty="0"/>
                        </a:p>
                      </a:txBody>
                      <a:tcPr/>
                    </a:tc>
                    <a:tc>
                      <a:txBody>
                        <a:bodyPr/>
                        <a:lstStyle/>
                        <a:p>
                          <a:endParaRPr lang="en-US"/>
                        </a:p>
                      </a:txBody>
                      <a:tcPr>
                        <a:blipFill>
                          <a:blip r:embed="rId5"/>
                          <a:stretch>
                            <a:fillRect l="-78450" t="-2000" r="-253027" b="-368000"/>
                          </a:stretch>
                        </a:blipFill>
                      </a:tcPr>
                    </a:tc>
                    <a:tc>
                      <a:txBody>
                        <a:bodyPr/>
                        <a:lstStyle/>
                        <a:p>
                          <a:endParaRPr lang="en-US"/>
                        </a:p>
                      </a:txBody>
                      <a:tcPr>
                        <a:blipFill>
                          <a:blip r:embed="rId5"/>
                          <a:stretch>
                            <a:fillRect l="-138534" t="-2000" r="-96429" b="-368000"/>
                          </a:stretch>
                        </a:blipFill>
                      </a:tcPr>
                    </a:tc>
                    <a:tc>
                      <a:txBody>
                        <a:bodyPr/>
                        <a:lstStyle/>
                        <a:p>
                          <a:pPr algn="ctr"/>
                          <a:endParaRPr lang="en-GB" sz="1100" dirty="0"/>
                        </a:p>
                      </a:txBody>
                      <a:tcPr/>
                    </a:tc>
                    <a:extLst>
                      <a:ext uri="{0D108BD9-81ED-4DB2-BD59-A6C34878D82A}">
                        <a16:rowId xmlns:a16="http://schemas.microsoft.com/office/drawing/2014/main" val="1931914802"/>
                      </a:ext>
                    </a:extLst>
                  </a:tr>
                  <a:tr h="1106451">
                    <a:tc>
                      <a:txBody>
                        <a:bodyPr/>
                        <a:lstStyle/>
                        <a:p>
                          <a:endParaRPr lang="en-US"/>
                        </a:p>
                      </a:txBody>
                      <a:tcPr>
                        <a:blipFill>
                          <a:blip r:embed="rId5"/>
                          <a:stretch>
                            <a:fillRect l="-310" t="-28022" r="-451393" b="-1099"/>
                          </a:stretch>
                        </a:blipFill>
                      </a:tcPr>
                    </a:tc>
                    <a:tc>
                      <a:txBody>
                        <a:bodyPr/>
                        <a:lstStyle/>
                        <a:p>
                          <a:pPr algn="ctr"/>
                          <a:r>
                            <a:rPr lang="en-US" sz="1100" dirty="0"/>
                            <a:t>/</a:t>
                          </a:r>
                          <a:endParaRPr lang="en-GB" sz="1100" dirty="0"/>
                        </a:p>
                      </a:txBody>
                      <a:tcPr/>
                    </a:tc>
                    <a:tc>
                      <a:txBody>
                        <a:bodyPr/>
                        <a:lstStyle/>
                        <a:p>
                          <a:endParaRPr lang="en-US"/>
                        </a:p>
                      </a:txBody>
                      <a:tcPr>
                        <a:blipFill>
                          <a:blip r:embed="rId5"/>
                          <a:stretch>
                            <a:fillRect l="-138534" t="-28022" r="-96429" b="-1099"/>
                          </a:stretch>
                        </a:blipFill>
                      </a:tcPr>
                    </a:tc>
                    <a:tc>
                      <a:txBody>
                        <a:bodyPr/>
                        <a:lstStyle/>
                        <a:p>
                          <a:pPr algn="ctr"/>
                          <a:endParaRPr lang="en-GB" sz="1100" dirty="0"/>
                        </a:p>
                      </a:txBody>
                      <a:tcPr/>
                    </a:tc>
                    <a:extLst>
                      <a:ext uri="{0D108BD9-81ED-4DB2-BD59-A6C34878D82A}">
                        <a16:rowId xmlns:a16="http://schemas.microsoft.com/office/drawing/2014/main" val="3103086237"/>
                      </a:ext>
                    </a:extLst>
                  </a:tr>
                </a:tbl>
              </a:graphicData>
            </a:graphic>
          </p:graphicFrame>
        </mc:Fallback>
      </mc:AlternateContent>
    </p:spTree>
    <p:extLst>
      <p:ext uri="{BB962C8B-B14F-4D97-AF65-F5344CB8AC3E}">
        <p14:creationId xmlns:p14="http://schemas.microsoft.com/office/powerpoint/2010/main" val="92347109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346145" y="3840381"/>
            <a:ext cx="11042709" cy="2298177"/>
          </a:xfrm>
          <a:prstGeom prst="rect">
            <a:avLst/>
          </a:prstGeom>
          <a:noFill/>
          <a:ln w="19050" algn="ctr">
            <a:solidFill>
              <a:schemeClr val="accent1"/>
            </a:solidFill>
            <a:prstDash val="dash"/>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endParaRPr>
          </a:p>
        </p:txBody>
      </p:sp>
      <p:sp>
        <p:nvSpPr>
          <p:cNvPr id="24" name="TextBox 23"/>
          <p:cNvSpPr txBox="1"/>
          <p:nvPr/>
        </p:nvSpPr>
        <p:spPr bwMode="auto">
          <a:xfrm>
            <a:off x="3027856" y="2074817"/>
            <a:ext cx="2393652" cy="1529690"/>
          </a:xfrm>
          <a:prstGeom prst="rect">
            <a:avLst/>
          </a:prstGeom>
          <a:noFill/>
          <a:ln w="9525">
            <a:solidFill>
              <a:schemeClr val="tx2"/>
            </a:solidFill>
            <a:prstDash val="dash"/>
          </a:ln>
        </p:spPr>
        <p:txBody>
          <a:bodyPr lIns="72000" tIns="72000" rIns="108000" bIns="72000" anchor="ctr"/>
          <a:lstStyle/>
          <a:p>
            <a:pPr lvl="0" defTabSz="957998">
              <a:defRPr/>
            </a:pPr>
            <a:endParaRPr lang="en-US" sz="900" dirty="0">
              <a:solidFill>
                <a:srgbClr val="313131"/>
              </a:solidFill>
            </a:endParaRPr>
          </a:p>
        </p:txBody>
      </p:sp>
      <mc:AlternateContent xmlns:mc="http://schemas.openxmlformats.org/markup-compatibility/2006" xmlns:a14="http://schemas.microsoft.com/office/drawing/2010/main">
        <mc:Choice Requires="a14">
          <p:sp>
            <p:nvSpPr>
              <p:cNvPr id="29" name="TextBox 28"/>
              <p:cNvSpPr txBox="1"/>
              <p:nvPr/>
            </p:nvSpPr>
            <p:spPr bwMode="auto">
              <a:xfrm>
                <a:off x="5505586" y="2078740"/>
                <a:ext cx="2458539" cy="1529690"/>
              </a:xfrm>
              <a:prstGeom prst="rect">
                <a:avLst/>
              </a:prstGeom>
              <a:noFill/>
              <a:ln w="9525">
                <a:solidFill>
                  <a:schemeClr val="tx2"/>
                </a:solidFill>
                <a:prstDash val="dash"/>
              </a:ln>
            </p:spPr>
            <p:txBody>
              <a:bodyPr lIns="72000" tIns="72000" rIns="108000" bIns="72000" anchor="ctr"/>
              <a:lstStyle/>
              <a:p>
                <a:pPr defTabSz="957998">
                  <a:defRPr/>
                </a:pPr>
                <a14:m>
                  <m:oMath xmlns:m="http://schemas.openxmlformats.org/officeDocument/2006/math">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rPr>
                          <m:t>𝐾</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m (array)</a:t>
                </a: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bwMode="auto">
              <a:xfrm>
                <a:off x="5505586" y="2078740"/>
                <a:ext cx="2458539" cy="1529690"/>
              </a:xfrm>
              <a:prstGeom prst="rect">
                <a:avLst/>
              </a:prstGeom>
              <a:blipFill>
                <a:blip r:embed="rId2"/>
                <a:stretch>
                  <a:fillRect/>
                </a:stretch>
              </a:blipFill>
              <a:ln w="9525">
                <a:solidFill>
                  <a:schemeClr val="tx2"/>
                </a:solidFill>
                <a:prstDash val="dash"/>
              </a:ln>
            </p:spPr>
            <p:txBody>
              <a:bodyPr/>
              <a:lstStyle/>
              <a:p>
                <a:r>
                  <a:rPr lang="en-GB">
                    <a:noFill/>
                  </a:rPr>
                  <a:t> </a:t>
                </a:r>
              </a:p>
            </p:txBody>
          </p:sp>
        </mc:Fallback>
      </mc:AlternateContent>
      <p:sp>
        <p:nvSpPr>
          <p:cNvPr id="30" name="Pentagon 29"/>
          <p:cNvSpPr/>
          <p:nvPr/>
        </p:nvSpPr>
        <p:spPr>
          <a:xfrm>
            <a:off x="7768978" y="1363719"/>
            <a:ext cx="3319370" cy="369765"/>
          </a:xfrm>
          <a:prstGeom prst="homePlate">
            <a:avLst/>
          </a:prstGeom>
          <a:solidFill>
            <a:schemeClr val="tx2"/>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Purpose</a:t>
            </a:r>
          </a:p>
        </p:txBody>
      </p:sp>
      <p:sp>
        <p:nvSpPr>
          <p:cNvPr id="31" name="Chevron 30"/>
          <p:cNvSpPr/>
          <p:nvPr/>
        </p:nvSpPr>
        <p:spPr>
          <a:xfrm>
            <a:off x="2782578" y="136372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Hyperparameters</a:t>
            </a:r>
          </a:p>
        </p:txBody>
      </p:sp>
      <p:sp>
        <p:nvSpPr>
          <p:cNvPr id="32" name="Pentagon 31"/>
          <p:cNvSpPr/>
          <p:nvPr/>
        </p:nvSpPr>
        <p:spPr>
          <a:xfrm>
            <a:off x="346146" y="1363720"/>
            <a:ext cx="2631660" cy="369765"/>
          </a:xfrm>
          <a:prstGeom prst="homePlate">
            <a:avLst/>
          </a:prstGeom>
          <a:solidFill>
            <a:schemeClr val="tx2">
              <a:lumMod val="40000"/>
              <a:lumOff val="6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Input</a:t>
            </a:r>
          </a:p>
        </p:txBody>
      </p:sp>
      <mc:AlternateContent xmlns:mc="http://schemas.openxmlformats.org/markup-compatibility/2006" xmlns:a14="http://schemas.microsoft.com/office/drawing/2010/main">
        <mc:Choice Requires="a14">
          <p:sp>
            <p:nvSpPr>
              <p:cNvPr id="33" name="TextBox 32"/>
              <p:cNvSpPr txBox="1"/>
              <p:nvPr/>
            </p:nvSpPr>
            <p:spPr bwMode="auto">
              <a:xfrm>
                <a:off x="346145" y="2064117"/>
                <a:ext cx="2597633" cy="1540390"/>
              </a:xfrm>
              <a:prstGeom prst="rect">
                <a:avLst/>
              </a:prstGeom>
              <a:noFill/>
              <a:ln w="9525">
                <a:solidFill>
                  <a:schemeClr val="tx2"/>
                </a:solidFill>
                <a:prstDash val="dash"/>
              </a:ln>
            </p:spPr>
            <p:txBody>
              <a:bodyPr lIns="72000" tIns="72000" rIns="108000" bIns="72000" anchor="ctr"/>
              <a:lstStyle/>
              <a:p>
                <a:pPr defTabSz="957998">
                  <a:defRPr/>
                </a:pPr>
                <a:r>
                  <a:rPr lang="en-US" sz="900" dirty="0">
                    <a:solidFill>
                      <a:srgbClr val="313131"/>
                    </a:solidFill>
                  </a:rPr>
                  <a:t>-</a:t>
                </a:r>
                <a14:m>
                  <m:oMath xmlns:m="http://schemas.openxmlformats.org/officeDocument/2006/math">
                    <m:r>
                      <a:rPr lang="en-US" sz="900" i="1" dirty="0" smtClean="0">
                        <a:solidFill>
                          <a:srgbClr val="313131"/>
                        </a:solidFill>
                        <a:latin typeface="Cambria Math" panose="02040503050406030204" pitchFamily="18" charset="0"/>
                      </a:rPr>
                      <m:t> </m:t>
                    </m:r>
                    <m:r>
                      <a:rPr lang="en-US" sz="900" i="1" dirty="0" smtClean="0">
                        <a:solidFill>
                          <a:srgbClr val="313131"/>
                        </a:solidFill>
                        <a:latin typeface="Cambria Math" panose="02040503050406030204" pitchFamily="18" charset="0"/>
                      </a:rPr>
                      <m:t>𝑟</m:t>
                    </m:r>
                  </m:oMath>
                </a14:m>
                <a:r>
                  <a:rPr lang="en-US" sz="900" dirty="0">
                    <a:solidFill>
                      <a:srgbClr val="313131"/>
                    </a:solidFill>
                  </a:rPr>
                  <a:t> : interest rates (array)</a:t>
                </a:r>
              </a:p>
              <a:p>
                <a:pPr defTabSz="957998">
                  <a:defRPr/>
                </a:pPr>
                <a14:m>
                  <m:oMath xmlns:m="http://schemas.openxmlformats.org/officeDocument/2006/math">
                    <m:r>
                      <a:rPr lang="en-US" sz="900" i="1">
                        <a:solidFill>
                          <a:srgbClr val="313131"/>
                        </a:solidFill>
                        <a:latin typeface="Cambria Math" panose="02040503050406030204" pitchFamily="18" charset="0"/>
                      </a:rPr>
                      <m:t>−</m:t>
                    </m:r>
                    <m:r>
                      <a:rPr lang="en-US" sz="900" b="0" i="1" smtClean="0">
                        <a:solidFill>
                          <a:srgbClr val="313131"/>
                        </a:solidFill>
                        <a:latin typeface="Cambria Math" panose="02040503050406030204" pitchFamily="18" charset="0"/>
                      </a:rPr>
                      <m:t> </m:t>
                    </m:r>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rPr>
                          <m:t>𝑠</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hidden state (array)</a:t>
                </a:r>
              </a:p>
              <a:p>
                <a:pPr defTabSz="957998">
                  <a:defRPr/>
                </a:pPr>
                <a:r>
                  <a:rPr lang="en-US" sz="900" dirty="0">
                    <a:solidFill>
                      <a:srgbClr val="313131"/>
                    </a:solidFill>
                  </a:rPr>
                  <a:t>- </a:t>
                </a:r>
                <a14:m>
                  <m:oMath xmlns:m="http://schemas.openxmlformats.org/officeDocument/2006/math">
                    <m:acc>
                      <m:accPr>
                        <m:chr m:val="̂"/>
                        <m:ctrlPr>
                          <a:rPr lang="en-US" sz="900" i="1">
                            <a:solidFill>
                              <a:srgbClr val="313131"/>
                            </a:solidFill>
                            <a:latin typeface="Cambria Math" panose="02040503050406030204" pitchFamily="18" charset="0"/>
                          </a:rPr>
                        </m:ctrlPr>
                      </m:accPr>
                      <m:e>
                        <m:r>
                          <a:rPr lang="en-US" sz="900" i="1">
                            <a:solidFill>
                              <a:srgbClr val="313131"/>
                            </a:solidFill>
                            <a:latin typeface="Cambria Math" panose="02040503050406030204" pitchFamily="18" charset="0"/>
                          </a:rPr>
                          <m:t>𝑚</m:t>
                        </m:r>
                      </m:e>
                    </m:acc>
                    <m:r>
                      <a:rPr lang="en-US" sz="900" i="1">
                        <a:solidFill>
                          <a:srgbClr val="313131"/>
                        </a:solidFill>
                        <a:latin typeface="Cambria Math" panose="02040503050406030204" pitchFamily="18" charset="0"/>
                      </a:rPr>
                      <m:t> </m:t>
                    </m:r>
                  </m:oMath>
                </a14:m>
                <a:r>
                  <a:rPr lang="en-US" sz="900" dirty="0">
                    <a:solidFill>
                      <a:srgbClr val="313131"/>
                    </a:solidFill>
                  </a:rPr>
                  <a:t> : estimated m (array)</a:t>
                </a:r>
              </a:p>
              <a:p>
                <a:pPr defTabSz="957998">
                  <a:defRPr/>
                </a:pPr>
                <a:r>
                  <a:rPr lang="en-US" sz="900" dirty="0">
                    <a:solidFill>
                      <a:srgbClr val="313131"/>
                    </a:solidFill>
                  </a:rPr>
                  <a:t>-</a:t>
                </a:r>
                <a14:m>
                  <m:oMath xmlns:m="http://schemas.openxmlformats.org/officeDocument/2006/math">
                    <m:r>
                      <m:rPr>
                        <m:sty m:val="p"/>
                      </m:rPr>
                      <a:rPr lang="en-US" sz="900">
                        <a:latin typeface="Cambria Math" panose="02040503050406030204" pitchFamily="18" charset="0"/>
                      </a:rPr>
                      <m:t>Δ</m:t>
                    </m:r>
                    <m:r>
                      <a:rPr lang="en-US" sz="900" i="1">
                        <a:latin typeface="Cambria Math" panose="02040503050406030204" pitchFamily="18" charset="0"/>
                      </a:rPr>
                      <m:t>𝑡</m:t>
                    </m:r>
                  </m:oMath>
                </a14:m>
                <a:r>
                  <a:rPr lang="en-US" sz="900" dirty="0">
                    <a:solidFill>
                      <a:srgbClr val="313131"/>
                    </a:solidFill>
                  </a:rPr>
                  <a:t>: filtered rates (array)</a:t>
                </a:r>
              </a:p>
              <a:p>
                <a:pPr defTabSz="957998">
                  <a:defRPr/>
                </a:pPr>
                <a:r>
                  <a:rPr lang="en-US" sz="900" b="0" dirty="0">
                    <a:solidFill>
                      <a:srgbClr val="313131"/>
                    </a:solidFill>
                  </a:rPr>
                  <a:t>- </a:t>
                </a:r>
                <a14:m>
                  <m:oMath xmlns:m="http://schemas.openxmlformats.org/officeDocument/2006/math">
                    <m:sSub>
                      <m:sSubPr>
                        <m:ctrlPr>
                          <a:rPr lang="en-US" sz="900" b="0" i="1" smtClean="0">
                            <a:solidFill>
                              <a:srgbClr val="313131"/>
                            </a:solidFill>
                            <a:latin typeface="Cambria Math" panose="02040503050406030204" pitchFamily="18" charset="0"/>
                          </a:rPr>
                        </m:ctrlPr>
                      </m:sSubPr>
                      <m:e>
                        <m:r>
                          <a:rPr lang="en-US" sz="900" b="0" i="1" smtClean="0">
                            <a:solidFill>
                              <a:srgbClr val="313131"/>
                            </a:solidFill>
                            <a:latin typeface="Cambria Math" panose="02040503050406030204" pitchFamily="18" charset="0"/>
                          </a:rPr>
                          <m:t>𝑇</m:t>
                        </m:r>
                      </m:e>
                      <m:sub>
                        <m:r>
                          <a:rPr lang="en-US" sz="900" b="0" i="1" smtClean="0">
                            <a:solidFill>
                              <a:srgbClr val="313131"/>
                            </a:solidFill>
                            <a:latin typeface="Cambria Math" panose="02040503050406030204" pitchFamily="18" charset="0"/>
                          </a:rPr>
                          <m:t>𝑙𝑖𝑠𝑡</m:t>
                        </m:r>
                      </m:sub>
                    </m:sSub>
                  </m:oMath>
                </a14:m>
                <a:r>
                  <a:rPr lang="en-US" sz="900" dirty="0">
                    <a:solidFill>
                      <a:srgbClr val="313131"/>
                    </a:solidFill>
                  </a:rPr>
                  <a:t> : List of transitions regimes in the form of tuples (index start, index end)</a:t>
                </a:r>
              </a:p>
              <a:p>
                <a:pPr defTabSz="957998">
                  <a:defRPr/>
                </a:pPr>
                <a:endParaRPr lang="en-US" sz="900" dirty="0">
                  <a:solidFill>
                    <a:srgbClr val="313131"/>
                  </a:solidFill>
                </a:endParaRP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bwMode="auto">
              <a:xfrm>
                <a:off x="346145" y="2064117"/>
                <a:ext cx="2597633" cy="1540390"/>
              </a:xfrm>
              <a:prstGeom prst="rect">
                <a:avLst/>
              </a:prstGeom>
              <a:blipFill>
                <a:blip r:embed="rId3"/>
                <a:stretch>
                  <a:fillRect/>
                </a:stretch>
              </a:blipFill>
              <a:ln w="9525">
                <a:solidFill>
                  <a:schemeClr val="tx2"/>
                </a:solidFill>
                <a:prstDash val="dash"/>
              </a:ln>
            </p:spPr>
            <p:txBody>
              <a:bodyPr/>
              <a:lstStyle/>
              <a:p>
                <a:r>
                  <a:rPr lang="en-GB">
                    <a:noFill/>
                  </a:rPr>
                  <a:t> </a:t>
                </a:r>
              </a:p>
            </p:txBody>
          </p:sp>
        </mc:Fallback>
      </mc:AlternateContent>
      <p:sp>
        <p:nvSpPr>
          <p:cNvPr id="25" name="TextBox 24"/>
          <p:cNvSpPr txBox="1"/>
          <p:nvPr/>
        </p:nvSpPr>
        <p:spPr>
          <a:xfrm rot="1092905">
            <a:off x="10033364" y="1186417"/>
            <a:ext cx="1924784" cy="36073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lIns="36000" tIns="36000" rIns="36000" bIns="3600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US"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rPr>
              <a:t>Category II</a:t>
            </a:r>
            <a:endParaRPr kumimoji="0" lang="en-GB"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endParaRPr>
          </a:p>
        </p:txBody>
      </p:sp>
      <p:grpSp>
        <p:nvGrpSpPr>
          <p:cNvPr id="36" name="Group 35"/>
          <p:cNvGrpSpPr/>
          <p:nvPr/>
        </p:nvGrpSpPr>
        <p:grpSpPr>
          <a:xfrm>
            <a:off x="10924379" y="66620"/>
            <a:ext cx="1154088" cy="690668"/>
            <a:chOff x="867595" y="-118878"/>
            <a:chExt cx="11367025" cy="7062119"/>
          </a:xfrm>
        </p:grpSpPr>
        <p:pic>
          <p:nvPicPr>
            <p:cNvPr id="37" name="Picture 36">
              <a:extLst>
                <a:ext uri="{FF2B5EF4-FFF2-40B4-BE49-F238E27FC236}">
                  <a16:creationId xmlns:a16="http://schemas.microsoft.com/office/drawing/2014/main" id="{D2A330F2-E865-4CA6-81A0-366197D31A86}"/>
                </a:ext>
              </a:extLst>
            </p:cNvPr>
            <p:cNvPicPr>
              <a:picLocks noChangeAspect="1"/>
            </p:cNvPicPr>
            <p:nvPr/>
          </p:nvPicPr>
          <p:blipFill>
            <a:blip r:embed="rId4"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38" name="Group 37"/>
            <p:cNvGrpSpPr/>
            <p:nvPr/>
          </p:nvGrpSpPr>
          <p:grpSpPr>
            <a:xfrm>
              <a:off x="867595" y="4638080"/>
              <a:ext cx="3124200" cy="2062813"/>
              <a:chOff x="952835" y="4382354"/>
              <a:chExt cx="3124200" cy="2062813"/>
            </a:xfrm>
          </p:grpSpPr>
          <p:sp>
            <p:nvSpPr>
              <p:cNvPr id="46"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2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7" name="Rectangle 46">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grpSp>
        <p:grpSp>
          <p:nvGrpSpPr>
            <p:cNvPr id="39" name="Group 38"/>
            <p:cNvGrpSpPr/>
            <p:nvPr/>
          </p:nvGrpSpPr>
          <p:grpSpPr>
            <a:xfrm>
              <a:off x="4204252" y="-118878"/>
              <a:ext cx="6796900" cy="5431513"/>
              <a:chOff x="4204252" y="-118878"/>
              <a:chExt cx="6796900" cy="5431513"/>
            </a:xfrm>
          </p:grpSpPr>
          <p:sp>
            <p:nvSpPr>
              <p:cNvPr id="40" name="Rectangle 39">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1"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2" name="Rectangle 41">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3"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4" name="Rectangle 43">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5"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grpSp>
      </p:grpSp>
      <p:sp>
        <p:nvSpPr>
          <p:cNvPr id="48" name="Title 3"/>
          <p:cNvSpPr>
            <a:spLocks noGrp="1"/>
          </p:cNvSpPr>
          <p:nvPr>
            <p:ph type="title"/>
          </p:nvPr>
        </p:nvSpPr>
        <p:spPr>
          <a:xfrm>
            <a:off x="469900" y="402587"/>
            <a:ext cx="11252200" cy="334102"/>
          </a:xfrm>
        </p:spPr>
        <p:txBody>
          <a:bodyPr/>
          <a:lstStyle/>
          <a:p>
            <a:r>
              <a:rPr lang="en-US" sz="2000" dirty="0"/>
              <a:t>Model Calibration HMCEV</a:t>
            </a:r>
            <a:endParaRPr lang="en-GB" sz="2000" dirty="0"/>
          </a:p>
        </p:txBody>
      </p:sp>
      <mc:AlternateContent xmlns:mc="http://schemas.openxmlformats.org/markup-compatibility/2006" xmlns:a14="http://schemas.microsoft.com/office/drawing/2010/main">
        <mc:Choice Requires="a14">
          <p:sp>
            <p:nvSpPr>
              <p:cNvPr id="2" name="Title 2">
                <a:extLst>
                  <a:ext uri="{FF2B5EF4-FFF2-40B4-BE49-F238E27FC236}">
                    <a16:creationId xmlns:a16="http://schemas.microsoft.com/office/drawing/2014/main" id="{59508C07-38D2-D1B4-ACC8-59BC577A89CD}"/>
                  </a:ext>
                </a:extLst>
              </p:cNvPr>
              <p:cNvSpPr txBox="1">
                <a:spLocks/>
              </p:cNvSpPr>
              <p:nvPr/>
            </p:nvSpPr>
            <p:spPr bwMode="gray">
              <a:xfrm>
                <a:off x="477969" y="736689"/>
                <a:ext cx="11188700" cy="6985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n-lt"/>
                    <a:ea typeface="+mj-ea"/>
                    <a:cs typeface="Calibri Light" panose="020F0302020204030204" pitchFamily="34" charset="0"/>
                  </a:defRPr>
                </a:lvl1pPr>
              </a:lstStyle>
              <a:p>
                <a14:m>
                  <m:oMath xmlns:m="http://schemas.openxmlformats.org/officeDocument/2006/math">
                    <m:r>
                      <a:rPr lang="en-US" sz="1800" i="1" dirty="0" smtClean="0">
                        <a:solidFill>
                          <a:schemeClr val="tx1">
                            <a:lumMod val="50000"/>
                            <a:lumOff val="50000"/>
                          </a:schemeClr>
                        </a:solidFill>
                        <a:latin typeface="Cambria Math" panose="02040503050406030204" pitchFamily="18" charset="0"/>
                      </a:rPr>
                      <m:t>𝐾</m:t>
                    </m:r>
                  </m:oMath>
                </a14:m>
                <a:r>
                  <a:rPr lang="en-US" sz="1800" dirty="0">
                    <a:solidFill>
                      <a:schemeClr val="tx1">
                        <a:lumMod val="50000"/>
                        <a:lumOff val="50000"/>
                      </a:schemeClr>
                    </a:solidFill>
                  </a:rPr>
                  <a:t> estimation Module</a:t>
                </a:r>
                <a:endParaRPr lang="en-GB" sz="1800" dirty="0">
                  <a:solidFill>
                    <a:schemeClr val="tx1">
                      <a:lumMod val="50000"/>
                      <a:lumOff val="50000"/>
                    </a:schemeClr>
                  </a:solidFill>
                </a:endParaRPr>
              </a:p>
              <a:p>
                <a:endParaRPr lang="en-GB" sz="1800" dirty="0">
                  <a:solidFill>
                    <a:schemeClr val="tx1">
                      <a:lumMod val="50000"/>
                      <a:lumOff val="50000"/>
                    </a:schemeClr>
                  </a:solidFill>
                </a:endParaRPr>
              </a:p>
            </p:txBody>
          </p:sp>
        </mc:Choice>
        <mc:Fallback xmlns="">
          <p:sp>
            <p:nvSpPr>
              <p:cNvPr id="2" name="Title 2">
                <a:extLst>
                  <a:ext uri="{FF2B5EF4-FFF2-40B4-BE49-F238E27FC236}">
                    <a16:creationId xmlns:a16="http://schemas.microsoft.com/office/drawing/2014/main" id="{59508C07-38D2-D1B4-ACC8-59BC577A89CD}"/>
                  </a:ext>
                </a:extLst>
              </p:cNvPr>
              <p:cNvSpPr txBox="1">
                <a:spLocks noRot="1" noChangeAspect="1" noMove="1" noResize="1" noEditPoints="1" noAdjustHandles="1" noChangeArrowheads="1" noChangeShapeType="1" noTextEdit="1"/>
              </p:cNvSpPr>
              <p:nvPr/>
            </p:nvSpPr>
            <p:spPr bwMode="gray">
              <a:xfrm>
                <a:off x="477969" y="736689"/>
                <a:ext cx="11188700" cy="698501"/>
              </a:xfrm>
              <a:prstGeom prst="rect">
                <a:avLst/>
              </a:prstGeom>
              <a:blipFill>
                <a:blip r:embed="rId5"/>
                <a:stretch>
                  <a:fillRect l="-708" t="-11404"/>
                </a:stretch>
              </a:blipFill>
            </p:spPr>
            <p:txBody>
              <a:bodyPr/>
              <a:lstStyle/>
              <a:p>
                <a:r>
                  <a:rPr lang="en-GB">
                    <a:noFill/>
                  </a:rPr>
                  <a:t> </a:t>
                </a:r>
              </a:p>
            </p:txBody>
          </p:sp>
        </mc:Fallback>
      </mc:AlternateContent>
      <p:sp>
        <p:nvSpPr>
          <p:cNvPr id="8" name="Chevron 30">
            <a:extLst>
              <a:ext uri="{FF2B5EF4-FFF2-40B4-BE49-F238E27FC236}">
                <a16:creationId xmlns:a16="http://schemas.microsoft.com/office/drawing/2014/main" id="{2872B498-D884-E3A0-CE93-35BCB5F8BE75}"/>
              </a:ext>
            </a:extLst>
          </p:cNvPr>
          <p:cNvSpPr/>
          <p:nvPr/>
        </p:nvSpPr>
        <p:spPr>
          <a:xfrm>
            <a:off x="5282415" y="136839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Output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C58B6FB-DFEF-550E-59EF-34C329CB5B7F}"/>
                  </a:ext>
                </a:extLst>
              </p:cNvPr>
              <p:cNvSpPr txBox="1"/>
              <p:nvPr/>
            </p:nvSpPr>
            <p:spPr bwMode="auto">
              <a:xfrm>
                <a:off x="8048203" y="2078740"/>
                <a:ext cx="3029404" cy="1529690"/>
              </a:xfrm>
              <a:prstGeom prst="rect">
                <a:avLst/>
              </a:prstGeom>
              <a:noFill/>
              <a:ln w="9525">
                <a:solidFill>
                  <a:schemeClr val="tx2"/>
                </a:solidFill>
                <a:prstDash val="dash"/>
              </a:ln>
            </p:spPr>
            <p:txBody>
              <a:bodyPr lIns="72000" tIns="72000" rIns="108000" bIns="72000" anchor="ctr"/>
              <a:lstStyle/>
              <a:p>
                <a:pPr marL="0" marR="0" lvl="0" indent="0" algn="l" defTabSz="957998" rtl="0" eaLnBrk="1" fontAlgn="auto" latinLnBrk="0" hangingPunct="1">
                  <a:lnSpc>
                    <a:spcPct val="100000"/>
                  </a:lnSpc>
                  <a:spcBef>
                    <a:spcPts val="0"/>
                  </a:spcBef>
                  <a:spcAft>
                    <a:spcPts val="0"/>
                  </a:spcAft>
                  <a:buClrTx/>
                  <a:buSzTx/>
                  <a:buFontTx/>
                  <a:buNone/>
                  <a:tabLst/>
                  <a:defRPr/>
                </a:pPr>
                <a:r>
                  <a:rPr lang="en-US" sz="900" dirty="0">
                    <a:solidFill>
                      <a:srgbClr val="313131"/>
                    </a:solidFill>
                  </a:rPr>
                  <a:t>Estimate the mean-reversion speed (</a:t>
                </a:r>
                <a14:m>
                  <m:oMath xmlns:m="http://schemas.openxmlformats.org/officeDocument/2006/math">
                    <m:r>
                      <a:rPr lang="en-US" sz="900" i="1" dirty="0" smtClean="0">
                        <a:solidFill>
                          <a:srgbClr val="313131"/>
                        </a:solidFill>
                        <a:latin typeface="Cambria Math" panose="02040503050406030204" pitchFamily="18" charset="0"/>
                      </a:rPr>
                      <m:t>𝐾</m:t>
                    </m:r>
                  </m:oMath>
                </a14:m>
                <a:r>
                  <a:rPr lang="en-US" sz="900" dirty="0">
                    <a:solidFill>
                      <a:srgbClr val="313131"/>
                    </a:solidFill>
                  </a:rPr>
                  <a:t>) of the HMCIR model.</a:t>
                </a: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10" name="TextBox 9">
                <a:extLst>
                  <a:ext uri="{FF2B5EF4-FFF2-40B4-BE49-F238E27FC236}">
                    <a16:creationId xmlns:a16="http://schemas.microsoft.com/office/drawing/2014/main" id="{CC58B6FB-DFEF-550E-59EF-34C329CB5B7F}"/>
                  </a:ext>
                </a:extLst>
              </p:cNvPr>
              <p:cNvSpPr txBox="1">
                <a:spLocks noRot="1" noChangeAspect="1" noMove="1" noResize="1" noEditPoints="1" noAdjustHandles="1" noChangeArrowheads="1" noChangeShapeType="1" noTextEdit="1"/>
              </p:cNvSpPr>
              <p:nvPr/>
            </p:nvSpPr>
            <p:spPr bwMode="auto">
              <a:xfrm>
                <a:off x="8048203" y="2078740"/>
                <a:ext cx="3029404" cy="1529690"/>
              </a:xfrm>
              <a:prstGeom prst="rect">
                <a:avLst/>
              </a:prstGeom>
              <a:blipFill>
                <a:blip r:embed="rId6"/>
                <a:stretch>
                  <a:fillRect/>
                </a:stretch>
              </a:blipFill>
              <a:ln w="9525">
                <a:solidFill>
                  <a:schemeClr val="tx2"/>
                </a:solidFill>
                <a:prstDash val="dash"/>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4D9EAFC-451D-5E4E-4FAA-EA05A9E4615B}"/>
                  </a:ext>
                </a:extLst>
              </p:cNvPr>
              <p:cNvSpPr txBox="1"/>
              <p:nvPr/>
            </p:nvSpPr>
            <p:spPr>
              <a:xfrm>
                <a:off x="469900" y="3972785"/>
                <a:ext cx="10771677" cy="1998752"/>
              </a:xfrm>
              <a:prstGeom prst="rect">
                <a:avLst/>
              </a:prstGeom>
              <a:noFill/>
            </p:spPr>
            <p:txBody>
              <a:bodyPr wrap="square" lIns="0" tIns="0" rIns="0" bIns="0" rtlCol="0">
                <a:spAutoFit/>
              </a:bodyPr>
              <a:lstStyle/>
              <a:p>
                <a:pPr>
                  <a:spcBef>
                    <a:spcPts val="600"/>
                  </a:spcBef>
                  <a:buSzPct val="100000"/>
                </a:pPr>
                <a:r>
                  <a:rPr lang="en-US" sz="1100" dirty="0">
                    <a:solidFill>
                      <a:srgbClr val="313131"/>
                    </a:solidFill>
                  </a:rPr>
                  <a:t>Detailed Operation :</a:t>
                </a:r>
              </a:p>
              <a:p>
                <a:pPr marL="203200" indent="-203200">
                  <a:spcBef>
                    <a:spcPts val="600"/>
                  </a:spcBef>
                  <a:buSzPct val="100000"/>
                  <a:buFont typeface="Arial"/>
                  <a:buChar char="•"/>
                </a:pPr>
                <a:r>
                  <a:rPr lang="en-GB" sz="1100" dirty="0"/>
                  <a:t>Giving the observed </a:t>
                </a:r>
                <a14:m>
                  <m:oMath xmlns:m="http://schemas.openxmlformats.org/officeDocument/2006/math">
                    <m:r>
                      <a:rPr lang="en-GB" sz="1100" i="1" dirty="0" smtClean="0">
                        <a:latin typeface="Cambria Math" panose="02040503050406030204" pitchFamily="18" charset="0"/>
                      </a:rPr>
                      <m:t>𝑟</m:t>
                    </m:r>
                  </m:oMath>
                </a14:m>
                <a:r>
                  <a:rPr lang="en-GB" sz="1100" dirty="0"/>
                  <a:t>, we define </a:t>
                </a:r>
              </a:p>
              <a:p>
                <a:pPr marL="203200" indent="-203200">
                  <a:spcBef>
                    <a:spcPts val="600"/>
                  </a:spcBef>
                  <a:buSzPct val="100000"/>
                  <a:buFont typeface="Arial"/>
                  <a:buChar char="•"/>
                </a:pP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𝑋</m:t>
                        </m:r>
                      </m:e>
                      <m:sub>
                        <m:r>
                          <a:rPr lang="en-US" sz="1100" i="1">
                            <a:latin typeface="Cambria Math" panose="02040503050406030204" pitchFamily="18" charset="0"/>
                          </a:rPr>
                          <m:t>𝑖</m:t>
                        </m:r>
                      </m:sub>
                    </m:sSub>
                    <m:r>
                      <a:rPr lang="en-US" sz="1100" i="1">
                        <a:latin typeface="Cambria Math" panose="02040503050406030204" pitchFamily="18" charset="0"/>
                      </a:rPr>
                      <m:t>=</m:t>
                    </m:r>
                    <m:d>
                      <m:dPr>
                        <m:ctrlPr>
                          <a:rPr lang="en-GB" sz="1100" i="1">
                            <a:latin typeface="Cambria Math" panose="02040503050406030204" pitchFamily="18" charset="0"/>
                          </a:rPr>
                        </m:ctrlPr>
                      </m:dPr>
                      <m:e>
                        <m:sSub>
                          <m:sSubPr>
                            <m:ctrlPr>
                              <a:rPr lang="en-GB" sz="1100" i="1">
                                <a:latin typeface="Cambria Math" panose="02040503050406030204" pitchFamily="18" charset="0"/>
                              </a:rPr>
                            </m:ctrlPr>
                          </m:sSubPr>
                          <m:e>
                            <m:acc>
                              <m:accPr>
                                <m:chr m:val="̂"/>
                                <m:ctrlPr>
                                  <a:rPr lang="en-GB" sz="1100" i="1">
                                    <a:latin typeface="Cambria Math" panose="02040503050406030204" pitchFamily="18" charset="0"/>
                                  </a:rPr>
                                </m:ctrlPr>
                              </m:accPr>
                              <m:e>
                                <m:r>
                                  <a:rPr lang="en-US" sz="1100" i="1">
                                    <a:latin typeface="Cambria Math" panose="02040503050406030204" pitchFamily="18" charset="0"/>
                                  </a:rPr>
                                  <m:t>𝑚</m:t>
                                </m:r>
                              </m:e>
                            </m:acc>
                          </m:e>
                          <m:sub>
                            <m:sSub>
                              <m:sSubPr>
                                <m:ctrlPr>
                                  <a:rPr lang="en-GB" sz="1100" i="1">
                                    <a:latin typeface="Cambria Math" panose="02040503050406030204" pitchFamily="18" charset="0"/>
                                  </a:rPr>
                                </m:ctrlPr>
                              </m:sSubPr>
                              <m:e>
                                <m:r>
                                  <a:rPr lang="en-US" sz="1100" i="1">
                                    <a:latin typeface="Cambria Math" panose="02040503050406030204" pitchFamily="18" charset="0"/>
                                  </a:rPr>
                                  <m:t>𝑆</m:t>
                                </m:r>
                              </m:e>
                              <m:sub>
                                <m:r>
                                  <a:rPr lang="en-US" sz="1100" i="1">
                                    <a:latin typeface="Cambria Math" panose="02040503050406030204" pitchFamily="18" charset="0"/>
                                  </a:rPr>
                                  <m:t>𝑖</m:t>
                                </m:r>
                              </m:sub>
                            </m:sSub>
                          </m:sub>
                        </m:sSub>
                        <m:r>
                          <a:rPr lang="en-US" sz="1100" i="1">
                            <a:latin typeface="Cambria Math" panose="02040503050406030204" pitchFamily="18" charset="0"/>
                          </a:rPr>
                          <m:t>−</m:t>
                        </m:r>
                        <m:sSub>
                          <m:sSubPr>
                            <m:ctrlPr>
                              <a:rPr lang="en-GB" sz="1100" i="1">
                                <a:latin typeface="Cambria Math" panose="02040503050406030204" pitchFamily="18" charset="0"/>
                              </a:rPr>
                            </m:ctrlPr>
                          </m:sSubPr>
                          <m:e>
                            <m:r>
                              <a:rPr lang="en-US" sz="1100" i="1">
                                <a:latin typeface="Cambria Math" panose="02040503050406030204" pitchFamily="18" charset="0"/>
                              </a:rPr>
                              <m:t>𝑟</m:t>
                            </m:r>
                          </m:e>
                          <m:sub>
                            <m:r>
                              <a:rPr lang="en-US" sz="1100" i="1">
                                <a:latin typeface="Cambria Math" panose="02040503050406030204" pitchFamily="18" charset="0"/>
                              </a:rPr>
                              <m:t>𝑖</m:t>
                            </m:r>
                          </m:sub>
                        </m:sSub>
                      </m:e>
                    </m:d>
                    <m:r>
                      <a:rPr lang="en-US" sz="1100" b="0" i="1" smtClean="0">
                        <a:latin typeface="Cambria Math" panose="02040503050406030204" pitchFamily="18" charset="0"/>
                      </a:rPr>
                      <m:t> </m:t>
                    </m:r>
                    <m:r>
                      <a:rPr lang="en-US" sz="1100" b="0" i="0" smtClean="0">
                        <a:latin typeface="Cambria Math" panose="02040503050406030204" pitchFamily="18" charset="0"/>
                      </a:rPr>
                      <m:t>,  </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𝑌</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m:t>
                        </m:r>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r>
                          <a:rPr lang="en-US" sz="1100" b="0" i="1" smtClean="0">
                            <a:latin typeface="Cambria Math" panose="02040503050406030204" pitchFamily="18" charset="0"/>
                          </a:rPr>
                          <m:t>+1</m:t>
                        </m:r>
                      </m:sub>
                    </m:sSub>
                    <m:r>
                      <a:rPr lang="en-US" sz="1100" b="0" i="1" smtClean="0">
                        <a:latin typeface="Cambria Math" panose="02040503050406030204" pitchFamily="18" charset="0"/>
                      </a:rPr>
                      <m:t> −</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oMath>
                </a14:m>
                <a:r>
                  <a:rPr lang="en-US" sz="1100" dirty="0"/>
                  <a:t> </a:t>
                </a:r>
                <a14:m>
                  <m:oMath xmlns:m="http://schemas.openxmlformats.org/officeDocument/2006/math">
                    <m:r>
                      <m:rPr>
                        <m:sty m:val="p"/>
                      </m:rPr>
                      <a:rPr lang="en-US" sz="1100">
                        <a:latin typeface="Cambria Math" panose="02040503050406030204" pitchFamily="18" charset="0"/>
                      </a:rPr>
                      <m:t>Δ</m:t>
                    </m:r>
                    <m:r>
                      <a:rPr lang="en-US" sz="1100" i="1">
                        <a:latin typeface="Cambria Math" panose="02040503050406030204" pitchFamily="18" charset="0"/>
                      </a:rPr>
                      <m:t>𝑡</m:t>
                    </m:r>
                  </m:oMath>
                </a14:m>
                <a:endParaRPr lang="en-US" sz="1100" dirty="0"/>
              </a:p>
              <a:p>
                <a:pPr marL="203200" indent="-203200">
                  <a:spcBef>
                    <a:spcPts val="600"/>
                  </a:spcBef>
                  <a:buSzPct val="100000"/>
                  <a:buFont typeface="Arial"/>
                  <a:buChar char="•"/>
                </a:pPr>
                <a:r>
                  <a:rPr lang="en-GB" sz="1100" dirty="0"/>
                  <a:t>Thus, if the rates truly follow the discretized HMCEV dynamic : </a:t>
                </a:r>
                <a14:m>
                  <m:oMath xmlns:m="http://schemas.openxmlformats.org/officeDocument/2006/math">
                    <m:sSub>
                      <m:sSubPr>
                        <m:ctrlPr>
                          <a:rPr lang="en-GB" sz="1100" i="1" smtClean="0">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r>
                          <a:rPr lang="en-US" sz="1100" b="0" i="1" smtClean="0">
                            <a:latin typeface="Cambria Math" panose="02040503050406030204" pitchFamily="18" charset="0"/>
                          </a:rPr>
                          <m:t>+1</m:t>
                        </m:r>
                      </m:sub>
                    </m:sSub>
                    <m:r>
                      <a:rPr lang="en-US" sz="1100" i="1">
                        <a:latin typeface="Cambria Math" panose="02040503050406030204" pitchFamily="18" charset="0"/>
                      </a:rPr>
                      <m:t>=</m:t>
                    </m:r>
                    <m:sSub>
                      <m:sSubPr>
                        <m:ctrlPr>
                          <a:rPr lang="en-GB" sz="1100" i="1">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sub>
                    </m:sSub>
                    <m:r>
                      <a:rPr lang="en-US" sz="1100" i="1">
                        <a:latin typeface="Cambria Math" panose="02040503050406030204" pitchFamily="18" charset="0"/>
                      </a:rPr>
                      <m:t>+</m:t>
                    </m:r>
                    <m:sSub>
                      <m:sSubPr>
                        <m:ctrlPr>
                          <a:rPr lang="en-GB" sz="1100" i="1">
                            <a:latin typeface="Cambria Math" panose="02040503050406030204" pitchFamily="18" charset="0"/>
                          </a:rPr>
                        </m:ctrlPr>
                      </m:sSubPr>
                      <m:e>
                        <m:r>
                          <m:rPr>
                            <m:sty m:val="p"/>
                          </m:rPr>
                          <a:rPr lang="en-US" sz="1100" b="0" i="0" smtClean="0">
                            <a:latin typeface="Cambria Math" panose="02040503050406030204" pitchFamily="18" charset="0"/>
                          </a:rPr>
                          <m:t>K</m:t>
                        </m:r>
                      </m:e>
                      <m:sub>
                        <m:sSub>
                          <m:sSubPr>
                            <m:ctrlPr>
                              <a:rPr lang="en-GB" sz="1100" i="1">
                                <a:latin typeface="Cambria Math" panose="02040503050406030204" pitchFamily="18" charset="0"/>
                              </a:rPr>
                            </m:ctrlPr>
                          </m:sSubPr>
                          <m:e>
                            <m:r>
                              <a:rPr lang="en-US" sz="1100" i="1">
                                <a:latin typeface="Cambria Math" panose="02040503050406030204" pitchFamily="18" charset="0"/>
                              </a:rPr>
                              <m:t>𝑆</m:t>
                            </m:r>
                          </m:e>
                          <m:sub>
                            <m:r>
                              <a:rPr lang="en-US" sz="1100" b="0" i="1" smtClean="0">
                                <a:latin typeface="Cambria Math" panose="02040503050406030204" pitchFamily="18" charset="0"/>
                              </a:rPr>
                              <m:t>𝑖</m:t>
                            </m:r>
                          </m:sub>
                        </m:sSub>
                      </m:sub>
                    </m:sSub>
                    <m:d>
                      <m:dPr>
                        <m:ctrlPr>
                          <a:rPr lang="en-GB" sz="1100" i="1">
                            <a:latin typeface="Cambria Math" panose="02040503050406030204" pitchFamily="18" charset="0"/>
                          </a:rPr>
                        </m:ctrlPr>
                      </m:dPr>
                      <m:e>
                        <m:sSub>
                          <m:sSubPr>
                            <m:ctrlPr>
                              <a:rPr lang="en-GB" sz="1100" i="1">
                                <a:latin typeface="Cambria Math" panose="02040503050406030204" pitchFamily="18" charset="0"/>
                              </a:rPr>
                            </m:ctrlPr>
                          </m:sSubPr>
                          <m:e>
                            <m:r>
                              <m:rPr>
                                <m:sty m:val="p"/>
                              </m:rPr>
                              <a:rPr lang="en-US" sz="1100" b="0" i="0" smtClean="0">
                                <a:latin typeface="Cambria Math" panose="02040503050406030204" pitchFamily="18" charset="0"/>
                              </a:rPr>
                              <m:t>m</m:t>
                            </m:r>
                          </m:e>
                          <m:sub>
                            <m:sSub>
                              <m:sSubPr>
                                <m:ctrlPr>
                                  <a:rPr lang="en-GB" sz="1100" i="1">
                                    <a:latin typeface="Cambria Math" panose="02040503050406030204" pitchFamily="18" charset="0"/>
                                  </a:rPr>
                                </m:ctrlPr>
                              </m:sSubPr>
                              <m:e>
                                <m:r>
                                  <a:rPr lang="en-US" sz="1100" i="1">
                                    <a:latin typeface="Cambria Math" panose="02040503050406030204" pitchFamily="18" charset="0"/>
                                  </a:rPr>
                                  <m:t>𝑆</m:t>
                                </m:r>
                              </m:e>
                              <m:sub>
                                <m:r>
                                  <a:rPr lang="en-US" sz="1100" b="0" i="1" smtClean="0">
                                    <a:latin typeface="Cambria Math" panose="02040503050406030204" pitchFamily="18" charset="0"/>
                                  </a:rPr>
                                  <m:t>𝑖</m:t>
                                </m:r>
                              </m:sub>
                            </m:sSub>
                          </m:sub>
                        </m:sSub>
                        <m:r>
                          <a:rPr lang="en-US" sz="1100" i="1">
                            <a:latin typeface="Cambria Math" panose="02040503050406030204" pitchFamily="18" charset="0"/>
                          </a:rPr>
                          <m:t>−</m:t>
                        </m:r>
                        <m:sSub>
                          <m:sSubPr>
                            <m:ctrlPr>
                              <a:rPr lang="en-GB" sz="1100" i="1">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sub>
                        </m:sSub>
                      </m:e>
                    </m:d>
                    <m:r>
                      <m:rPr>
                        <m:sty m:val="p"/>
                      </m:rPr>
                      <a:rPr lang="en-US" sz="1100">
                        <a:latin typeface="Cambria Math" panose="02040503050406030204" pitchFamily="18" charset="0"/>
                      </a:rPr>
                      <m:t>Δ</m:t>
                    </m:r>
                    <m:r>
                      <a:rPr lang="en-US" sz="1100" i="1">
                        <a:latin typeface="Cambria Math" panose="02040503050406030204" pitchFamily="18" charset="0"/>
                      </a:rPr>
                      <m:t>𝑡</m:t>
                    </m:r>
                    <m:r>
                      <a:rPr lang="en-US" sz="1100" i="1">
                        <a:latin typeface="Cambria Math" panose="02040503050406030204" pitchFamily="18" charset="0"/>
                      </a:rPr>
                      <m:t>+</m:t>
                    </m:r>
                    <m:r>
                      <m:rPr>
                        <m:sty m:val="p"/>
                      </m:rPr>
                      <a:rPr lang="el-GR" sz="1100" i="1" smtClean="0">
                        <a:latin typeface="Cambria Math" panose="02040503050406030204" pitchFamily="18" charset="0"/>
                        <a:ea typeface="Cambria Math" panose="02040503050406030204" pitchFamily="18" charset="0"/>
                      </a:rPr>
                      <m:t>σ</m:t>
                    </m:r>
                    <m:sSup>
                      <m:sSupPr>
                        <m:ctrlPr>
                          <a:rPr lang="en-US" sz="1100" b="0" i="1" smtClean="0">
                            <a:latin typeface="Cambria Math" panose="02040503050406030204" pitchFamily="18" charset="0"/>
                          </a:rPr>
                        </m:ctrlPr>
                      </m:sSupPr>
                      <m:e>
                        <m:d>
                          <m:dPr>
                            <m:begChr m:val="|"/>
                            <m:endChr m:val="|"/>
                            <m:ctrlPr>
                              <a:rPr lang="en-US" sz="1100" b="0" i="1" smtClean="0">
                                <a:latin typeface="Cambria Math" panose="02040503050406030204" pitchFamily="18" charset="0"/>
                              </a:rPr>
                            </m:ctrlPr>
                          </m:dPr>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sub>
                            </m:sSub>
                          </m:e>
                        </m:d>
                      </m:e>
                      <m:sup>
                        <m:r>
                          <a:rPr lang="en-US" sz="1100" b="0" i="1" smtClean="0">
                            <a:latin typeface="Cambria Math" panose="02040503050406030204" pitchFamily="18" charset="0"/>
                            <a:ea typeface="Cambria Math" panose="02040503050406030204" pitchFamily="18" charset="0"/>
                          </a:rPr>
                          <m:t>𝛾</m:t>
                        </m:r>
                      </m:sup>
                    </m:sSup>
                    <m:r>
                      <a:rPr lang="en-US" sz="1100" i="1">
                        <a:latin typeface="Cambria Math" panose="02040503050406030204" pitchFamily="18" charset="0"/>
                      </a:rPr>
                      <m:t>𝒩</m:t>
                    </m:r>
                    <m:d>
                      <m:dPr>
                        <m:ctrlPr>
                          <a:rPr lang="en-GB" sz="1100" i="1">
                            <a:latin typeface="Cambria Math" panose="02040503050406030204" pitchFamily="18" charset="0"/>
                          </a:rPr>
                        </m:ctrlPr>
                      </m:dPr>
                      <m:e>
                        <m:r>
                          <a:rPr lang="en-US" sz="1100" i="1">
                            <a:latin typeface="Cambria Math" panose="02040503050406030204" pitchFamily="18" charset="0"/>
                          </a:rPr>
                          <m:t>0,1</m:t>
                        </m:r>
                      </m:e>
                    </m:d>
                    <m:r>
                      <m:rPr>
                        <m:sty m:val="p"/>
                      </m:rPr>
                      <a:rPr lang="en-US" sz="1100">
                        <a:latin typeface="Cambria Math" panose="02040503050406030204" pitchFamily="18" charset="0"/>
                      </a:rPr>
                      <m:t>Δ</m:t>
                    </m:r>
                    <m:sSup>
                      <m:sSupPr>
                        <m:ctrlPr>
                          <a:rPr lang="en-US" sz="1100" b="0" i="1" smtClean="0">
                            <a:latin typeface="Cambria Math" panose="02040503050406030204" pitchFamily="18" charset="0"/>
                          </a:rPr>
                        </m:ctrlPr>
                      </m:sSupPr>
                      <m:e>
                        <m:r>
                          <a:rPr lang="en-US" sz="1100" i="1">
                            <a:latin typeface="Cambria Math" panose="02040503050406030204" pitchFamily="18" charset="0"/>
                          </a:rPr>
                          <m:t>𝑡</m:t>
                        </m:r>
                      </m:e>
                      <m:sup>
                        <m:r>
                          <a:rPr lang="en-US" sz="1100" b="0" i="1" smtClean="0">
                            <a:latin typeface="Cambria Math" panose="02040503050406030204" pitchFamily="18" charset="0"/>
                          </a:rPr>
                          <m:t>0.5</m:t>
                        </m:r>
                      </m:sup>
                    </m:sSup>
                  </m:oMath>
                </a14:m>
                <a:r>
                  <a:rPr lang="en-US" sz="1100" dirty="0"/>
                  <a:t>, we have :</a:t>
                </a:r>
              </a:p>
              <a:p>
                <a:pPr marL="203200" indent="-203200">
                  <a:spcBef>
                    <a:spcPts val="600"/>
                  </a:spcBef>
                  <a:buSzPct val="100000"/>
                  <a:buFont typeface="Arial"/>
                  <a:buChar char="•"/>
                </a:pP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𝑌</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sSub>
                      <m:sSubPr>
                        <m:ctrlPr>
                          <a:rPr lang="en-GB" sz="1100" i="1">
                            <a:latin typeface="Cambria Math" panose="02040503050406030204" pitchFamily="18" charset="0"/>
                          </a:rPr>
                        </m:ctrlPr>
                      </m:sSubPr>
                      <m:e>
                        <m:r>
                          <m:rPr>
                            <m:sty m:val="p"/>
                          </m:rPr>
                          <a:rPr lang="en-US" sz="1100" b="0" i="0" smtClean="0">
                            <a:latin typeface="Cambria Math" panose="02040503050406030204" pitchFamily="18" charset="0"/>
                          </a:rPr>
                          <m:t>K</m:t>
                        </m:r>
                      </m:e>
                      <m:sub>
                        <m:sSub>
                          <m:sSubPr>
                            <m:ctrlPr>
                              <a:rPr lang="en-GB" sz="1100" i="1">
                                <a:latin typeface="Cambria Math" panose="02040503050406030204" pitchFamily="18" charset="0"/>
                              </a:rPr>
                            </m:ctrlPr>
                          </m:sSubPr>
                          <m:e>
                            <m:r>
                              <a:rPr lang="en-US" sz="1100" i="1">
                                <a:latin typeface="Cambria Math" panose="02040503050406030204" pitchFamily="18" charset="0"/>
                              </a:rPr>
                              <m:t>𝑆</m:t>
                            </m:r>
                          </m:e>
                          <m:sub>
                            <m:r>
                              <a:rPr lang="en-US" sz="1100" i="1">
                                <a:latin typeface="Cambria Math" panose="02040503050406030204" pitchFamily="18" charset="0"/>
                              </a:rPr>
                              <m:t>𝑖</m:t>
                            </m:r>
                          </m:sub>
                        </m:sSub>
                      </m:sub>
                    </m:sSub>
                    <m:d>
                      <m:dPr>
                        <m:ctrlPr>
                          <a:rPr lang="en-GB" sz="1100" i="1">
                            <a:latin typeface="Cambria Math" panose="02040503050406030204" pitchFamily="18" charset="0"/>
                          </a:rPr>
                        </m:ctrlPr>
                      </m:dPr>
                      <m:e>
                        <m:sSub>
                          <m:sSubPr>
                            <m:ctrlPr>
                              <a:rPr lang="en-GB" sz="1100" i="1">
                                <a:latin typeface="Cambria Math" panose="02040503050406030204" pitchFamily="18" charset="0"/>
                              </a:rPr>
                            </m:ctrlPr>
                          </m:sSubPr>
                          <m:e>
                            <m:r>
                              <a:rPr lang="en-US" sz="1100" b="0" i="1" smtClean="0">
                                <a:latin typeface="Cambria Math" panose="02040503050406030204" pitchFamily="18" charset="0"/>
                              </a:rPr>
                              <m:t>𝑚</m:t>
                            </m:r>
                          </m:e>
                          <m:sub>
                            <m:sSub>
                              <m:sSubPr>
                                <m:ctrlPr>
                                  <a:rPr lang="en-GB" sz="1100" i="1">
                                    <a:latin typeface="Cambria Math" panose="02040503050406030204" pitchFamily="18" charset="0"/>
                                  </a:rPr>
                                </m:ctrlPr>
                              </m:sSubPr>
                              <m:e>
                                <m:r>
                                  <a:rPr lang="en-US" sz="1100" i="1">
                                    <a:latin typeface="Cambria Math" panose="02040503050406030204" pitchFamily="18" charset="0"/>
                                  </a:rPr>
                                  <m:t>𝑆</m:t>
                                </m:r>
                              </m:e>
                              <m:sub>
                                <m:r>
                                  <a:rPr lang="en-US" sz="1100" i="1">
                                    <a:latin typeface="Cambria Math" panose="02040503050406030204" pitchFamily="18" charset="0"/>
                                  </a:rPr>
                                  <m:t>𝑖</m:t>
                                </m:r>
                              </m:sub>
                            </m:sSub>
                          </m:sub>
                        </m:sSub>
                        <m:r>
                          <a:rPr lang="en-US" sz="1100" i="1">
                            <a:latin typeface="Cambria Math" panose="02040503050406030204" pitchFamily="18" charset="0"/>
                          </a:rPr>
                          <m:t>−</m:t>
                        </m:r>
                        <m:sSub>
                          <m:sSubPr>
                            <m:ctrlPr>
                              <a:rPr lang="en-GB" sz="1100" i="1">
                                <a:latin typeface="Cambria Math" panose="02040503050406030204" pitchFamily="18" charset="0"/>
                              </a:rPr>
                            </m:ctrlPr>
                          </m:sSubPr>
                          <m:e>
                            <m:r>
                              <a:rPr lang="en-US" sz="1100" i="1">
                                <a:latin typeface="Cambria Math" panose="02040503050406030204" pitchFamily="18" charset="0"/>
                              </a:rPr>
                              <m:t>𝑟</m:t>
                            </m:r>
                          </m:e>
                          <m:sub>
                            <m:r>
                              <a:rPr lang="en-US" sz="1100" i="1">
                                <a:latin typeface="Cambria Math" panose="02040503050406030204" pitchFamily="18" charset="0"/>
                              </a:rPr>
                              <m:t>𝑖</m:t>
                            </m:r>
                          </m:sub>
                        </m:sSub>
                      </m:e>
                    </m:d>
                  </m:oMath>
                </a14:m>
                <a:r>
                  <a:rPr lang="en-GB" sz="1100" dirty="0"/>
                  <a:t> </a:t>
                </a:r>
                <a14:m>
                  <m:oMath xmlns:m="http://schemas.openxmlformats.org/officeDocument/2006/math">
                    <m:r>
                      <a:rPr lang="en-US" sz="1100" i="1">
                        <a:latin typeface="Cambria Math" panose="02040503050406030204" pitchFamily="18" charset="0"/>
                      </a:rPr>
                      <m:t>+</m:t>
                    </m:r>
                    <m:r>
                      <a:rPr lang="en-US" sz="1100" b="0" i="1" smtClean="0">
                        <a:latin typeface="Cambria Math" panose="02040503050406030204" pitchFamily="18" charset="0"/>
                      </a:rPr>
                      <m:t> </m:t>
                    </m:r>
                    <m:sSub>
                      <m:sSubPr>
                        <m:ctrlPr>
                          <a:rPr lang="en-US" sz="1100" b="0" i="1" smtClean="0">
                            <a:latin typeface="Cambria Math" panose="02040503050406030204" pitchFamily="18" charset="0"/>
                            <a:ea typeface="Cambria Math" panose="02040503050406030204" pitchFamily="18" charset="0"/>
                          </a:rPr>
                        </m:ctrlPr>
                      </m:sSubPr>
                      <m:e>
                        <m:r>
                          <a:rPr lang="en-US" sz="1100" b="0" i="1" smtClean="0">
                            <a:latin typeface="Cambria Math" panose="02040503050406030204" pitchFamily="18" charset="0"/>
                            <a:ea typeface="Cambria Math" panose="02040503050406030204" pitchFamily="18" charset="0"/>
                          </a:rPr>
                          <m:t>𝜀</m:t>
                        </m:r>
                      </m:e>
                      <m:sub>
                        <m:r>
                          <a:rPr lang="en-US" sz="1100" b="0" i="1" smtClean="0">
                            <a:latin typeface="Cambria Math" panose="02040503050406030204" pitchFamily="18" charset="0"/>
                            <a:ea typeface="Cambria Math" panose="02040503050406030204" pitchFamily="18" charset="0"/>
                          </a:rPr>
                          <m:t>𝑖</m:t>
                        </m:r>
                      </m:sub>
                    </m:sSub>
                    <m:r>
                      <a:rPr lang="en-US" sz="1100" b="0" i="1" smtClean="0">
                        <a:latin typeface="Cambria Math" panose="02040503050406030204" pitchFamily="18" charset="0"/>
                        <a:ea typeface="Cambria Math" panose="02040503050406030204" pitchFamily="18" charset="0"/>
                      </a:rPr>
                      <m:t>,      </m:t>
                    </m:r>
                    <m:sSub>
                      <m:sSubPr>
                        <m:ctrlPr>
                          <a:rPr lang="en-US" sz="1100" b="0" i="1" smtClean="0">
                            <a:latin typeface="Cambria Math" panose="02040503050406030204" pitchFamily="18" charset="0"/>
                            <a:ea typeface="Cambria Math" panose="02040503050406030204" pitchFamily="18" charset="0"/>
                          </a:rPr>
                        </m:ctrlPr>
                      </m:sSubPr>
                      <m:e>
                        <m:r>
                          <a:rPr lang="en-US" sz="1100" b="0" i="1" smtClean="0">
                            <a:latin typeface="Cambria Math" panose="02040503050406030204" pitchFamily="18" charset="0"/>
                            <a:ea typeface="Cambria Math" panose="02040503050406030204" pitchFamily="18" charset="0"/>
                          </a:rPr>
                          <m:t>𝜀</m:t>
                        </m:r>
                      </m:e>
                      <m:sub>
                        <m:r>
                          <a:rPr lang="en-US" sz="1100" b="0" i="1" smtClean="0">
                            <a:latin typeface="Cambria Math" panose="02040503050406030204" pitchFamily="18" charset="0"/>
                            <a:ea typeface="Cambria Math" panose="02040503050406030204" pitchFamily="18" charset="0"/>
                          </a:rPr>
                          <m:t>𝑖</m:t>
                        </m:r>
                      </m:sub>
                    </m:sSub>
                    <m:r>
                      <a:rPr lang="en-US" sz="1100" b="0" i="1" smtClean="0">
                        <a:latin typeface="Cambria Math" panose="02040503050406030204" pitchFamily="18" charset="0"/>
                        <a:ea typeface="Cambria Math" panose="02040503050406030204" pitchFamily="18" charset="0"/>
                      </a:rPr>
                      <m:t>=</m:t>
                    </m:r>
                    <m:r>
                      <m:rPr>
                        <m:sty m:val="p"/>
                      </m:rPr>
                      <a:rPr lang="el-GR" sz="1100" i="1" smtClean="0">
                        <a:latin typeface="Cambria Math" panose="02040503050406030204" pitchFamily="18" charset="0"/>
                        <a:ea typeface="Cambria Math" panose="02040503050406030204" pitchFamily="18" charset="0"/>
                      </a:rPr>
                      <m:t>σ</m:t>
                    </m:r>
                    <m:sSup>
                      <m:sSupPr>
                        <m:ctrlPr>
                          <a:rPr lang="en-US" sz="1100" i="1">
                            <a:latin typeface="Cambria Math" panose="02040503050406030204" pitchFamily="18" charset="0"/>
                          </a:rPr>
                        </m:ctrlPr>
                      </m:sSupPr>
                      <m:e>
                        <m:d>
                          <m:dPr>
                            <m:begChr m:val="|"/>
                            <m:endChr m:val="|"/>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𝑟</m:t>
                                </m:r>
                              </m:e>
                              <m:sub>
                                <m:r>
                                  <a:rPr lang="en-US" sz="1100" i="1">
                                    <a:latin typeface="Cambria Math" panose="02040503050406030204" pitchFamily="18" charset="0"/>
                                  </a:rPr>
                                  <m:t>𝑖</m:t>
                                </m:r>
                              </m:sub>
                            </m:sSub>
                          </m:e>
                        </m:d>
                      </m:e>
                      <m:sup>
                        <m:r>
                          <a:rPr lang="en-US" sz="1100" i="1" smtClean="0">
                            <a:latin typeface="Cambria Math" panose="02040503050406030204" pitchFamily="18" charset="0"/>
                            <a:ea typeface="Cambria Math" panose="02040503050406030204" pitchFamily="18" charset="0"/>
                          </a:rPr>
                          <m:t>𝛾</m:t>
                        </m:r>
                      </m:sup>
                    </m:sSup>
                    <m:r>
                      <a:rPr lang="en-US" sz="1100" i="1">
                        <a:latin typeface="Cambria Math" panose="02040503050406030204" pitchFamily="18" charset="0"/>
                      </a:rPr>
                      <m:t>𝒩</m:t>
                    </m:r>
                    <m:d>
                      <m:dPr>
                        <m:ctrlPr>
                          <a:rPr lang="en-GB" sz="1100" i="1">
                            <a:latin typeface="Cambria Math" panose="02040503050406030204" pitchFamily="18" charset="0"/>
                          </a:rPr>
                        </m:ctrlPr>
                      </m:dPr>
                      <m:e>
                        <m:r>
                          <a:rPr lang="en-US" sz="1100" i="1">
                            <a:latin typeface="Cambria Math" panose="02040503050406030204" pitchFamily="18" charset="0"/>
                          </a:rPr>
                          <m:t>0,1</m:t>
                        </m:r>
                      </m:e>
                    </m:d>
                    <m:r>
                      <m:rPr>
                        <m:sty m:val="p"/>
                      </m:rPr>
                      <a:rPr lang="en-US" sz="1100">
                        <a:latin typeface="Cambria Math" panose="02040503050406030204" pitchFamily="18" charset="0"/>
                      </a:rPr>
                      <m:t>Δ</m:t>
                    </m:r>
                    <m:sSup>
                      <m:sSupPr>
                        <m:ctrlPr>
                          <a:rPr lang="en-US" sz="1100" i="1">
                            <a:latin typeface="Cambria Math" panose="02040503050406030204" pitchFamily="18" charset="0"/>
                          </a:rPr>
                        </m:ctrlPr>
                      </m:sSupPr>
                      <m:e>
                        <m:r>
                          <a:rPr lang="en-US" sz="1100" i="1">
                            <a:latin typeface="Cambria Math" panose="02040503050406030204" pitchFamily="18" charset="0"/>
                          </a:rPr>
                          <m:t>𝑡</m:t>
                        </m:r>
                      </m:e>
                      <m:sup>
                        <m:r>
                          <a:rPr lang="en-US" sz="1100" b="0" i="1" smtClean="0">
                            <a:latin typeface="Cambria Math" panose="02040503050406030204" pitchFamily="18" charset="0"/>
                          </a:rPr>
                          <m:t>−</m:t>
                        </m:r>
                        <m:r>
                          <a:rPr lang="en-US" sz="1100" i="1">
                            <a:latin typeface="Cambria Math" panose="02040503050406030204" pitchFamily="18" charset="0"/>
                          </a:rPr>
                          <m:t>0.5</m:t>
                        </m:r>
                      </m:sup>
                    </m:sSup>
                    <m:r>
                      <a:rPr lang="en-US" sz="1100" b="0" i="0" smtClean="0">
                        <a:latin typeface="Cambria Math" panose="02040503050406030204" pitchFamily="18" charset="0"/>
                      </a:rPr>
                      <m:t>,    </m:t>
                    </m:r>
                    <m:r>
                      <a:rPr lang="en-US" sz="1100" b="0" i="1" smtClean="0">
                        <a:latin typeface="Cambria Math" panose="02040503050406030204" pitchFamily="18" charset="0"/>
                      </a:rPr>
                      <m:t>𝐸</m:t>
                    </m:r>
                    <m:d>
                      <m:dPr>
                        <m:begChr m:val="["/>
                        <m:endChr m:val="]"/>
                        <m:ctrlPr>
                          <a:rPr lang="en-US" sz="1100" b="0" i="1" smtClean="0">
                            <a:latin typeface="Cambria Math" panose="02040503050406030204" pitchFamily="18" charset="0"/>
                            <a:ea typeface="Cambria Math" panose="02040503050406030204" pitchFamily="18" charset="0"/>
                          </a:rPr>
                        </m:ctrlPr>
                      </m:dPr>
                      <m:e>
                        <m:sSub>
                          <m:sSubPr>
                            <m:ctrlPr>
                              <a:rPr lang="en-US" sz="1100" i="1">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𝜀</m:t>
                            </m:r>
                          </m:e>
                          <m:sub>
                            <m:r>
                              <a:rPr lang="en-US" sz="1100" i="1">
                                <a:latin typeface="Cambria Math" panose="02040503050406030204" pitchFamily="18" charset="0"/>
                                <a:ea typeface="Cambria Math" panose="02040503050406030204" pitchFamily="18" charset="0"/>
                              </a:rPr>
                              <m:t>𝑖</m:t>
                            </m:r>
                          </m:sub>
                        </m:sSub>
                      </m:e>
                    </m:d>
                    <m:r>
                      <a:rPr lang="en-US" sz="1100" b="0" i="0" smtClean="0">
                        <a:latin typeface="Cambria Math" panose="02040503050406030204" pitchFamily="18" charset="0"/>
                        <a:ea typeface="Cambria Math" panose="02040503050406030204" pitchFamily="18" charset="0"/>
                      </a:rPr>
                      <m:t>=0</m:t>
                    </m:r>
                  </m:oMath>
                </a14:m>
                <a:endParaRPr lang="en-GB" sz="1100" dirty="0"/>
              </a:p>
              <a:p>
                <a:pPr marL="203200" indent="-203200">
                  <a:spcBef>
                    <a:spcPts val="600"/>
                  </a:spcBef>
                  <a:buSzPct val="100000"/>
                  <a:buFont typeface="Arial"/>
                  <a:buChar char="•"/>
                </a:pPr>
                <a:r>
                  <a:rPr lang="en-GB" sz="1100" dirty="0"/>
                  <a:t>We only keep the data </a:t>
                </a:r>
                <a14:m>
                  <m:oMath xmlns:m="http://schemas.openxmlformats.org/officeDocument/2006/math">
                    <m:r>
                      <a:rPr lang="en-US" sz="1100" b="0" i="0"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𝑋</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 </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𝑌</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oMath>
                </a14:m>
                <a:r>
                  <a:rPr lang="en-GB" sz="1100" dirty="0"/>
                  <a:t> for index </a:t>
                </a:r>
                <a14:m>
                  <m:oMath xmlns:m="http://schemas.openxmlformats.org/officeDocument/2006/math">
                    <m:r>
                      <a:rPr lang="en-US" sz="1100" b="0" i="1" smtClean="0">
                        <a:latin typeface="Cambria Math" panose="02040503050406030204" pitchFamily="18" charset="0"/>
                      </a:rPr>
                      <m:t>𝑖</m:t>
                    </m:r>
                  </m:oMath>
                </a14:m>
                <a:r>
                  <a:rPr lang="en-GB" sz="1100" dirty="0"/>
                  <a:t> during transition periods, where the mean-reversion is the predominant contributor of the dynamic of </a:t>
                </a:r>
                <a14:m>
                  <m:oMath xmlns:m="http://schemas.openxmlformats.org/officeDocument/2006/math">
                    <m:r>
                      <a:rPr lang="en-GB" sz="1100" i="1" dirty="0" smtClean="0">
                        <a:latin typeface="Cambria Math" panose="02040503050406030204" pitchFamily="18" charset="0"/>
                      </a:rPr>
                      <m:t>𝑟</m:t>
                    </m:r>
                  </m:oMath>
                </a14:m>
                <a:r>
                  <a:rPr lang="en-GB" sz="1100" dirty="0"/>
                  <a:t> over volatility</a:t>
                </a:r>
              </a:p>
              <a:p>
                <a:pPr marL="203200" indent="-203200">
                  <a:spcBef>
                    <a:spcPts val="600"/>
                  </a:spcBef>
                  <a:buSzPct val="100000"/>
                  <a:buFont typeface="Arial"/>
                  <a:buChar char="•"/>
                </a:pPr>
                <a:r>
                  <a:rPr lang="en-GB" sz="1100" dirty="0"/>
                  <a:t>Compute linear regression of </a:t>
                </a:r>
                <a14:m>
                  <m:oMath xmlns:m="http://schemas.openxmlformats.org/officeDocument/2006/math">
                    <m:r>
                      <a:rPr lang="en-GB" sz="1100" i="1" dirty="0" smtClean="0">
                        <a:latin typeface="Cambria Math" panose="02040503050406030204" pitchFamily="18" charset="0"/>
                      </a:rPr>
                      <m:t>𝑌</m:t>
                    </m:r>
                  </m:oMath>
                </a14:m>
                <a:r>
                  <a:rPr lang="en-GB" sz="1100" dirty="0"/>
                  <a:t> over </a:t>
                </a:r>
                <a14:m>
                  <m:oMath xmlns:m="http://schemas.openxmlformats.org/officeDocument/2006/math">
                    <m:r>
                      <a:rPr lang="en-GB" sz="1100" i="1" dirty="0" smtClean="0">
                        <a:latin typeface="Cambria Math" panose="02040503050406030204" pitchFamily="18" charset="0"/>
                      </a:rPr>
                      <m:t>𝑋</m:t>
                    </m:r>
                  </m:oMath>
                </a14:m>
                <a:r>
                  <a:rPr lang="en-GB" sz="1100" dirty="0"/>
                  <a:t>, </a:t>
                </a:r>
                <a14:m>
                  <m:oMath xmlns:m="http://schemas.openxmlformats.org/officeDocument/2006/math">
                    <m:acc>
                      <m:accPr>
                        <m:chr m:val="̂"/>
                        <m:ctrlPr>
                          <a:rPr lang="en-GB" sz="1100" i="1" smtClean="0">
                            <a:latin typeface="Cambria Math" panose="02040503050406030204" pitchFamily="18" charset="0"/>
                          </a:rPr>
                        </m:ctrlPr>
                      </m:accPr>
                      <m:e>
                        <m:r>
                          <a:rPr lang="en-US" sz="1100" b="0" i="1" smtClean="0">
                            <a:latin typeface="Cambria Math" panose="02040503050406030204" pitchFamily="18" charset="0"/>
                          </a:rPr>
                          <m:t>𝐾</m:t>
                        </m:r>
                      </m:e>
                    </m:acc>
                  </m:oMath>
                </a14:m>
                <a:r>
                  <a:rPr lang="en-GB" sz="1100" dirty="0"/>
                  <a:t> is simply the slope.</a:t>
                </a:r>
                <a:endParaRPr lang="en-GB" sz="1200" dirty="0"/>
              </a:p>
              <a:p>
                <a:pPr marL="203200" indent="-203200">
                  <a:spcBef>
                    <a:spcPts val="600"/>
                  </a:spcBef>
                  <a:buSzPct val="100000"/>
                  <a:buFont typeface="Arial"/>
                  <a:buChar char="•"/>
                </a:pPr>
                <a:endParaRPr lang="en-GB" sz="1200" dirty="0"/>
              </a:p>
            </p:txBody>
          </p:sp>
        </mc:Choice>
        <mc:Fallback xmlns="">
          <p:sp>
            <p:nvSpPr>
              <p:cNvPr id="11" name="TextBox 10">
                <a:extLst>
                  <a:ext uri="{FF2B5EF4-FFF2-40B4-BE49-F238E27FC236}">
                    <a16:creationId xmlns:a16="http://schemas.microsoft.com/office/drawing/2014/main" id="{C4D9EAFC-451D-5E4E-4FAA-EA05A9E4615B}"/>
                  </a:ext>
                </a:extLst>
              </p:cNvPr>
              <p:cNvSpPr txBox="1">
                <a:spLocks noRot="1" noChangeAspect="1" noMove="1" noResize="1" noEditPoints="1" noAdjustHandles="1" noChangeArrowheads="1" noChangeShapeType="1" noTextEdit="1"/>
              </p:cNvSpPr>
              <p:nvPr/>
            </p:nvSpPr>
            <p:spPr>
              <a:xfrm>
                <a:off x="469900" y="3972785"/>
                <a:ext cx="10771677" cy="1998752"/>
              </a:xfrm>
              <a:prstGeom prst="rect">
                <a:avLst/>
              </a:prstGeom>
              <a:blipFill>
                <a:blip r:embed="rId7"/>
                <a:stretch>
                  <a:fillRect l="-792" t="-2744"/>
                </a:stretch>
              </a:blipFill>
            </p:spPr>
            <p:txBody>
              <a:bodyPr/>
              <a:lstStyle/>
              <a:p>
                <a:r>
                  <a:rPr lang="en-GB">
                    <a:noFill/>
                  </a:rPr>
                  <a:t> </a:t>
                </a:r>
              </a:p>
            </p:txBody>
          </p:sp>
        </mc:Fallback>
      </mc:AlternateContent>
    </p:spTree>
    <p:extLst>
      <p:ext uri="{BB962C8B-B14F-4D97-AF65-F5344CB8AC3E}">
        <p14:creationId xmlns:p14="http://schemas.microsoft.com/office/powerpoint/2010/main" val="11436524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346145" y="3840381"/>
            <a:ext cx="11042709" cy="2298177"/>
          </a:xfrm>
          <a:prstGeom prst="rect">
            <a:avLst/>
          </a:prstGeom>
          <a:noFill/>
          <a:ln w="19050" algn="ctr">
            <a:solidFill>
              <a:schemeClr val="accent1"/>
            </a:solidFill>
            <a:prstDash val="dash"/>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24" name="TextBox 23"/>
              <p:cNvSpPr txBox="1"/>
              <p:nvPr/>
            </p:nvSpPr>
            <p:spPr bwMode="auto">
              <a:xfrm>
                <a:off x="3027856" y="2074817"/>
                <a:ext cx="2393652" cy="1529690"/>
              </a:xfrm>
              <a:prstGeom prst="rect">
                <a:avLst/>
              </a:prstGeom>
              <a:noFill/>
              <a:ln w="9525">
                <a:solidFill>
                  <a:schemeClr val="tx2"/>
                </a:solidFill>
                <a:prstDash val="dash"/>
              </a:ln>
            </p:spPr>
            <p:txBody>
              <a:bodyPr lIns="72000" tIns="72000" rIns="108000" bIns="72000" anchor="ctr"/>
              <a:lstStyle/>
              <a:p>
                <a:pPr lvl="0" defTabSz="957998">
                  <a:defRPr/>
                </a:pPr>
                <a14:m>
                  <m:oMath xmlns:m="http://schemas.openxmlformats.org/officeDocument/2006/math">
                    <m:sSub>
                      <m:sSubPr>
                        <m:ctrlPr>
                          <a:rPr lang="en-US" sz="900" b="0" i="1" smtClean="0">
                            <a:solidFill>
                              <a:srgbClr val="313131"/>
                            </a:solidFill>
                            <a:latin typeface="Cambria Math" panose="02040503050406030204" pitchFamily="18" charset="0"/>
                            <a:ea typeface="Cambria Math" panose="02040503050406030204" pitchFamily="18" charset="0"/>
                          </a:rPr>
                        </m:ctrlPr>
                      </m:sSubPr>
                      <m:e>
                        <m:r>
                          <a:rPr lang="en-US" sz="900" b="0" i="1" smtClean="0">
                            <a:solidFill>
                              <a:srgbClr val="313131"/>
                            </a:solidFill>
                            <a:latin typeface="Cambria Math" panose="02040503050406030204" pitchFamily="18" charset="0"/>
                            <a:ea typeface="Cambria Math" panose="02040503050406030204" pitchFamily="18" charset="0"/>
                          </a:rPr>
                          <m:t>𝑤</m:t>
                        </m:r>
                      </m:e>
                      <m:sub>
                        <m:r>
                          <a:rPr lang="en-US" sz="900" b="0" i="1" smtClean="0">
                            <a:solidFill>
                              <a:srgbClr val="313131"/>
                            </a:solidFill>
                            <a:latin typeface="Cambria Math" panose="02040503050406030204" pitchFamily="18" charset="0"/>
                            <a:ea typeface="Cambria Math" panose="02040503050406030204" pitchFamily="18" charset="0"/>
                          </a:rPr>
                          <m:t>3</m:t>
                        </m:r>
                      </m:sub>
                    </m:sSub>
                  </m:oMath>
                </a14:m>
                <a:r>
                  <a:rPr lang="en-US" sz="900" dirty="0">
                    <a:solidFill>
                      <a:srgbClr val="313131"/>
                    </a:solidFill>
                  </a:rPr>
                  <a:t> : rolling std computation windows half-size (scalar),</a:t>
                </a:r>
              </a:p>
            </p:txBody>
          </p:sp>
        </mc:Choice>
        <mc:Fallback xmlns="">
          <p:sp>
            <p:nvSpPr>
              <p:cNvPr id="24" name="TextBox 23"/>
              <p:cNvSpPr txBox="1">
                <a:spLocks noRot="1" noChangeAspect="1" noMove="1" noResize="1" noEditPoints="1" noAdjustHandles="1" noChangeArrowheads="1" noChangeShapeType="1" noTextEdit="1"/>
              </p:cNvSpPr>
              <p:nvPr/>
            </p:nvSpPr>
            <p:spPr bwMode="auto">
              <a:xfrm>
                <a:off x="3027856" y="2074817"/>
                <a:ext cx="2393652" cy="1529690"/>
              </a:xfrm>
              <a:prstGeom prst="rect">
                <a:avLst/>
              </a:prstGeom>
              <a:blipFill>
                <a:blip r:embed="rId2"/>
                <a:stretch>
                  <a:fillRect/>
                </a:stretch>
              </a:blipFill>
              <a:ln w="9525">
                <a:solidFill>
                  <a:schemeClr val="tx2"/>
                </a:solidFill>
                <a:prstDash val="dash"/>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bwMode="auto">
              <a:xfrm>
                <a:off x="5505586" y="2078740"/>
                <a:ext cx="2458539" cy="1529690"/>
              </a:xfrm>
              <a:prstGeom prst="rect">
                <a:avLst/>
              </a:prstGeom>
              <a:noFill/>
              <a:ln w="9525">
                <a:solidFill>
                  <a:schemeClr val="tx2"/>
                </a:solidFill>
                <a:prstDash val="dash"/>
              </a:ln>
            </p:spPr>
            <p:txBody>
              <a:bodyPr lIns="72000" tIns="72000" rIns="108000" bIns="72000" anchor="ctr"/>
              <a:lstStyle/>
              <a:p>
                <a:pPr defTabSz="957998">
                  <a:defRPr/>
                </a:pPr>
                <a14:m>
                  <m:oMath xmlns:m="http://schemas.openxmlformats.org/officeDocument/2006/math">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ea typeface="Cambria Math" panose="02040503050406030204" pitchFamily="18" charset="0"/>
                          </a:rPr>
                          <m:t>𝛾</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exponent parameter (scalar)</a:t>
                </a:r>
              </a:p>
              <a:p>
                <a:pPr marL="0" marR="0" lvl="0" indent="0" algn="l" defTabSz="957998"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ea typeface="Cambria Math" panose="02040503050406030204" pitchFamily="18" charset="0"/>
                          </a:rPr>
                          <m:t>𝜎</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volatility parameter  (scalar</a:t>
                </a: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bwMode="auto">
              <a:xfrm>
                <a:off x="5505586" y="2078740"/>
                <a:ext cx="2458539" cy="1529690"/>
              </a:xfrm>
              <a:prstGeom prst="rect">
                <a:avLst/>
              </a:prstGeom>
              <a:blipFill>
                <a:blip r:embed="rId3"/>
                <a:stretch>
                  <a:fillRect/>
                </a:stretch>
              </a:blipFill>
              <a:ln w="9525">
                <a:solidFill>
                  <a:schemeClr val="tx2"/>
                </a:solidFill>
                <a:prstDash val="dash"/>
              </a:ln>
            </p:spPr>
            <p:txBody>
              <a:bodyPr/>
              <a:lstStyle/>
              <a:p>
                <a:r>
                  <a:rPr lang="en-GB">
                    <a:noFill/>
                  </a:rPr>
                  <a:t> </a:t>
                </a:r>
              </a:p>
            </p:txBody>
          </p:sp>
        </mc:Fallback>
      </mc:AlternateContent>
      <p:sp>
        <p:nvSpPr>
          <p:cNvPr id="30" name="Pentagon 29"/>
          <p:cNvSpPr/>
          <p:nvPr/>
        </p:nvSpPr>
        <p:spPr>
          <a:xfrm>
            <a:off x="7768978" y="1363719"/>
            <a:ext cx="3319370" cy="369765"/>
          </a:xfrm>
          <a:prstGeom prst="homePlate">
            <a:avLst/>
          </a:prstGeom>
          <a:solidFill>
            <a:schemeClr val="tx2"/>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Purpose</a:t>
            </a:r>
          </a:p>
        </p:txBody>
      </p:sp>
      <p:sp>
        <p:nvSpPr>
          <p:cNvPr id="31" name="Chevron 30"/>
          <p:cNvSpPr/>
          <p:nvPr/>
        </p:nvSpPr>
        <p:spPr>
          <a:xfrm>
            <a:off x="2782578" y="136372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Hyperparameters</a:t>
            </a:r>
          </a:p>
        </p:txBody>
      </p:sp>
      <p:sp>
        <p:nvSpPr>
          <p:cNvPr id="32" name="Pentagon 31"/>
          <p:cNvSpPr/>
          <p:nvPr/>
        </p:nvSpPr>
        <p:spPr>
          <a:xfrm>
            <a:off x="346146" y="1363720"/>
            <a:ext cx="2631660" cy="369765"/>
          </a:xfrm>
          <a:prstGeom prst="homePlate">
            <a:avLst/>
          </a:prstGeom>
          <a:solidFill>
            <a:schemeClr val="tx2">
              <a:lumMod val="40000"/>
              <a:lumOff val="6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Input</a:t>
            </a:r>
          </a:p>
        </p:txBody>
      </p:sp>
      <mc:AlternateContent xmlns:mc="http://schemas.openxmlformats.org/markup-compatibility/2006" xmlns:a14="http://schemas.microsoft.com/office/drawing/2010/main">
        <mc:Choice Requires="a14">
          <p:sp>
            <p:nvSpPr>
              <p:cNvPr id="33" name="TextBox 32"/>
              <p:cNvSpPr txBox="1"/>
              <p:nvPr/>
            </p:nvSpPr>
            <p:spPr bwMode="auto">
              <a:xfrm>
                <a:off x="346145" y="2064117"/>
                <a:ext cx="2597633" cy="1540390"/>
              </a:xfrm>
              <a:prstGeom prst="rect">
                <a:avLst/>
              </a:prstGeom>
              <a:noFill/>
              <a:ln w="9525">
                <a:solidFill>
                  <a:schemeClr val="tx2"/>
                </a:solidFill>
                <a:prstDash val="dash"/>
              </a:ln>
            </p:spPr>
            <p:txBody>
              <a:bodyPr lIns="72000" tIns="72000" rIns="108000" bIns="72000" anchor="ctr"/>
              <a:lstStyle/>
              <a:p>
                <a:pPr defTabSz="957998">
                  <a:defRPr/>
                </a:pPr>
                <a:r>
                  <a:rPr lang="en-US" sz="900" dirty="0">
                    <a:solidFill>
                      <a:srgbClr val="313131"/>
                    </a:solidFill>
                  </a:rPr>
                  <a:t>-</a:t>
                </a:r>
                <a14:m>
                  <m:oMath xmlns:m="http://schemas.openxmlformats.org/officeDocument/2006/math">
                    <m:r>
                      <a:rPr lang="en-US" sz="900" i="1" dirty="0" smtClean="0">
                        <a:solidFill>
                          <a:srgbClr val="313131"/>
                        </a:solidFill>
                        <a:latin typeface="Cambria Math" panose="02040503050406030204" pitchFamily="18" charset="0"/>
                      </a:rPr>
                      <m:t> </m:t>
                    </m:r>
                    <m:r>
                      <a:rPr lang="en-US" sz="900" i="1" dirty="0" smtClean="0">
                        <a:solidFill>
                          <a:srgbClr val="313131"/>
                        </a:solidFill>
                        <a:latin typeface="Cambria Math" panose="02040503050406030204" pitchFamily="18" charset="0"/>
                      </a:rPr>
                      <m:t>𝑟</m:t>
                    </m:r>
                  </m:oMath>
                </a14:m>
                <a:r>
                  <a:rPr lang="en-US" sz="900" dirty="0">
                    <a:solidFill>
                      <a:srgbClr val="313131"/>
                    </a:solidFill>
                  </a:rPr>
                  <a:t> : interest rates (array)</a:t>
                </a:r>
              </a:p>
              <a:p>
                <a:pPr defTabSz="957998">
                  <a:defRPr/>
                </a:pPr>
                <a14:m>
                  <m:oMath xmlns:m="http://schemas.openxmlformats.org/officeDocument/2006/math">
                    <m:r>
                      <a:rPr lang="en-US" sz="900" i="1">
                        <a:solidFill>
                          <a:srgbClr val="313131"/>
                        </a:solidFill>
                        <a:latin typeface="Cambria Math" panose="02040503050406030204" pitchFamily="18" charset="0"/>
                      </a:rPr>
                      <m:t>−</m:t>
                    </m:r>
                    <m:r>
                      <a:rPr lang="en-US" sz="900" b="0" i="1" smtClean="0">
                        <a:solidFill>
                          <a:srgbClr val="313131"/>
                        </a:solidFill>
                        <a:latin typeface="Cambria Math" panose="02040503050406030204" pitchFamily="18" charset="0"/>
                      </a:rPr>
                      <m:t> </m:t>
                    </m:r>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rPr>
                          <m:t>𝑠</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hidden state (array)</a:t>
                </a:r>
              </a:p>
              <a:p>
                <a:pPr defTabSz="957998">
                  <a:defRPr/>
                </a:pPr>
                <a:r>
                  <a:rPr lang="en-US" sz="900" dirty="0">
                    <a:solidFill>
                      <a:srgbClr val="313131"/>
                    </a:solidFill>
                  </a:rPr>
                  <a:t>- </a:t>
                </a:r>
                <a14:m>
                  <m:oMath xmlns:m="http://schemas.openxmlformats.org/officeDocument/2006/math">
                    <m:acc>
                      <m:accPr>
                        <m:chr m:val="̂"/>
                        <m:ctrlPr>
                          <a:rPr lang="en-US" sz="900" i="1">
                            <a:solidFill>
                              <a:srgbClr val="313131"/>
                            </a:solidFill>
                            <a:latin typeface="Cambria Math" panose="02040503050406030204" pitchFamily="18" charset="0"/>
                          </a:rPr>
                        </m:ctrlPr>
                      </m:accPr>
                      <m:e>
                        <m:r>
                          <a:rPr lang="en-US" sz="900" i="1">
                            <a:solidFill>
                              <a:srgbClr val="313131"/>
                            </a:solidFill>
                            <a:latin typeface="Cambria Math" panose="02040503050406030204" pitchFamily="18" charset="0"/>
                          </a:rPr>
                          <m:t>𝑚</m:t>
                        </m:r>
                      </m:e>
                    </m:acc>
                    <m:r>
                      <a:rPr lang="en-US" sz="900" i="1">
                        <a:solidFill>
                          <a:srgbClr val="313131"/>
                        </a:solidFill>
                        <a:latin typeface="Cambria Math" panose="02040503050406030204" pitchFamily="18" charset="0"/>
                      </a:rPr>
                      <m:t> </m:t>
                    </m:r>
                  </m:oMath>
                </a14:m>
                <a:r>
                  <a:rPr lang="en-US" sz="900" dirty="0">
                    <a:solidFill>
                      <a:srgbClr val="313131"/>
                    </a:solidFill>
                  </a:rPr>
                  <a:t> : estimated m (array)</a:t>
                </a:r>
              </a:p>
              <a:p>
                <a:pPr defTabSz="957998">
                  <a:defRPr/>
                </a:pPr>
                <a:r>
                  <a:rPr lang="en-US" sz="900" dirty="0">
                    <a:solidFill>
                      <a:srgbClr val="313131"/>
                    </a:solidFill>
                  </a:rPr>
                  <a:t>-</a:t>
                </a:r>
                <a14:m>
                  <m:oMath xmlns:m="http://schemas.openxmlformats.org/officeDocument/2006/math">
                    <m:r>
                      <m:rPr>
                        <m:sty m:val="p"/>
                      </m:rPr>
                      <a:rPr lang="en-US" sz="900">
                        <a:latin typeface="Cambria Math" panose="02040503050406030204" pitchFamily="18" charset="0"/>
                      </a:rPr>
                      <m:t>Δ</m:t>
                    </m:r>
                    <m:r>
                      <a:rPr lang="en-US" sz="900" i="1">
                        <a:latin typeface="Cambria Math" panose="02040503050406030204" pitchFamily="18" charset="0"/>
                      </a:rPr>
                      <m:t>𝑡</m:t>
                    </m:r>
                  </m:oMath>
                </a14:m>
                <a:r>
                  <a:rPr lang="en-US" sz="900" dirty="0">
                    <a:solidFill>
                      <a:srgbClr val="313131"/>
                    </a:solidFill>
                  </a:rPr>
                  <a:t>: filtered rates (array)</a:t>
                </a:r>
              </a:p>
              <a:p>
                <a:pPr defTabSz="957998">
                  <a:defRPr/>
                </a:pPr>
                <a:r>
                  <a:rPr lang="en-US" sz="900" b="0" dirty="0">
                    <a:solidFill>
                      <a:srgbClr val="313131"/>
                    </a:solidFill>
                  </a:rPr>
                  <a:t>- </a:t>
                </a:r>
                <a14:m>
                  <m:oMath xmlns:m="http://schemas.openxmlformats.org/officeDocument/2006/math">
                    <m:sSub>
                      <m:sSubPr>
                        <m:ctrlPr>
                          <a:rPr lang="en-US" sz="900" b="0" i="1" smtClean="0">
                            <a:solidFill>
                              <a:srgbClr val="313131"/>
                            </a:solidFill>
                            <a:latin typeface="Cambria Math" panose="02040503050406030204" pitchFamily="18" charset="0"/>
                          </a:rPr>
                        </m:ctrlPr>
                      </m:sSubPr>
                      <m:e>
                        <m:r>
                          <a:rPr lang="en-US" sz="900" b="0" i="1" smtClean="0">
                            <a:solidFill>
                              <a:srgbClr val="313131"/>
                            </a:solidFill>
                            <a:latin typeface="Cambria Math" panose="02040503050406030204" pitchFamily="18" charset="0"/>
                          </a:rPr>
                          <m:t>𝑃</m:t>
                        </m:r>
                      </m:e>
                      <m:sub>
                        <m:r>
                          <a:rPr lang="en-US" sz="900" b="0" i="1" smtClean="0">
                            <a:solidFill>
                              <a:srgbClr val="313131"/>
                            </a:solidFill>
                            <a:latin typeface="Cambria Math" panose="02040503050406030204" pitchFamily="18" charset="0"/>
                          </a:rPr>
                          <m:t>𝑙𝑖𝑠𝑡</m:t>
                        </m:r>
                      </m:sub>
                    </m:sSub>
                  </m:oMath>
                </a14:m>
                <a:r>
                  <a:rPr lang="en-US" sz="900" dirty="0">
                    <a:solidFill>
                      <a:srgbClr val="313131"/>
                    </a:solidFill>
                  </a:rPr>
                  <a:t> : List of transitions regimes in the form of tuples (index start, index end)</a:t>
                </a:r>
              </a:p>
              <a:p>
                <a:pPr defTabSz="957998">
                  <a:defRPr/>
                </a:pPr>
                <a:endParaRPr lang="en-US" sz="900" dirty="0">
                  <a:solidFill>
                    <a:srgbClr val="313131"/>
                  </a:solidFill>
                </a:endParaRP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bwMode="auto">
              <a:xfrm>
                <a:off x="346145" y="2064117"/>
                <a:ext cx="2597633" cy="1540390"/>
              </a:xfrm>
              <a:prstGeom prst="rect">
                <a:avLst/>
              </a:prstGeom>
              <a:blipFill>
                <a:blip r:embed="rId4"/>
                <a:stretch>
                  <a:fillRect/>
                </a:stretch>
              </a:blipFill>
              <a:ln w="9525">
                <a:solidFill>
                  <a:schemeClr val="tx2"/>
                </a:solidFill>
                <a:prstDash val="dash"/>
              </a:ln>
            </p:spPr>
            <p:txBody>
              <a:bodyPr/>
              <a:lstStyle/>
              <a:p>
                <a:r>
                  <a:rPr lang="en-GB">
                    <a:noFill/>
                  </a:rPr>
                  <a:t> </a:t>
                </a:r>
              </a:p>
            </p:txBody>
          </p:sp>
        </mc:Fallback>
      </mc:AlternateContent>
      <p:sp>
        <p:nvSpPr>
          <p:cNvPr id="25" name="TextBox 24"/>
          <p:cNvSpPr txBox="1"/>
          <p:nvPr/>
        </p:nvSpPr>
        <p:spPr>
          <a:xfrm rot="1092905">
            <a:off x="10033364" y="1186417"/>
            <a:ext cx="1924784" cy="36073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lIns="36000" tIns="36000" rIns="36000" bIns="3600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US"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rPr>
              <a:t>Category II</a:t>
            </a:r>
            <a:endParaRPr kumimoji="0" lang="en-GB"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endParaRPr>
          </a:p>
        </p:txBody>
      </p:sp>
      <p:grpSp>
        <p:nvGrpSpPr>
          <p:cNvPr id="36" name="Group 35"/>
          <p:cNvGrpSpPr/>
          <p:nvPr/>
        </p:nvGrpSpPr>
        <p:grpSpPr>
          <a:xfrm>
            <a:off x="10924379" y="66620"/>
            <a:ext cx="1154088" cy="690668"/>
            <a:chOff x="867595" y="-118878"/>
            <a:chExt cx="11367025" cy="7062119"/>
          </a:xfrm>
        </p:grpSpPr>
        <p:pic>
          <p:nvPicPr>
            <p:cNvPr id="37" name="Picture 36">
              <a:extLst>
                <a:ext uri="{FF2B5EF4-FFF2-40B4-BE49-F238E27FC236}">
                  <a16:creationId xmlns:a16="http://schemas.microsoft.com/office/drawing/2014/main" id="{D2A330F2-E865-4CA6-81A0-366197D31A86}"/>
                </a:ext>
              </a:extLst>
            </p:cNvPr>
            <p:cNvPicPr>
              <a:picLocks noChangeAspect="1"/>
            </p:cNvPicPr>
            <p:nvPr/>
          </p:nvPicPr>
          <p:blipFill>
            <a:blip r:embed="rId5"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38" name="Group 37"/>
            <p:cNvGrpSpPr/>
            <p:nvPr/>
          </p:nvGrpSpPr>
          <p:grpSpPr>
            <a:xfrm>
              <a:off x="867595" y="4638080"/>
              <a:ext cx="3124200" cy="2062813"/>
              <a:chOff x="952835" y="4382354"/>
              <a:chExt cx="3124200" cy="2062813"/>
            </a:xfrm>
          </p:grpSpPr>
          <p:sp>
            <p:nvSpPr>
              <p:cNvPr id="46"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2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7" name="Rectangle 46">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grpSp>
        <p:grpSp>
          <p:nvGrpSpPr>
            <p:cNvPr id="39" name="Group 38"/>
            <p:cNvGrpSpPr/>
            <p:nvPr/>
          </p:nvGrpSpPr>
          <p:grpSpPr>
            <a:xfrm>
              <a:off x="4204252" y="-118878"/>
              <a:ext cx="6796900" cy="5431513"/>
              <a:chOff x="4204252" y="-118878"/>
              <a:chExt cx="6796900" cy="5431513"/>
            </a:xfrm>
          </p:grpSpPr>
          <p:sp>
            <p:nvSpPr>
              <p:cNvPr id="40" name="Rectangle 39">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1"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2" name="Rectangle 41">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3"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4" name="Rectangle 43">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5"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grpSp>
      </p:grpSp>
      <p:sp>
        <p:nvSpPr>
          <p:cNvPr id="48" name="Title 3"/>
          <p:cNvSpPr>
            <a:spLocks noGrp="1"/>
          </p:cNvSpPr>
          <p:nvPr>
            <p:ph type="title"/>
          </p:nvPr>
        </p:nvSpPr>
        <p:spPr>
          <a:xfrm>
            <a:off x="469900" y="402587"/>
            <a:ext cx="11252200" cy="334102"/>
          </a:xfrm>
        </p:spPr>
        <p:txBody>
          <a:bodyPr/>
          <a:lstStyle/>
          <a:p>
            <a:r>
              <a:rPr lang="en-US" sz="2000" dirty="0"/>
              <a:t>Model Calibration HMCEV</a:t>
            </a:r>
            <a:endParaRPr lang="en-GB" sz="2000" dirty="0"/>
          </a:p>
        </p:txBody>
      </p:sp>
      <mc:AlternateContent xmlns:mc="http://schemas.openxmlformats.org/markup-compatibility/2006" xmlns:a14="http://schemas.microsoft.com/office/drawing/2010/main">
        <mc:Choice Requires="a14">
          <p:sp>
            <p:nvSpPr>
              <p:cNvPr id="2" name="Title 2">
                <a:extLst>
                  <a:ext uri="{FF2B5EF4-FFF2-40B4-BE49-F238E27FC236}">
                    <a16:creationId xmlns:a16="http://schemas.microsoft.com/office/drawing/2014/main" id="{59508C07-38D2-D1B4-ACC8-59BC577A89CD}"/>
                  </a:ext>
                </a:extLst>
              </p:cNvPr>
              <p:cNvSpPr txBox="1">
                <a:spLocks/>
              </p:cNvSpPr>
              <p:nvPr/>
            </p:nvSpPr>
            <p:spPr bwMode="gray">
              <a:xfrm>
                <a:off x="477969" y="736689"/>
                <a:ext cx="11188700" cy="6985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n-lt"/>
                    <a:ea typeface="+mj-ea"/>
                    <a:cs typeface="Calibri Light" panose="020F0302020204030204" pitchFamily="34" charset="0"/>
                  </a:defRPr>
                </a:lvl1pPr>
              </a:lstStyle>
              <a:p>
                <a14:m>
                  <m:oMath xmlns:m="http://schemas.openxmlformats.org/officeDocument/2006/math">
                    <m:r>
                      <a:rPr lang="en-US" sz="1800" i="1" smtClean="0">
                        <a:solidFill>
                          <a:schemeClr val="tx1">
                            <a:lumMod val="50000"/>
                            <a:lumOff val="50000"/>
                          </a:schemeClr>
                        </a:solidFill>
                        <a:latin typeface="Cambria Math" panose="02040503050406030204" pitchFamily="18" charset="0"/>
                        <a:ea typeface="Cambria Math" panose="02040503050406030204" pitchFamily="18" charset="0"/>
                      </a:rPr>
                      <m:t>𝛽</m:t>
                    </m:r>
                    <m:r>
                      <a:rPr lang="en-US" sz="1800" b="0" i="0" smtClean="0">
                        <a:solidFill>
                          <a:schemeClr val="tx1">
                            <a:lumMod val="50000"/>
                            <a:lumOff val="50000"/>
                          </a:schemeClr>
                        </a:solidFill>
                        <a:latin typeface="Cambria Math" panose="02040503050406030204" pitchFamily="18" charset="0"/>
                        <a:ea typeface="Cambria Math" panose="02040503050406030204" pitchFamily="18" charset="0"/>
                      </a:rPr>
                      <m:t> </m:t>
                    </m:r>
                  </m:oMath>
                </a14:m>
                <a:r>
                  <a:rPr lang="en-US" sz="1800" dirty="0">
                    <a:solidFill>
                      <a:schemeClr val="tx1">
                        <a:lumMod val="50000"/>
                        <a:lumOff val="50000"/>
                      </a:schemeClr>
                    </a:solidFill>
                  </a:rPr>
                  <a:t>and </a:t>
                </a:r>
                <a14:m>
                  <m:oMath xmlns:m="http://schemas.openxmlformats.org/officeDocument/2006/math">
                    <m:r>
                      <a:rPr lang="en-US" sz="1800" i="1" dirty="0" smtClean="0">
                        <a:solidFill>
                          <a:schemeClr val="tx1">
                            <a:lumMod val="50000"/>
                            <a:lumOff val="50000"/>
                          </a:schemeClr>
                        </a:solidFill>
                        <a:latin typeface="Cambria Math" panose="02040503050406030204" pitchFamily="18" charset="0"/>
                        <a:ea typeface="Cambria Math" panose="02040503050406030204" pitchFamily="18" charset="0"/>
                      </a:rPr>
                      <m:t>𝜎</m:t>
                    </m:r>
                  </m:oMath>
                </a14:m>
                <a:r>
                  <a:rPr lang="en-US" sz="1800" dirty="0">
                    <a:solidFill>
                      <a:schemeClr val="tx1">
                        <a:lumMod val="50000"/>
                        <a:lumOff val="50000"/>
                      </a:schemeClr>
                    </a:solidFill>
                  </a:rPr>
                  <a:t> estimation Module</a:t>
                </a:r>
                <a:endParaRPr lang="en-GB" sz="1800" dirty="0">
                  <a:solidFill>
                    <a:schemeClr val="tx1">
                      <a:lumMod val="50000"/>
                      <a:lumOff val="50000"/>
                    </a:schemeClr>
                  </a:solidFill>
                </a:endParaRPr>
              </a:p>
              <a:p>
                <a:endParaRPr lang="en-GB" sz="1800" dirty="0">
                  <a:solidFill>
                    <a:schemeClr val="tx1">
                      <a:lumMod val="50000"/>
                      <a:lumOff val="50000"/>
                    </a:schemeClr>
                  </a:solidFill>
                </a:endParaRPr>
              </a:p>
            </p:txBody>
          </p:sp>
        </mc:Choice>
        <mc:Fallback xmlns="">
          <p:sp>
            <p:nvSpPr>
              <p:cNvPr id="2" name="Title 2">
                <a:extLst>
                  <a:ext uri="{FF2B5EF4-FFF2-40B4-BE49-F238E27FC236}">
                    <a16:creationId xmlns:a16="http://schemas.microsoft.com/office/drawing/2014/main" id="{59508C07-38D2-D1B4-ACC8-59BC577A89CD}"/>
                  </a:ext>
                </a:extLst>
              </p:cNvPr>
              <p:cNvSpPr txBox="1">
                <a:spLocks noRot="1" noChangeAspect="1" noMove="1" noResize="1" noEditPoints="1" noAdjustHandles="1" noChangeArrowheads="1" noChangeShapeType="1" noTextEdit="1"/>
              </p:cNvSpPr>
              <p:nvPr/>
            </p:nvSpPr>
            <p:spPr bwMode="gray">
              <a:xfrm>
                <a:off x="477969" y="736689"/>
                <a:ext cx="11188700" cy="698501"/>
              </a:xfrm>
              <a:prstGeom prst="rect">
                <a:avLst/>
              </a:prstGeom>
              <a:blipFill>
                <a:blip r:embed="rId6"/>
                <a:stretch>
                  <a:fillRect l="-980" t="-11404"/>
                </a:stretch>
              </a:blipFill>
            </p:spPr>
            <p:txBody>
              <a:bodyPr/>
              <a:lstStyle/>
              <a:p>
                <a:r>
                  <a:rPr lang="en-GB">
                    <a:noFill/>
                  </a:rPr>
                  <a:t> </a:t>
                </a:r>
              </a:p>
            </p:txBody>
          </p:sp>
        </mc:Fallback>
      </mc:AlternateContent>
      <p:sp>
        <p:nvSpPr>
          <p:cNvPr id="8" name="Chevron 30">
            <a:extLst>
              <a:ext uri="{FF2B5EF4-FFF2-40B4-BE49-F238E27FC236}">
                <a16:creationId xmlns:a16="http://schemas.microsoft.com/office/drawing/2014/main" id="{2872B498-D884-E3A0-CE93-35BCB5F8BE75}"/>
              </a:ext>
            </a:extLst>
          </p:cNvPr>
          <p:cNvSpPr/>
          <p:nvPr/>
        </p:nvSpPr>
        <p:spPr>
          <a:xfrm>
            <a:off x="5282415" y="136839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Output</a:t>
            </a:r>
          </a:p>
        </p:txBody>
      </p:sp>
      <p:sp>
        <p:nvSpPr>
          <p:cNvPr id="10" name="TextBox 9">
            <a:extLst>
              <a:ext uri="{FF2B5EF4-FFF2-40B4-BE49-F238E27FC236}">
                <a16:creationId xmlns:a16="http://schemas.microsoft.com/office/drawing/2014/main" id="{CC58B6FB-DFEF-550E-59EF-34C329CB5B7F}"/>
              </a:ext>
            </a:extLst>
          </p:cNvPr>
          <p:cNvSpPr txBox="1"/>
          <p:nvPr/>
        </p:nvSpPr>
        <p:spPr bwMode="auto">
          <a:xfrm>
            <a:off x="8048203" y="2078740"/>
            <a:ext cx="3029404" cy="1529690"/>
          </a:xfrm>
          <a:prstGeom prst="rect">
            <a:avLst/>
          </a:prstGeom>
          <a:noFill/>
          <a:ln w="9525">
            <a:solidFill>
              <a:schemeClr val="tx2"/>
            </a:solidFill>
            <a:prstDash val="dash"/>
          </a:ln>
        </p:spPr>
        <p:txBody>
          <a:bodyPr lIns="72000" tIns="72000" rIns="108000" bIns="72000" anchor="ctr"/>
          <a:lstStyle/>
          <a:p>
            <a:pPr lvl="0" defTabSz="957998">
              <a:defRPr/>
            </a:pPr>
            <a:r>
              <a:rPr lang="en-US" sz="900" dirty="0">
                <a:solidFill>
                  <a:srgbClr val="313131"/>
                </a:solidFill>
              </a:rPr>
              <a:t>Estimate the exponent and volatility parameters of the HMCIR model.</a:t>
            </a: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4D9EAFC-451D-5E4E-4FAA-EA05A9E4615B}"/>
                  </a:ext>
                </a:extLst>
              </p:cNvPr>
              <p:cNvSpPr txBox="1"/>
              <p:nvPr/>
            </p:nvSpPr>
            <p:spPr>
              <a:xfrm>
                <a:off x="469900" y="3972785"/>
                <a:ext cx="10771677" cy="2121222"/>
              </a:xfrm>
              <a:prstGeom prst="rect">
                <a:avLst/>
              </a:prstGeom>
              <a:noFill/>
            </p:spPr>
            <p:txBody>
              <a:bodyPr wrap="square" lIns="0" tIns="0" rIns="0" bIns="0" rtlCol="0">
                <a:spAutoFit/>
              </a:bodyPr>
              <a:lstStyle/>
              <a:p>
                <a:pPr>
                  <a:spcBef>
                    <a:spcPts val="600"/>
                  </a:spcBef>
                  <a:buSzPct val="100000"/>
                </a:pPr>
                <a:r>
                  <a:rPr lang="en-US" sz="1100" dirty="0">
                    <a:solidFill>
                      <a:srgbClr val="313131"/>
                    </a:solidFill>
                  </a:rPr>
                  <a:t>Detailed Operation :</a:t>
                </a:r>
              </a:p>
              <a:p>
                <a:pPr marL="203200" indent="-203200">
                  <a:spcBef>
                    <a:spcPts val="600"/>
                  </a:spcBef>
                  <a:buSzPct val="100000"/>
                  <a:buFont typeface="Arial"/>
                  <a:buChar char="•"/>
                </a:pPr>
                <a:r>
                  <a:rPr lang="en-GB" sz="1100" dirty="0"/>
                  <a:t>Giving the observed </a:t>
                </a:r>
                <a14:m>
                  <m:oMath xmlns:m="http://schemas.openxmlformats.org/officeDocument/2006/math">
                    <m:r>
                      <a:rPr lang="en-GB" sz="1100" i="1" dirty="0" smtClean="0">
                        <a:latin typeface="Cambria Math" panose="02040503050406030204" pitchFamily="18" charset="0"/>
                      </a:rPr>
                      <m:t>𝑟</m:t>
                    </m:r>
                  </m:oMath>
                </a14:m>
                <a:r>
                  <a:rPr lang="en-GB" sz="1100" dirty="0"/>
                  <a:t>, we define </a:t>
                </a:r>
              </a:p>
              <a:p>
                <a:pPr marL="203200" indent="-203200">
                  <a:spcBef>
                    <a:spcPts val="600"/>
                  </a:spcBef>
                  <a:buSzPct val="100000"/>
                  <a:buFont typeface="Arial"/>
                  <a:buChar char="•"/>
                </a:pP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𝑋</m:t>
                        </m:r>
                      </m:e>
                      <m:sub>
                        <m:r>
                          <a:rPr lang="en-US" sz="1100" i="1">
                            <a:latin typeface="Cambria Math" panose="02040503050406030204" pitchFamily="18" charset="0"/>
                          </a:rPr>
                          <m:t>𝑖</m:t>
                        </m:r>
                      </m:sub>
                    </m:sSub>
                    <m:r>
                      <a:rPr lang="en-US" sz="1100" i="1">
                        <a:latin typeface="Cambria Math" panose="02040503050406030204" pitchFamily="18" charset="0"/>
                      </a:rPr>
                      <m:t>=</m:t>
                    </m:r>
                    <m:r>
                      <a:rPr lang="en-US" sz="1100" b="0" i="1" smtClean="0">
                        <a:latin typeface="Cambria Math" panose="02040503050406030204" pitchFamily="18" charset="0"/>
                      </a:rPr>
                      <m:t> </m:t>
                    </m:r>
                    <m:func>
                      <m:funcPr>
                        <m:ctrlPr>
                          <a:rPr lang="en-US" sz="1100" b="0" i="1" smtClean="0">
                            <a:latin typeface="Cambria Math" panose="02040503050406030204" pitchFamily="18" charset="0"/>
                          </a:rPr>
                        </m:ctrlPr>
                      </m:funcPr>
                      <m:fName>
                        <m:r>
                          <m:rPr>
                            <m:sty m:val="p"/>
                          </m:rPr>
                          <a:rPr lang="en-US" sz="1100" b="0" i="0" smtClean="0">
                            <a:latin typeface="Cambria Math" panose="02040503050406030204" pitchFamily="18" charset="0"/>
                          </a:rPr>
                          <m:t>log</m:t>
                        </m:r>
                      </m:fName>
                      <m:e>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e>
                    </m:func>
                    <m:r>
                      <a:rPr lang="en-US" sz="1100" b="0" i="1" smtClean="0">
                        <a:latin typeface="Cambria Math" panose="02040503050406030204" pitchFamily="18" charset="0"/>
                      </a:rPr>
                      <m:t> </m:t>
                    </m:r>
                    <m:r>
                      <a:rPr lang="en-US" sz="1100" b="0" i="0" smtClean="0">
                        <a:latin typeface="Cambria Math" panose="02040503050406030204" pitchFamily="18" charset="0"/>
                      </a:rPr>
                      <m:t>,</m:t>
                    </m:r>
                    <m:r>
                      <a:rPr lang="en-US" sz="1100" b="0" i="1" smtClean="0">
                        <a:latin typeface="Cambria Math" panose="02040503050406030204" pitchFamily="18" charset="0"/>
                      </a:rPr>
                      <m:t>    </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𝑌</m:t>
                        </m:r>
                      </m:e>
                      <m:sub>
                        <m:r>
                          <a:rPr lang="en-US" sz="1100" b="0" i="1" smtClean="0">
                            <a:latin typeface="Cambria Math" panose="02040503050406030204" pitchFamily="18" charset="0"/>
                          </a:rPr>
                          <m:t>𝑖</m:t>
                        </m:r>
                      </m:sub>
                    </m:sSub>
                    <m:r>
                      <a:rPr lang="en-US" sz="1100" i="1">
                        <a:latin typeface="Cambria Math" panose="02040503050406030204" pitchFamily="18" charset="0"/>
                      </a:rPr>
                      <m:t>=</m:t>
                    </m:r>
                    <m:func>
                      <m:funcPr>
                        <m:ctrlPr>
                          <a:rPr lang="en-US" sz="1100" i="1">
                            <a:latin typeface="Cambria Math" panose="02040503050406030204" pitchFamily="18" charset="0"/>
                          </a:rPr>
                        </m:ctrlPr>
                      </m:funcPr>
                      <m:fName>
                        <m:r>
                          <m:rPr>
                            <m:sty m:val="p"/>
                          </m:rPr>
                          <a:rPr lang="en-US" sz="1100">
                            <a:latin typeface="Cambria Math" panose="02040503050406030204" pitchFamily="18" charset="0"/>
                          </a:rPr>
                          <m:t>log</m:t>
                        </m:r>
                        <m:r>
                          <a:rPr lang="en-US" sz="1100" b="0" i="1" smtClean="0">
                            <a:latin typeface="Cambria Math" panose="02040503050406030204" pitchFamily="18" charset="0"/>
                          </a:rPr>
                          <m:t>⁡(</m:t>
                        </m:r>
                      </m:fName>
                      <m:e>
                        <m:acc>
                          <m:accPr>
                            <m:chr m:val="̅"/>
                            <m:ctrlPr>
                              <a:rPr lang="en-US" sz="1100" i="1">
                                <a:latin typeface="Cambria Math" panose="02040503050406030204" pitchFamily="18" charset="0"/>
                              </a:rPr>
                            </m:ctrlPr>
                          </m:accPr>
                          <m:e>
                            <m:r>
                              <a:rPr lang="en-US" sz="1100" i="1">
                                <a:latin typeface="Cambria Math" panose="02040503050406030204" pitchFamily="18" charset="0"/>
                              </a:rPr>
                              <m:t>𝑠𝑡</m:t>
                            </m:r>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𝑤</m:t>
                                </m:r>
                                <m:r>
                                  <a:rPr lang="en-US" sz="1100" i="1">
                                    <a:latin typeface="Cambria Math" panose="02040503050406030204" pitchFamily="18" charset="0"/>
                                  </a:rPr>
                                  <m:t>3, </m:t>
                                </m:r>
                                <m:r>
                                  <a:rPr lang="en-US" sz="1100" i="1">
                                    <a:latin typeface="Cambria Math" panose="02040503050406030204" pitchFamily="18" charset="0"/>
                                  </a:rPr>
                                  <m:t>𝑖</m:t>
                                </m:r>
                              </m:sub>
                            </m:sSub>
                          </m:e>
                        </m:acc>
                      </m:e>
                    </m:func>
                    <m:r>
                      <m:rPr>
                        <m:sty m:val="p"/>
                      </m:rPr>
                      <a:rPr lang="en-US" sz="1100">
                        <a:latin typeface="Cambria Math" panose="02040503050406030204" pitchFamily="18" charset="0"/>
                      </a:rPr>
                      <m:t>Δ</m:t>
                    </m:r>
                    <m:sSup>
                      <m:sSupPr>
                        <m:ctrlPr>
                          <a:rPr lang="en-US" sz="1100" i="1">
                            <a:latin typeface="Cambria Math" panose="02040503050406030204" pitchFamily="18" charset="0"/>
                          </a:rPr>
                        </m:ctrlPr>
                      </m:sSupPr>
                      <m:e>
                        <m:r>
                          <a:rPr lang="en-US" sz="1100" i="1">
                            <a:latin typeface="Cambria Math" panose="02040503050406030204" pitchFamily="18" charset="0"/>
                          </a:rPr>
                          <m:t>𝑡</m:t>
                        </m:r>
                      </m:e>
                      <m:sup>
                        <m:r>
                          <a:rPr lang="en-US" sz="1100" b="0" i="1" smtClean="0">
                            <a:latin typeface="Cambria Math" panose="02040503050406030204" pitchFamily="18" charset="0"/>
                          </a:rPr>
                          <m:t>−</m:t>
                        </m:r>
                        <m:r>
                          <a:rPr lang="en-US" sz="1100" i="1">
                            <a:latin typeface="Cambria Math" panose="02040503050406030204" pitchFamily="18" charset="0"/>
                          </a:rPr>
                          <m:t>0.5</m:t>
                        </m:r>
                      </m:sup>
                    </m:sSup>
                    <m:r>
                      <a:rPr lang="en-US" sz="1100" b="0" i="1" smtClean="0">
                        <a:latin typeface="Cambria Math" panose="02040503050406030204" pitchFamily="18" charset="0"/>
                      </a:rPr>
                      <m:t>)  </m:t>
                    </m:r>
                    <m:r>
                      <a:rPr lang="en-US" sz="1100" b="0" i="1" smtClean="0">
                        <a:latin typeface="Cambria Math" panose="02040503050406030204" pitchFamily="18" charset="0"/>
                      </a:rPr>
                      <m:t>𝑤h𝑒𝑟𝑒</m:t>
                    </m:r>
                    <m:r>
                      <a:rPr lang="en-US" sz="1100" b="0" i="1" smtClean="0">
                        <a:latin typeface="Cambria Math" panose="02040503050406030204" pitchFamily="18" charset="0"/>
                      </a:rPr>
                      <m:t>   </m:t>
                    </m:r>
                    <m:acc>
                      <m:accPr>
                        <m:chr m:val="̅"/>
                        <m:ctrlPr>
                          <a:rPr lang="en-US" sz="1100" i="1">
                            <a:latin typeface="Cambria Math" panose="02040503050406030204" pitchFamily="18" charset="0"/>
                          </a:rPr>
                        </m:ctrlPr>
                      </m:accPr>
                      <m:e>
                        <m:r>
                          <a:rPr lang="en-US" sz="1100" i="1">
                            <a:latin typeface="Cambria Math" panose="02040503050406030204" pitchFamily="18" charset="0"/>
                          </a:rPr>
                          <m:t>𝑠𝑡</m:t>
                        </m:r>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𝑤</m:t>
                            </m:r>
                            <m:r>
                              <a:rPr lang="en-US" sz="1100" i="1">
                                <a:latin typeface="Cambria Math" panose="02040503050406030204" pitchFamily="18" charset="0"/>
                              </a:rPr>
                              <m:t>3, </m:t>
                            </m:r>
                            <m:r>
                              <a:rPr lang="en-US" sz="1100" i="1">
                                <a:latin typeface="Cambria Math" panose="02040503050406030204" pitchFamily="18" charset="0"/>
                              </a:rPr>
                              <m:t>𝑖</m:t>
                            </m:r>
                          </m:sub>
                        </m:sSub>
                      </m:e>
                    </m:acc>
                    <m:r>
                      <a:rPr lang="en-US" sz="1100" b="0" i="1" smtClean="0">
                        <a:latin typeface="Cambria Math" panose="02040503050406030204" pitchFamily="18" charset="0"/>
                      </a:rPr>
                      <m:t>= </m:t>
                    </m:r>
                    <m:rad>
                      <m:radPr>
                        <m:degHide m:val="on"/>
                        <m:ctrlPr>
                          <a:rPr lang="en-US" sz="1100" b="0" i="1" smtClean="0">
                            <a:latin typeface="Cambria Math" panose="02040503050406030204" pitchFamily="18" charset="0"/>
                          </a:rPr>
                        </m:ctrlPr>
                      </m:radPr>
                      <m:deg/>
                      <m:e>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b="0" i="1" smtClean="0">
                                <a:latin typeface="Cambria Math" panose="02040503050406030204" pitchFamily="18" charset="0"/>
                              </a:rPr>
                              <m:t>𝑁</m:t>
                            </m:r>
                            <m:r>
                              <a:rPr lang="en-US" sz="1100" b="0" i="1" smtClean="0">
                                <a:latin typeface="Cambria Math" panose="02040503050406030204" pitchFamily="18" charset="0"/>
                              </a:rPr>
                              <m:t>−1</m:t>
                            </m:r>
                          </m:den>
                        </m:f>
                        <m:nary>
                          <m:naryPr>
                            <m:chr m:val="∑"/>
                            <m:ctrlPr>
                              <a:rPr lang="en-US" sz="1100" b="0" i="1" smtClean="0">
                                <a:latin typeface="Cambria Math" panose="02040503050406030204" pitchFamily="18" charset="0"/>
                              </a:rPr>
                            </m:ctrlPr>
                          </m:naryPr>
                          <m:sub>
                            <m:r>
                              <m:rPr>
                                <m:sty m:val="p"/>
                                <m:brk m:alnAt="23"/>
                              </m:rPr>
                              <a:rPr lang="en-US" sz="1100" b="0" i="0" smtClean="0">
                                <a:latin typeface="Cambria Math" panose="02040503050406030204" pitchFamily="18" charset="0"/>
                              </a:rPr>
                              <m:t>k</m:t>
                            </m:r>
                            <m:r>
                              <a:rPr lang="en-US" sz="1100" b="0" i="0" smtClean="0">
                                <a:latin typeface="Cambria Math" panose="02040503050406030204" pitchFamily="18" charset="0"/>
                              </a:rPr>
                              <m:t>= </m:t>
                            </m:r>
                            <m:r>
                              <m:rPr>
                                <m:sty m:val="p"/>
                              </m:rPr>
                              <a:rPr lang="en-US" sz="1100" b="0" i="0" smtClean="0">
                                <a:latin typeface="Cambria Math" panose="02040503050406030204" pitchFamily="18" charset="0"/>
                              </a:rPr>
                              <m:t>max</m:t>
                            </m:r>
                            <m:r>
                              <m:rPr>
                                <m:brk m:alnAt="23"/>
                              </m:rPr>
                              <a:rPr lang="en-US" sz="1100" b="0" i="1" smtClean="0">
                                <a:latin typeface="Cambria Math" panose="02040503050406030204" pitchFamily="18" charset="0"/>
                              </a:rPr>
                              <m:t>⁡</m:t>
                            </m:r>
                            <m:r>
                              <a:rPr lang="en-US" sz="1100" b="0" i="1" smtClean="0">
                                <a:latin typeface="Cambria Math" panose="02040503050406030204" pitchFamily="18" charset="0"/>
                              </a:rPr>
                              <m:t>(0, </m:t>
                            </m:r>
                            <m:r>
                              <a:rPr lang="en-US" sz="1100" b="0" i="1" smtClean="0">
                                <a:latin typeface="Cambria Math" panose="02040503050406030204" pitchFamily="18" charset="0"/>
                              </a:rPr>
                              <m:t>𝑖</m:t>
                            </m:r>
                            <m:r>
                              <a:rPr lang="en-US" sz="1100" b="0" i="1" smtClean="0">
                                <a:latin typeface="Cambria Math" panose="02040503050406030204" pitchFamily="18" charset="0"/>
                              </a:rPr>
                              <m:t> −</m:t>
                            </m:r>
                            <m:sSub>
                              <m:sSubPr>
                                <m:ctrlPr>
                                  <a:rPr lang="en-US" sz="1100" b="0" i="1" smtClean="0">
                                    <a:latin typeface="Cambria Math" panose="02040503050406030204" pitchFamily="18" charset="0"/>
                                  </a:rPr>
                                </m:ctrlPr>
                              </m:sSubPr>
                              <m:e>
                                <m:r>
                                  <m:rPr>
                                    <m:brk m:alnAt="23"/>
                                  </m:rPr>
                                  <a:rPr lang="en-US" sz="1100" b="0" i="1" smtClean="0">
                                    <a:latin typeface="Cambria Math" panose="02040503050406030204" pitchFamily="18" charset="0"/>
                                  </a:rPr>
                                  <m:t>𝑤</m:t>
                                </m:r>
                              </m:e>
                              <m:sub>
                                <m:r>
                                  <m:rPr>
                                    <m:brk m:alnAt="23"/>
                                  </m:rPr>
                                  <a:rPr lang="en-US" sz="1100" b="0" i="1" smtClean="0">
                                    <a:latin typeface="Cambria Math" panose="02040503050406030204" pitchFamily="18" charset="0"/>
                                  </a:rPr>
                                  <m:t>3</m:t>
                                </m:r>
                              </m:sub>
                            </m:sSub>
                            <m:r>
                              <m:rPr>
                                <m:brk m:alnAt="23"/>
                              </m:rPr>
                              <a:rPr lang="en-US" sz="1100" b="0" i="1" smtClean="0">
                                <a:latin typeface="Cambria Math" panose="02040503050406030204" pitchFamily="18" charset="0"/>
                              </a:rPr>
                              <m:t>)</m:t>
                            </m:r>
                          </m:sub>
                          <m:sup>
                            <m:r>
                              <m:rPr>
                                <m:sty m:val="p"/>
                              </m:rPr>
                              <a:rPr lang="en-US" sz="1100" b="0" i="0" smtClean="0">
                                <a:latin typeface="Cambria Math" panose="02040503050406030204" pitchFamily="18" charset="0"/>
                              </a:rPr>
                              <m:t>min</m:t>
                            </m:r>
                            <m:r>
                              <a:rPr lang="en-US" sz="1100" b="0" i="1" smtClean="0">
                                <a:latin typeface="Cambria Math" panose="02040503050406030204" pitchFamily="18" charset="0"/>
                              </a:rPr>
                              <m:t>⁡(</m:t>
                            </m:r>
                            <m:r>
                              <a:rPr lang="en-US" sz="1100" b="0" i="1" smtClean="0">
                                <a:latin typeface="Cambria Math" panose="02040503050406030204" pitchFamily="18" charset="0"/>
                              </a:rPr>
                              <m:t>𝑛</m:t>
                            </m:r>
                            <m:r>
                              <a:rPr lang="en-US" sz="1100" b="0" i="1" smtClean="0">
                                <a:latin typeface="Cambria Math" panose="02040503050406030204" pitchFamily="18" charset="0"/>
                              </a:rPr>
                              <m:t>, </m:t>
                            </m:r>
                            <m:r>
                              <a:rPr lang="en-US" sz="1100" b="0" i="1" smtClean="0">
                                <a:latin typeface="Cambria Math" panose="02040503050406030204" pitchFamily="18" charset="0"/>
                              </a:rPr>
                              <m:t>𝑖</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𝑤</m:t>
                                </m:r>
                              </m:e>
                              <m:sub>
                                <m:r>
                                  <a:rPr lang="en-US" sz="1100" b="0" i="1" smtClean="0">
                                    <a:latin typeface="Cambria Math" panose="02040503050406030204" pitchFamily="18" charset="0"/>
                                  </a:rPr>
                                  <m:t>3</m:t>
                                </m:r>
                              </m:sub>
                            </m:sSub>
                            <m:r>
                              <a:rPr lang="en-US" sz="1100" b="0" i="1" smtClean="0">
                                <a:latin typeface="Cambria Math" panose="02040503050406030204" pitchFamily="18" charset="0"/>
                              </a:rPr>
                              <m:t>)</m:t>
                            </m:r>
                          </m:sup>
                          <m:e>
                            <m:sSup>
                              <m:sSupPr>
                                <m:ctrlPr>
                                  <a:rPr lang="en-US" sz="1100" b="0" i="1" smtClean="0">
                                    <a:latin typeface="Cambria Math" panose="02040503050406030204" pitchFamily="18" charset="0"/>
                                  </a:rPr>
                                </m:ctrlPr>
                              </m:sSupPr>
                              <m:e>
                                <m:d>
                                  <m:dPr>
                                    <m:ctrlPr>
                                      <a:rPr lang="en-US" sz="1100" b="0" i="1" smtClean="0">
                                        <a:latin typeface="Cambria Math" panose="02040503050406030204" pitchFamily="18" charset="0"/>
                                      </a:rPr>
                                    </m:ctrlPr>
                                  </m:dPr>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𝑘</m:t>
                                        </m:r>
                                      </m:sub>
                                    </m:sSub>
                                    <m:r>
                                      <a:rPr lang="en-US" sz="1100" b="0" i="1" smtClean="0">
                                        <a:latin typeface="Cambria Math" panose="02040503050406030204" pitchFamily="18" charset="0"/>
                                      </a:rPr>
                                      <m:t> − </m:t>
                                    </m:r>
                                    <m:acc>
                                      <m:accPr>
                                        <m:chr m:val="̅"/>
                                        <m:ctrlPr>
                                          <a:rPr lang="en-US" sz="1100" b="0" i="1" smtClean="0">
                                            <a:latin typeface="Cambria Math" panose="02040503050406030204" pitchFamily="18" charset="0"/>
                                          </a:rPr>
                                        </m:ctrlPr>
                                      </m:accPr>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𝑤</m:t>
                                            </m:r>
                                            <m:r>
                                              <a:rPr lang="en-US" sz="1100" b="0" i="1" smtClean="0">
                                                <a:latin typeface="Cambria Math" panose="02040503050406030204" pitchFamily="18" charset="0"/>
                                              </a:rPr>
                                              <m:t>3, </m:t>
                                            </m:r>
                                            <m:r>
                                              <a:rPr lang="en-US" sz="1100" b="0" i="1" smtClean="0">
                                                <a:latin typeface="Cambria Math" panose="02040503050406030204" pitchFamily="18" charset="0"/>
                                              </a:rPr>
                                              <m:t>𝑖</m:t>
                                            </m:r>
                                          </m:sub>
                                        </m:sSub>
                                      </m:e>
                                    </m:acc>
                                  </m:e>
                                </m:d>
                              </m:e>
                              <m:sup>
                                <m:r>
                                  <a:rPr lang="en-US" sz="1100" b="0" i="1" smtClean="0">
                                    <a:latin typeface="Cambria Math" panose="02040503050406030204" pitchFamily="18" charset="0"/>
                                  </a:rPr>
                                  <m:t>2</m:t>
                                </m:r>
                              </m:sup>
                            </m:sSup>
                          </m:e>
                        </m:nary>
                      </m:e>
                    </m:rad>
                    <m:r>
                      <a:rPr lang="en-US" sz="1100" b="0" i="1" smtClean="0">
                        <a:latin typeface="Cambria Math" panose="02040503050406030204" pitchFamily="18" charset="0"/>
                      </a:rPr>
                      <m:t> ,</m:t>
                    </m:r>
                    <m:r>
                      <a:rPr lang="en-US" sz="1100" i="1">
                        <a:latin typeface="Cambria Math" panose="02040503050406030204" pitchFamily="18" charset="0"/>
                      </a:rPr>
                      <m:t>𝑁</m:t>
                    </m:r>
                    <m:r>
                      <a:rPr lang="en-US" sz="1100" i="1">
                        <a:latin typeface="Cambria Math" panose="02040503050406030204" pitchFamily="18" charset="0"/>
                      </a:rPr>
                      <m:t>=</m:t>
                    </m:r>
                    <m:func>
                      <m:funcPr>
                        <m:ctrlPr>
                          <a:rPr lang="en-US" sz="1100" i="1">
                            <a:latin typeface="Cambria Math" panose="02040503050406030204" pitchFamily="18" charset="0"/>
                          </a:rPr>
                        </m:ctrlPr>
                      </m:funcPr>
                      <m:fName>
                        <m:r>
                          <m:rPr>
                            <m:sty m:val="p"/>
                          </m:rPr>
                          <a:rPr lang="en-US" sz="1100">
                            <a:latin typeface="Cambria Math" panose="02040503050406030204" pitchFamily="18" charset="0"/>
                          </a:rPr>
                          <m:t>min</m:t>
                        </m:r>
                      </m:fName>
                      <m:e>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rPr>
                              <m:t>, </m:t>
                            </m:r>
                            <m:r>
                              <a:rPr lang="en-US" sz="1100" i="1">
                                <a:latin typeface="Cambria Math" panose="02040503050406030204" pitchFamily="18" charset="0"/>
                              </a:rPr>
                              <m:t>𝑖</m:t>
                            </m:r>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𝑤</m:t>
                                </m:r>
                              </m:e>
                              <m:sub>
                                <m:r>
                                  <a:rPr lang="en-US" sz="1100" i="1">
                                    <a:latin typeface="Cambria Math" panose="02040503050406030204" pitchFamily="18" charset="0"/>
                                  </a:rPr>
                                  <m:t>3</m:t>
                                </m:r>
                              </m:sub>
                            </m:sSub>
                          </m:e>
                        </m:d>
                      </m:e>
                    </m:func>
                    <m:r>
                      <a:rPr lang="en-US" sz="1100" i="1">
                        <a:latin typeface="Cambria Math" panose="02040503050406030204" pitchFamily="18" charset="0"/>
                      </a:rPr>
                      <m:t>−</m:t>
                    </m:r>
                    <m:func>
                      <m:funcPr>
                        <m:ctrlPr>
                          <a:rPr lang="en-US" sz="1100" i="1">
                            <a:latin typeface="Cambria Math" panose="02040503050406030204" pitchFamily="18" charset="0"/>
                          </a:rPr>
                        </m:ctrlPr>
                      </m:funcPr>
                      <m:fName>
                        <m:r>
                          <m:rPr>
                            <m:sty m:val="p"/>
                            <m:brk m:alnAt="23"/>
                          </m:rPr>
                          <a:rPr lang="en-US" sz="1100">
                            <a:latin typeface="Cambria Math" panose="02040503050406030204" pitchFamily="18" charset="0"/>
                          </a:rPr>
                          <m:t>m</m:t>
                        </m:r>
                        <m:r>
                          <m:rPr>
                            <m:sty m:val="p"/>
                          </m:rPr>
                          <a:rPr lang="en-US" sz="1100">
                            <a:latin typeface="Cambria Math" panose="02040503050406030204" pitchFamily="18" charset="0"/>
                          </a:rPr>
                          <m:t>ax</m:t>
                        </m:r>
                      </m:fName>
                      <m:e>
                        <m:d>
                          <m:dPr>
                            <m:ctrlPr>
                              <a:rPr lang="en-US" sz="1100" i="1">
                                <a:latin typeface="Cambria Math" panose="02040503050406030204" pitchFamily="18" charset="0"/>
                              </a:rPr>
                            </m:ctrlPr>
                          </m:dPr>
                          <m:e>
                            <m:r>
                              <a:rPr lang="en-US" sz="1100" i="1">
                                <a:latin typeface="Cambria Math" panose="02040503050406030204" pitchFamily="18" charset="0"/>
                              </a:rPr>
                              <m:t>0, </m:t>
                            </m:r>
                            <m:r>
                              <a:rPr lang="en-US" sz="1100" i="1">
                                <a:latin typeface="Cambria Math" panose="02040503050406030204" pitchFamily="18" charset="0"/>
                              </a:rPr>
                              <m:t>𝑖</m:t>
                            </m:r>
                            <m:r>
                              <a:rPr lang="en-US" sz="1100" i="1">
                                <a:latin typeface="Cambria Math" panose="02040503050406030204" pitchFamily="18" charset="0"/>
                              </a:rPr>
                              <m:t> −</m:t>
                            </m:r>
                            <m:sSub>
                              <m:sSubPr>
                                <m:ctrlPr>
                                  <a:rPr lang="en-US" sz="1100" i="1">
                                    <a:latin typeface="Cambria Math" panose="02040503050406030204" pitchFamily="18" charset="0"/>
                                  </a:rPr>
                                </m:ctrlPr>
                              </m:sSubPr>
                              <m:e>
                                <m:r>
                                  <a:rPr lang="en-US" sz="1100" i="1">
                                    <a:latin typeface="Cambria Math" panose="02040503050406030204" pitchFamily="18" charset="0"/>
                                  </a:rPr>
                                  <m:t>𝑤</m:t>
                                </m:r>
                              </m:e>
                              <m:sub>
                                <m:r>
                                  <a:rPr lang="en-US" sz="1100" i="1">
                                    <a:latin typeface="Cambria Math" panose="02040503050406030204" pitchFamily="18" charset="0"/>
                                  </a:rPr>
                                  <m:t>3</m:t>
                                </m:r>
                              </m:sub>
                            </m:sSub>
                          </m:e>
                        </m:d>
                      </m:e>
                    </m:func>
                  </m:oMath>
                </a14:m>
                <a:r>
                  <a:rPr lang="en-US" sz="1100" dirty="0"/>
                  <a:t> , </a:t>
                </a:r>
                <a14:m>
                  <m:oMath xmlns:m="http://schemas.openxmlformats.org/officeDocument/2006/math">
                    <m:acc>
                      <m:accPr>
                        <m:chr m:val="̅"/>
                        <m:ctrlPr>
                          <a:rPr lang="en-US" sz="1100" i="1">
                            <a:latin typeface="Cambria Math" panose="02040503050406030204" pitchFamily="18" charset="0"/>
                          </a:rPr>
                        </m:ctrlPr>
                      </m:accPr>
                      <m:e>
                        <m:sSub>
                          <m:sSubPr>
                            <m:ctrlPr>
                              <a:rPr lang="en-US" sz="1100" i="1">
                                <a:latin typeface="Cambria Math" panose="02040503050406030204" pitchFamily="18" charset="0"/>
                              </a:rPr>
                            </m:ctrlPr>
                          </m:sSubPr>
                          <m:e>
                            <m:r>
                              <a:rPr lang="en-US" sz="1100" i="1">
                                <a:latin typeface="Cambria Math" panose="02040503050406030204" pitchFamily="18" charset="0"/>
                              </a:rPr>
                              <m:t>𝑟</m:t>
                            </m:r>
                          </m:e>
                          <m:sub>
                            <m:r>
                              <a:rPr lang="en-US" sz="1100" i="1">
                                <a:latin typeface="Cambria Math" panose="02040503050406030204" pitchFamily="18" charset="0"/>
                              </a:rPr>
                              <m:t>𝑤</m:t>
                            </m:r>
                            <m:r>
                              <a:rPr lang="en-US" sz="1100" i="1">
                                <a:latin typeface="Cambria Math" panose="02040503050406030204" pitchFamily="18" charset="0"/>
                              </a:rPr>
                              <m:t>3, </m:t>
                            </m:r>
                            <m:r>
                              <a:rPr lang="en-US" sz="1100" i="1">
                                <a:latin typeface="Cambria Math" panose="02040503050406030204" pitchFamily="18" charset="0"/>
                              </a:rPr>
                              <m:t>𝑖</m:t>
                            </m:r>
                          </m:sub>
                        </m:sSub>
                      </m:e>
                    </m:acc>
                  </m:oMath>
                </a14:m>
                <a:r>
                  <a:rPr lang="en-US" sz="1100" dirty="0"/>
                  <a:t> = </a:t>
                </a:r>
                <a14:m>
                  <m:oMath xmlns:m="http://schemas.openxmlformats.org/officeDocument/2006/math">
                    <m:f>
                      <m:fPr>
                        <m:ctrlPr>
                          <a:rPr lang="en-US" sz="1100" i="1">
                            <a:latin typeface="Cambria Math" panose="02040503050406030204" pitchFamily="18" charset="0"/>
                          </a:rPr>
                        </m:ctrlPr>
                      </m:fPr>
                      <m:num>
                        <m:r>
                          <a:rPr lang="en-US" sz="1100" i="1">
                            <a:latin typeface="Cambria Math" panose="02040503050406030204" pitchFamily="18" charset="0"/>
                          </a:rPr>
                          <m:t>1</m:t>
                        </m:r>
                      </m:num>
                      <m:den>
                        <m:r>
                          <a:rPr lang="en-US" sz="1100" i="1">
                            <a:latin typeface="Cambria Math" panose="02040503050406030204" pitchFamily="18" charset="0"/>
                          </a:rPr>
                          <m:t>𝑁</m:t>
                        </m:r>
                      </m:den>
                    </m:f>
                    <m:nary>
                      <m:naryPr>
                        <m:chr m:val="∑"/>
                        <m:ctrlPr>
                          <a:rPr lang="en-US" sz="1100" i="1">
                            <a:latin typeface="Cambria Math" panose="02040503050406030204" pitchFamily="18" charset="0"/>
                          </a:rPr>
                        </m:ctrlPr>
                      </m:naryPr>
                      <m:sub>
                        <m:r>
                          <m:rPr>
                            <m:sty m:val="p"/>
                            <m:brk m:alnAt="23"/>
                          </m:rPr>
                          <a:rPr lang="en-US" sz="1100">
                            <a:latin typeface="Cambria Math" panose="02040503050406030204" pitchFamily="18" charset="0"/>
                          </a:rPr>
                          <m:t>k</m:t>
                        </m:r>
                        <m:r>
                          <a:rPr lang="en-US" sz="1100">
                            <a:latin typeface="Cambria Math" panose="02040503050406030204" pitchFamily="18" charset="0"/>
                          </a:rPr>
                          <m:t>= </m:t>
                        </m:r>
                        <m:r>
                          <m:rPr>
                            <m:sty m:val="p"/>
                          </m:rPr>
                          <a:rPr lang="en-US" sz="1100">
                            <a:latin typeface="Cambria Math" panose="02040503050406030204" pitchFamily="18" charset="0"/>
                          </a:rPr>
                          <m:t>max</m:t>
                        </m:r>
                        <m:r>
                          <m:rPr>
                            <m:brk m:alnAt="23"/>
                          </m:rPr>
                          <a:rPr lang="en-US" sz="1100" i="1">
                            <a:latin typeface="Cambria Math" panose="02040503050406030204" pitchFamily="18" charset="0"/>
                          </a:rPr>
                          <m:t>⁡</m:t>
                        </m:r>
                        <m:r>
                          <a:rPr lang="en-US" sz="1100" i="1">
                            <a:latin typeface="Cambria Math" panose="02040503050406030204" pitchFamily="18" charset="0"/>
                          </a:rPr>
                          <m:t>(0, </m:t>
                        </m:r>
                        <m:r>
                          <a:rPr lang="en-US" sz="1100" i="1">
                            <a:latin typeface="Cambria Math" panose="02040503050406030204" pitchFamily="18" charset="0"/>
                          </a:rPr>
                          <m:t>𝑖</m:t>
                        </m:r>
                        <m:r>
                          <a:rPr lang="en-US" sz="1100" i="1">
                            <a:latin typeface="Cambria Math" panose="02040503050406030204" pitchFamily="18" charset="0"/>
                          </a:rPr>
                          <m:t> −</m:t>
                        </m:r>
                        <m:sSub>
                          <m:sSubPr>
                            <m:ctrlPr>
                              <a:rPr lang="en-US" sz="1100" i="1">
                                <a:latin typeface="Cambria Math" panose="02040503050406030204" pitchFamily="18" charset="0"/>
                              </a:rPr>
                            </m:ctrlPr>
                          </m:sSubPr>
                          <m:e>
                            <m:r>
                              <m:rPr>
                                <m:brk m:alnAt="23"/>
                              </m:rPr>
                              <a:rPr lang="en-US" sz="1100" i="1">
                                <a:latin typeface="Cambria Math" panose="02040503050406030204" pitchFamily="18" charset="0"/>
                              </a:rPr>
                              <m:t>𝑤</m:t>
                            </m:r>
                          </m:e>
                          <m:sub>
                            <m:r>
                              <m:rPr>
                                <m:brk m:alnAt="23"/>
                              </m:rPr>
                              <a:rPr lang="en-US" sz="1100" i="1">
                                <a:latin typeface="Cambria Math" panose="02040503050406030204" pitchFamily="18" charset="0"/>
                              </a:rPr>
                              <m:t>3</m:t>
                            </m:r>
                          </m:sub>
                        </m:sSub>
                        <m:r>
                          <m:rPr>
                            <m:brk m:alnAt="23"/>
                          </m:rPr>
                          <a:rPr lang="en-US" sz="1100" i="1">
                            <a:latin typeface="Cambria Math" panose="02040503050406030204" pitchFamily="18" charset="0"/>
                          </a:rPr>
                          <m:t>)</m:t>
                        </m:r>
                      </m:sub>
                      <m:sup>
                        <m:r>
                          <m:rPr>
                            <m:sty m:val="p"/>
                          </m:rPr>
                          <a:rPr lang="en-US" sz="1100">
                            <a:latin typeface="Cambria Math" panose="02040503050406030204" pitchFamily="18" charset="0"/>
                          </a:rPr>
                          <m:t>min</m:t>
                        </m:r>
                        <m:r>
                          <a:rPr lang="en-US" sz="1100" i="1">
                            <a:latin typeface="Cambria Math" panose="02040503050406030204" pitchFamily="18" charset="0"/>
                          </a:rPr>
                          <m:t>⁡(</m:t>
                        </m:r>
                        <m:r>
                          <a:rPr lang="en-US" sz="1100" i="1">
                            <a:latin typeface="Cambria Math" panose="02040503050406030204" pitchFamily="18" charset="0"/>
                          </a:rPr>
                          <m:t>𝑛</m:t>
                        </m:r>
                        <m:r>
                          <a:rPr lang="en-US" sz="1100" i="1">
                            <a:latin typeface="Cambria Math" panose="02040503050406030204" pitchFamily="18" charset="0"/>
                          </a:rPr>
                          <m:t>, </m:t>
                        </m:r>
                        <m:r>
                          <a:rPr lang="en-US" sz="1100" i="1">
                            <a:latin typeface="Cambria Math" panose="02040503050406030204" pitchFamily="18" charset="0"/>
                          </a:rPr>
                          <m:t>𝑖</m:t>
                        </m:r>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𝑤</m:t>
                            </m:r>
                          </m:e>
                          <m:sub>
                            <m:r>
                              <a:rPr lang="en-US" sz="1100" i="1">
                                <a:latin typeface="Cambria Math" panose="02040503050406030204" pitchFamily="18" charset="0"/>
                              </a:rPr>
                              <m:t>3</m:t>
                            </m:r>
                          </m:sub>
                        </m:sSub>
                        <m:r>
                          <a:rPr lang="en-US" sz="1100" i="1">
                            <a:latin typeface="Cambria Math" panose="02040503050406030204" pitchFamily="18" charset="0"/>
                          </a:rPr>
                          <m:t>)</m:t>
                        </m:r>
                      </m:sup>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𝑘</m:t>
                            </m:r>
                          </m:sub>
                        </m:sSub>
                      </m:e>
                    </m:nary>
                  </m:oMath>
                </a14:m>
                <a:endParaRPr lang="en-US" sz="1100" dirty="0"/>
              </a:p>
              <a:p>
                <a:pPr marL="203200" indent="-203200">
                  <a:spcBef>
                    <a:spcPts val="600"/>
                  </a:spcBef>
                  <a:buSzPct val="100000"/>
                  <a:buFont typeface="Arial"/>
                  <a:buChar char="•"/>
                </a:pPr>
                <a:r>
                  <a:rPr lang="en-GB" sz="1100" dirty="0"/>
                  <a:t>Thus, if the rates truly follow the discretized HMCEV dynamic : </a:t>
                </a:r>
                <a14:m>
                  <m:oMath xmlns:m="http://schemas.openxmlformats.org/officeDocument/2006/math">
                    <m:sSub>
                      <m:sSubPr>
                        <m:ctrlPr>
                          <a:rPr lang="en-GB" sz="1100" i="1" smtClean="0">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r>
                          <a:rPr lang="en-US" sz="1100" b="0" i="1" smtClean="0">
                            <a:latin typeface="Cambria Math" panose="02040503050406030204" pitchFamily="18" charset="0"/>
                          </a:rPr>
                          <m:t>+1</m:t>
                        </m:r>
                      </m:sub>
                    </m:sSub>
                    <m:r>
                      <a:rPr lang="en-US" sz="1100" i="1">
                        <a:latin typeface="Cambria Math" panose="02040503050406030204" pitchFamily="18" charset="0"/>
                      </a:rPr>
                      <m:t>=</m:t>
                    </m:r>
                    <m:sSub>
                      <m:sSubPr>
                        <m:ctrlPr>
                          <a:rPr lang="en-GB" sz="1100" i="1">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sub>
                    </m:sSub>
                    <m:r>
                      <a:rPr lang="en-US" sz="1100" i="1">
                        <a:latin typeface="Cambria Math" panose="02040503050406030204" pitchFamily="18" charset="0"/>
                      </a:rPr>
                      <m:t>+</m:t>
                    </m:r>
                    <m:sSub>
                      <m:sSubPr>
                        <m:ctrlPr>
                          <a:rPr lang="en-GB" sz="1100" i="1">
                            <a:latin typeface="Cambria Math" panose="02040503050406030204" pitchFamily="18" charset="0"/>
                          </a:rPr>
                        </m:ctrlPr>
                      </m:sSubPr>
                      <m:e>
                        <m:r>
                          <m:rPr>
                            <m:sty m:val="p"/>
                          </m:rPr>
                          <a:rPr lang="en-US" sz="1100" b="0" i="0" smtClean="0">
                            <a:latin typeface="Cambria Math" panose="02040503050406030204" pitchFamily="18" charset="0"/>
                          </a:rPr>
                          <m:t>K</m:t>
                        </m:r>
                      </m:e>
                      <m:sub>
                        <m:sSub>
                          <m:sSubPr>
                            <m:ctrlPr>
                              <a:rPr lang="en-GB" sz="1100" i="1">
                                <a:latin typeface="Cambria Math" panose="02040503050406030204" pitchFamily="18" charset="0"/>
                              </a:rPr>
                            </m:ctrlPr>
                          </m:sSubPr>
                          <m:e>
                            <m:r>
                              <a:rPr lang="en-US" sz="1100" i="1">
                                <a:latin typeface="Cambria Math" panose="02040503050406030204" pitchFamily="18" charset="0"/>
                              </a:rPr>
                              <m:t>𝑆</m:t>
                            </m:r>
                          </m:e>
                          <m:sub>
                            <m:r>
                              <a:rPr lang="en-US" sz="1100" b="0" i="1" smtClean="0">
                                <a:latin typeface="Cambria Math" panose="02040503050406030204" pitchFamily="18" charset="0"/>
                              </a:rPr>
                              <m:t>𝑖</m:t>
                            </m:r>
                          </m:sub>
                        </m:sSub>
                      </m:sub>
                    </m:sSub>
                    <m:d>
                      <m:dPr>
                        <m:ctrlPr>
                          <a:rPr lang="en-GB" sz="1100" i="1">
                            <a:latin typeface="Cambria Math" panose="02040503050406030204" pitchFamily="18" charset="0"/>
                          </a:rPr>
                        </m:ctrlPr>
                      </m:dPr>
                      <m:e>
                        <m:sSub>
                          <m:sSubPr>
                            <m:ctrlPr>
                              <a:rPr lang="en-GB" sz="1100" i="1">
                                <a:latin typeface="Cambria Math" panose="02040503050406030204" pitchFamily="18" charset="0"/>
                              </a:rPr>
                            </m:ctrlPr>
                          </m:sSubPr>
                          <m:e>
                            <m:r>
                              <m:rPr>
                                <m:sty m:val="p"/>
                              </m:rPr>
                              <a:rPr lang="en-US" sz="1100" b="0" i="0" smtClean="0">
                                <a:latin typeface="Cambria Math" panose="02040503050406030204" pitchFamily="18" charset="0"/>
                              </a:rPr>
                              <m:t>m</m:t>
                            </m:r>
                          </m:e>
                          <m:sub>
                            <m:sSub>
                              <m:sSubPr>
                                <m:ctrlPr>
                                  <a:rPr lang="en-GB" sz="1100" i="1">
                                    <a:latin typeface="Cambria Math" panose="02040503050406030204" pitchFamily="18" charset="0"/>
                                  </a:rPr>
                                </m:ctrlPr>
                              </m:sSubPr>
                              <m:e>
                                <m:r>
                                  <a:rPr lang="en-US" sz="1100" i="1">
                                    <a:latin typeface="Cambria Math" panose="02040503050406030204" pitchFamily="18" charset="0"/>
                                  </a:rPr>
                                  <m:t>𝑆</m:t>
                                </m:r>
                              </m:e>
                              <m:sub>
                                <m:r>
                                  <a:rPr lang="en-US" sz="1100" b="0" i="1" smtClean="0">
                                    <a:latin typeface="Cambria Math" panose="02040503050406030204" pitchFamily="18" charset="0"/>
                                  </a:rPr>
                                  <m:t>𝑖</m:t>
                                </m:r>
                              </m:sub>
                            </m:sSub>
                          </m:sub>
                        </m:sSub>
                        <m:r>
                          <a:rPr lang="en-US" sz="1100" i="1">
                            <a:latin typeface="Cambria Math" panose="02040503050406030204" pitchFamily="18" charset="0"/>
                          </a:rPr>
                          <m:t>−</m:t>
                        </m:r>
                        <m:sSub>
                          <m:sSubPr>
                            <m:ctrlPr>
                              <a:rPr lang="en-GB" sz="1100" i="1">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sub>
                        </m:sSub>
                      </m:e>
                    </m:d>
                    <m:r>
                      <m:rPr>
                        <m:sty m:val="p"/>
                      </m:rPr>
                      <a:rPr lang="en-US" sz="1100">
                        <a:latin typeface="Cambria Math" panose="02040503050406030204" pitchFamily="18" charset="0"/>
                      </a:rPr>
                      <m:t>Δ</m:t>
                    </m:r>
                    <m:r>
                      <a:rPr lang="en-US" sz="1100" i="1">
                        <a:latin typeface="Cambria Math" panose="02040503050406030204" pitchFamily="18" charset="0"/>
                      </a:rPr>
                      <m:t>𝑡</m:t>
                    </m:r>
                    <m:r>
                      <a:rPr lang="en-US" sz="1100" i="1">
                        <a:latin typeface="Cambria Math" panose="02040503050406030204" pitchFamily="18" charset="0"/>
                      </a:rPr>
                      <m:t>+</m:t>
                    </m:r>
                    <m:r>
                      <m:rPr>
                        <m:sty m:val="p"/>
                      </m:rPr>
                      <a:rPr lang="el-GR" sz="1100" i="1" smtClean="0">
                        <a:latin typeface="Cambria Math" panose="02040503050406030204" pitchFamily="18" charset="0"/>
                        <a:ea typeface="Cambria Math" panose="02040503050406030204" pitchFamily="18" charset="0"/>
                      </a:rPr>
                      <m:t>σ</m:t>
                    </m:r>
                    <m:sSup>
                      <m:sSupPr>
                        <m:ctrlPr>
                          <a:rPr lang="en-US" sz="1100" b="0" i="1" smtClean="0">
                            <a:latin typeface="Cambria Math" panose="02040503050406030204" pitchFamily="18" charset="0"/>
                          </a:rPr>
                        </m:ctrlPr>
                      </m:sSupPr>
                      <m:e>
                        <m:d>
                          <m:dPr>
                            <m:begChr m:val="|"/>
                            <m:endChr m:val="|"/>
                            <m:ctrlPr>
                              <a:rPr lang="en-US" sz="1100" b="0" i="1" smtClean="0">
                                <a:latin typeface="Cambria Math" panose="02040503050406030204" pitchFamily="18" charset="0"/>
                              </a:rPr>
                            </m:ctrlPr>
                          </m:dPr>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sub>
                            </m:sSub>
                          </m:e>
                        </m:d>
                      </m:e>
                      <m:sup>
                        <m:r>
                          <a:rPr lang="en-US" sz="1100" b="0" i="1" smtClean="0">
                            <a:latin typeface="Cambria Math" panose="02040503050406030204" pitchFamily="18" charset="0"/>
                            <a:ea typeface="Cambria Math" panose="02040503050406030204" pitchFamily="18" charset="0"/>
                          </a:rPr>
                          <m:t>𝛾</m:t>
                        </m:r>
                      </m:sup>
                    </m:sSup>
                    <m:r>
                      <a:rPr lang="en-US" sz="1100" i="1">
                        <a:latin typeface="Cambria Math" panose="02040503050406030204" pitchFamily="18" charset="0"/>
                      </a:rPr>
                      <m:t>𝒩</m:t>
                    </m:r>
                    <m:d>
                      <m:dPr>
                        <m:ctrlPr>
                          <a:rPr lang="en-GB" sz="1100" i="1">
                            <a:latin typeface="Cambria Math" panose="02040503050406030204" pitchFamily="18" charset="0"/>
                          </a:rPr>
                        </m:ctrlPr>
                      </m:dPr>
                      <m:e>
                        <m:r>
                          <a:rPr lang="en-US" sz="1100" i="1">
                            <a:latin typeface="Cambria Math" panose="02040503050406030204" pitchFamily="18" charset="0"/>
                          </a:rPr>
                          <m:t>0,1</m:t>
                        </m:r>
                      </m:e>
                    </m:d>
                    <m:r>
                      <m:rPr>
                        <m:sty m:val="p"/>
                      </m:rPr>
                      <a:rPr lang="en-US" sz="1100">
                        <a:latin typeface="Cambria Math" panose="02040503050406030204" pitchFamily="18" charset="0"/>
                      </a:rPr>
                      <m:t>Δ</m:t>
                    </m:r>
                    <m:sSup>
                      <m:sSupPr>
                        <m:ctrlPr>
                          <a:rPr lang="en-US" sz="1100" b="0" i="1" smtClean="0">
                            <a:latin typeface="Cambria Math" panose="02040503050406030204" pitchFamily="18" charset="0"/>
                          </a:rPr>
                        </m:ctrlPr>
                      </m:sSupPr>
                      <m:e>
                        <m:r>
                          <a:rPr lang="en-US" sz="1100" i="1">
                            <a:latin typeface="Cambria Math" panose="02040503050406030204" pitchFamily="18" charset="0"/>
                          </a:rPr>
                          <m:t>𝑡</m:t>
                        </m:r>
                      </m:e>
                      <m:sup>
                        <m:r>
                          <a:rPr lang="en-US" sz="1100" b="0" i="1" smtClean="0">
                            <a:latin typeface="Cambria Math" panose="02040503050406030204" pitchFamily="18" charset="0"/>
                          </a:rPr>
                          <m:t>0.5</m:t>
                        </m:r>
                      </m:sup>
                    </m:sSup>
                  </m:oMath>
                </a14:m>
                <a:r>
                  <a:rPr lang="en-US" sz="1100" dirty="0"/>
                  <a:t>, we have :</a:t>
                </a:r>
              </a:p>
              <a:p>
                <a:pPr marL="203200" indent="-203200">
                  <a:spcBef>
                    <a:spcPts val="600"/>
                  </a:spcBef>
                  <a:buSzPct val="100000"/>
                  <a:buFont typeface="Arial"/>
                  <a:buChar char="•"/>
                </a:pP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𝐸</m:t>
                        </m:r>
                        <m:r>
                          <a:rPr lang="en-US" sz="1100" b="0" i="1" smtClean="0">
                            <a:latin typeface="Cambria Math" panose="02040503050406030204" pitchFamily="18" charset="0"/>
                          </a:rPr>
                          <m:t>[</m:t>
                        </m:r>
                        <m:r>
                          <a:rPr lang="en-US" sz="1100" b="0" i="1" smtClean="0">
                            <a:latin typeface="Cambria Math" panose="02040503050406030204" pitchFamily="18" charset="0"/>
                          </a:rPr>
                          <m:t>𝑌</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func>
                      <m:funcPr>
                        <m:ctrlPr>
                          <a:rPr lang="en-US" sz="1100" b="0" i="1" smtClean="0">
                            <a:latin typeface="Cambria Math" panose="02040503050406030204" pitchFamily="18" charset="0"/>
                          </a:rPr>
                        </m:ctrlPr>
                      </m:funcPr>
                      <m:fName>
                        <m:r>
                          <m:rPr>
                            <m:sty m:val="p"/>
                          </m:rPr>
                          <a:rPr lang="en-US" sz="1100" b="0" i="0" smtClean="0">
                            <a:latin typeface="Cambria Math" panose="02040503050406030204" pitchFamily="18" charset="0"/>
                          </a:rPr>
                          <m:t>log</m:t>
                        </m:r>
                      </m:fName>
                      <m:e>
                        <m:r>
                          <a:rPr lang="en-US" sz="1100" b="0" i="1" smtClean="0">
                            <a:latin typeface="Cambria Math" panose="02040503050406030204" pitchFamily="18" charset="0"/>
                            <a:ea typeface="Cambria Math" panose="02040503050406030204" pitchFamily="18" charset="0"/>
                          </a:rPr>
                          <m:t>𝜎</m:t>
                        </m:r>
                      </m:e>
                    </m:func>
                    <m:r>
                      <a:rPr lang="en-US" sz="1100" b="0" i="1" smtClean="0">
                        <a:latin typeface="Cambria Math" panose="02040503050406030204" pitchFamily="18" charset="0"/>
                      </a:rPr>
                      <m:t>+</m:t>
                    </m:r>
                    <m:r>
                      <a:rPr lang="en-US" sz="1100" b="0" i="0" smtClean="0">
                        <a:latin typeface="Cambria Math" panose="02040503050406030204" pitchFamily="18" charset="0"/>
                      </a:rPr>
                      <m:t> </m:t>
                    </m:r>
                    <m:func>
                      <m:funcPr>
                        <m:ctrlPr>
                          <a:rPr lang="en-US" sz="1100" b="0" i="1" smtClean="0">
                            <a:latin typeface="Cambria Math" panose="02040503050406030204" pitchFamily="18" charset="0"/>
                          </a:rPr>
                        </m:ctrlPr>
                      </m:funcPr>
                      <m:fName>
                        <m:r>
                          <a:rPr lang="el-GR" sz="1100" i="1">
                            <a:latin typeface="Cambria Math" panose="02040503050406030204" pitchFamily="18" charset="0"/>
                            <a:ea typeface="Cambria Math" panose="02040503050406030204" pitchFamily="18" charset="0"/>
                          </a:rPr>
                          <m:t>𝛾</m:t>
                        </m:r>
                        <m:r>
                          <m:rPr>
                            <m:sty m:val="p"/>
                          </m:rPr>
                          <a:rPr lang="en-US" sz="1100" b="0" i="0" smtClean="0">
                            <a:latin typeface="Cambria Math" panose="02040503050406030204" pitchFamily="18" charset="0"/>
                          </a:rPr>
                          <m:t>log</m:t>
                        </m:r>
                      </m:fName>
                      <m:e>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e>
                    </m:func>
                  </m:oMath>
                </a14:m>
                <a:endParaRPr lang="en-US" sz="1100" b="0" dirty="0"/>
              </a:p>
              <a:p>
                <a:pPr marL="203200" indent="-203200">
                  <a:spcBef>
                    <a:spcPts val="600"/>
                  </a:spcBef>
                  <a:buSzPct val="100000"/>
                  <a:buFont typeface="Arial"/>
                  <a:buChar char="•"/>
                </a:pPr>
                <a:r>
                  <a:rPr lang="en-GB" sz="1100" dirty="0"/>
                  <a:t>We only keep the data </a:t>
                </a:r>
                <a14:m>
                  <m:oMath xmlns:m="http://schemas.openxmlformats.org/officeDocument/2006/math">
                    <m:r>
                      <a:rPr lang="en-US" sz="1100" b="0" i="0"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𝑋</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 </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𝑌</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oMath>
                </a14:m>
                <a:r>
                  <a:rPr lang="en-GB" sz="1100" dirty="0"/>
                  <a:t> for index </a:t>
                </a:r>
                <a14:m>
                  <m:oMath xmlns:m="http://schemas.openxmlformats.org/officeDocument/2006/math">
                    <m:r>
                      <a:rPr lang="en-US" sz="1100" b="0" i="1" smtClean="0">
                        <a:latin typeface="Cambria Math" panose="02040503050406030204" pitchFamily="18" charset="0"/>
                      </a:rPr>
                      <m:t>𝑖</m:t>
                    </m:r>
                  </m:oMath>
                </a14:m>
                <a:r>
                  <a:rPr lang="en-GB" sz="1100" dirty="0"/>
                  <a:t> during transition periods, where the mean-reversion is the predominant contributor of the dynamic of </a:t>
                </a:r>
                <a14:m>
                  <m:oMath xmlns:m="http://schemas.openxmlformats.org/officeDocument/2006/math">
                    <m:r>
                      <a:rPr lang="en-GB" sz="1100" i="1" dirty="0" smtClean="0">
                        <a:latin typeface="Cambria Math" panose="02040503050406030204" pitchFamily="18" charset="0"/>
                      </a:rPr>
                      <m:t>𝑟</m:t>
                    </m:r>
                  </m:oMath>
                </a14:m>
                <a:r>
                  <a:rPr lang="en-GB" sz="1100" dirty="0"/>
                  <a:t> over volatility</a:t>
                </a:r>
              </a:p>
              <a:p>
                <a:pPr marL="203200" indent="-203200">
                  <a:spcBef>
                    <a:spcPts val="600"/>
                  </a:spcBef>
                  <a:buSzPct val="100000"/>
                  <a:buFont typeface="Arial"/>
                  <a:buChar char="•"/>
                </a:pPr>
                <a:r>
                  <a:rPr lang="en-GB" sz="1100" dirty="0"/>
                  <a:t>Compute linear regression of </a:t>
                </a:r>
                <a14:m>
                  <m:oMath xmlns:m="http://schemas.openxmlformats.org/officeDocument/2006/math">
                    <m:r>
                      <a:rPr lang="en-GB" sz="1100" i="1" dirty="0" smtClean="0">
                        <a:latin typeface="Cambria Math" panose="02040503050406030204" pitchFamily="18" charset="0"/>
                      </a:rPr>
                      <m:t>𝑌</m:t>
                    </m:r>
                  </m:oMath>
                </a14:m>
                <a:r>
                  <a:rPr lang="en-GB" sz="1100" dirty="0"/>
                  <a:t> over </a:t>
                </a:r>
                <a14:m>
                  <m:oMath xmlns:m="http://schemas.openxmlformats.org/officeDocument/2006/math">
                    <m:r>
                      <a:rPr lang="en-GB" sz="1100" i="1" dirty="0" smtClean="0">
                        <a:latin typeface="Cambria Math" panose="02040503050406030204" pitchFamily="18" charset="0"/>
                      </a:rPr>
                      <m:t>𝑋</m:t>
                    </m:r>
                  </m:oMath>
                </a14:m>
                <a:r>
                  <a:rPr lang="en-GB" sz="1100" dirty="0"/>
                  <a:t>, </a:t>
                </a:r>
                <a14:m>
                  <m:oMath xmlns:m="http://schemas.openxmlformats.org/officeDocument/2006/math">
                    <m:acc>
                      <m:accPr>
                        <m:chr m:val="̂"/>
                        <m:ctrlPr>
                          <a:rPr lang="en-GB" sz="1100" i="1" smtClean="0">
                            <a:latin typeface="Cambria Math" panose="02040503050406030204" pitchFamily="18" charset="0"/>
                          </a:rPr>
                        </m:ctrlPr>
                      </m:accPr>
                      <m:e>
                        <m:r>
                          <a:rPr lang="en-GB" sz="1100" i="1" smtClean="0">
                            <a:latin typeface="Cambria Math" panose="02040503050406030204" pitchFamily="18" charset="0"/>
                            <a:ea typeface="Cambria Math" panose="02040503050406030204" pitchFamily="18" charset="0"/>
                          </a:rPr>
                          <m:t>𝛾</m:t>
                        </m:r>
                      </m:e>
                    </m:acc>
                  </m:oMath>
                </a14:m>
                <a:r>
                  <a:rPr lang="en-GB" sz="1100" dirty="0"/>
                  <a:t> is simply the slope and </a:t>
                </a:r>
                <a14:m>
                  <m:oMath xmlns:m="http://schemas.openxmlformats.org/officeDocument/2006/math">
                    <m:acc>
                      <m:accPr>
                        <m:chr m:val="̂"/>
                        <m:ctrlPr>
                          <a:rPr lang="en-GB" sz="1100" i="1" smtClean="0">
                            <a:latin typeface="Cambria Math" panose="02040503050406030204" pitchFamily="18" charset="0"/>
                          </a:rPr>
                        </m:ctrlPr>
                      </m:accPr>
                      <m:e>
                        <m:r>
                          <a:rPr lang="en-GB" sz="1100" i="1" smtClean="0">
                            <a:latin typeface="Cambria Math" panose="02040503050406030204" pitchFamily="18" charset="0"/>
                            <a:ea typeface="Cambria Math" panose="02040503050406030204" pitchFamily="18" charset="0"/>
                          </a:rPr>
                          <m:t>𝜎</m:t>
                        </m:r>
                      </m:e>
                    </m:acc>
                    <m:r>
                      <a:rPr lang="en-US" sz="1100" b="0" i="1" smtClean="0">
                        <a:latin typeface="Cambria Math" panose="02040503050406030204" pitchFamily="18" charset="0"/>
                      </a:rPr>
                      <m:t>= </m:t>
                    </m:r>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𝑒</m:t>
                        </m:r>
                      </m:e>
                      <m:sup>
                        <m:r>
                          <a:rPr lang="en-US" sz="1100" b="0" i="1" smtClean="0">
                            <a:latin typeface="Cambria Math" panose="02040503050406030204" pitchFamily="18" charset="0"/>
                          </a:rPr>
                          <m:t>𝑖𝑛𝑡𝑒𝑟𝑐𝑒𝑝𝑡</m:t>
                        </m:r>
                      </m:sup>
                    </m:sSup>
                  </m:oMath>
                </a14:m>
                <a:r>
                  <a:rPr lang="en-GB" sz="1100" dirty="0"/>
                  <a:t>  .</a:t>
                </a:r>
                <a:endParaRPr lang="en-GB" sz="1200" dirty="0"/>
              </a:p>
              <a:p>
                <a:pPr marL="203200" indent="-203200">
                  <a:spcBef>
                    <a:spcPts val="600"/>
                  </a:spcBef>
                  <a:buSzPct val="100000"/>
                  <a:buFont typeface="Arial"/>
                  <a:buChar char="•"/>
                </a:pPr>
                <a:endParaRPr lang="en-GB" sz="1200" dirty="0"/>
              </a:p>
            </p:txBody>
          </p:sp>
        </mc:Choice>
        <mc:Fallback xmlns="">
          <p:sp>
            <p:nvSpPr>
              <p:cNvPr id="11" name="TextBox 10">
                <a:extLst>
                  <a:ext uri="{FF2B5EF4-FFF2-40B4-BE49-F238E27FC236}">
                    <a16:creationId xmlns:a16="http://schemas.microsoft.com/office/drawing/2014/main" id="{C4D9EAFC-451D-5E4E-4FAA-EA05A9E4615B}"/>
                  </a:ext>
                </a:extLst>
              </p:cNvPr>
              <p:cNvSpPr txBox="1">
                <a:spLocks noRot="1" noChangeAspect="1" noMove="1" noResize="1" noEditPoints="1" noAdjustHandles="1" noChangeArrowheads="1" noChangeShapeType="1" noTextEdit="1"/>
              </p:cNvSpPr>
              <p:nvPr/>
            </p:nvSpPr>
            <p:spPr>
              <a:xfrm>
                <a:off x="469900" y="3972785"/>
                <a:ext cx="10771677" cy="2121222"/>
              </a:xfrm>
              <a:prstGeom prst="rect">
                <a:avLst/>
              </a:prstGeom>
              <a:blipFill>
                <a:blip r:embed="rId7"/>
                <a:stretch>
                  <a:fillRect l="-792" t="-2586"/>
                </a:stretch>
              </a:blipFill>
            </p:spPr>
            <p:txBody>
              <a:bodyPr/>
              <a:lstStyle/>
              <a:p>
                <a:r>
                  <a:rPr lang="en-GB">
                    <a:noFill/>
                  </a:rPr>
                  <a:t> </a:t>
                </a:r>
              </a:p>
            </p:txBody>
          </p:sp>
        </mc:Fallback>
      </mc:AlternateContent>
    </p:spTree>
    <p:extLst>
      <p:ext uri="{BB962C8B-B14F-4D97-AF65-F5344CB8AC3E}">
        <p14:creationId xmlns:p14="http://schemas.microsoft.com/office/powerpoint/2010/main" val="367341076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346145" y="3840381"/>
            <a:ext cx="11042709" cy="2298177"/>
          </a:xfrm>
          <a:prstGeom prst="rect">
            <a:avLst/>
          </a:prstGeom>
          <a:noFill/>
          <a:ln w="19050" algn="ctr">
            <a:solidFill>
              <a:schemeClr val="accent1"/>
            </a:solidFill>
            <a:prstDash val="dash"/>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24" name="TextBox 23"/>
              <p:cNvSpPr txBox="1"/>
              <p:nvPr/>
            </p:nvSpPr>
            <p:spPr bwMode="auto">
              <a:xfrm>
                <a:off x="3027856" y="2074817"/>
                <a:ext cx="2393652" cy="1529690"/>
              </a:xfrm>
              <a:prstGeom prst="rect">
                <a:avLst/>
              </a:prstGeom>
              <a:noFill/>
              <a:ln w="9525">
                <a:solidFill>
                  <a:schemeClr val="tx2"/>
                </a:solidFill>
                <a:prstDash val="dash"/>
              </a:ln>
            </p:spPr>
            <p:txBody>
              <a:bodyPr lIns="72000" tIns="72000" rIns="108000" bIns="72000" anchor="ctr"/>
              <a:lstStyle/>
              <a:p>
                <a:pPr lvl="0" defTabSz="957998">
                  <a:defRPr/>
                </a:pPr>
                <a14:m>
                  <m:oMath xmlns:m="http://schemas.openxmlformats.org/officeDocument/2006/math">
                    <m:sSub>
                      <m:sSubPr>
                        <m:ctrlPr>
                          <a:rPr lang="en-US" sz="900" b="0" i="1" smtClean="0">
                            <a:solidFill>
                              <a:srgbClr val="313131"/>
                            </a:solidFill>
                            <a:latin typeface="Cambria Math" panose="02040503050406030204" pitchFamily="18" charset="0"/>
                            <a:ea typeface="Cambria Math" panose="02040503050406030204" pitchFamily="18" charset="0"/>
                          </a:rPr>
                        </m:ctrlPr>
                      </m:sSubPr>
                      <m:e>
                        <m:r>
                          <a:rPr lang="en-US" sz="900" i="1" smtClean="0">
                            <a:solidFill>
                              <a:srgbClr val="313131"/>
                            </a:solidFill>
                            <a:latin typeface="Cambria Math" panose="02040503050406030204" pitchFamily="18" charset="0"/>
                            <a:ea typeface="Cambria Math" panose="02040503050406030204" pitchFamily="18" charset="0"/>
                          </a:rPr>
                          <m:t>𝜆</m:t>
                        </m:r>
                      </m:e>
                      <m:sub>
                        <m:r>
                          <a:rPr lang="en-US" sz="900" b="0" i="1" smtClean="0">
                            <a:solidFill>
                              <a:srgbClr val="313131"/>
                            </a:solidFill>
                            <a:latin typeface="Cambria Math" panose="02040503050406030204" pitchFamily="18" charset="0"/>
                            <a:ea typeface="Cambria Math" panose="02040503050406030204" pitchFamily="18" charset="0"/>
                          </a:rPr>
                          <m:t>𝑝</m:t>
                        </m:r>
                      </m:sub>
                    </m:sSub>
                  </m:oMath>
                </a14:m>
                <a:r>
                  <a:rPr lang="en-US" sz="900" dirty="0">
                    <a:solidFill>
                      <a:srgbClr val="313131"/>
                    </a:solidFill>
                  </a:rPr>
                  <a:t>: penalization parameter that Penalize the fact that the actual average transition per year is far from the target value </a:t>
                </a:r>
                <a14:m>
                  <m:oMath xmlns:m="http://schemas.openxmlformats.org/officeDocument/2006/math">
                    <m:acc>
                      <m:accPr>
                        <m:chr m:val="̂"/>
                        <m:ctrlPr>
                          <a:rPr lang="en-US" sz="900" i="1">
                            <a:solidFill>
                              <a:srgbClr val="313131"/>
                            </a:solidFill>
                            <a:latin typeface="Cambria Math" panose="02040503050406030204" pitchFamily="18" charset="0"/>
                          </a:rPr>
                        </m:ctrlPr>
                      </m:accPr>
                      <m:e>
                        <m:r>
                          <a:rPr lang="en-US" sz="900" i="1">
                            <a:solidFill>
                              <a:srgbClr val="313131"/>
                            </a:solidFill>
                            <a:latin typeface="Cambria Math" panose="02040503050406030204" pitchFamily="18" charset="0"/>
                          </a:rPr>
                          <m:t>𝑐</m:t>
                        </m:r>
                      </m:e>
                    </m:acc>
                    <m:r>
                      <a:rPr lang="en-US" sz="900" i="1">
                        <a:solidFill>
                          <a:srgbClr val="313131"/>
                        </a:solidFill>
                        <a:latin typeface="Cambria Math" panose="02040503050406030204" pitchFamily="18" charset="0"/>
                      </a:rPr>
                      <m:t> </m:t>
                    </m:r>
                  </m:oMath>
                </a14:m>
                <a:r>
                  <a:rPr lang="en-US" sz="900" dirty="0">
                    <a:solidFill>
                      <a:srgbClr val="313131"/>
                    </a:solidFill>
                  </a:rPr>
                  <a:t>. (scalar),</a:t>
                </a:r>
              </a:p>
              <a:p>
                <a:pPr lvl="0" defTabSz="957998">
                  <a:defRPr/>
                </a:pPr>
                <a14:m>
                  <m:oMath xmlns:m="http://schemas.openxmlformats.org/officeDocument/2006/math">
                    <m:sSub>
                      <m:sSubPr>
                        <m:ctrlPr>
                          <a:rPr lang="en-US" sz="900" b="0" i="1" smtClean="0">
                            <a:solidFill>
                              <a:srgbClr val="313131"/>
                            </a:solidFill>
                            <a:latin typeface="Cambria Math" panose="02040503050406030204" pitchFamily="18" charset="0"/>
                            <a:ea typeface="Cambria Math" panose="02040503050406030204" pitchFamily="18" charset="0"/>
                          </a:rPr>
                        </m:ctrlPr>
                      </m:sSubPr>
                      <m:e>
                        <m:r>
                          <a:rPr lang="en-US" sz="900" i="1" smtClean="0">
                            <a:solidFill>
                              <a:srgbClr val="313131"/>
                            </a:solidFill>
                            <a:latin typeface="Cambria Math" panose="02040503050406030204" pitchFamily="18" charset="0"/>
                            <a:ea typeface="Cambria Math" panose="02040503050406030204" pitchFamily="18" charset="0"/>
                          </a:rPr>
                          <m:t>𝜆</m:t>
                        </m:r>
                      </m:e>
                      <m:sub>
                        <m:r>
                          <a:rPr lang="en-US" sz="900" b="0" i="1" smtClean="0">
                            <a:solidFill>
                              <a:srgbClr val="313131"/>
                            </a:solidFill>
                            <a:latin typeface="Cambria Math" panose="02040503050406030204" pitchFamily="18" charset="0"/>
                            <a:ea typeface="Cambria Math" panose="02040503050406030204" pitchFamily="18" charset="0"/>
                          </a:rPr>
                          <m:t>𝑐</m:t>
                        </m:r>
                      </m:sub>
                    </m:sSub>
                  </m:oMath>
                </a14:m>
                <a:r>
                  <a:rPr lang="en-US" sz="900" dirty="0">
                    <a:solidFill>
                      <a:srgbClr val="313131"/>
                    </a:solidFill>
                  </a:rPr>
                  <a:t>: penalization parameter that Penalize the fact that the sum of probabilities is far from 1 (scalar)</a:t>
                </a:r>
              </a:p>
            </p:txBody>
          </p:sp>
        </mc:Choice>
        <mc:Fallback xmlns="">
          <p:sp>
            <p:nvSpPr>
              <p:cNvPr id="24" name="TextBox 23"/>
              <p:cNvSpPr txBox="1">
                <a:spLocks noRot="1" noChangeAspect="1" noMove="1" noResize="1" noEditPoints="1" noAdjustHandles="1" noChangeArrowheads="1" noChangeShapeType="1" noTextEdit="1"/>
              </p:cNvSpPr>
              <p:nvPr/>
            </p:nvSpPr>
            <p:spPr bwMode="auto">
              <a:xfrm>
                <a:off x="3027856" y="2074817"/>
                <a:ext cx="2393652" cy="1529690"/>
              </a:xfrm>
              <a:prstGeom prst="rect">
                <a:avLst/>
              </a:prstGeom>
              <a:blipFill>
                <a:blip r:embed="rId2"/>
                <a:stretch>
                  <a:fillRect/>
                </a:stretch>
              </a:blipFill>
              <a:ln w="9525">
                <a:solidFill>
                  <a:schemeClr val="tx2"/>
                </a:solidFill>
                <a:prstDash val="dash"/>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bwMode="auto">
              <a:xfrm>
                <a:off x="5505586" y="2078740"/>
                <a:ext cx="2458539" cy="1529690"/>
              </a:xfrm>
              <a:prstGeom prst="rect">
                <a:avLst/>
              </a:prstGeom>
              <a:noFill/>
              <a:ln w="9525">
                <a:solidFill>
                  <a:schemeClr val="tx2"/>
                </a:solidFill>
                <a:prstDash val="dash"/>
              </a:ln>
            </p:spPr>
            <p:txBody>
              <a:bodyPr lIns="72000" tIns="72000" rIns="108000" bIns="72000" anchor="ctr"/>
              <a:lstStyle/>
              <a:p>
                <a:pPr defTabSz="957998">
                  <a:defRPr/>
                </a:pPr>
                <a14:m>
                  <m:oMath xmlns:m="http://schemas.openxmlformats.org/officeDocument/2006/math">
                    <m:sSup>
                      <m:sSupPr>
                        <m:ctrlPr>
                          <a:rPr lang="en-US" sz="900" b="0" i="1" smtClean="0">
                            <a:solidFill>
                              <a:srgbClr val="313131"/>
                            </a:solidFill>
                            <a:latin typeface="Cambria Math" panose="02040503050406030204" pitchFamily="18" charset="0"/>
                            <a:ea typeface="Cambria Math" panose="02040503050406030204" pitchFamily="18" charset="0"/>
                          </a:rPr>
                        </m:ctrlPr>
                      </m:sSupPr>
                      <m:e>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rPr>
                              <m:t>𝑃</m:t>
                            </m:r>
                          </m:e>
                        </m:acc>
                      </m:e>
                      <m:sup>
                        <m:r>
                          <a:rPr lang="en-US" sz="900" b="0" i="1" smtClean="0">
                            <a:solidFill>
                              <a:srgbClr val="313131"/>
                            </a:solidFill>
                            <a:latin typeface="Cambria Math" panose="02040503050406030204" pitchFamily="18" charset="0"/>
                            <a:ea typeface="Cambria Math" panose="02040503050406030204" pitchFamily="18" charset="0"/>
                          </a:rPr>
                          <m:t>1/</m:t>
                        </m:r>
                        <m:r>
                          <a:rPr lang="en-US" sz="900" b="0" i="1" smtClean="0">
                            <a:solidFill>
                              <a:srgbClr val="313131"/>
                            </a:solidFill>
                            <a:latin typeface="Cambria Math" panose="02040503050406030204" pitchFamily="18" charset="0"/>
                            <a:ea typeface="Cambria Math" panose="02040503050406030204" pitchFamily="18" charset="0"/>
                          </a:rPr>
                          <m:t>𝑛</m:t>
                        </m:r>
                        <m:r>
                          <a:rPr lang="en-US" sz="900" b="0" i="1" smtClean="0">
                            <a:solidFill>
                              <a:srgbClr val="313131"/>
                            </a:solidFill>
                            <a:latin typeface="Cambria Math" panose="02040503050406030204" pitchFamily="18" charset="0"/>
                            <a:ea typeface="Cambria Math" panose="02040503050406030204" pitchFamily="18" charset="0"/>
                          </a:rPr>
                          <m:t>_</m:t>
                        </m:r>
                        <m:r>
                          <a:rPr lang="en-US" sz="900" b="0" i="1" smtClean="0">
                            <a:solidFill>
                              <a:srgbClr val="313131"/>
                            </a:solidFill>
                            <a:latin typeface="Cambria Math" panose="02040503050406030204" pitchFamily="18" charset="0"/>
                            <a:ea typeface="Cambria Math" panose="02040503050406030204" pitchFamily="18" charset="0"/>
                          </a:rPr>
                          <m:t>𝑟𝑒𝑣</m:t>
                        </m:r>
                      </m:sup>
                    </m:sSup>
                    <m:r>
                      <a:rPr lang="en-US" sz="900" b="0" i="1" smtClean="0">
                        <a:solidFill>
                          <a:srgbClr val="313131"/>
                        </a:solidFill>
                        <a:latin typeface="Cambria Math" panose="02040503050406030204" pitchFamily="18" charset="0"/>
                      </a:rPr>
                      <m:t> </m:t>
                    </m:r>
                  </m:oMath>
                </a14:m>
                <a:r>
                  <a:rPr lang="en-US" sz="900" dirty="0">
                    <a:solidFill>
                      <a:srgbClr val="313131"/>
                    </a:solidFill>
                  </a:rPr>
                  <a:t> : estimated transition matrix(matrix)</a:t>
                </a:r>
              </a:p>
            </p:txBody>
          </p:sp>
        </mc:Choice>
        <mc:Fallback xmlns="">
          <p:sp>
            <p:nvSpPr>
              <p:cNvPr id="29" name="TextBox 28"/>
              <p:cNvSpPr txBox="1">
                <a:spLocks noRot="1" noChangeAspect="1" noMove="1" noResize="1" noEditPoints="1" noAdjustHandles="1" noChangeArrowheads="1" noChangeShapeType="1" noTextEdit="1"/>
              </p:cNvSpPr>
              <p:nvPr/>
            </p:nvSpPr>
            <p:spPr bwMode="auto">
              <a:xfrm>
                <a:off x="5505586" y="2078740"/>
                <a:ext cx="2458539" cy="1529690"/>
              </a:xfrm>
              <a:prstGeom prst="rect">
                <a:avLst/>
              </a:prstGeom>
              <a:blipFill>
                <a:blip r:embed="rId3"/>
                <a:stretch>
                  <a:fillRect/>
                </a:stretch>
              </a:blipFill>
              <a:ln w="9525">
                <a:solidFill>
                  <a:schemeClr val="tx2"/>
                </a:solidFill>
                <a:prstDash val="dash"/>
              </a:ln>
            </p:spPr>
            <p:txBody>
              <a:bodyPr/>
              <a:lstStyle/>
              <a:p>
                <a:r>
                  <a:rPr lang="en-GB">
                    <a:noFill/>
                  </a:rPr>
                  <a:t> </a:t>
                </a:r>
              </a:p>
            </p:txBody>
          </p:sp>
        </mc:Fallback>
      </mc:AlternateContent>
      <p:sp>
        <p:nvSpPr>
          <p:cNvPr id="30" name="Pentagon 29"/>
          <p:cNvSpPr/>
          <p:nvPr/>
        </p:nvSpPr>
        <p:spPr>
          <a:xfrm>
            <a:off x="7768978" y="1363719"/>
            <a:ext cx="3319370" cy="369765"/>
          </a:xfrm>
          <a:prstGeom prst="homePlate">
            <a:avLst/>
          </a:prstGeom>
          <a:solidFill>
            <a:schemeClr val="tx2"/>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Purpose</a:t>
            </a:r>
          </a:p>
        </p:txBody>
      </p:sp>
      <p:sp>
        <p:nvSpPr>
          <p:cNvPr id="31" name="Chevron 30"/>
          <p:cNvSpPr/>
          <p:nvPr/>
        </p:nvSpPr>
        <p:spPr>
          <a:xfrm>
            <a:off x="2782578" y="136372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Hyperparameters</a:t>
            </a:r>
          </a:p>
        </p:txBody>
      </p:sp>
      <p:sp>
        <p:nvSpPr>
          <p:cNvPr id="32" name="Pentagon 31"/>
          <p:cNvSpPr/>
          <p:nvPr/>
        </p:nvSpPr>
        <p:spPr>
          <a:xfrm>
            <a:off x="346146" y="1363720"/>
            <a:ext cx="2631660" cy="369765"/>
          </a:xfrm>
          <a:prstGeom prst="homePlate">
            <a:avLst/>
          </a:prstGeom>
          <a:solidFill>
            <a:schemeClr val="tx2">
              <a:lumMod val="40000"/>
              <a:lumOff val="6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Input</a:t>
            </a:r>
          </a:p>
        </p:txBody>
      </p:sp>
      <mc:AlternateContent xmlns:mc="http://schemas.openxmlformats.org/markup-compatibility/2006" xmlns:a14="http://schemas.microsoft.com/office/drawing/2010/main">
        <mc:Choice Requires="a14">
          <p:sp>
            <p:nvSpPr>
              <p:cNvPr id="33" name="TextBox 32"/>
              <p:cNvSpPr txBox="1"/>
              <p:nvPr/>
            </p:nvSpPr>
            <p:spPr bwMode="auto">
              <a:xfrm>
                <a:off x="346145" y="2064117"/>
                <a:ext cx="2597633" cy="1540390"/>
              </a:xfrm>
              <a:prstGeom prst="rect">
                <a:avLst/>
              </a:prstGeom>
              <a:noFill/>
              <a:ln w="9525">
                <a:solidFill>
                  <a:schemeClr val="tx2"/>
                </a:solidFill>
                <a:prstDash val="dash"/>
              </a:ln>
            </p:spPr>
            <p:txBody>
              <a:bodyPr lIns="72000" tIns="72000" rIns="108000" bIns="72000" anchor="ctr"/>
              <a:lstStyle/>
              <a:p>
                <a:pPr defTabSz="957998">
                  <a:defRPr/>
                </a:pPr>
                <a:r>
                  <a:rPr lang="en-US" sz="900" dirty="0">
                    <a:solidFill>
                      <a:srgbClr val="313131"/>
                    </a:solidFill>
                  </a:rPr>
                  <a:t>-</a:t>
                </a:r>
                <a14:m>
                  <m:oMath xmlns:m="http://schemas.openxmlformats.org/officeDocument/2006/math">
                    <m:r>
                      <a:rPr lang="en-US" sz="900" i="1" dirty="0" smtClean="0">
                        <a:solidFill>
                          <a:srgbClr val="313131"/>
                        </a:solidFill>
                        <a:latin typeface="Cambria Math" panose="02040503050406030204" pitchFamily="18" charset="0"/>
                      </a:rPr>
                      <m:t> </m:t>
                    </m:r>
                    <m:acc>
                      <m:accPr>
                        <m:chr m:val="̂"/>
                        <m:ctrlPr>
                          <a:rPr lang="en-US" sz="900" i="1" dirty="0" smtClean="0">
                            <a:solidFill>
                              <a:srgbClr val="313131"/>
                            </a:solidFill>
                            <a:latin typeface="Cambria Math" panose="02040503050406030204" pitchFamily="18" charset="0"/>
                          </a:rPr>
                        </m:ctrlPr>
                      </m:accPr>
                      <m:e>
                        <m:r>
                          <a:rPr lang="en-US" sz="900" i="1" dirty="0" smtClean="0">
                            <a:solidFill>
                              <a:srgbClr val="313131"/>
                            </a:solidFill>
                            <a:latin typeface="Cambria Math" panose="02040503050406030204" pitchFamily="18" charset="0"/>
                            <a:ea typeface="Cambria Math" panose="02040503050406030204" pitchFamily="18" charset="0"/>
                          </a:rPr>
                          <m:t>𝜋</m:t>
                        </m:r>
                      </m:e>
                    </m:acc>
                  </m:oMath>
                </a14:m>
                <a:r>
                  <a:rPr lang="en-US" sz="900" dirty="0">
                    <a:solidFill>
                      <a:srgbClr val="313131"/>
                    </a:solidFill>
                  </a:rPr>
                  <a:t> : Estimated stationary distribution (array)</a:t>
                </a:r>
              </a:p>
              <a:p>
                <a:pPr defTabSz="957998">
                  <a:defRPr/>
                </a:pPr>
                <a:r>
                  <a:rPr lang="en-US" sz="900" b="0" dirty="0">
                    <a:solidFill>
                      <a:srgbClr val="313131"/>
                    </a:solidFill>
                  </a:rPr>
                  <a:t>-</a:t>
                </a:r>
                <a14:m>
                  <m:oMath xmlns:m="http://schemas.openxmlformats.org/officeDocument/2006/math">
                    <m:r>
                      <a:rPr lang="en-US" sz="900" b="0" i="1" smtClean="0">
                        <a:solidFill>
                          <a:srgbClr val="313131"/>
                        </a:solidFill>
                        <a:latin typeface="Cambria Math" panose="02040503050406030204" pitchFamily="18" charset="0"/>
                      </a:rPr>
                      <m:t> </m:t>
                    </m:r>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rPr>
                          <m:t>𝑐</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change rate (scalar)</a:t>
                </a:r>
              </a:p>
              <a:p>
                <a:pPr defTabSz="957998">
                  <a:defRPr/>
                </a:pPr>
                <a:r>
                  <a:rPr lang="en-US" sz="900" dirty="0">
                    <a:solidFill>
                      <a:srgbClr val="313131"/>
                    </a:solidFill>
                  </a:rPr>
                  <a:t>- </a:t>
                </a:r>
                <a14:m>
                  <m:oMath xmlns:m="http://schemas.openxmlformats.org/officeDocument/2006/math">
                    <m:r>
                      <a:rPr lang="en-US" sz="900" b="0" i="1" smtClean="0">
                        <a:solidFill>
                          <a:srgbClr val="313131"/>
                        </a:solidFill>
                        <a:latin typeface="Cambria Math" panose="02040503050406030204" pitchFamily="18" charset="0"/>
                      </a:rPr>
                      <m:t>𝑛</m:t>
                    </m:r>
                    <m:r>
                      <a:rPr lang="en-US" sz="900" b="0" i="1" smtClean="0">
                        <a:solidFill>
                          <a:srgbClr val="313131"/>
                        </a:solidFill>
                        <a:latin typeface="Cambria Math" panose="02040503050406030204" pitchFamily="18" charset="0"/>
                      </a:rPr>
                      <m:t>_</m:t>
                    </m:r>
                    <m:r>
                      <a:rPr lang="en-US" sz="900" b="0" i="1" smtClean="0">
                        <a:solidFill>
                          <a:srgbClr val="313131"/>
                        </a:solidFill>
                        <a:latin typeface="Cambria Math" panose="02040503050406030204" pitchFamily="18" charset="0"/>
                      </a:rPr>
                      <m:t>𝑟𝑒𝑣</m:t>
                    </m:r>
                  </m:oMath>
                </a14:m>
                <a:r>
                  <a:rPr lang="en-US" sz="900" dirty="0">
                    <a:solidFill>
                      <a:srgbClr val="313131"/>
                    </a:solidFill>
                  </a:rPr>
                  <a:t>: filtered rates (array)</a:t>
                </a:r>
              </a:p>
              <a:p>
                <a:pPr defTabSz="957998">
                  <a:defRPr/>
                </a:pPr>
                <a:endParaRPr lang="en-US" sz="900" dirty="0">
                  <a:solidFill>
                    <a:srgbClr val="313131"/>
                  </a:solidFill>
                </a:endParaRP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bwMode="auto">
              <a:xfrm>
                <a:off x="346145" y="2064117"/>
                <a:ext cx="2597633" cy="1540390"/>
              </a:xfrm>
              <a:prstGeom prst="rect">
                <a:avLst/>
              </a:prstGeom>
              <a:blipFill>
                <a:blip r:embed="rId4"/>
                <a:stretch>
                  <a:fillRect/>
                </a:stretch>
              </a:blipFill>
              <a:ln w="9525">
                <a:solidFill>
                  <a:schemeClr val="tx2"/>
                </a:solidFill>
                <a:prstDash val="dash"/>
              </a:ln>
            </p:spPr>
            <p:txBody>
              <a:bodyPr/>
              <a:lstStyle/>
              <a:p>
                <a:r>
                  <a:rPr lang="en-GB">
                    <a:noFill/>
                  </a:rPr>
                  <a:t> </a:t>
                </a:r>
              </a:p>
            </p:txBody>
          </p:sp>
        </mc:Fallback>
      </mc:AlternateContent>
      <p:sp>
        <p:nvSpPr>
          <p:cNvPr id="25" name="TextBox 24"/>
          <p:cNvSpPr txBox="1"/>
          <p:nvPr/>
        </p:nvSpPr>
        <p:spPr>
          <a:xfrm rot="1092905">
            <a:off x="10033364" y="1186417"/>
            <a:ext cx="1924784" cy="36073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lIns="36000" tIns="36000" rIns="36000" bIns="3600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US"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rPr>
              <a:t>Category II</a:t>
            </a:r>
            <a:endParaRPr kumimoji="0" lang="en-GB"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endParaRPr>
          </a:p>
        </p:txBody>
      </p:sp>
      <p:grpSp>
        <p:nvGrpSpPr>
          <p:cNvPr id="36" name="Group 35"/>
          <p:cNvGrpSpPr/>
          <p:nvPr/>
        </p:nvGrpSpPr>
        <p:grpSpPr>
          <a:xfrm>
            <a:off x="10924379" y="66620"/>
            <a:ext cx="1154088" cy="690668"/>
            <a:chOff x="867595" y="-118878"/>
            <a:chExt cx="11367025" cy="7062119"/>
          </a:xfrm>
        </p:grpSpPr>
        <p:pic>
          <p:nvPicPr>
            <p:cNvPr id="37" name="Picture 36">
              <a:extLst>
                <a:ext uri="{FF2B5EF4-FFF2-40B4-BE49-F238E27FC236}">
                  <a16:creationId xmlns:a16="http://schemas.microsoft.com/office/drawing/2014/main" id="{D2A330F2-E865-4CA6-81A0-366197D31A86}"/>
                </a:ext>
              </a:extLst>
            </p:cNvPr>
            <p:cNvPicPr>
              <a:picLocks noChangeAspect="1"/>
            </p:cNvPicPr>
            <p:nvPr/>
          </p:nvPicPr>
          <p:blipFill>
            <a:blip r:embed="rId5"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38" name="Group 37"/>
            <p:cNvGrpSpPr/>
            <p:nvPr/>
          </p:nvGrpSpPr>
          <p:grpSpPr>
            <a:xfrm>
              <a:off x="867595" y="4638080"/>
              <a:ext cx="3124200" cy="2062813"/>
              <a:chOff x="952835" y="4382354"/>
              <a:chExt cx="3124200" cy="2062813"/>
            </a:xfrm>
          </p:grpSpPr>
          <p:sp>
            <p:nvSpPr>
              <p:cNvPr id="46"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2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7" name="Rectangle 46">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grpSp>
        <p:grpSp>
          <p:nvGrpSpPr>
            <p:cNvPr id="39" name="Group 38"/>
            <p:cNvGrpSpPr/>
            <p:nvPr/>
          </p:nvGrpSpPr>
          <p:grpSpPr>
            <a:xfrm>
              <a:off x="4204252" y="-118878"/>
              <a:ext cx="6796900" cy="5431513"/>
              <a:chOff x="4204252" y="-118878"/>
              <a:chExt cx="6796900" cy="5431513"/>
            </a:xfrm>
          </p:grpSpPr>
          <p:sp>
            <p:nvSpPr>
              <p:cNvPr id="40" name="Rectangle 39">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1"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2" name="Rectangle 41">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3"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4" name="Rectangle 43">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5"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grpSp>
      </p:grpSp>
      <p:sp>
        <p:nvSpPr>
          <p:cNvPr id="48" name="Title 3"/>
          <p:cNvSpPr>
            <a:spLocks noGrp="1"/>
          </p:cNvSpPr>
          <p:nvPr>
            <p:ph type="title"/>
          </p:nvPr>
        </p:nvSpPr>
        <p:spPr>
          <a:xfrm>
            <a:off x="469900" y="402587"/>
            <a:ext cx="11252200" cy="334102"/>
          </a:xfrm>
        </p:spPr>
        <p:txBody>
          <a:bodyPr/>
          <a:lstStyle/>
          <a:p>
            <a:r>
              <a:rPr lang="en-US" sz="2000" dirty="0"/>
              <a:t>Model Calibration HMCEV</a:t>
            </a:r>
            <a:endParaRPr lang="en-GB" sz="2000" dirty="0"/>
          </a:p>
        </p:txBody>
      </p:sp>
      <p:sp>
        <p:nvSpPr>
          <p:cNvPr id="2" name="Title 2">
            <a:extLst>
              <a:ext uri="{FF2B5EF4-FFF2-40B4-BE49-F238E27FC236}">
                <a16:creationId xmlns:a16="http://schemas.microsoft.com/office/drawing/2014/main" id="{59508C07-38D2-D1B4-ACC8-59BC577A89CD}"/>
              </a:ext>
            </a:extLst>
          </p:cNvPr>
          <p:cNvSpPr txBox="1">
            <a:spLocks/>
          </p:cNvSpPr>
          <p:nvPr/>
        </p:nvSpPr>
        <p:spPr bwMode="gray">
          <a:xfrm>
            <a:off x="477969" y="736689"/>
            <a:ext cx="11188700" cy="6985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n-lt"/>
                <a:ea typeface="+mj-ea"/>
                <a:cs typeface="Calibri Light" panose="020F0302020204030204" pitchFamily="34" charset="0"/>
              </a:defRPr>
            </a:lvl1pPr>
          </a:lstStyle>
          <a:p>
            <a:r>
              <a:rPr lang="en-US" sz="1800" dirty="0">
                <a:solidFill>
                  <a:schemeClr val="tx1">
                    <a:lumMod val="50000"/>
                    <a:lumOff val="50000"/>
                  </a:schemeClr>
                </a:solidFill>
              </a:rPr>
              <a:t>Compute P Module</a:t>
            </a:r>
            <a:endParaRPr lang="en-GB" sz="1800" dirty="0">
              <a:solidFill>
                <a:schemeClr val="tx1">
                  <a:lumMod val="50000"/>
                  <a:lumOff val="50000"/>
                </a:schemeClr>
              </a:solidFill>
            </a:endParaRPr>
          </a:p>
          <a:p>
            <a:endParaRPr lang="en-GB" sz="1800" dirty="0">
              <a:solidFill>
                <a:schemeClr val="tx1">
                  <a:lumMod val="50000"/>
                  <a:lumOff val="50000"/>
                </a:schemeClr>
              </a:solidFill>
            </a:endParaRPr>
          </a:p>
        </p:txBody>
      </p:sp>
      <p:sp>
        <p:nvSpPr>
          <p:cNvPr id="8" name="Chevron 30">
            <a:extLst>
              <a:ext uri="{FF2B5EF4-FFF2-40B4-BE49-F238E27FC236}">
                <a16:creationId xmlns:a16="http://schemas.microsoft.com/office/drawing/2014/main" id="{2872B498-D884-E3A0-CE93-35BCB5F8BE75}"/>
              </a:ext>
            </a:extLst>
          </p:cNvPr>
          <p:cNvSpPr/>
          <p:nvPr/>
        </p:nvSpPr>
        <p:spPr>
          <a:xfrm>
            <a:off x="5282415" y="136839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Output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C58B6FB-DFEF-550E-59EF-34C329CB5B7F}"/>
                  </a:ext>
                </a:extLst>
              </p:cNvPr>
              <p:cNvSpPr txBox="1"/>
              <p:nvPr/>
            </p:nvSpPr>
            <p:spPr bwMode="auto">
              <a:xfrm>
                <a:off x="8048203" y="2078740"/>
                <a:ext cx="3029404" cy="1529690"/>
              </a:xfrm>
              <a:prstGeom prst="rect">
                <a:avLst/>
              </a:prstGeom>
              <a:noFill/>
              <a:ln w="9525">
                <a:solidFill>
                  <a:schemeClr val="tx2"/>
                </a:solidFill>
                <a:prstDash val="dash"/>
              </a:ln>
            </p:spPr>
            <p:txBody>
              <a:bodyPr lIns="72000" tIns="72000" rIns="108000" bIns="72000" anchor="ctr"/>
              <a:lstStyle/>
              <a:p>
                <a:pPr lvl="0" defTabSz="957998">
                  <a:defRPr/>
                </a:pPr>
                <a:r>
                  <a:rPr lang="en-US" sz="900" dirty="0">
                    <a:solidFill>
                      <a:srgbClr val="313131"/>
                    </a:solidFill>
                  </a:rPr>
                  <a:t>Estimating </a:t>
                </a:r>
                <a14:m>
                  <m:oMath xmlns:m="http://schemas.openxmlformats.org/officeDocument/2006/math">
                    <m:r>
                      <a:rPr lang="en-US" sz="900" b="0" i="1" smtClean="0">
                        <a:solidFill>
                          <a:srgbClr val="313131"/>
                        </a:solidFill>
                        <a:latin typeface="Cambria Math" panose="02040503050406030204" pitchFamily="18" charset="0"/>
                      </a:rPr>
                      <m:t>𝑃</m:t>
                    </m:r>
                    <m:r>
                      <a:rPr lang="en-US" sz="900" b="0" i="1" smtClean="0">
                        <a:solidFill>
                          <a:srgbClr val="313131"/>
                        </a:solidFill>
                        <a:latin typeface="Cambria Math" panose="02040503050406030204" pitchFamily="18" charset="0"/>
                      </a:rPr>
                      <m:t> </m:t>
                    </m:r>
                  </m:oMath>
                </a14:m>
                <a:r>
                  <a:rPr lang="en-US" sz="900" dirty="0">
                    <a:solidFill>
                      <a:srgbClr val="313131"/>
                    </a:solidFill>
                  </a:rPr>
                  <a:t>can be complicated as we have fewer identifiable jumps than parameters in the matrix. However, by imposing a certain stationary regime </a:t>
                </a:r>
                <a14:m>
                  <m:oMath xmlns:m="http://schemas.openxmlformats.org/officeDocument/2006/math">
                    <m:r>
                      <a:rPr lang="en-US" sz="900" i="1" dirty="0" smtClean="0">
                        <a:solidFill>
                          <a:srgbClr val="313131"/>
                        </a:solidFill>
                        <a:latin typeface="Cambria Math" panose="02040503050406030204" pitchFamily="18" charset="0"/>
                        <a:ea typeface="Cambria Math" panose="02040503050406030204" pitchFamily="18" charset="0"/>
                      </a:rPr>
                      <m:t>𝜋</m:t>
                    </m:r>
                    <m:r>
                      <a:rPr lang="en-US" sz="900" b="0" i="1" dirty="0" smtClean="0">
                        <a:solidFill>
                          <a:srgbClr val="313131"/>
                        </a:solidFill>
                        <a:latin typeface="Cambria Math" panose="02040503050406030204" pitchFamily="18" charset="0"/>
                        <a:ea typeface="Cambria Math" panose="02040503050406030204" pitchFamily="18" charset="0"/>
                      </a:rPr>
                      <m:t>, </m:t>
                    </m:r>
                  </m:oMath>
                </a14:m>
                <a:r>
                  <a:rPr lang="en-US" sz="900" dirty="0">
                    <a:solidFill>
                      <a:srgbClr val="313131"/>
                    </a:solidFill>
                  </a:rPr>
                  <a:t>defining an average number of jumps per year </a:t>
                </a:r>
                <a14:m>
                  <m:oMath xmlns:m="http://schemas.openxmlformats.org/officeDocument/2006/math">
                    <m:r>
                      <a:rPr lang="en-US" sz="900" b="0" i="1" dirty="0" smtClean="0">
                        <a:solidFill>
                          <a:srgbClr val="313131"/>
                        </a:solidFill>
                        <a:latin typeface="Cambria Math" panose="02040503050406030204" pitchFamily="18" charset="0"/>
                      </a:rPr>
                      <m:t>𝑐</m:t>
                    </m:r>
                    <m:r>
                      <a:rPr lang="en-US" sz="900" b="0" i="1" dirty="0" smtClean="0">
                        <a:solidFill>
                          <a:srgbClr val="313131"/>
                        </a:solidFill>
                        <a:latin typeface="Cambria Math" panose="02040503050406030204" pitchFamily="18" charset="0"/>
                      </a:rPr>
                      <m:t> </m:t>
                    </m:r>
                  </m:oMath>
                </a14:m>
                <a:r>
                  <a:rPr lang="en-US" sz="900" dirty="0">
                    <a:solidFill>
                      <a:srgbClr val="313131"/>
                    </a:solidFill>
                  </a:rPr>
                  <a:t>and assuming a certain form for </a:t>
                </a:r>
                <a14:m>
                  <m:oMath xmlns:m="http://schemas.openxmlformats.org/officeDocument/2006/math">
                    <m:r>
                      <a:rPr lang="en-US" sz="900" i="1">
                        <a:solidFill>
                          <a:srgbClr val="313131"/>
                        </a:solidFill>
                        <a:latin typeface="Cambria Math" panose="02040503050406030204" pitchFamily="18" charset="0"/>
                      </a:rPr>
                      <m:t>𝑃</m:t>
                    </m:r>
                    <m:r>
                      <a:rPr lang="en-US" sz="900" b="0" i="1" smtClean="0">
                        <a:solidFill>
                          <a:srgbClr val="313131"/>
                        </a:solidFill>
                        <a:latin typeface="Cambria Math" panose="02040503050406030204" pitchFamily="18" charset="0"/>
                      </a:rPr>
                      <m:t>, </m:t>
                    </m:r>
                  </m:oMath>
                </a14:m>
                <a:r>
                  <a:rPr lang="en-US" sz="900" dirty="0">
                    <a:solidFill>
                      <a:srgbClr val="313131"/>
                    </a:solidFill>
                  </a:rPr>
                  <a:t>it is possible to deduce </a:t>
                </a:r>
                <a14:m>
                  <m:oMath xmlns:m="http://schemas.openxmlformats.org/officeDocument/2006/math">
                    <m:r>
                      <a:rPr lang="en-US" sz="900" i="1">
                        <a:solidFill>
                          <a:srgbClr val="313131"/>
                        </a:solidFill>
                        <a:latin typeface="Cambria Math" panose="02040503050406030204" pitchFamily="18" charset="0"/>
                      </a:rPr>
                      <m:t>𝑃</m:t>
                    </m:r>
                  </m:oMath>
                </a14:m>
                <a:r>
                  <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rPr>
                  <a:t>.</a:t>
                </a:r>
              </a:p>
            </p:txBody>
          </p:sp>
        </mc:Choice>
        <mc:Fallback xmlns="">
          <p:sp>
            <p:nvSpPr>
              <p:cNvPr id="10" name="TextBox 9">
                <a:extLst>
                  <a:ext uri="{FF2B5EF4-FFF2-40B4-BE49-F238E27FC236}">
                    <a16:creationId xmlns:a16="http://schemas.microsoft.com/office/drawing/2014/main" id="{CC58B6FB-DFEF-550E-59EF-34C329CB5B7F}"/>
                  </a:ext>
                </a:extLst>
              </p:cNvPr>
              <p:cNvSpPr txBox="1">
                <a:spLocks noRot="1" noChangeAspect="1" noMove="1" noResize="1" noEditPoints="1" noAdjustHandles="1" noChangeArrowheads="1" noChangeShapeType="1" noTextEdit="1"/>
              </p:cNvSpPr>
              <p:nvPr/>
            </p:nvSpPr>
            <p:spPr bwMode="auto">
              <a:xfrm>
                <a:off x="8048203" y="2078740"/>
                <a:ext cx="3029404" cy="1529690"/>
              </a:xfrm>
              <a:prstGeom prst="rect">
                <a:avLst/>
              </a:prstGeom>
              <a:blipFill>
                <a:blip r:embed="rId6"/>
                <a:stretch>
                  <a:fillRect/>
                </a:stretch>
              </a:blipFill>
              <a:ln w="9525">
                <a:solidFill>
                  <a:schemeClr val="tx2"/>
                </a:solidFill>
                <a:prstDash val="dash"/>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4D9EAFC-451D-5E4E-4FAA-EA05A9E4615B}"/>
                  </a:ext>
                </a:extLst>
              </p:cNvPr>
              <p:cNvSpPr txBox="1"/>
              <p:nvPr/>
            </p:nvSpPr>
            <p:spPr>
              <a:xfrm>
                <a:off x="469900" y="3972785"/>
                <a:ext cx="10771677" cy="1780872"/>
              </a:xfrm>
              <a:prstGeom prst="rect">
                <a:avLst/>
              </a:prstGeom>
              <a:noFill/>
            </p:spPr>
            <p:txBody>
              <a:bodyPr wrap="square" lIns="0" tIns="0" rIns="0" bIns="0" rtlCol="0">
                <a:spAutoFit/>
              </a:bodyPr>
              <a:lstStyle/>
              <a:p>
                <a:pPr>
                  <a:spcBef>
                    <a:spcPts val="600"/>
                  </a:spcBef>
                  <a:buSzPct val="100000"/>
                </a:pPr>
                <a:r>
                  <a:rPr lang="en-US" sz="1100" dirty="0">
                    <a:solidFill>
                      <a:srgbClr val="313131"/>
                    </a:solidFill>
                  </a:rPr>
                  <a:t>Detailed Operation :</a:t>
                </a:r>
              </a:p>
              <a:p>
                <a:pPr marL="203200" indent="-203200">
                  <a:spcBef>
                    <a:spcPts val="600"/>
                  </a:spcBef>
                  <a:buSzPct val="100000"/>
                  <a:buFont typeface="Arial"/>
                  <a:buChar char="•"/>
                </a:pPr>
                <a:r>
                  <a:rPr lang="en-GB" sz="1200" dirty="0"/>
                  <a:t>Define </a:t>
                </a:r>
                <a14:m>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GB" sz="1200" i="1" smtClean="0">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𝑒𝑟𝑟𝑜𝑟</m:t>
                        </m:r>
                      </m:sub>
                    </m:sSub>
                    <m:r>
                      <a:rPr lang="en-US" sz="1200" b="0" i="1" smtClean="0">
                        <a:latin typeface="Cambria Math" panose="02040503050406030204" pitchFamily="18" charset="0"/>
                        <a:ea typeface="Cambria Math" panose="02040503050406030204" pitchFamily="18" charset="0"/>
                      </a:rPr>
                      <m:t>=  </m:t>
                    </m:r>
                    <m:sSub>
                      <m:sSubPr>
                        <m:ctrlPr>
                          <a:rPr lang="en-US" sz="1200" b="0" i="1" smtClean="0">
                            <a:latin typeface="Cambria Math" panose="02040503050406030204" pitchFamily="18" charset="0"/>
                            <a:ea typeface="Cambria Math" panose="02040503050406030204" pitchFamily="18" charset="0"/>
                          </a:rPr>
                        </m:ctrlPr>
                      </m:sSubPr>
                      <m:e>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𝜋</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𝐼</m:t>
                                </m:r>
                              </m:e>
                            </m:d>
                          </m:e>
                        </m:d>
                        <m:r>
                          <a:rPr lang="en-US" sz="1200" b="0" i="1" smtClean="0">
                            <a:latin typeface="Cambria Math" panose="02040503050406030204" pitchFamily="18" charset="0"/>
                            <a:ea typeface="Cambria Math" panose="02040503050406030204" pitchFamily="18" charset="0"/>
                          </a:rPr>
                          <m:t>|</m:t>
                        </m:r>
                      </m:e>
                      <m:sub>
                        <m:r>
                          <a:rPr lang="en-US" sz="1200" b="0" i="1" smtClean="0">
                            <a:latin typeface="Cambria Math" panose="02040503050406030204" pitchFamily="18" charset="0"/>
                            <a:ea typeface="Cambria Math" panose="02040503050406030204" pitchFamily="18" charset="0"/>
                          </a:rPr>
                          <m:t>2</m:t>
                        </m:r>
                      </m:sub>
                    </m:sSub>
                  </m:oMath>
                </a14:m>
                <a:r>
                  <a:rPr lang="en-US" sz="1200" dirty="0"/>
                  <a:t> Penalize the fact that </a:t>
                </a:r>
                <a14:m>
                  <m:oMath xmlns:m="http://schemas.openxmlformats.org/officeDocument/2006/math">
                    <m:r>
                      <a:rPr lang="en-US" sz="1200" i="1">
                        <a:latin typeface="Cambria Math" panose="02040503050406030204" pitchFamily="18" charset="0"/>
                        <a:ea typeface="Cambria Math" panose="02040503050406030204" pitchFamily="18" charset="0"/>
                      </a:rPr>
                      <m:t>𝜋</m:t>
                    </m:r>
                    <m:r>
                      <a:rPr lang="en-US" sz="1200" b="0" i="1" smtClean="0">
                        <a:latin typeface="Cambria Math" panose="02040503050406030204" pitchFamily="18" charset="0"/>
                        <a:ea typeface="Cambria Math" panose="02040503050406030204" pitchFamily="18" charset="0"/>
                      </a:rPr>
                      <m:t>𝑃</m:t>
                    </m:r>
                  </m:oMath>
                </a14:m>
                <a:r>
                  <a:rPr lang="en-US" sz="1200" dirty="0"/>
                  <a:t> is far from target </a:t>
                </a:r>
                <a14:m>
                  <m:oMath xmlns:m="http://schemas.openxmlformats.org/officeDocument/2006/math">
                    <m:r>
                      <a:rPr lang="en-US" sz="1200" i="1">
                        <a:latin typeface="Cambria Math" panose="02040503050406030204" pitchFamily="18" charset="0"/>
                        <a:ea typeface="Cambria Math" panose="02040503050406030204" pitchFamily="18" charset="0"/>
                      </a:rPr>
                      <m:t>𝜋</m:t>
                    </m:r>
                  </m:oMath>
                </a14:m>
                <a:r>
                  <a:rPr lang="en-US" sz="1200" dirty="0"/>
                  <a:t>.</a:t>
                </a:r>
              </a:p>
              <a:p>
                <a:pPr marL="203200" indent="-203200">
                  <a:spcBef>
                    <a:spcPts val="600"/>
                  </a:spcBef>
                  <a:buSzPct val="100000"/>
                  <a:buFont typeface="Arial"/>
                  <a:buChar char="•"/>
                </a:pP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𝑝</m:t>
                        </m:r>
                      </m:e>
                      <m:sub>
                        <m:r>
                          <a:rPr lang="en-US" sz="1200" b="0" i="1" smtClean="0">
                            <a:latin typeface="Cambria Math" panose="02040503050406030204" pitchFamily="18" charset="0"/>
                          </a:rPr>
                          <m:t>𝑒𝑟𝑟𝑜𝑟</m:t>
                        </m:r>
                      </m:sub>
                    </m:sSub>
                    <m:r>
                      <a:rPr lang="en-US" sz="1200" b="0" i="1" smtClean="0">
                        <a:latin typeface="Cambria Math" panose="02040503050406030204" pitchFamily="18" charset="0"/>
                      </a:rPr>
                      <m:t>=</m:t>
                    </m:r>
                    <m:sSub>
                      <m:sSubPr>
                        <m:ctrlPr>
                          <a:rPr lang="en-US" sz="1200" i="1">
                            <a:solidFill>
                              <a:srgbClr val="313131"/>
                            </a:solidFill>
                            <a:latin typeface="Cambria Math" panose="02040503050406030204" pitchFamily="18" charset="0"/>
                            <a:ea typeface="Cambria Math" panose="02040503050406030204" pitchFamily="18" charset="0"/>
                          </a:rPr>
                        </m:ctrlPr>
                      </m:sSubPr>
                      <m:e>
                        <m:r>
                          <a:rPr lang="en-US" sz="1200" i="1">
                            <a:solidFill>
                              <a:srgbClr val="313131"/>
                            </a:solidFill>
                            <a:latin typeface="Cambria Math" panose="02040503050406030204" pitchFamily="18" charset="0"/>
                            <a:ea typeface="Cambria Math" panose="02040503050406030204" pitchFamily="18" charset="0"/>
                          </a:rPr>
                          <m:t>𝜆</m:t>
                        </m:r>
                      </m:e>
                      <m:sub>
                        <m:r>
                          <a:rPr lang="en-US" sz="1200" i="1">
                            <a:solidFill>
                              <a:srgbClr val="313131"/>
                            </a:solidFill>
                            <a:latin typeface="Cambria Math" panose="02040503050406030204" pitchFamily="18" charset="0"/>
                            <a:ea typeface="Cambria Math" panose="02040503050406030204" pitchFamily="18" charset="0"/>
                          </a:rPr>
                          <m:t>𝑝</m:t>
                        </m:r>
                      </m:sub>
                    </m:sSub>
                    <m:r>
                      <a:rPr lang="en-US" sz="1200" b="0" i="1" smtClean="0">
                        <a:latin typeface="Cambria Math" panose="02040503050406030204" pitchFamily="18" charset="0"/>
                      </a:rPr>
                      <m:t>||</m:t>
                    </m:r>
                    <m:r>
                      <a:rPr lang="en-US" sz="1200" b="0" i="1" smtClean="0">
                        <a:latin typeface="Cambria Math" panose="02040503050406030204" pitchFamily="18" charset="0"/>
                      </a:rPr>
                      <m:t>𝑃</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𝑈</m:t>
                        </m:r>
                      </m:e>
                      <m:sup>
                        <m:r>
                          <a:rPr lang="en-US" sz="1200" b="0" i="1" smtClean="0">
                            <a:latin typeface="Cambria Math" panose="02040503050406030204" pitchFamily="18" charset="0"/>
                          </a:rPr>
                          <m:t>𝑇</m:t>
                        </m:r>
                      </m:sup>
                    </m:sSup>
                    <m:r>
                      <a:rPr lang="en-US" sz="1200" b="0" i="1" smtClean="0">
                        <a:latin typeface="Cambria Math" panose="02040503050406030204" pitchFamily="18" charset="0"/>
                      </a:rPr>
                      <m:t> −</m:t>
                    </m:r>
                    <m:r>
                      <a:rPr lang="en-US" sz="1200" b="0" i="1" smtClean="0">
                        <a:latin typeface="Cambria Math" panose="02040503050406030204" pitchFamily="18" charset="0"/>
                      </a:rPr>
                      <m:t>𝐼</m:t>
                    </m:r>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m:t>
                            </m:r>
                          </m:e>
                        </m:d>
                      </m:e>
                      <m:sub>
                        <m:r>
                          <a:rPr lang="en-US" sz="1200" b="0" i="1" smtClean="0">
                            <a:latin typeface="Cambria Math" panose="02040503050406030204" pitchFamily="18" charset="0"/>
                          </a:rPr>
                          <m:t>2</m:t>
                        </m:r>
                      </m:sub>
                    </m:sSub>
                  </m:oMath>
                </a14:m>
                <a:r>
                  <a:rPr lang="en-GB" sz="1200" dirty="0"/>
                  <a:t> , where U</a:t>
                </a:r>
                <a14:m>
                  <m:oMath xmlns:m="http://schemas.openxmlformats.org/officeDocument/2006/math">
                    <m:r>
                      <a:rPr lang="en-US" sz="1200" b="0" i="1" dirty="0" smtClean="0">
                        <a:latin typeface="Cambria Math" panose="02040503050406030204" pitchFamily="18" charset="0"/>
                      </a:rPr>
                      <m:t> </m:t>
                    </m:r>
                    <m:r>
                      <a:rPr lang="en-GB" sz="1200" i="1" dirty="0" smtClean="0">
                        <a:latin typeface="Cambria Math" panose="02040503050406030204" pitchFamily="18" charset="0"/>
                        <a:ea typeface="Cambria Math" panose="02040503050406030204" pitchFamily="18" charset="0"/>
                      </a:rPr>
                      <m:t>𝜖</m:t>
                    </m:r>
                    <m:r>
                      <a:rPr lang="en-US" sz="1200" b="0" i="1" dirty="0" smtClean="0">
                        <a:latin typeface="Cambria Math" panose="02040503050406030204" pitchFamily="18" charset="0"/>
                        <a:ea typeface="Cambria Math" panose="02040503050406030204" pitchFamily="18" charset="0"/>
                      </a:rPr>
                      <m:t> </m:t>
                    </m:r>
                    <m:sSup>
                      <m:sSupPr>
                        <m:ctrlPr>
                          <a:rPr lang="en-US" sz="1200" b="0" i="1" dirty="0" smtClean="0">
                            <a:latin typeface="Cambria Math" panose="02040503050406030204" pitchFamily="18" charset="0"/>
                            <a:ea typeface="Cambria Math" panose="02040503050406030204" pitchFamily="18" charset="0"/>
                          </a:rPr>
                        </m:ctrlPr>
                      </m:sSupPr>
                      <m:e>
                        <m:r>
                          <a:rPr lang="en-US" sz="1200" b="0" i="1" dirty="0" smtClean="0">
                            <a:latin typeface="Cambria Math" panose="02040503050406030204" pitchFamily="18" charset="0"/>
                            <a:ea typeface="Cambria Math" panose="02040503050406030204" pitchFamily="18" charset="0"/>
                          </a:rPr>
                          <m:t>ℝ</m:t>
                        </m:r>
                      </m:e>
                      <m:sup>
                        <m:r>
                          <a:rPr lang="en-US" sz="1200" b="0" i="1" dirty="0" smtClean="0">
                            <a:latin typeface="Cambria Math" panose="02040503050406030204" pitchFamily="18" charset="0"/>
                            <a:ea typeface="Cambria Math" panose="02040503050406030204" pitchFamily="18" charset="0"/>
                          </a:rPr>
                          <m:t>𝑘</m:t>
                        </m:r>
                      </m:sup>
                    </m:sSup>
                  </m:oMath>
                </a14:m>
                <a:r>
                  <a:rPr lang="en-GB" sz="1200" dirty="0"/>
                  <a:t>a vector filled with 1. Penalize the fact that the sum of each column of P is far from 1.</a:t>
                </a:r>
              </a:p>
              <a:p>
                <a:pPr marL="203200" indent="-203200">
                  <a:spcBef>
                    <a:spcPts val="600"/>
                  </a:spcBef>
                  <a:buSzPct val="100000"/>
                  <a:buFont typeface="Arial"/>
                  <a:buChar char="•"/>
                </a:pP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𝑐</m:t>
                        </m:r>
                      </m:e>
                      <m:sub>
                        <m:r>
                          <a:rPr lang="en-US" sz="1200" b="0" i="1" smtClean="0">
                            <a:latin typeface="Cambria Math" panose="02040503050406030204" pitchFamily="18" charset="0"/>
                          </a:rPr>
                          <m:t>𝑒𝑟𝑟𝑜𝑟</m:t>
                        </m:r>
                      </m:sub>
                    </m:sSub>
                    <m:r>
                      <a:rPr lang="en-US" sz="1200" b="0" i="1" smtClean="0">
                        <a:latin typeface="Cambria Math" panose="02040503050406030204" pitchFamily="18" charset="0"/>
                      </a:rPr>
                      <m:t>=</m:t>
                    </m:r>
                    <m:r>
                      <a:rPr lang="en-US" sz="1200" b="0" i="1" smtClean="0">
                        <a:latin typeface="Cambria Math" panose="02040503050406030204" pitchFamily="18" charset="0"/>
                      </a:rPr>
                      <m:t>𝐸</m:t>
                    </m:r>
                    <m:r>
                      <a:rPr lang="en-US" sz="1200" b="0" i="1" smtClean="0">
                        <a:latin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𝕝</m:t>
                        </m:r>
                      </m:e>
                      <m:sub>
                        <m:sSub>
                          <m:sSubPr>
                            <m:ctrlPr>
                              <a:rPr lang="en-US" sz="1200" i="1">
                                <a:latin typeface="Cambria Math" panose="02040503050406030204" pitchFamily="18" charset="0"/>
                              </a:rPr>
                            </m:ctrlPr>
                          </m:sSubPr>
                          <m:e>
                            <m:r>
                              <a:rPr lang="en-US" sz="1200" i="1">
                                <a:latin typeface="Cambria Math" panose="02040503050406030204" pitchFamily="18" charset="0"/>
                              </a:rPr>
                              <m:t>𝑆</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𝑆</m:t>
                            </m:r>
                          </m:e>
                          <m:sub>
                            <m:r>
                              <a:rPr lang="en-US" sz="1200" i="1">
                                <a:latin typeface="Cambria Math" panose="02040503050406030204" pitchFamily="18" charset="0"/>
                                <a:ea typeface="Cambria Math" panose="02040503050406030204" pitchFamily="18" charset="0"/>
                              </a:rPr>
                              <m:t>𝑖</m:t>
                            </m:r>
                            <m:r>
                              <a:rPr lang="en-US" sz="1200" i="1">
                                <a:latin typeface="Cambria Math" panose="02040503050406030204" pitchFamily="18" charset="0"/>
                                <a:ea typeface="Cambria Math" panose="02040503050406030204" pitchFamily="18" charset="0"/>
                              </a:rPr>
                              <m:t>+1</m:t>
                            </m:r>
                          </m:sub>
                        </m:sSub>
                      </m:sub>
                    </m:sSub>
                    <m:r>
                      <a:rPr lang="en-US" sz="1200" b="0" i="1" smtClean="0">
                        <a:latin typeface="Cambria Math" panose="02040503050406030204" pitchFamily="18" charset="0"/>
                        <a:ea typeface="Cambria Math" panose="02040503050406030204" pitchFamily="18" charset="0"/>
                      </a:rPr>
                      <m:t>]</m:t>
                    </m:r>
                  </m:oMath>
                </a14:m>
                <a:r>
                  <a:rPr lang="en-GB" sz="1200" dirty="0"/>
                  <a:t> =</a:t>
                </a:r>
                <a14:m>
                  <m:oMath xmlns:m="http://schemas.openxmlformats.org/officeDocument/2006/math">
                    <m:sSub>
                      <m:sSubPr>
                        <m:ctrlPr>
                          <a:rPr lang="en-US" sz="1200" i="1">
                            <a:solidFill>
                              <a:srgbClr val="313131"/>
                            </a:solidFill>
                            <a:latin typeface="Cambria Math" panose="02040503050406030204" pitchFamily="18" charset="0"/>
                            <a:ea typeface="Cambria Math" panose="02040503050406030204" pitchFamily="18" charset="0"/>
                          </a:rPr>
                        </m:ctrlPr>
                      </m:sSubPr>
                      <m:e>
                        <m:r>
                          <a:rPr lang="en-US" sz="1200" i="1">
                            <a:solidFill>
                              <a:srgbClr val="313131"/>
                            </a:solidFill>
                            <a:latin typeface="Cambria Math" panose="02040503050406030204" pitchFamily="18" charset="0"/>
                            <a:ea typeface="Cambria Math" panose="02040503050406030204" pitchFamily="18" charset="0"/>
                          </a:rPr>
                          <m:t>𝜆</m:t>
                        </m:r>
                      </m:e>
                      <m:sub>
                        <m:r>
                          <a:rPr lang="en-US" sz="1200" i="1">
                            <a:solidFill>
                              <a:srgbClr val="313131"/>
                            </a:solidFill>
                            <a:latin typeface="Cambria Math" panose="02040503050406030204" pitchFamily="18" charset="0"/>
                            <a:ea typeface="Cambria Math" panose="02040503050406030204" pitchFamily="18" charset="0"/>
                          </a:rPr>
                          <m:t>𝑐</m:t>
                        </m:r>
                      </m:sub>
                    </m:sSub>
                    <m:r>
                      <a:rPr lang="en-US" sz="1200" b="0" i="0" dirty="0" smtClean="0">
                        <a:solidFill>
                          <a:srgbClr val="313131"/>
                        </a:solidFill>
                        <a:latin typeface="Cambria Math" panose="02040503050406030204" pitchFamily="18" charset="0"/>
                      </a:rPr>
                      <m:t>(</m:t>
                    </m:r>
                    <m:acc>
                      <m:accPr>
                        <m:chr m:val="̂"/>
                        <m:ctrlPr>
                          <a:rPr lang="en-US" sz="1200" i="1" dirty="0">
                            <a:solidFill>
                              <a:srgbClr val="313131"/>
                            </a:solidFill>
                            <a:latin typeface="Cambria Math" panose="02040503050406030204" pitchFamily="18" charset="0"/>
                          </a:rPr>
                        </m:ctrlPr>
                      </m:accPr>
                      <m:e>
                        <m:r>
                          <a:rPr lang="en-US" sz="1200" i="1" dirty="0">
                            <a:solidFill>
                              <a:srgbClr val="313131"/>
                            </a:solidFill>
                            <a:latin typeface="Cambria Math" panose="02040503050406030204" pitchFamily="18" charset="0"/>
                            <a:ea typeface="Cambria Math" panose="02040503050406030204" pitchFamily="18" charset="0"/>
                          </a:rPr>
                          <m:t>𝜋</m:t>
                        </m:r>
                      </m:e>
                    </m:acc>
                    <m:r>
                      <a:rPr lang="en-US" sz="1200" b="0" i="1" dirty="0" smtClean="0">
                        <a:solidFill>
                          <a:srgbClr val="313131"/>
                        </a:solidFill>
                        <a:latin typeface="Cambria Math" panose="02040503050406030204" pitchFamily="18" charset="0"/>
                        <a:ea typeface="Cambria Math" panose="02040503050406030204" pitchFamily="18" charset="0"/>
                      </a:rPr>
                      <m:t> ∙</m:t>
                    </m:r>
                    <m:d>
                      <m:dPr>
                        <m:ctrlPr>
                          <a:rPr lang="en-US" sz="1200" b="0" i="1" dirty="0" smtClean="0">
                            <a:solidFill>
                              <a:srgbClr val="313131"/>
                            </a:solidFill>
                            <a:latin typeface="Cambria Math" panose="02040503050406030204" pitchFamily="18" charset="0"/>
                            <a:ea typeface="Cambria Math" panose="02040503050406030204" pitchFamily="18" charset="0"/>
                          </a:rPr>
                        </m:ctrlPr>
                      </m:dPr>
                      <m:e>
                        <m:r>
                          <a:rPr lang="en-US" sz="1200" b="0" i="1" dirty="0" smtClean="0">
                            <a:solidFill>
                              <a:srgbClr val="313131"/>
                            </a:solidFill>
                            <a:latin typeface="Cambria Math" panose="02040503050406030204" pitchFamily="18" charset="0"/>
                            <a:ea typeface="Cambria Math" panose="02040503050406030204" pitchFamily="18" charset="0"/>
                          </a:rPr>
                          <m:t>𝑈</m:t>
                        </m:r>
                        <m:r>
                          <a:rPr lang="en-US" sz="1200" b="0" i="1" dirty="0" smtClean="0">
                            <a:solidFill>
                              <a:srgbClr val="313131"/>
                            </a:solidFill>
                            <a:latin typeface="Cambria Math" panose="02040503050406030204" pitchFamily="18" charset="0"/>
                            <a:ea typeface="Cambria Math" panose="02040503050406030204" pitchFamily="18" charset="0"/>
                          </a:rPr>
                          <m:t> −</m:t>
                        </m:r>
                        <m:r>
                          <a:rPr lang="en-US" sz="1200" b="0" i="1" dirty="0" smtClean="0">
                            <a:solidFill>
                              <a:srgbClr val="313131"/>
                            </a:solidFill>
                            <a:latin typeface="Cambria Math" panose="02040503050406030204" pitchFamily="18" charset="0"/>
                            <a:ea typeface="Cambria Math" panose="02040503050406030204" pitchFamily="18" charset="0"/>
                          </a:rPr>
                          <m:t>𝑑𝑖𝑎𝑔</m:t>
                        </m:r>
                        <m:d>
                          <m:dPr>
                            <m:ctrlPr>
                              <a:rPr lang="en-US" sz="1200" b="0" i="1" dirty="0" smtClean="0">
                                <a:solidFill>
                                  <a:srgbClr val="313131"/>
                                </a:solidFill>
                                <a:latin typeface="Cambria Math" panose="02040503050406030204" pitchFamily="18" charset="0"/>
                                <a:ea typeface="Cambria Math" panose="02040503050406030204" pitchFamily="18" charset="0"/>
                              </a:rPr>
                            </m:ctrlPr>
                          </m:dPr>
                          <m:e>
                            <m:r>
                              <a:rPr lang="en-US" sz="1200" b="0" i="1" dirty="0" smtClean="0">
                                <a:solidFill>
                                  <a:srgbClr val="313131"/>
                                </a:solidFill>
                                <a:latin typeface="Cambria Math" panose="02040503050406030204" pitchFamily="18" charset="0"/>
                                <a:ea typeface="Cambria Math" panose="02040503050406030204" pitchFamily="18" charset="0"/>
                              </a:rPr>
                              <m:t>𝑃</m:t>
                            </m:r>
                          </m:e>
                        </m:d>
                      </m:e>
                    </m:d>
                    <m:r>
                      <a:rPr lang="en-US" sz="1200" b="0" i="1" dirty="0" smtClean="0">
                        <a:solidFill>
                          <a:srgbClr val="313131"/>
                        </a:solidFill>
                        <a:latin typeface="Cambria Math" panose="02040503050406030204" pitchFamily="18" charset="0"/>
                        <a:ea typeface="Cambria Math" panose="02040503050406030204" pitchFamily="18" charset="0"/>
                      </a:rPr>
                      <m:t> −</m:t>
                    </m:r>
                    <m:r>
                      <a:rPr lang="en-US" sz="1200" b="0" i="1" dirty="0" smtClean="0">
                        <a:solidFill>
                          <a:srgbClr val="313131"/>
                        </a:solidFill>
                        <a:latin typeface="Cambria Math" panose="02040503050406030204" pitchFamily="18" charset="0"/>
                        <a:ea typeface="Cambria Math" panose="02040503050406030204" pitchFamily="18" charset="0"/>
                      </a:rPr>
                      <m:t>𝑐</m:t>
                    </m:r>
                    <m:r>
                      <a:rPr lang="en-US" sz="1200" b="0" i="1" dirty="0" smtClean="0">
                        <a:solidFill>
                          <a:srgbClr val="313131"/>
                        </a:solidFill>
                        <a:latin typeface="Cambria Math" panose="02040503050406030204" pitchFamily="18" charset="0"/>
                        <a:ea typeface="Cambria Math" panose="02040503050406030204" pitchFamily="18" charset="0"/>
                      </a:rPr>
                      <m:t>)^2</m:t>
                    </m:r>
                  </m:oMath>
                </a14:m>
                <a:endParaRPr lang="en-GB" sz="1200" dirty="0"/>
              </a:p>
              <a:p>
                <a:pPr marL="203200" indent="-203200">
                  <a:spcBef>
                    <a:spcPts val="600"/>
                  </a:spcBef>
                  <a:buSzPct val="100000"/>
                  <a:buFont typeface="Arial"/>
                  <a:buChar char="•"/>
                </a:pPr>
                <a14:m>
                  <m:oMath xmlns:m="http://schemas.openxmlformats.org/officeDocument/2006/math">
                    <m:r>
                      <a:rPr lang="en-US" sz="1200" b="0" i="1" smtClean="0">
                        <a:latin typeface="Cambria Math" panose="02040503050406030204" pitchFamily="18" charset="0"/>
                      </a:rPr>
                      <m:t>𝑡𝑜𝑡𝑎</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𝑙</m:t>
                        </m:r>
                      </m:e>
                      <m:sub>
                        <m:r>
                          <a:rPr lang="en-US" sz="1200" b="0" i="1" smtClean="0">
                            <a:latin typeface="Cambria Math" panose="02040503050406030204" pitchFamily="18" charset="0"/>
                          </a:rPr>
                          <m:t>𝑒𝑟𝑟𝑜𝑟</m:t>
                        </m:r>
                      </m:sub>
                    </m:sSub>
                    <m:r>
                      <a:rPr lang="en-US" sz="1200" b="0" i="1" smtClean="0">
                        <a:latin typeface="Cambria Math" panose="02040503050406030204" pitchFamily="18" charset="0"/>
                      </a:rPr>
                      <m:t>= </m:t>
                    </m:r>
                    <m:sSub>
                      <m:sSubPr>
                        <m:ctrlPr>
                          <a:rPr lang="en-US" sz="1200" i="1">
                            <a:latin typeface="Cambria Math" panose="02040503050406030204" pitchFamily="18" charset="0"/>
                            <a:ea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𝑒𝑟𝑟𝑜𝑟</m:t>
                        </m:r>
                      </m:sub>
                    </m:sSub>
                    <m:r>
                      <a:rPr lang="en-US" sz="1200" b="0" i="0" smtClean="0">
                        <a:latin typeface="Cambria Math" panose="02040503050406030204" pitchFamily="18" charset="0"/>
                        <a:ea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𝑝</m:t>
                        </m:r>
                      </m:e>
                      <m:sub>
                        <m:r>
                          <a:rPr lang="en-US" sz="1200" i="1">
                            <a:latin typeface="Cambria Math" panose="02040503050406030204" pitchFamily="18" charset="0"/>
                          </a:rPr>
                          <m:t>𝑒𝑟𝑟𝑜𝑟</m:t>
                        </m:r>
                      </m:sub>
                    </m:sSub>
                    <m:r>
                      <a:rPr lang="en-US" sz="1200" b="0" i="0" smtClean="0">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𝑐</m:t>
                        </m:r>
                      </m:e>
                      <m:sub>
                        <m:r>
                          <a:rPr lang="en-US" sz="1200" i="1">
                            <a:latin typeface="Cambria Math" panose="02040503050406030204" pitchFamily="18" charset="0"/>
                          </a:rPr>
                          <m:t>𝑒𝑟𝑟𝑜𝑟</m:t>
                        </m:r>
                      </m:sub>
                    </m:sSub>
                  </m:oMath>
                </a14:m>
                <a:endParaRPr lang="en-GB" sz="1200" dirty="0"/>
              </a:p>
              <a:p>
                <a:pPr marL="203200" indent="-203200">
                  <a:spcBef>
                    <a:spcPts val="600"/>
                  </a:spcBef>
                  <a:buSzPct val="100000"/>
                  <a:buFont typeface="Arial"/>
                  <a:buChar char="•"/>
                </a:pPr>
                <a:endParaRPr lang="en-GB" sz="1200" dirty="0"/>
              </a:p>
              <a:p>
                <a:pPr marL="203200" indent="-203200">
                  <a:spcBef>
                    <a:spcPts val="600"/>
                  </a:spcBef>
                  <a:buSzPct val="100000"/>
                  <a:buFont typeface="Arial"/>
                  <a:buChar char="•"/>
                </a:pPr>
                <a:r>
                  <a:rPr lang="en-GB" sz="1200" dirty="0"/>
                  <a:t>Choose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𝑃</m:t>
                    </m:r>
                  </m:oMath>
                </a14:m>
                <a:r>
                  <a:rPr lang="en-GB" sz="1200" dirty="0"/>
                  <a:t> of a certain form that minimize the </a:t>
                </a:r>
                <a14:m>
                  <m:oMath xmlns:m="http://schemas.openxmlformats.org/officeDocument/2006/math">
                    <m:r>
                      <a:rPr lang="en-US" sz="1200" i="1">
                        <a:latin typeface="Cambria Math" panose="02040503050406030204" pitchFamily="18" charset="0"/>
                      </a:rPr>
                      <m:t>𝑡𝑜𝑡𝑎</m:t>
                    </m:r>
                    <m:sSub>
                      <m:sSubPr>
                        <m:ctrlPr>
                          <a:rPr lang="en-US" sz="1200" i="1">
                            <a:latin typeface="Cambria Math" panose="02040503050406030204" pitchFamily="18" charset="0"/>
                          </a:rPr>
                        </m:ctrlPr>
                      </m:sSubPr>
                      <m:e>
                        <m:r>
                          <a:rPr lang="en-US" sz="1200" i="1">
                            <a:latin typeface="Cambria Math" panose="02040503050406030204" pitchFamily="18" charset="0"/>
                          </a:rPr>
                          <m:t>𝑙</m:t>
                        </m:r>
                      </m:e>
                      <m:sub>
                        <m:r>
                          <a:rPr lang="en-US" sz="1200" i="1">
                            <a:latin typeface="Cambria Math" panose="02040503050406030204" pitchFamily="18" charset="0"/>
                          </a:rPr>
                          <m:t>𝑒𝑟𝑟𝑜𝑟</m:t>
                        </m:r>
                      </m:sub>
                    </m:sSub>
                  </m:oMath>
                </a14:m>
                <a:r>
                  <a:rPr lang="en-GB" sz="1200" dirty="0"/>
                  <a:t>. </a:t>
                </a:r>
              </a:p>
            </p:txBody>
          </p:sp>
        </mc:Choice>
        <mc:Fallback xmlns="">
          <p:sp>
            <p:nvSpPr>
              <p:cNvPr id="11" name="TextBox 10">
                <a:extLst>
                  <a:ext uri="{FF2B5EF4-FFF2-40B4-BE49-F238E27FC236}">
                    <a16:creationId xmlns:a16="http://schemas.microsoft.com/office/drawing/2014/main" id="{C4D9EAFC-451D-5E4E-4FAA-EA05A9E4615B}"/>
                  </a:ext>
                </a:extLst>
              </p:cNvPr>
              <p:cNvSpPr txBox="1">
                <a:spLocks noRot="1" noChangeAspect="1" noMove="1" noResize="1" noEditPoints="1" noAdjustHandles="1" noChangeArrowheads="1" noChangeShapeType="1" noTextEdit="1"/>
              </p:cNvSpPr>
              <p:nvPr/>
            </p:nvSpPr>
            <p:spPr>
              <a:xfrm>
                <a:off x="469900" y="3972785"/>
                <a:ext cx="10771677" cy="1780872"/>
              </a:xfrm>
              <a:prstGeom prst="rect">
                <a:avLst/>
              </a:prstGeom>
              <a:blipFill>
                <a:blip r:embed="rId7"/>
                <a:stretch>
                  <a:fillRect l="-792" t="-3082" b="-4452"/>
                </a:stretch>
              </a:blipFill>
            </p:spPr>
            <p:txBody>
              <a:bodyPr/>
              <a:lstStyle/>
              <a:p>
                <a:r>
                  <a:rPr lang="en-GB">
                    <a:noFill/>
                  </a:rPr>
                  <a:t> </a:t>
                </a:r>
              </a:p>
            </p:txBody>
          </p:sp>
        </mc:Fallback>
      </mc:AlternateContent>
    </p:spTree>
    <p:extLst>
      <p:ext uri="{BB962C8B-B14F-4D97-AF65-F5344CB8AC3E}">
        <p14:creationId xmlns:p14="http://schemas.microsoft.com/office/powerpoint/2010/main" val="623817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346145" y="1895988"/>
            <a:ext cx="11042709" cy="4301883"/>
          </a:xfrm>
          <a:prstGeom prst="rect">
            <a:avLst/>
          </a:prstGeom>
          <a:noFill/>
          <a:ln w="19050" algn="ctr">
            <a:solidFill>
              <a:schemeClr val="accent1"/>
            </a:solidFill>
            <a:prstDash val="dash"/>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33" name="TextBox 32"/>
              <p:cNvSpPr txBox="1"/>
              <p:nvPr/>
            </p:nvSpPr>
            <p:spPr bwMode="auto">
              <a:xfrm>
                <a:off x="346145" y="1203422"/>
                <a:ext cx="10742203" cy="532334"/>
              </a:xfrm>
              <a:prstGeom prst="rect">
                <a:avLst/>
              </a:prstGeom>
              <a:noFill/>
              <a:ln w="9525">
                <a:solidFill>
                  <a:schemeClr val="tx2"/>
                </a:solidFill>
                <a:prstDash val="dash"/>
              </a:ln>
            </p:spPr>
            <p:txBody>
              <a:bodyPr lIns="72000" tIns="72000" rIns="108000" bIns="72000" anchor="ctr"/>
              <a:lstStyle/>
              <a:p>
                <a:pPr algn="ctr" defTabSz="957998">
                  <a:defRPr/>
                </a:pPr>
                <a:endParaRPr lang="en-US" sz="2000" dirty="0">
                  <a:solidFill>
                    <a:srgbClr val="313131"/>
                  </a:solidFill>
                </a:endParaRPr>
              </a:p>
              <a:p>
                <a:pPr algn="ctr" defTabSz="957998">
                  <a:defRPr/>
                </a:pPr>
                <a:r>
                  <a:rPr lang="en-US" sz="1800" dirty="0">
                    <a:effectLst/>
                    <a:latin typeface="Calibri" panose="020F0502020204030204" pitchFamily="34" charset="0"/>
                    <a:ea typeface="Verdana" panose="020B0604030504040204" pitchFamily="34" charset="0"/>
                    <a:cs typeface="Times New Roman" panose="02020603050405020304" pitchFamily="18" charset="0"/>
                  </a:rPr>
                  <a:t>How to compute </a:t>
                </a:r>
                <a14:m>
                  <m:oMath xmlns:m="http://schemas.openxmlformats.org/officeDocument/2006/math">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𝑃</m:t>
                    </m:r>
                  </m:oMath>
                </a14:m>
                <a:endParaRPr kumimoji="0" lang="en-US" sz="20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bwMode="auto">
              <a:xfrm>
                <a:off x="346145" y="1203422"/>
                <a:ext cx="10742203" cy="532334"/>
              </a:xfrm>
              <a:prstGeom prst="rect">
                <a:avLst/>
              </a:prstGeom>
              <a:blipFill>
                <a:blip r:embed="rId2"/>
                <a:stretch>
                  <a:fillRect b="-28889"/>
                </a:stretch>
              </a:blipFill>
              <a:ln w="9525">
                <a:solidFill>
                  <a:schemeClr val="tx2"/>
                </a:solidFill>
                <a:prstDash val="dash"/>
              </a:ln>
            </p:spPr>
            <p:txBody>
              <a:bodyPr/>
              <a:lstStyle/>
              <a:p>
                <a:r>
                  <a:rPr lang="en-GB">
                    <a:noFill/>
                  </a:rPr>
                  <a:t> </a:t>
                </a:r>
              </a:p>
            </p:txBody>
          </p:sp>
        </mc:Fallback>
      </mc:AlternateContent>
      <p:sp>
        <p:nvSpPr>
          <p:cNvPr id="25" name="TextBox 24"/>
          <p:cNvSpPr txBox="1"/>
          <p:nvPr/>
        </p:nvSpPr>
        <p:spPr>
          <a:xfrm rot="1092905">
            <a:off x="10033365" y="1103521"/>
            <a:ext cx="1924784" cy="36073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lIns="36000" tIns="36000" rIns="36000" bIns="3600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US"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rPr>
              <a:t>Category II</a:t>
            </a:r>
            <a:endParaRPr kumimoji="0" lang="en-GB"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endParaRPr>
          </a:p>
        </p:txBody>
      </p:sp>
      <p:grpSp>
        <p:nvGrpSpPr>
          <p:cNvPr id="36" name="Group 35"/>
          <p:cNvGrpSpPr/>
          <p:nvPr/>
        </p:nvGrpSpPr>
        <p:grpSpPr>
          <a:xfrm>
            <a:off x="10924379" y="66620"/>
            <a:ext cx="1154088" cy="690668"/>
            <a:chOff x="867595" y="-118878"/>
            <a:chExt cx="11367025" cy="7062119"/>
          </a:xfrm>
        </p:grpSpPr>
        <p:pic>
          <p:nvPicPr>
            <p:cNvPr id="37" name="Picture 36">
              <a:extLst>
                <a:ext uri="{FF2B5EF4-FFF2-40B4-BE49-F238E27FC236}">
                  <a16:creationId xmlns:a16="http://schemas.microsoft.com/office/drawing/2014/main" id="{D2A330F2-E865-4CA6-81A0-366197D31A86}"/>
                </a:ext>
              </a:extLst>
            </p:cNvPr>
            <p:cNvPicPr>
              <a:picLocks noChangeAspect="1"/>
            </p:cNvPicPr>
            <p:nvPr/>
          </p:nvPicPr>
          <p:blipFill>
            <a:blip r:embed="rId3"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38" name="Group 37"/>
            <p:cNvGrpSpPr/>
            <p:nvPr/>
          </p:nvGrpSpPr>
          <p:grpSpPr>
            <a:xfrm>
              <a:off x="867595" y="4638080"/>
              <a:ext cx="3124200" cy="2062813"/>
              <a:chOff x="952835" y="4382354"/>
              <a:chExt cx="3124200" cy="2062813"/>
            </a:xfrm>
          </p:grpSpPr>
          <p:sp>
            <p:nvSpPr>
              <p:cNvPr id="46"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2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7" name="Rectangle 46">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grpSp>
        <p:grpSp>
          <p:nvGrpSpPr>
            <p:cNvPr id="39" name="Group 38"/>
            <p:cNvGrpSpPr/>
            <p:nvPr/>
          </p:nvGrpSpPr>
          <p:grpSpPr>
            <a:xfrm>
              <a:off x="4204252" y="-118878"/>
              <a:ext cx="6796900" cy="5431513"/>
              <a:chOff x="4204252" y="-118878"/>
              <a:chExt cx="6796900" cy="5431513"/>
            </a:xfrm>
          </p:grpSpPr>
          <p:sp>
            <p:nvSpPr>
              <p:cNvPr id="40" name="Rectangle 39">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1"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2" name="Rectangle 41">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3"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4" name="Rectangle 43">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5"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grpSp>
      </p:grpSp>
      <p:sp>
        <p:nvSpPr>
          <p:cNvPr id="48" name="Title 3"/>
          <p:cNvSpPr>
            <a:spLocks noGrp="1"/>
          </p:cNvSpPr>
          <p:nvPr>
            <p:ph type="title"/>
          </p:nvPr>
        </p:nvSpPr>
        <p:spPr>
          <a:xfrm>
            <a:off x="469900" y="402587"/>
            <a:ext cx="11252200" cy="334102"/>
          </a:xfrm>
        </p:spPr>
        <p:txBody>
          <a:bodyPr/>
          <a:lstStyle/>
          <a:p>
            <a:r>
              <a:rPr lang="en-US" sz="2000" dirty="0"/>
              <a:t>Model Calibration HMCEV</a:t>
            </a:r>
            <a:endParaRPr lang="en-GB" sz="2000" dirty="0"/>
          </a:p>
        </p:txBody>
      </p:sp>
      <p:sp>
        <p:nvSpPr>
          <p:cNvPr id="2" name="Title 2">
            <a:extLst>
              <a:ext uri="{FF2B5EF4-FFF2-40B4-BE49-F238E27FC236}">
                <a16:creationId xmlns:a16="http://schemas.microsoft.com/office/drawing/2014/main" id="{59508C07-38D2-D1B4-ACC8-59BC577A89CD}"/>
              </a:ext>
            </a:extLst>
          </p:cNvPr>
          <p:cNvSpPr txBox="1">
            <a:spLocks/>
          </p:cNvSpPr>
          <p:nvPr/>
        </p:nvSpPr>
        <p:spPr bwMode="gray">
          <a:xfrm>
            <a:off x="477969" y="736689"/>
            <a:ext cx="11188700" cy="6985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n-lt"/>
                <a:ea typeface="+mj-ea"/>
                <a:cs typeface="Calibri Light" panose="020F0302020204030204" pitchFamily="34" charset="0"/>
              </a:defRPr>
            </a:lvl1pPr>
          </a:lstStyle>
          <a:p>
            <a:r>
              <a:rPr lang="en-US" sz="1800" dirty="0">
                <a:solidFill>
                  <a:schemeClr val="tx1">
                    <a:lumMod val="50000"/>
                    <a:lumOff val="50000"/>
                  </a:schemeClr>
                </a:solidFill>
              </a:rPr>
              <a:t>Compute P Module</a:t>
            </a:r>
            <a:endParaRPr lang="en-GB" sz="1800" dirty="0">
              <a:solidFill>
                <a:schemeClr val="tx1">
                  <a:lumMod val="50000"/>
                  <a:lumOff val="50000"/>
                </a:schemeClr>
              </a:solidFill>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333B0A8-B959-5501-E170-A35968837CF0}"/>
                  </a:ext>
                </a:extLst>
              </p:cNvPr>
              <p:cNvSpPr/>
              <p:nvPr/>
            </p:nvSpPr>
            <p:spPr bwMode="gray">
              <a:xfrm>
                <a:off x="421173" y="2009411"/>
                <a:ext cx="4771500" cy="4111900"/>
              </a:xfrm>
              <a:prstGeom prst="rect">
                <a:avLst/>
              </a:prstGeom>
              <a:solidFill>
                <a:schemeClr val="bg1">
                  <a:lumMod val="95000"/>
                </a:schemeClr>
              </a:solidFill>
              <a:ln w="9525" algn="ctr">
                <a:solidFill>
                  <a:srgbClr val="000000"/>
                </a:solidFill>
                <a:prstDash val="sysDash"/>
                <a:miter lim="800000"/>
                <a:headEnd/>
                <a:tailEnd/>
              </a:ln>
              <a:effectLst>
                <a:outerShdw blurRad="50800" dist="38100" dir="2700000" algn="tl" rotWithShape="0">
                  <a:prstClr val="black">
                    <a:alpha val="40000"/>
                  </a:prstClr>
                </a:outerShdw>
              </a:effectLst>
            </p:spPr>
            <p:txBody>
              <a:bodyPr wrap="square" lIns="88900" tIns="88900" rIns="88900" bIns="88900" rtlCol="0" anchor="ctr"/>
              <a:lstStyle/>
              <a:p>
                <a:pPr>
                  <a:spcBef>
                    <a:spcPts val="80"/>
                  </a:spcBef>
                  <a:spcAft>
                    <a:spcPts val="900"/>
                  </a:spcAft>
                </a:pPr>
                <a:r>
                  <a:rPr lang="en-US" sz="900" dirty="0">
                    <a:effectLst/>
                    <a:latin typeface="Calibri" panose="020F0502020204030204" pitchFamily="34" charset="0"/>
                    <a:ea typeface="Verdana" panose="020B0604030504040204" pitchFamily="34" charset="0"/>
                    <a:cs typeface="Times New Roman" panose="02020603050405020304" pitchFamily="18" charset="0"/>
                  </a:rPr>
                  <a:t>The constraints on </a:t>
                </a:r>
                <a14:m>
                  <m:oMath xmlns:m="http://schemas.openxmlformats.org/officeDocument/2006/math">
                    <m:d>
                      <m:d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dPr>
                      <m:e>
                        <m:r>
                          <a:rPr lang="en-US" sz="900" i="1">
                            <a:effectLst/>
                            <a:latin typeface="Cambria Math" panose="02040503050406030204" pitchFamily="18" charset="0"/>
                            <a:ea typeface="Verdana" panose="020B0604030504040204" pitchFamily="34" charset="0"/>
                            <a:cs typeface="Times New Roman" panose="02020603050405020304" pitchFamily="18" charset="0"/>
                          </a:rPr>
                          <m:t>𝑃</m:t>
                        </m:r>
                      </m:e>
                    </m:d>
                  </m:oMath>
                </a14:m>
                <a:r>
                  <a:rPr lang="en-US" sz="900" dirty="0">
                    <a:effectLst/>
                    <a:latin typeface="Calibri" panose="020F0502020204030204" pitchFamily="34" charset="0"/>
                    <a:ea typeface="Verdana" panose="020B0604030504040204" pitchFamily="34" charset="0"/>
                    <a:cs typeface="Times New Roman" panose="02020603050405020304" pitchFamily="18" charset="0"/>
                  </a:rPr>
                  <a:t> are:</a:t>
                </a:r>
                <a:endParaRPr lang="en-GB" sz="9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spcBef>
                    <a:spcPts val="600"/>
                  </a:spcBef>
                  <a:spcAft>
                    <a:spcPts val="600"/>
                  </a:spcAft>
                  <a:buFont typeface="+mj-lt"/>
                  <a:buAutoNum type="arabicPeriod"/>
                </a:pPr>
                <a:r>
                  <a:rPr lang="en-US" sz="900" dirty="0">
                    <a:effectLst/>
                    <a:latin typeface="Calibri" panose="020F0502020204030204" pitchFamily="34" charset="0"/>
                    <a:ea typeface="Verdana" panose="020B0604030504040204" pitchFamily="34" charset="0"/>
                    <a:cs typeface="Times New Roman" panose="02020603050405020304" pitchFamily="18" charset="0"/>
                  </a:rPr>
                  <a:t>The sum of each row is 1:</a:t>
                </a:r>
                <a:endParaRPr lang="en-GB" sz="9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spcBef>
                    <a:spcPts val="600"/>
                  </a:spcBef>
                  <a:spcAft>
                    <a:spcPts val="600"/>
                  </a:spcAft>
                  <a:buFont typeface="+mj-lt"/>
                  <a:buAutoNum type="arabicPeriod"/>
                </a:pPr>
                <a14:m>
                  <m:oMath xmlns:m="http://schemas.openxmlformats.org/officeDocument/2006/math">
                    <m:d>
                      <m:d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dPr>
                      <m:e>
                        <m:r>
                          <a:rPr lang="en-US" sz="900" b="1" i="1">
                            <a:effectLst/>
                            <a:latin typeface="Cambria Math" panose="02040503050406030204" pitchFamily="18" charset="0"/>
                            <a:ea typeface="Verdana" panose="020B0604030504040204" pitchFamily="34" charset="0"/>
                            <a:cs typeface="Times New Roman" panose="02020603050405020304" pitchFamily="18" charset="0"/>
                          </a:rPr>
                          <m:t>𝐬</m:t>
                        </m:r>
                      </m:e>
                    </m:d>
                  </m:oMath>
                </a14:m>
                <a:r>
                  <a:rPr lang="en-US" sz="900" dirty="0">
                    <a:effectLst/>
                    <a:latin typeface="Calibri" panose="020F0502020204030204" pitchFamily="34" charset="0"/>
                    <a:ea typeface="Verdana" panose="020B0604030504040204" pitchFamily="34" charset="0"/>
                    <a:cs typeface="Times New Roman" panose="02020603050405020304" pitchFamily="18" charset="0"/>
                  </a:rPr>
                  <a:t> is the stationary distribution of the Markov chain:</a:t>
                </a:r>
                <a:endParaRPr lang="en-GB" sz="9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spcBef>
                    <a:spcPts val="600"/>
                  </a:spcBef>
                  <a:spcAft>
                    <a:spcPts val="600"/>
                  </a:spcAft>
                  <a:buFont typeface="+mj-lt"/>
                  <a:buAutoNum type="arabicPeriod"/>
                </a:pPr>
                <a:r>
                  <a:rPr lang="en-US" sz="900" dirty="0">
                    <a:effectLst/>
                    <a:latin typeface="Calibri" panose="020F0502020204030204" pitchFamily="34" charset="0"/>
                    <a:ea typeface="Verdana" panose="020B0604030504040204" pitchFamily="34" charset="0"/>
                    <a:cs typeface="Times New Roman" panose="02020603050405020304" pitchFamily="18" charset="0"/>
                  </a:rPr>
                  <a:t>In the stationary regime, the probability of transition per step is </a:t>
                </a:r>
                <a14:m>
                  <m:oMath xmlns:m="http://schemas.openxmlformats.org/officeDocument/2006/math">
                    <m:d>
                      <m:d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dPr>
                      <m:e>
                        <m:r>
                          <a:rPr lang="en-US" sz="900" i="1">
                            <a:effectLst/>
                            <a:latin typeface="Cambria Math" panose="02040503050406030204" pitchFamily="18" charset="0"/>
                            <a:ea typeface="Verdana" panose="020B0604030504040204" pitchFamily="34" charset="0"/>
                            <a:cs typeface="Times New Roman" panose="02020603050405020304" pitchFamily="18" charset="0"/>
                          </a:rPr>
                          <m:t>𝑐</m:t>
                        </m:r>
                      </m:e>
                    </m:d>
                  </m:oMath>
                </a14:m>
                <a:r>
                  <a:rPr lang="en-US" sz="900" dirty="0">
                    <a:effectLst/>
                    <a:latin typeface="Calibri" panose="020F0502020204030204" pitchFamily="34" charset="0"/>
                    <a:ea typeface="Verdana" panose="020B0604030504040204" pitchFamily="34" charset="0"/>
                    <a:cs typeface="Times New Roman" panose="02020603050405020304" pitchFamily="18" charset="0"/>
                  </a:rPr>
                  <a:t>:</a:t>
                </a:r>
                <a:endParaRPr lang="en-GB" sz="900" dirty="0">
                  <a:effectLst/>
                  <a:latin typeface="Calibri" panose="020F0502020204030204" pitchFamily="34" charset="0"/>
                  <a:ea typeface="Verdana" panose="020B0604030504040204" pitchFamily="34" charset="0"/>
                  <a:cs typeface="Times New Roman" panose="02020603050405020304" pitchFamily="18" charset="0"/>
                </a:endParaRPr>
              </a:p>
              <a:p>
                <a:pPr>
                  <a:spcBef>
                    <a:spcPts val="900"/>
                  </a:spcBef>
                  <a:spcAft>
                    <a:spcPts val="900"/>
                  </a:spcAft>
                </a:pPr>
                <a:r>
                  <a:rPr lang="en-US" sz="900" dirty="0">
                    <a:effectLst/>
                    <a:latin typeface="Calibri" panose="020F0502020204030204" pitchFamily="34" charset="0"/>
                    <a:ea typeface="Verdana" panose="020B0604030504040204" pitchFamily="34" charset="0"/>
                    <a:cs typeface="Times New Roman" panose="02020603050405020304" pitchFamily="18" charset="0"/>
                  </a:rPr>
                  <a:t>These constraints are expressed mathematically as:</a:t>
                </a:r>
                <a:endParaRPr lang="en-GB" sz="900" dirty="0">
                  <a:effectLst/>
                  <a:latin typeface="Calibri" panose="020F0502020204030204" pitchFamily="34" charset="0"/>
                  <a:ea typeface="Verdana" panose="020B0604030504040204" pitchFamily="34"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d>
                        <m:dPr>
                          <m:begChr m:val="{"/>
                          <m:endChr m:val=""/>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dPr>
                        <m:e>
                          <m:m>
                            <m:mPr>
                              <m:plcHide m:val="on"/>
                              <m:mcs>
                                <m:mc>
                                  <m:mcPr>
                                    <m:count m:val="2"/>
                                    <m:mcJc m:val="center"/>
                                  </m:mcPr>
                                </m:mc>
                              </m:mcs>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mPr>
                            <m:mr>
                              <m:e>
                                <m:d>
                                  <m:d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dPr>
                                  <m:e>
                                    <m:r>
                                      <a:rPr lang="de-DE" sz="900" i="1">
                                        <a:effectLst/>
                                        <a:latin typeface="Cambria Math" panose="02040503050406030204" pitchFamily="18" charset="0"/>
                                        <a:ea typeface="Verdana" panose="020B0604030504040204" pitchFamily="34" charset="0"/>
                                        <a:cs typeface="Times New Roman" panose="02020603050405020304" pitchFamily="18" charset="0"/>
                                      </a:rPr>
                                      <m:t>1</m:t>
                                    </m:r>
                                  </m:e>
                                </m:d>
                              </m:e>
                              <m:e>
                                <m:nary>
                                  <m:naryPr>
                                    <m:chr m:val="∑"/>
                                    <m:limLoc m:val="undOv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naryPr>
                                  <m:sub>
                                    <m:r>
                                      <a:rPr lang="en-US" sz="900" i="1">
                                        <a:effectLst/>
                                        <a:latin typeface="Cambria Math" panose="02040503050406030204" pitchFamily="18" charset="0"/>
                                        <a:ea typeface="Verdana" panose="020B0604030504040204" pitchFamily="34" charset="0"/>
                                        <a:cs typeface="Times New Roman" panose="02020603050405020304" pitchFamily="18" charset="0"/>
                                      </a:rPr>
                                      <m:t>𝑗</m:t>
                                    </m:r>
                                    <m:r>
                                      <a:rPr lang="de-DE" sz="900">
                                        <a:effectLst/>
                                        <a:latin typeface="Cambria Math" panose="02040503050406030204" pitchFamily="18" charset="0"/>
                                        <a:ea typeface="Verdana" panose="020B0604030504040204" pitchFamily="34" charset="0"/>
                                        <a:cs typeface="Times New Roman" panose="02020603050405020304" pitchFamily="18" charset="0"/>
                                      </a:rPr>
                                      <m:t>=</m:t>
                                    </m:r>
                                    <m:r>
                                      <a:rPr lang="de-DE" sz="900" i="1">
                                        <a:effectLst/>
                                        <a:latin typeface="Cambria Math" panose="02040503050406030204" pitchFamily="18" charset="0"/>
                                        <a:ea typeface="Verdana" panose="020B0604030504040204" pitchFamily="34" charset="0"/>
                                        <a:cs typeface="Times New Roman" panose="02020603050405020304" pitchFamily="18" charset="0"/>
                                      </a:rPr>
                                      <m:t>1</m:t>
                                    </m:r>
                                  </m:sub>
                                  <m:sup>
                                    <m:r>
                                      <a:rPr lang="en-US" sz="900" i="1">
                                        <a:effectLst/>
                                        <a:latin typeface="Cambria Math" panose="02040503050406030204" pitchFamily="18" charset="0"/>
                                        <a:ea typeface="Verdana" panose="020B0604030504040204" pitchFamily="34" charset="0"/>
                                        <a:cs typeface="Times New Roman" panose="02020603050405020304" pitchFamily="18" charset="0"/>
                                      </a:rPr>
                                      <m:t>𝑛</m:t>
                                    </m:r>
                                  </m:sup>
                                  <m:e>
                                    <m:sSub>
                                      <m:sSub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900" i="1">
                                            <a:effectLst/>
                                            <a:latin typeface="Cambria Math" panose="02040503050406030204" pitchFamily="18" charset="0"/>
                                            <a:ea typeface="Verdana" panose="020B0604030504040204" pitchFamily="34" charset="0"/>
                                            <a:cs typeface="Times New Roman" panose="02020603050405020304" pitchFamily="18" charset="0"/>
                                          </a:rPr>
                                          <m:t>𝑃</m:t>
                                        </m:r>
                                      </m:e>
                                      <m:sub>
                                        <m:r>
                                          <a:rPr lang="en-US" sz="900" i="1">
                                            <a:effectLst/>
                                            <a:latin typeface="Cambria Math" panose="02040503050406030204" pitchFamily="18" charset="0"/>
                                            <a:ea typeface="Verdana" panose="020B0604030504040204" pitchFamily="34" charset="0"/>
                                            <a:cs typeface="Times New Roman" panose="02020603050405020304" pitchFamily="18" charset="0"/>
                                          </a:rPr>
                                          <m:t>𝑖𝑗</m:t>
                                        </m:r>
                                      </m:sub>
                                    </m:sSub>
                                  </m:e>
                                </m:nary>
                                <m:r>
                                  <a:rPr lang="de-DE" sz="900">
                                    <a:effectLst/>
                                    <a:latin typeface="Cambria Math" panose="02040503050406030204" pitchFamily="18" charset="0"/>
                                    <a:ea typeface="Verdana" panose="020B0604030504040204" pitchFamily="34" charset="0"/>
                                    <a:cs typeface="Times New Roman" panose="02020603050405020304" pitchFamily="18" charset="0"/>
                                  </a:rPr>
                                  <m:t>=</m:t>
                                </m:r>
                                <m:r>
                                  <a:rPr lang="de-DE" sz="900" i="1">
                                    <a:effectLst/>
                                    <a:latin typeface="Cambria Math" panose="02040503050406030204" pitchFamily="18" charset="0"/>
                                    <a:ea typeface="Verdana" panose="020B0604030504040204" pitchFamily="34" charset="0"/>
                                    <a:cs typeface="Times New Roman" panose="02020603050405020304" pitchFamily="18" charset="0"/>
                                  </a:rPr>
                                  <m:t>1 </m:t>
                                </m:r>
                                <m:r>
                                  <a:rPr lang="de-DE" sz="900">
                                    <a:effectLst/>
                                    <a:latin typeface="Cambria Math" panose="02040503050406030204" pitchFamily="18" charset="0"/>
                                    <a:ea typeface="Verdana" panose="020B0604030504040204" pitchFamily="34" charset="0"/>
                                    <a:cs typeface="Times New Roman" panose="02020603050405020304" pitchFamily="18" charset="0"/>
                                  </a:rPr>
                                  <m:t>∀</m:t>
                                </m:r>
                                <m:r>
                                  <a:rPr lang="en-US" sz="900" i="1">
                                    <a:effectLst/>
                                    <a:latin typeface="Cambria Math" panose="02040503050406030204" pitchFamily="18" charset="0"/>
                                    <a:ea typeface="Verdana" panose="020B0604030504040204" pitchFamily="34" charset="0"/>
                                    <a:cs typeface="Times New Roman" panose="02020603050405020304" pitchFamily="18" charset="0"/>
                                  </a:rPr>
                                  <m:t>𝑖</m:t>
                                </m:r>
                                <m:r>
                                  <a:rPr lang="de-DE" sz="900">
                                    <a:effectLst/>
                                    <a:latin typeface="Cambria Math" panose="02040503050406030204" pitchFamily="18" charset="0"/>
                                    <a:ea typeface="Verdana" panose="020B0604030504040204" pitchFamily="34" charset="0"/>
                                    <a:cs typeface="Times New Roman" panose="02020603050405020304" pitchFamily="18" charset="0"/>
                                  </a:rPr>
                                  <m:t>∈</m:t>
                                </m:r>
                                <m:d>
                                  <m:dPr>
                                    <m:begChr m:val="["/>
                                    <m:endChr m:val="]"/>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dPr>
                                  <m:e>
                                    <m:r>
                                      <a:rPr lang="de-DE" sz="900" i="1">
                                        <a:effectLst/>
                                        <a:latin typeface="Cambria Math" panose="02040503050406030204" pitchFamily="18" charset="0"/>
                                        <a:ea typeface="Verdana" panose="020B0604030504040204" pitchFamily="34" charset="0"/>
                                        <a:cs typeface="Times New Roman" panose="02020603050405020304" pitchFamily="18" charset="0"/>
                                      </a:rPr>
                                      <m:t>1</m:t>
                                    </m:r>
                                    <m:r>
                                      <a:rPr lang="de-DE" sz="900">
                                        <a:effectLst/>
                                        <a:latin typeface="Cambria Math" panose="02040503050406030204" pitchFamily="18" charset="0"/>
                                        <a:ea typeface="Verdana" panose="020B0604030504040204" pitchFamily="34" charset="0"/>
                                        <a:cs typeface="Times New Roman" panose="02020603050405020304" pitchFamily="18" charset="0"/>
                                      </a:rPr>
                                      <m:t>,</m:t>
                                    </m:r>
                                    <m:r>
                                      <a:rPr lang="en-US" sz="900" i="1">
                                        <a:effectLst/>
                                        <a:latin typeface="Cambria Math" panose="02040503050406030204" pitchFamily="18" charset="0"/>
                                        <a:ea typeface="Verdana" panose="020B0604030504040204" pitchFamily="34" charset="0"/>
                                        <a:cs typeface="Times New Roman" panose="02020603050405020304" pitchFamily="18" charset="0"/>
                                      </a:rPr>
                                      <m:t>𝑛</m:t>
                                    </m:r>
                                  </m:e>
                                </m:d>
                              </m:e>
                            </m:mr>
                            <m:mr>
                              <m:e/>
                              <m:e/>
                            </m:mr>
                            <m:mr>
                              <m:e>
                                <m:d>
                                  <m:d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dPr>
                                  <m:e>
                                    <m:r>
                                      <a:rPr lang="de-DE" sz="900" i="1">
                                        <a:effectLst/>
                                        <a:latin typeface="Cambria Math" panose="02040503050406030204" pitchFamily="18" charset="0"/>
                                        <a:ea typeface="Verdana" panose="020B0604030504040204" pitchFamily="34" charset="0"/>
                                        <a:cs typeface="Times New Roman" panose="02020603050405020304" pitchFamily="18" charset="0"/>
                                      </a:rPr>
                                      <m:t>2</m:t>
                                    </m:r>
                                  </m:e>
                                </m:d>
                              </m:e>
                              <m:e>
                                <m:r>
                                  <a:rPr lang="en-US" sz="900" b="1" i="1">
                                    <a:effectLst/>
                                    <a:latin typeface="Cambria Math" panose="02040503050406030204" pitchFamily="18" charset="0"/>
                                    <a:ea typeface="Verdana" panose="020B0604030504040204" pitchFamily="34" charset="0"/>
                                    <a:cs typeface="Times New Roman" panose="02020603050405020304" pitchFamily="18" charset="0"/>
                                  </a:rPr>
                                  <m:t>𝐬</m:t>
                                </m:r>
                                <m:r>
                                  <a:rPr lang="de-DE" sz="900">
                                    <a:effectLst/>
                                    <a:latin typeface="Cambria Math" panose="02040503050406030204" pitchFamily="18" charset="0"/>
                                    <a:ea typeface="Verdana" panose="020B0604030504040204" pitchFamily="34" charset="0"/>
                                    <a:cs typeface="Times New Roman" panose="02020603050405020304" pitchFamily="18" charset="0"/>
                                  </a:rPr>
                                  <m:t>⋅</m:t>
                                </m:r>
                                <m:r>
                                  <a:rPr lang="en-US" sz="900" i="1">
                                    <a:effectLst/>
                                    <a:latin typeface="Cambria Math" panose="02040503050406030204" pitchFamily="18" charset="0"/>
                                    <a:ea typeface="Verdana" panose="020B0604030504040204" pitchFamily="34" charset="0"/>
                                    <a:cs typeface="Times New Roman" panose="02020603050405020304" pitchFamily="18" charset="0"/>
                                  </a:rPr>
                                  <m:t>𝑃</m:t>
                                </m:r>
                                <m:r>
                                  <a:rPr lang="de-DE" sz="900">
                                    <a:effectLst/>
                                    <a:latin typeface="Cambria Math" panose="02040503050406030204" pitchFamily="18" charset="0"/>
                                    <a:ea typeface="Verdana" panose="020B0604030504040204" pitchFamily="34" charset="0"/>
                                    <a:cs typeface="Times New Roman" panose="02020603050405020304" pitchFamily="18" charset="0"/>
                                  </a:rPr>
                                  <m:t>=</m:t>
                                </m:r>
                                <m:r>
                                  <a:rPr lang="en-US" sz="900" b="1" i="1">
                                    <a:effectLst/>
                                    <a:latin typeface="Cambria Math" panose="02040503050406030204" pitchFamily="18" charset="0"/>
                                    <a:ea typeface="Verdana" panose="020B0604030504040204" pitchFamily="34" charset="0"/>
                                    <a:cs typeface="Times New Roman" panose="02020603050405020304" pitchFamily="18" charset="0"/>
                                  </a:rPr>
                                  <m:t>𝐬</m:t>
                                </m:r>
                              </m:e>
                            </m:mr>
                            <m:mr>
                              <m:e/>
                              <m:e/>
                            </m:mr>
                            <m:mr>
                              <m:e>
                                <m:d>
                                  <m:d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dPr>
                                  <m:e>
                                    <m:r>
                                      <a:rPr lang="de-DE" sz="900" i="1">
                                        <a:effectLst/>
                                        <a:latin typeface="Cambria Math" panose="02040503050406030204" pitchFamily="18" charset="0"/>
                                        <a:ea typeface="Verdana" panose="020B0604030504040204" pitchFamily="34" charset="0"/>
                                        <a:cs typeface="Times New Roman" panose="02020603050405020304" pitchFamily="18" charset="0"/>
                                      </a:rPr>
                                      <m:t>3</m:t>
                                    </m:r>
                                  </m:e>
                                </m:d>
                              </m:e>
                              <m:e>
                                <m:r>
                                  <a:rPr lang="en-US" sz="900" b="1" i="1">
                                    <a:effectLst/>
                                    <a:latin typeface="Cambria Math" panose="02040503050406030204" pitchFamily="18" charset="0"/>
                                    <a:ea typeface="Verdana" panose="020B0604030504040204" pitchFamily="34" charset="0"/>
                                    <a:cs typeface="Times New Roman" panose="02020603050405020304" pitchFamily="18" charset="0"/>
                                  </a:rPr>
                                  <m:t>𝐬</m:t>
                                </m:r>
                                <m:r>
                                  <a:rPr lang="de-DE" sz="900">
                                    <a:effectLst/>
                                    <a:latin typeface="Cambria Math" panose="02040503050406030204" pitchFamily="18" charset="0"/>
                                    <a:ea typeface="Verdana" panose="020B0604030504040204" pitchFamily="34" charset="0"/>
                                    <a:cs typeface="Times New Roman" panose="02020603050405020304" pitchFamily="18" charset="0"/>
                                  </a:rPr>
                                  <m:t>⋅</m:t>
                                </m:r>
                                <m:d>
                                  <m:d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dPr>
                                  <m:e>
                                    <m:r>
                                      <a:rPr lang="de-DE" sz="900" i="1">
                                        <a:effectLst/>
                                        <a:latin typeface="Cambria Math" panose="02040503050406030204" pitchFamily="18" charset="0"/>
                                        <a:ea typeface="Verdana" panose="020B0604030504040204" pitchFamily="34" charset="0"/>
                                        <a:cs typeface="Times New Roman" panose="02020603050405020304" pitchFamily="18" charset="0"/>
                                      </a:rPr>
                                      <m:t>1−</m:t>
                                    </m:r>
                                    <m:r>
                                      <m:rPr>
                                        <m:nor/>
                                      </m:rPr>
                                      <a:rPr lang="de-DE" sz="900">
                                        <a:effectLst/>
                                        <a:latin typeface="Calibri" panose="020F0502020204030204" pitchFamily="34" charset="0"/>
                                        <a:ea typeface="Verdana" panose="020B0604030504040204" pitchFamily="34" charset="0"/>
                                        <a:cs typeface="Times New Roman" panose="02020603050405020304" pitchFamily="18" charset="0"/>
                                      </a:rPr>
                                      <m:t>diag</m:t>
                                    </m:r>
                                    <m:d>
                                      <m:d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dPr>
                                      <m:e>
                                        <m:r>
                                          <a:rPr lang="en-US" sz="900" i="1">
                                            <a:effectLst/>
                                            <a:latin typeface="Cambria Math" panose="02040503050406030204" pitchFamily="18" charset="0"/>
                                            <a:ea typeface="Verdana" panose="020B0604030504040204" pitchFamily="34" charset="0"/>
                                            <a:cs typeface="Times New Roman" panose="02020603050405020304" pitchFamily="18" charset="0"/>
                                          </a:rPr>
                                          <m:t>𝑃</m:t>
                                        </m:r>
                                      </m:e>
                                    </m:d>
                                  </m:e>
                                </m:d>
                                <m:r>
                                  <a:rPr lang="de-DE" sz="900">
                                    <a:effectLst/>
                                    <a:latin typeface="Cambria Math" panose="02040503050406030204" pitchFamily="18" charset="0"/>
                                    <a:ea typeface="Verdana" panose="020B0604030504040204" pitchFamily="34" charset="0"/>
                                    <a:cs typeface="Times New Roman" panose="02020603050405020304" pitchFamily="18" charset="0"/>
                                  </a:rPr>
                                  <m:t>=</m:t>
                                </m:r>
                                <m:r>
                                  <a:rPr lang="en-US" sz="900" i="1">
                                    <a:effectLst/>
                                    <a:latin typeface="Cambria Math" panose="02040503050406030204" pitchFamily="18" charset="0"/>
                                    <a:ea typeface="Verdana" panose="020B0604030504040204" pitchFamily="34" charset="0"/>
                                    <a:cs typeface="Times New Roman" panose="02020603050405020304" pitchFamily="18" charset="0"/>
                                  </a:rPr>
                                  <m:t>𝑐</m:t>
                                </m:r>
                              </m:e>
                            </m:mr>
                          </m:m>
                        </m:e>
                      </m:d>
                    </m:oMath>
                  </m:oMathPara>
                </a14:m>
                <a:endParaRPr lang="en-US" sz="900" dirty="0">
                  <a:effectLst/>
                  <a:latin typeface="Calibri" panose="020F0502020204030204" pitchFamily="34" charset="0"/>
                  <a:ea typeface="Verdana" panose="020B0604030504040204" pitchFamily="34" charset="0"/>
                  <a:cs typeface="Times New Roman" panose="02020603050405020304" pitchFamily="18" charset="0"/>
                </a:endParaRPr>
              </a:p>
              <a:p>
                <a:pPr>
                  <a:spcBef>
                    <a:spcPts val="900"/>
                  </a:spcBef>
                  <a:spcAft>
                    <a:spcPts val="900"/>
                  </a:spcAft>
                </a:pPr>
                <a:r>
                  <a:rPr lang="en-US" sz="900" dirty="0">
                    <a:effectLst/>
                    <a:latin typeface="Calibri" panose="020F0502020204030204" pitchFamily="34" charset="0"/>
                    <a:ea typeface="Verdana" panose="020B0604030504040204" pitchFamily="34" charset="0"/>
                    <a:cs typeface="Times New Roman" panose="02020603050405020304" pitchFamily="18" charset="0"/>
                  </a:rPr>
                  <a:t>We assume </a:t>
                </a:r>
                <a14:m>
                  <m:oMath xmlns:m="http://schemas.openxmlformats.org/officeDocument/2006/math">
                    <m:d>
                      <m:d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dPr>
                      <m:e>
                        <m:r>
                          <a:rPr lang="en-US" sz="900" i="1">
                            <a:effectLst/>
                            <a:latin typeface="Cambria Math" panose="02040503050406030204" pitchFamily="18" charset="0"/>
                            <a:ea typeface="Verdana" panose="020B0604030504040204" pitchFamily="34" charset="0"/>
                            <a:cs typeface="Times New Roman" panose="02020603050405020304" pitchFamily="18" charset="0"/>
                          </a:rPr>
                          <m:t>𝑃</m:t>
                        </m:r>
                      </m:e>
                    </m:d>
                  </m:oMath>
                </a14:m>
                <a:r>
                  <a:rPr lang="en-US" sz="900" dirty="0">
                    <a:effectLst/>
                    <a:latin typeface="Calibri" panose="020F0502020204030204" pitchFamily="34" charset="0"/>
                    <a:ea typeface="Verdana" panose="020B0604030504040204" pitchFamily="34" charset="0"/>
                    <a:cs typeface="Times New Roman" panose="02020603050405020304" pitchFamily="18" charset="0"/>
                  </a:rPr>
                  <a:t> has the following form:</a:t>
                </a:r>
                <a:endParaRPr lang="en-GB" sz="900" dirty="0">
                  <a:effectLst/>
                  <a:latin typeface="Calibri" panose="020F0502020204030204" pitchFamily="34" charset="0"/>
                  <a:ea typeface="Verdana" panose="020B0604030504040204" pitchFamily="34"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sz="900" i="1">
                          <a:effectLst/>
                          <a:latin typeface="Cambria Math" panose="02040503050406030204" pitchFamily="18" charset="0"/>
                          <a:ea typeface="Verdana" panose="020B0604030504040204" pitchFamily="34" charset="0"/>
                          <a:cs typeface="Times New Roman" panose="02020603050405020304" pitchFamily="18" charset="0"/>
                        </a:rPr>
                        <m:t>𝑃</m:t>
                      </m:r>
                      <m:r>
                        <a:rPr lang="en-US" sz="900">
                          <a:effectLst/>
                          <a:latin typeface="Cambria Math" panose="02040503050406030204" pitchFamily="18" charset="0"/>
                          <a:ea typeface="Verdana" panose="020B0604030504040204" pitchFamily="34" charset="0"/>
                          <a:cs typeface="Times New Roman" panose="02020603050405020304" pitchFamily="18" charset="0"/>
                        </a:rPr>
                        <m:t>=</m:t>
                      </m:r>
                      <m:d>
                        <m:dPr>
                          <m:begChr m:val="["/>
                          <m:endChr m:val="]"/>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dPr>
                        <m:e>
                          <m:m>
                            <m:mPr>
                              <m:plcHide m:val="on"/>
                              <m:mcs>
                                <m:mc>
                                  <m:mcPr>
                                    <m:count m:val="6"/>
                                    <m:mcJc m:val="center"/>
                                  </m:mcPr>
                                </m:mc>
                              </m:mcs>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mPr>
                            <m:mr>
                              <m:e>
                                <m:sSub>
                                  <m:sSub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900" i="1">
                                        <a:effectLst/>
                                        <a:latin typeface="Cambria Math" panose="02040503050406030204" pitchFamily="18" charset="0"/>
                                        <a:ea typeface="Verdana" panose="020B0604030504040204" pitchFamily="34" charset="0"/>
                                        <a:cs typeface="Times New Roman" panose="02020603050405020304" pitchFamily="18" charset="0"/>
                                      </a:rPr>
                                      <m:t>𝑝</m:t>
                                    </m:r>
                                  </m:e>
                                  <m:sub>
                                    <m:r>
                                      <a:rPr lang="en-US" sz="900" i="1">
                                        <a:effectLst/>
                                        <a:latin typeface="Cambria Math" panose="02040503050406030204" pitchFamily="18" charset="0"/>
                                        <a:ea typeface="Verdana" panose="020B0604030504040204" pitchFamily="34" charset="0"/>
                                        <a:cs typeface="Times New Roman" panose="02020603050405020304" pitchFamily="18" charset="0"/>
                                      </a:rPr>
                                      <m:t>1</m:t>
                                    </m:r>
                                  </m:sub>
                                </m:sSub>
                              </m:e>
                              <m:e>
                                <m:d>
                                  <m:d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dPr>
                                  <m:e>
                                    <m:r>
                                      <a:rPr lang="en-US" sz="900" i="1">
                                        <a:effectLst/>
                                        <a:latin typeface="Cambria Math" panose="02040503050406030204" pitchFamily="18" charset="0"/>
                                        <a:ea typeface="Verdana" panose="020B0604030504040204" pitchFamily="34" charset="0"/>
                                        <a:cs typeface="Times New Roman" panose="02020603050405020304" pitchFamily="18" charset="0"/>
                                      </a:rPr>
                                      <m:t>𝑢</m:t>
                                    </m:r>
                                    <m:r>
                                      <a:rPr lang="en-US" sz="900">
                                        <a:effectLst/>
                                        <a:latin typeface="Cambria Math" panose="02040503050406030204" pitchFamily="18" charset="0"/>
                                        <a:ea typeface="Verdana" panose="020B0604030504040204" pitchFamily="34" charset="0"/>
                                        <a:cs typeface="Times New Roman" panose="02020603050405020304" pitchFamily="18" charset="0"/>
                                      </a:rPr>
                                      <m:t>+</m:t>
                                    </m:r>
                                    <m:r>
                                      <a:rPr lang="en-US" sz="900" i="1">
                                        <a:effectLst/>
                                        <a:latin typeface="Cambria Math" panose="02040503050406030204" pitchFamily="18" charset="0"/>
                                        <a:ea typeface="Verdana" panose="020B0604030504040204" pitchFamily="34" charset="0"/>
                                        <a:cs typeface="Times New Roman" panose="02020603050405020304" pitchFamily="18" charset="0"/>
                                      </a:rPr>
                                      <m:t>1</m:t>
                                    </m:r>
                                  </m:e>
                                </m:d>
                                <m:sSub>
                                  <m:sSub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900" i="1">
                                        <a:effectLst/>
                                        <a:latin typeface="Cambria Math" panose="02040503050406030204" pitchFamily="18" charset="0"/>
                                        <a:ea typeface="Verdana" panose="020B0604030504040204" pitchFamily="34" charset="0"/>
                                        <a:cs typeface="Times New Roman" panose="02020603050405020304" pitchFamily="18" charset="0"/>
                                      </a:rPr>
                                      <m:t>𝑝</m:t>
                                    </m:r>
                                  </m:e>
                                  <m:sub>
                                    <m:r>
                                      <a:rPr lang="en-US" sz="900" i="1">
                                        <a:effectLst/>
                                        <a:latin typeface="Cambria Math" panose="02040503050406030204" pitchFamily="18" charset="0"/>
                                        <a:ea typeface="Verdana" panose="020B0604030504040204" pitchFamily="34" charset="0"/>
                                        <a:cs typeface="Times New Roman" panose="02020603050405020304" pitchFamily="18" charset="0"/>
                                      </a:rPr>
                                      <m:t>1</m:t>
                                    </m:r>
                                  </m:sub>
                                </m:sSub>
                                <m:sSub>
                                  <m:sSub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900" i="1">
                                        <a:effectLst/>
                                        <a:latin typeface="Cambria Math" panose="02040503050406030204" pitchFamily="18" charset="0"/>
                                        <a:ea typeface="Verdana" panose="020B0604030504040204" pitchFamily="34" charset="0"/>
                                        <a:cs typeface="Times New Roman" panose="02020603050405020304" pitchFamily="18" charset="0"/>
                                      </a:rPr>
                                      <m:t>𝑎</m:t>
                                    </m:r>
                                  </m:e>
                                  <m:sub>
                                    <m:r>
                                      <a:rPr lang="en-US" sz="900" i="1">
                                        <a:effectLst/>
                                        <a:latin typeface="Cambria Math" panose="02040503050406030204" pitchFamily="18" charset="0"/>
                                        <a:ea typeface="Verdana" panose="020B0604030504040204" pitchFamily="34" charset="0"/>
                                        <a:cs typeface="Times New Roman" panose="02020603050405020304" pitchFamily="18" charset="0"/>
                                      </a:rPr>
                                      <m:t>1</m:t>
                                    </m:r>
                                  </m:sub>
                                </m:sSub>
                              </m:e>
                              <m:e>
                                <m:r>
                                  <a:rPr lang="en-US" sz="900" i="1">
                                    <a:effectLst/>
                                    <a:latin typeface="Cambria Math" panose="02040503050406030204" pitchFamily="18" charset="0"/>
                                    <a:ea typeface="Verdana" panose="020B0604030504040204" pitchFamily="34" charset="0"/>
                                    <a:cs typeface="Times New Roman" panose="02020603050405020304" pitchFamily="18" charset="0"/>
                                  </a:rPr>
                                  <m:t>0</m:t>
                                </m:r>
                              </m:e>
                              <m:e>
                                <m:r>
                                  <a:rPr lang="en-US" sz="900">
                                    <a:effectLst/>
                                    <a:latin typeface="Cambria Math" panose="02040503050406030204" pitchFamily="18" charset="0"/>
                                    <a:ea typeface="Verdana" panose="020B0604030504040204" pitchFamily="34" charset="0"/>
                                    <a:cs typeface="Times New Roman" panose="02020603050405020304" pitchFamily="18" charset="0"/>
                                  </a:rPr>
                                  <m:t>⋯</m:t>
                                </m:r>
                              </m:e>
                              <m:e>
                                <m:r>
                                  <a:rPr lang="en-US" sz="900" i="1">
                                    <a:effectLst/>
                                    <a:latin typeface="Cambria Math" panose="02040503050406030204" pitchFamily="18" charset="0"/>
                                    <a:ea typeface="Verdana" panose="020B0604030504040204" pitchFamily="34" charset="0"/>
                                    <a:cs typeface="Times New Roman" panose="02020603050405020304" pitchFamily="18" charset="0"/>
                                  </a:rPr>
                                  <m:t>0</m:t>
                                </m:r>
                              </m:e>
                              <m:e>
                                <m:r>
                                  <a:rPr lang="en-US" sz="900" i="1">
                                    <a:effectLst/>
                                    <a:latin typeface="Cambria Math" panose="02040503050406030204" pitchFamily="18" charset="0"/>
                                    <a:ea typeface="Verdana" panose="020B0604030504040204" pitchFamily="34" charset="0"/>
                                    <a:cs typeface="Times New Roman" panose="02020603050405020304" pitchFamily="18" charset="0"/>
                                  </a:rPr>
                                  <m:t>0</m:t>
                                </m:r>
                              </m:e>
                            </m:mr>
                            <m:mr>
                              <m:e>
                                <m:sSub>
                                  <m:sSub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900" i="1">
                                        <a:effectLst/>
                                        <a:latin typeface="Cambria Math" panose="02040503050406030204" pitchFamily="18" charset="0"/>
                                        <a:ea typeface="Verdana" panose="020B0604030504040204" pitchFamily="34" charset="0"/>
                                        <a:cs typeface="Times New Roman" panose="02020603050405020304" pitchFamily="18" charset="0"/>
                                      </a:rPr>
                                      <m:t>𝑝</m:t>
                                    </m:r>
                                  </m:e>
                                  <m:sub>
                                    <m:r>
                                      <a:rPr lang="en-US" sz="900" i="1">
                                        <a:effectLst/>
                                        <a:latin typeface="Cambria Math" panose="02040503050406030204" pitchFamily="18" charset="0"/>
                                        <a:ea typeface="Verdana" panose="020B0604030504040204" pitchFamily="34" charset="0"/>
                                        <a:cs typeface="Times New Roman" panose="02020603050405020304" pitchFamily="18" charset="0"/>
                                      </a:rPr>
                                      <m:t>2</m:t>
                                    </m:r>
                                  </m:sub>
                                </m:sSub>
                                <m:sSub>
                                  <m:sSub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900" i="1">
                                        <a:effectLst/>
                                        <a:latin typeface="Cambria Math" panose="02040503050406030204" pitchFamily="18" charset="0"/>
                                        <a:ea typeface="Verdana" panose="020B0604030504040204" pitchFamily="34" charset="0"/>
                                        <a:cs typeface="Times New Roman" panose="02020603050405020304" pitchFamily="18" charset="0"/>
                                      </a:rPr>
                                      <m:t>𝑎</m:t>
                                    </m:r>
                                  </m:e>
                                  <m:sub>
                                    <m:r>
                                      <a:rPr lang="en-US" sz="900" i="1">
                                        <a:effectLst/>
                                        <a:latin typeface="Cambria Math" panose="02040503050406030204" pitchFamily="18" charset="0"/>
                                        <a:ea typeface="Verdana" panose="020B0604030504040204" pitchFamily="34" charset="0"/>
                                        <a:cs typeface="Times New Roman" panose="02020603050405020304" pitchFamily="18" charset="0"/>
                                      </a:rPr>
                                      <m:t>2</m:t>
                                    </m:r>
                                  </m:sub>
                                </m:sSub>
                              </m:e>
                              <m:e>
                                <m:sSub>
                                  <m:sSub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900" i="1">
                                        <a:effectLst/>
                                        <a:latin typeface="Cambria Math" panose="02040503050406030204" pitchFamily="18" charset="0"/>
                                        <a:ea typeface="Verdana" panose="020B0604030504040204" pitchFamily="34" charset="0"/>
                                        <a:cs typeface="Times New Roman" panose="02020603050405020304" pitchFamily="18" charset="0"/>
                                      </a:rPr>
                                      <m:t>𝑝</m:t>
                                    </m:r>
                                  </m:e>
                                  <m:sub>
                                    <m:r>
                                      <a:rPr lang="en-US" sz="900" i="1">
                                        <a:effectLst/>
                                        <a:latin typeface="Cambria Math" panose="02040503050406030204" pitchFamily="18" charset="0"/>
                                        <a:ea typeface="Verdana" panose="020B0604030504040204" pitchFamily="34" charset="0"/>
                                        <a:cs typeface="Times New Roman" panose="02020603050405020304" pitchFamily="18" charset="0"/>
                                      </a:rPr>
                                      <m:t>2</m:t>
                                    </m:r>
                                  </m:sub>
                                </m:sSub>
                              </m:e>
                              <m:e>
                                <m:r>
                                  <a:rPr lang="en-US" sz="900" i="1">
                                    <a:effectLst/>
                                    <a:latin typeface="Cambria Math" panose="02040503050406030204" pitchFamily="18" charset="0"/>
                                    <a:ea typeface="Verdana" panose="020B0604030504040204" pitchFamily="34" charset="0"/>
                                    <a:cs typeface="Times New Roman" panose="02020603050405020304" pitchFamily="18" charset="0"/>
                                  </a:rPr>
                                  <m:t>𝑢</m:t>
                                </m:r>
                                <m:sSub>
                                  <m:sSub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900" i="1">
                                        <a:effectLst/>
                                        <a:latin typeface="Cambria Math" panose="02040503050406030204" pitchFamily="18" charset="0"/>
                                        <a:ea typeface="Verdana" panose="020B0604030504040204" pitchFamily="34" charset="0"/>
                                        <a:cs typeface="Times New Roman" panose="02020603050405020304" pitchFamily="18" charset="0"/>
                                      </a:rPr>
                                      <m:t>𝑝</m:t>
                                    </m:r>
                                  </m:e>
                                  <m:sub>
                                    <m:r>
                                      <a:rPr lang="en-US" sz="900" i="1">
                                        <a:effectLst/>
                                        <a:latin typeface="Cambria Math" panose="02040503050406030204" pitchFamily="18" charset="0"/>
                                        <a:ea typeface="Verdana" panose="020B0604030504040204" pitchFamily="34" charset="0"/>
                                        <a:cs typeface="Times New Roman" panose="02020603050405020304" pitchFamily="18" charset="0"/>
                                      </a:rPr>
                                      <m:t>2</m:t>
                                    </m:r>
                                  </m:sub>
                                </m:sSub>
                                <m:sSub>
                                  <m:sSub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900" i="1">
                                        <a:effectLst/>
                                        <a:latin typeface="Cambria Math" panose="02040503050406030204" pitchFamily="18" charset="0"/>
                                        <a:ea typeface="Verdana" panose="020B0604030504040204" pitchFamily="34" charset="0"/>
                                        <a:cs typeface="Times New Roman" panose="02020603050405020304" pitchFamily="18" charset="0"/>
                                      </a:rPr>
                                      <m:t>𝑎</m:t>
                                    </m:r>
                                  </m:e>
                                  <m:sub>
                                    <m:r>
                                      <a:rPr lang="en-US" sz="900" i="1">
                                        <a:effectLst/>
                                        <a:latin typeface="Cambria Math" panose="02040503050406030204" pitchFamily="18" charset="0"/>
                                        <a:ea typeface="Verdana" panose="020B0604030504040204" pitchFamily="34" charset="0"/>
                                        <a:cs typeface="Times New Roman" panose="02020603050405020304" pitchFamily="18" charset="0"/>
                                      </a:rPr>
                                      <m:t>2</m:t>
                                    </m:r>
                                  </m:sub>
                                </m:sSub>
                              </m:e>
                              <m:e>
                                <m:r>
                                  <a:rPr lang="en-US" sz="900">
                                    <a:effectLst/>
                                    <a:latin typeface="Cambria Math" panose="02040503050406030204" pitchFamily="18" charset="0"/>
                                    <a:ea typeface="Verdana" panose="020B0604030504040204" pitchFamily="34" charset="0"/>
                                    <a:cs typeface="Times New Roman" panose="02020603050405020304" pitchFamily="18" charset="0"/>
                                  </a:rPr>
                                  <m:t>⋯</m:t>
                                </m:r>
                              </m:e>
                              <m:e>
                                <m:r>
                                  <a:rPr lang="en-US" sz="900" i="1">
                                    <a:effectLst/>
                                    <a:latin typeface="Cambria Math" panose="02040503050406030204" pitchFamily="18" charset="0"/>
                                    <a:ea typeface="Verdana" panose="020B0604030504040204" pitchFamily="34" charset="0"/>
                                    <a:cs typeface="Times New Roman" panose="02020603050405020304" pitchFamily="18" charset="0"/>
                                  </a:rPr>
                                  <m:t>0</m:t>
                                </m:r>
                              </m:e>
                              <m:e>
                                <m:r>
                                  <a:rPr lang="en-US" sz="900" i="1">
                                    <a:effectLst/>
                                    <a:latin typeface="Cambria Math" panose="02040503050406030204" pitchFamily="18" charset="0"/>
                                    <a:ea typeface="Verdana" panose="020B0604030504040204" pitchFamily="34" charset="0"/>
                                    <a:cs typeface="Times New Roman" panose="02020603050405020304" pitchFamily="18" charset="0"/>
                                  </a:rPr>
                                  <m:t>0</m:t>
                                </m:r>
                              </m:e>
                            </m:mr>
                            <m:mr>
                              <m:e>
                                <m:r>
                                  <a:rPr lang="en-US" sz="900" i="1">
                                    <a:effectLst/>
                                    <a:latin typeface="Cambria Math" panose="02040503050406030204" pitchFamily="18" charset="0"/>
                                    <a:ea typeface="Verdana" panose="020B0604030504040204" pitchFamily="34" charset="0"/>
                                    <a:cs typeface="Times New Roman" panose="02020603050405020304" pitchFamily="18" charset="0"/>
                                  </a:rPr>
                                  <m:t>0</m:t>
                                </m:r>
                              </m:e>
                              <m:e>
                                <m:sSub>
                                  <m:sSub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900" i="1">
                                        <a:effectLst/>
                                        <a:latin typeface="Cambria Math" panose="02040503050406030204" pitchFamily="18" charset="0"/>
                                        <a:ea typeface="Verdana" panose="020B0604030504040204" pitchFamily="34" charset="0"/>
                                        <a:cs typeface="Times New Roman" panose="02020603050405020304" pitchFamily="18" charset="0"/>
                                      </a:rPr>
                                      <m:t>𝑝</m:t>
                                    </m:r>
                                  </m:e>
                                  <m:sub>
                                    <m:r>
                                      <a:rPr lang="en-US" sz="900" i="1">
                                        <a:effectLst/>
                                        <a:latin typeface="Cambria Math" panose="02040503050406030204" pitchFamily="18" charset="0"/>
                                        <a:ea typeface="Verdana" panose="020B0604030504040204" pitchFamily="34" charset="0"/>
                                        <a:cs typeface="Times New Roman" panose="02020603050405020304" pitchFamily="18" charset="0"/>
                                      </a:rPr>
                                      <m:t>3</m:t>
                                    </m:r>
                                  </m:sub>
                                </m:sSub>
                                <m:sSub>
                                  <m:sSub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900" i="1">
                                        <a:effectLst/>
                                        <a:latin typeface="Cambria Math" panose="02040503050406030204" pitchFamily="18" charset="0"/>
                                        <a:ea typeface="Verdana" panose="020B0604030504040204" pitchFamily="34" charset="0"/>
                                        <a:cs typeface="Times New Roman" panose="02020603050405020304" pitchFamily="18" charset="0"/>
                                      </a:rPr>
                                      <m:t>𝑎</m:t>
                                    </m:r>
                                  </m:e>
                                  <m:sub>
                                    <m:r>
                                      <a:rPr lang="en-US" sz="900" i="1">
                                        <a:effectLst/>
                                        <a:latin typeface="Cambria Math" panose="02040503050406030204" pitchFamily="18" charset="0"/>
                                        <a:ea typeface="Verdana" panose="020B0604030504040204" pitchFamily="34" charset="0"/>
                                        <a:cs typeface="Times New Roman" panose="02020603050405020304" pitchFamily="18" charset="0"/>
                                      </a:rPr>
                                      <m:t>3</m:t>
                                    </m:r>
                                  </m:sub>
                                </m:sSub>
                              </m:e>
                              <m:e>
                                <m:sSub>
                                  <m:sSub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900" i="1">
                                        <a:effectLst/>
                                        <a:latin typeface="Cambria Math" panose="02040503050406030204" pitchFamily="18" charset="0"/>
                                        <a:ea typeface="Verdana" panose="020B0604030504040204" pitchFamily="34" charset="0"/>
                                        <a:cs typeface="Times New Roman" panose="02020603050405020304" pitchFamily="18" charset="0"/>
                                      </a:rPr>
                                      <m:t>𝑝</m:t>
                                    </m:r>
                                  </m:e>
                                  <m:sub>
                                    <m:r>
                                      <a:rPr lang="en-US" sz="900" i="1">
                                        <a:effectLst/>
                                        <a:latin typeface="Cambria Math" panose="02040503050406030204" pitchFamily="18" charset="0"/>
                                        <a:ea typeface="Verdana" panose="020B0604030504040204" pitchFamily="34" charset="0"/>
                                        <a:cs typeface="Times New Roman" panose="02020603050405020304" pitchFamily="18" charset="0"/>
                                      </a:rPr>
                                      <m:t>3</m:t>
                                    </m:r>
                                  </m:sub>
                                </m:sSub>
                              </m:e>
                              <m:e>
                                <m:r>
                                  <a:rPr lang="en-US" sz="900">
                                    <a:effectLst/>
                                    <a:latin typeface="Cambria Math" panose="02040503050406030204" pitchFamily="18" charset="0"/>
                                    <a:ea typeface="Verdana" panose="020B0604030504040204" pitchFamily="34" charset="0"/>
                                    <a:cs typeface="Times New Roman" panose="02020603050405020304" pitchFamily="18" charset="0"/>
                                  </a:rPr>
                                  <m:t>⋯</m:t>
                                </m:r>
                              </m:e>
                              <m:e>
                                <m:r>
                                  <a:rPr lang="en-US" sz="900" i="1">
                                    <a:effectLst/>
                                    <a:latin typeface="Cambria Math" panose="02040503050406030204" pitchFamily="18" charset="0"/>
                                    <a:ea typeface="Verdana" panose="020B0604030504040204" pitchFamily="34" charset="0"/>
                                    <a:cs typeface="Times New Roman" panose="02020603050405020304" pitchFamily="18" charset="0"/>
                                  </a:rPr>
                                  <m:t>0</m:t>
                                </m:r>
                              </m:e>
                              <m:e>
                                <m:r>
                                  <a:rPr lang="en-US" sz="900" i="1">
                                    <a:effectLst/>
                                    <a:latin typeface="Cambria Math" panose="02040503050406030204" pitchFamily="18" charset="0"/>
                                    <a:ea typeface="Verdana" panose="020B0604030504040204" pitchFamily="34" charset="0"/>
                                    <a:cs typeface="Times New Roman" panose="02020603050405020304" pitchFamily="18" charset="0"/>
                                  </a:rPr>
                                  <m:t>0</m:t>
                                </m:r>
                              </m:e>
                            </m:mr>
                            <m:mr>
                              <m:e>
                                <m:r>
                                  <a:rPr lang="en-US" sz="900">
                                    <a:effectLst/>
                                    <a:latin typeface="Cambria Math" panose="02040503050406030204" pitchFamily="18" charset="0"/>
                                    <a:ea typeface="Verdana" panose="020B0604030504040204" pitchFamily="34" charset="0"/>
                                    <a:cs typeface="Times New Roman" panose="02020603050405020304" pitchFamily="18" charset="0"/>
                                  </a:rPr>
                                  <m:t>⋮</m:t>
                                </m:r>
                              </m:e>
                              <m:e>
                                <m:r>
                                  <a:rPr lang="en-US" sz="900">
                                    <a:effectLst/>
                                    <a:latin typeface="Cambria Math" panose="02040503050406030204" pitchFamily="18" charset="0"/>
                                    <a:ea typeface="Verdana" panose="020B0604030504040204" pitchFamily="34" charset="0"/>
                                    <a:cs typeface="Times New Roman" panose="02020603050405020304" pitchFamily="18" charset="0"/>
                                  </a:rPr>
                                  <m:t>⋮</m:t>
                                </m:r>
                              </m:e>
                              <m:e>
                                <m:r>
                                  <a:rPr lang="en-US" sz="900">
                                    <a:effectLst/>
                                    <a:latin typeface="Cambria Math" panose="02040503050406030204" pitchFamily="18" charset="0"/>
                                    <a:ea typeface="Verdana" panose="020B0604030504040204" pitchFamily="34" charset="0"/>
                                    <a:cs typeface="Times New Roman" panose="02020603050405020304" pitchFamily="18" charset="0"/>
                                  </a:rPr>
                                  <m:t>⋮</m:t>
                                </m:r>
                              </m:e>
                              <m:e>
                                <m:r>
                                  <a:rPr lang="en-US" sz="900">
                                    <a:effectLst/>
                                    <a:latin typeface="Cambria Math" panose="02040503050406030204" pitchFamily="18" charset="0"/>
                                    <a:ea typeface="Verdana" panose="020B0604030504040204" pitchFamily="34" charset="0"/>
                                    <a:cs typeface="Times New Roman" panose="02020603050405020304" pitchFamily="18" charset="0"/>
                                  </a:rPr>
                                  <m:t>⋱</m:t>
                                </m:r>
                              </m:e>
                              <m:e>
                                <m:r>
                                  <a:rPr lang="en-US" sz="900">
                                    <a:effectLst/>
                                    <a:latin typeface="Cambria Math" panose="02040503050406030204" pitchFamily="18" charset="0"/>
                                    <a:ea typeface="Verdana" panose="020B0604030504040204" pitchFamily="34" charset="0"/>
                                    <a:cs typeface="Times New Roman" panose="02020603050405020304" pitchFamily="18" charset="0"/>
                                  </a:rPr>
                                  <m:t>⋮</m:t>
                                </m:r>
                              </m:e>
                              <m:e>
                                <m:r>
                                  <a:rPr lang="en-US" sz="900">
                                    <a:effectLst/>
                                    <a:latin typeface="Cambria Math" panose="02040503050406030204" pitchFamily="18" charset="0"/>
                                    <a:ea typeface="Verdana" panose="020B0604030504040204" pitchFamily="34" charset="0"/>
                                    <a:cs typeface="Times New Roman" panose="02020603050405020304" pitchFamily="18" charset="0"/>
                                  </a:rPr>
                                  <m:t>⋮</m:t>
                                </m:r>
                              </m:e>
                            </m:mr>
                            <m:mr>
                              <m:e>
                                <m:r>
                                  <a:rPr lang="en-US" sz="900" i="1">
                                    <a:effectLst/>
                                    <a:latin typeface="Cambria Math" panose="02040503050406030204" pitchFamily="18" charset="0"/>
                                    <a:ea typeface="Verdana" panose="020B0604030504040204" pitchFamily="34" charset="0"/>
                                    <a:cs typeface="Times New Roman" panose="02020603050405020304" pitchFamily="18" charset="0"/>
                                  </a:rPr>
                                  <m:t>0</m:t>
                                </m:r>
                              </m:e>
                              <m:e>
                                <m:r>
                                  <a:rPr lang="en-US" sz="900" i="1">
                                    <a:effectLst/>
                                    <a:latin typeface="Cambria Math" panose="02040503050406030204" pitchFamily="18" charset="0"/>
                                    <a:ea typeface="Verdana" panose="020B0604030504040204" pitchFamily="34" charset="0"/>
                                    <a:cs typeface="Times New Roman" panose="02020603050405020304" pitchFamily="18" charset="0"/>
                                  </a:rPr>
                                  <m:t>0</m:t>
                                </m:r>
                              </m:e>
                              <m:e>
                                <m:r>
                                  <a:rPr lang="en-US" sz="900" i="1">
                                    <a:effectLst/>
                                    <a:latin typeface="Cambria Math" panose="02040503050406030204" pitchFamily="18" charset="0"/>
                                    <a:ea typeface="Verdana" panose="020B0604030504040204" pitchFamily="34" charset="0"/>
                                    <a:cs typeface="Times New Roman" panose="02020603050405020304" pitchFamily="18" charset="0"/>
                                  </a:rPr>
                                  <m:t>0</m:t>
                                </m:r>
                              </m:e>
                              <m:e>
                                <m:r>
                                  <a:rPr lang="en-US" sz="900">
                                    <a:effectLst/>
                                    <a:latin typeface="Cambria Math" panose="02040503050406030204" pitchFamily="18" charset="0"/>
                                    <a:ea typeface="Verdana" panose="020B0604030504040204" pitchFamily="34" charset="0"/>
                                    <a:cs typeface="Times New Roman" panose="02020603050405020304" pitchFamily="18" charset="0"/>
                                  </a:rPr>
                                  <m:t>⋯</m:t>
                                </m:r>
                              </m:e>
                              <m:e>
                                <m:sSub>
                                  <m:sSub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900" i="1">
                                        <a:effectLst/>
                                        <a:latin typeface="Cambria Math" panose="02040503050406030204" pitchFamily="18" charset="0"/>
                                        <a:ea typeface="Verdana" panose="020B0604030504040204" pitchFamily="34" charset="0"/>
                                        <a:cs typeface="Times New Roman" panose="02020603050405020304" pitchFamily="18" charset="0"/>
                                      </a:rPr>
                                      <m:t>𝑝</m:t>
                                    </m:r>
                                  </m:e>
                                  <m:sub>
                                    <m:r>
                                      <a:rPr lang="en-US" sz="900" i="1">
                                        <a:effectLst/>
                                        <a:latin typeface="Cambria Math" panose="02040503050406030204" pitchFamily="18" charset="0"/>
                                        <a:ea typeface="Verdana" panose="020B0604030504040204" pitchFamily="34" charset="0"/>
                                        <a:cs typeface="Times New Roman" panose="02020603050405020304" pitchFamily="18" charset="0"/>
                                      </a:rPr>
                                      <m:t>𝑛</m:t>
                                    </m:r>
                                    <m:r>
                                      <a:rPr lang="en-US" sz="900" i="1">
                                        <a:effectLst/>
                                        <a:latin typeface="Cambria Math" panose="02040503050406030204" pitchFamily="18" charset="0"/>
                                        <a:ea typeface="Verdana" panose="020B0604030504040204" pitchFamily="34" charset="0"/>
                                        <a:cs typeface="Times New Roman" panose="02020603050405020304" pitchFamily="18" charset="0"/>
                                      </a:rPr>
                                      <m:t>−1</m:t>
                                    </m:r>
                                  </m:sub>
                                </m:sSub>
                              </m:e>
                              <m:e>
                                <m:r>
                                  <a:rPr lang="en-US" sz="900" i="1">
                                    <a:effectLst/>
                                    <a:latin typeface="Cambria Math" panose="02040503050406030204" pitchFamily="18" charset="0"/>
                                    <a:ea typeface="Verdana" panose="020B0604030504040204" pitchFamily="34" charset="0"/>
                                    <a:cs typeface="Times New Roman" panose="02020603050405020304" pitchFamily="18" charset="0"/>
                                  </a:rPr>
                                  <m:t>𝑢</m:t>
                                </m:r>
                                <m:sSub>
                                  <m:sSub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900" i="1">
                                        <a:effectLst/>
                                        <a:latin typeface="Cambria Math" panose="02040503050406030204" pitchFamily="18" charset="0"/>
                                        <a:ea typeface="Verdana" panose="020B0604030504040204" pitchFamily="34" charset="0"/>
                                        <a:cs typeface="Times New Roman" panose="02020603050405020304" pitchFamily="18" charset="0"/>
                                      </a:rPr>
                                      <m:t>𝑝</m:t>
                                    </m:r>
                                  </m:e>
                                  <m:sub>
                                    <m:r>
                                      <a:rPr lang="en-US" sz="900" i="1">
                                        <a:effectLst/>
                                        <a:latin typeface="Cambria Math" panose="02040503050406030204" pitchFamily="18" charset="0"/>
                                        <a:ea typeface="Verdana" panose="020B0604030504040204" pitchFamily="34" charset="0"/>
                                        <a:cs typeface="Times New Roman" panose="02020603050405020304" pitchFamily="18" charset="0"/>
                                      </a:rPr>
                                      <m:t>𝑛</m:t>
                                    </m:r>
                                    <m:r>
                                      <a:rPr lang="en-US" sz="900" i="1">
                                        <a:effectLst/>
                                        <a:latin typeface="Cambria Math" panose="02040503050406030204" pitchFamily="18" charset="0"/>
                                        <a:ea typeface="Verdana" panose="020B0604030504040204" pitchFamily="34" charset="0"/>
                                        <a:cs typeface="Times New Roman" panose="02020603050405020304" pitchFamily="18" charset="0"/>
                                      </a:rPr>
                                      <m:t>−1</m:t>
                                    </m:r>
                                  </m:sub>
                                </m:sSub>
                                <m:sSub>
                                  <m:sSub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900" i="1">
                                        <a:effectLst/>
                                        <a:latin typeface="Cambria Math" panose="02040503050406030204" pitchFamily="18" charset="0"/>
                                        <a:ea typeface="Verdana" panose="020B0604030504040204" pitchFamily="34" charset="0"/>
                                        <a:cs typeface="Times New Roman" panose="02020603050405020304" pitchFamily="18" charset="0"/>
                                      </a:rPr>
                                      <m:t>𝑎</m:t>
                                    </m:r>
                                  </m:e>
                                  <m:sub>
                                    <m:r>
                                      <a:rPr lang="en-US" sz="900" i="1">
                                        <a:effectLst/>
                                        <a:latin typeface="Cambria Math" panose="02040503050406030204" pitchFamily="18" charset="0"/>
                                        <a:ea typeface="Verdana" panose="020B0604030504040204" pitchFamily="34" charset="0"/>
                                        <a:cs typeface="Times New Roman" panose="02020603050405020304" pitchFamily="18" charset="0"/>
                                      </a:rPr>
                                      <m:t>𝑛</m:t>
                                    </m:r>
                                    <m:r>
                                      <a:rPr lang="en-US" sz="900" i="1">
                                        <a:effectLst/>
                                        <a:latin typeface="Cambria Math" panose="02040503050406030204" pitchFamily="18" charset="0"/>
                                        <a:ea typeface="Verdana" panose="020B0604030504040204" pitchFamily="34" charset="0"/>
                                        <a:cs typeface="Times New Roman" panose="02020603050405020304" pitchFamily="18" charset="0"/>
                                      </a:rPr>
                                      <m:t>−1</m:t>
                                    </m:r>
                                  </m:sub>
                                </m:sSub>
                              </m:e>
                            </m:mr>
                            <m:mr>
                              <m:e>
                                <m:r>
                                  <a:rPr lang="en-US" sz="900" i="1">
                                    <a:effectLst/>
                                    <a:latin typeface="Cambria Math" panose="02040503050406030204" pitchFamily="18" charset="0"/>
                                    <a:ea typeface="Verdana" panose="020B0604030504040204" pitchFamily="34" charset="0"/>
                                    <a:cs typeface="Times New Roman" panose="02020603050405020304" pitchFamily="18" charset="0"/>
                                  </a:rPr>
                                  <m:t>0</m:t>
                                </m:r>
                              </m:e>
                              <m:e>
                                <m:r>
                                  <a:rPr lang="en-US" sz="900" i="1">
                                    <a:effectLst/>
                                    <a:latin typeface="Cambria Math" panose="02040503050406030204" pitchFamily="18" charset="0"/>
                                    <a:ea typeface="Verdana" panose="020B0604030504040204" pitchFamily="34" charset="0"/>
                                    <a:cs typeface="Times New Roman" panose="02020603050405020304" pitchFamily="18" charset="0"/>
                                  </a:rPr>
                                  <m:t>0</m:t>
                                </m:r>
                              </m:e>
                              <m:e>
                                <m:r>
                                  <a:rPr lang="en-US" sz="900" i="1">
                                    <a:effectLst/>
                                    <a:latin typeface="Cambria Math" panose="02040503050406030204" pitchFamily="18" charset="0"/>
                                    <a:ea typeface="Verdana" panose="020B0604030504040204" pitchFamily="34" charset="0"/>
                                    <a:cs typeface="Times New Roman" panose="02020603050405020304" pitchFamily="18" charset="0"/>
                                  </a:rPr>
                                  <m:t>0</m:t>
                                </m:r>
                              </m:e>
                              <m:e>
                                <m:r>
                                  <a:rPr lang="en-US" sz="900">
                                    <a:effectLst/>
                                    <a:latin typeface="Cambria Math" panose="02040503050406030204" pitchFamily="18" charset="0"/>
                                    <a:ea typeface="Verdana" panose="020B0604030504040204" pitchFamily="34" charset="0"/>
                                    <a:cs typeface="Times New Roman" panose="02020603050405020304" pitchFamily="18" charset="0"/>
                                  </a:rPr>
                                  <m:t>⋯</m:t>
                                </m:r>
                              </m:e>
                              <m:e>
                                <m:d>
                                  <m:d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dPr>
                                  <m:e>
                                    <m:r>
                                      <a:rPr lang="en-US" sz="900" i="1">
                                        <a:effectLst/>
                                        <a:latin typeface="Cambria Math" panose="02040503050406030204" pitchFamily="18" charset="0"/>
                                        <a:ea typeface="Verdana" panose="020B0604030504040204" pitchFamily="34" charset="0"/>
                                        <a:cs typeface="Times New Roman" panose="02020603050405020304" pitchFamily="18" charset="0"/>
                                      </a:rPr>
                                      <m:t>1</m:t>
                                    </m:r>
                                    <m:r>
                                      <a:rPr lang="en-US" sz="900">
                                        <a:effectLst/>
                                        <a:latin typeface="Cambria Math" panose="02040503050406030204" pitchFamily="18" charset="0"/>
                                        <a:ea typeface="Verdana" panose="020B0604030504040204" pitchFamily="34" charset="0"/>
                                        <a:cs typeface="Times New Roman" panose="02020603050405020304" pitchFamily="18" charset="0"/>
                                      </a:rPr>
                                      <m:t>+</m:t>
                                    </m:r>
                                    <m:r>
                                      <a:rPr lang="en-US" sz="900" i="1">
                                        <a:effectLst/>
                                        <a:latin typeface="Cambria Math" panose="02040503050406030204" pitchFamily="18" charset="0"/>
                                        <a:ea typeface="Verdana" panose="020B0604030504040204" pitchFamily="34" charset="0"/>
                                        <a:cs typeface="Times New Roman" panose="02020603050405020304" pitchFamily="18" charset="0"/>
                                      </a:rPr>
                                      <m:t>𝑢</m:t>
                                    </m:r>
                                  </m:e>
                                </m:d>
                                <m:sSub>
                                  <m:sSub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900" i="1">
                                        <a:effectLst/>
                                        <a:latin typeface="Cambria Math" panose="02040503050406030204" pitchFamily="18" charset="0"/>
                                        <a:ea typeface="Verdana" panose="020B0604030504040204" pitchFamily="34" charset="0"/>
                                        <a:cs typeface="Times New Roman" panose="02020603050405020304" pitchFamily="18" charset="0"/>
                                      </a:rPr>
                                      <m:t>𝑝</m:t>
                                    </m:r>
                                  </m:e>
                                  <m:sub>
                                    <m:r>
                                      <a:rPr lang="en-US" sz="900" i="1">
                                        <a:effectLst/>
                                        <a:latin typeface="Cambria Math" panose="02040503050406030204" pitchFamily="18" charset="0"/>
                                        <a:ea typeface="Verdana" panose="020B0604030504040204" pitchFamily="34" charset="0"/>
                                        <a:cs typeface="Times New Roman" panose="02020603050405020304" pitchFamily="18" charset="0"/>
                                      </a:rPr>
                                      <m:t>𝑛</m:t>
                                    </m:r>
                                  </m:sub>
                                </m:sSub>
                                <m:sSub>
                                  <m:sSub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900" i="1">
                                        <a:effectLst/>
                                        <a:latin typeface="Cambria Math" panose="02040503050406030204" pitchFamily="18" charset="0"/>
                                        <a:ea typeface="Verdana" panose="020B0604030504040204" pitchFamily="34" charset="0"/>
                                        <a:cs typeface="Times New Roman" panose="02020603050405020304" pitchFamily="18" charset="0"/>
                                      </a:rPr>
                                      <m:t>𝑎</m:t>
                                    </m:r>
                                  </m:e>
                                  <m:sub>
                                    <m:r>
                                      <a:rPr lang="en-US" sz="900" i="1">
                                        <a:effectLst/>
                                        <a:latin typeface="Cambria Math" panose="02040503050406030204" pitchFamily="18" charset="0"/>
                                        <a:ea typeface="Verdana" panose="020B0604030504040204" pitchFamily="34" charset="0"/>
                                        <a:cs typeface="Times New Roman" panose="02020603050405020304" pitchFamily="18" charset="0"/>
                                      </a:rPr>
                                      <m:t>𝑛</m:t>
                                    </m:r>
                                  </m:sub>
                                </m:sSub>
                              </m:e>
                              <m:e>
                                <m:sSub>
                                  <m:sSubPr>
                                    <m:ctrlPr>
                                      <a:rPr lang="en-GB" sz="9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900" i="1">
                                        <a:effectLst/>
                                        <a:latin typeface="Cambria Math" panose="02040503050406030204" pitchFamily="18" charset="0"/>
                                        <a:ea typeface="Verdana" panose="020B0604030504040204" pitchFamily="34" charset="0"/>
                                        <a:cs typeface="Times New Roman" panose="02020603050405020304" pitchFamily="18" charset="0"/>
                                      </a:rPr>
                                      <m:t>𝑝</m:t>
                                    </m:r>
                                  </m:e>
                                  <m:sub>
                                    <m:r>
                                      <a:rPr lang="en-US" sz="900" i="1">
                                        <a:effectLst/>
                                        <a:latin typeface="Cambria Math" panose="02040503050406030204" pitchFamily="18" charset="0"/>
                                        <a:ea typeface="Verdana" panose="020B0604030504040204" pitchFamily="34" charset="0"/>
                                        <a:cs typeface="Times New Roman" panose="02020603050405020304" pitchFamily="18" charset="0"/>
                                      </a:rPr>
                                      <m:t>𝑛</m:t>
                                    </m:r>
                                  </m:sub>
                                </m:sSub>
                              </m:e>
                            </m:mr>
                          </m:m>
                        </m:e>
                      </m:d>
                    </m:oMath>
                  </m:oMathPara>
                </a14:m>
                <a:endParaRPr kumimoji="0" lang="en-US" sz="900" b="0" i="0" u="none" strike="noStrike" kern="1200" cap="none" spc="0" normalizeH="0" baseline="0" noProof="0" dirty="0">
                  <a:ln>
                    <a:noFill/>
                  </a:ln>
                  <a:solidFill>
                    <a:schemeClr val="tx1"/>
                  </a:solidFill>
                  <a:effectLst/>
                  <a:uLnTx/>
                  <a:uFillTx/>
                  <a:latin typeface="Calibri Light" panose="020F0302020204030204" pitchFamily="34" charset="0"/>
                  <a:cs typeface="Calibri Light" panose="020F0302020204030204" pitchFamily="34" charset="0"/>
                </a:endParaRPr>
              </a:p>
              <a:p>
                <a:pPr marL="0" marR="0" lvl="0" indent="0" algn="l" defTabSz="1219170" rtl="0" eaLnBrk="1" fontAlgn="auto" latinLnBrk="0" hangingPunct="1">
                  <a:lnSpc>
                    <a:spcPct val="100000"/>
                  </a:lnSpc>
                  <a:spcBef>
                    <a:spcPts val="600"/>
                  </a:spcBef>
                  <a:spcAft>
                    <a:spcPts val="0"/>
                  </a:spcAft>
                  <a:buClrTx/>
                  <a:buSzPct val="100000"/>
                  <a:buFontTx/>
                  <a:buNone/>
                  <a:tabLst/>
                  <a:defRPr/>
                </a:pPr>
                <a:endParaRPr kumimoji="0" lang="en-US" sz="900" b="0" i="0" u="none" strike="noStrike" kern="1200" cap="none" spc="0" normalizeH="0" baseline="0" noProof="0" dirty="0">
                  <a:ln>
                    <a:noFill/>
                  </a:ln>
                  <a:solidFill>
                    <a:schemeClr val="tx1"/>
                  </a:solidFill>
                  <a:effectLst/>
                  <a:uLnTx/>
                  <a:uFillTx/>
                  <a:latin typeface="Calibri Light" panose="020F0302020204030204" pitchFamily="34" charset="0"/>
                  <a:cs typeface="Calibri Light" panose="020F0302020204030204" pitchFamily="34" charset="0"/>
                </a:endParaRPr>
              </a:p>
            </p:txBody>
          </p:sp>
        </mc:Choice>
        <mc:Fallback xmlns="">
          <p:sp>
            <p:nvSpPr>
              <p:cNvPr id="7" name="Rectangle 6">
                <a:extLst>
                  <a:ext uri="{FF2B5EF4-FFF2-40B4-BE49-F238E27FC236}">
                    <a16:creationId xmlns:a16="http://schemas.microsoft.com/office/drawing/2014/main" id="{7333B0A8-B959-5501-E170-A35968837CF0}"/>
                  </a:ext>
                </a:extLst>
              </p:cNvPr>
              <p:cNvSpPr>
                <a:spLocks noRot="1" noChangeAspect="1" noMove="1" noResize="1" noEditPoints="1" noAdjustHandles="1" noChangeArrowheads="1" noChangeShapeType="1" noTextEdit="1"/>
              </p:cNvSpPr>
              <p:nvPr/>
            </p:nvSpPr>
            <p:spPr bwMode="gray">
              <a:xfrm>
                <a:off x="421173" y="2009411"/>
                <a:ext cx="4771500" cy="4111900"/>
              </a:xfrm>
              <a:prstGeom prst="rect">
                <a:avLst/>
              </a:prstGeom>
              <a:blipFill>
                <a:blip r:embed="rId4"/>
                <a:stretch>
                  <a:fillRect/>
                </a:stretch>
              </a:blipFill>
              <a:ln w="9525" algn="ctr">
                <a:solidFill>
                  <a:srgbClr val="000000"/>
                </a:solidFill>
                <a:prstDash val="sysDash"/>
                <a:miter lim="800000"/>
                <a:headEnd/>
                <a:tailEnd/>
              </a:ln>
              <a:effectLst>
                <a:outerShdw blurRad="50800" dist="38100" dir="2700000" algn="tl"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1FFA9E2-2674-7AE1-1756-CA0CF15B4B08}"/>
                  </a:ext>
                </a:extLst>
              </p:cNvPr>
              <p:cNvSpPr/>
              <p:nvPr/>
            </p:nvSpPr>
            <p:spPr bwMode="gray">
              <a:xfrm>
                <a:off x="6420171" y="2009411"/>
                <a:ext cx="4771500" cy="4067899"/>
              </a:xfrm>
              <a:prstGeom prst="rect">
                <a:avLst/>
              </a:prstGeom>
              <a:solidFill>
                <a:schemeClr val="bg1">
                  <a:lumMod val="95000"/>
                </a:schemeClr>
              </a:solidFill>
              <a:ln w="9525" algn="ctr">
                <a:solidFill>
                  <a:srgbClr val="000000"/>
                </a:solidFill>
                <a:prstDash val="sysDash"/>
                <a:miter lim="800000"/>
                <a:headEnd/>
                <a:tailEnd/>
              </a:ln>
              <a:effectLst>
                <a:outerShdw blurRad="50800" dist="38100" dir="2700000" algn="tl" rotWithShape="0">
                  <a:prstClr val="black">
                    <a:alpha val="40000"/>
                  </a:prstClr>
                </a:outerShdw>
              </a:effectLst>
            </p:spPr>
            <p:txBody>
              <a:bodyPr wrap="square" lIns="88900" tIns="88900" rIns="88900" bIns="88900" rtlCol="0" anchor="ctr"/>
              <a:lstStyle/>
              <a:p>
                <a:pPr algn="just">
                  <a:spcBef>
                    <a:spcPts val="900"/>
                  </a:spcBef>
                  <a:spcAft>
                    <a:spcPts val="900"/>
                  </a:spcAft>
                </a:pPr>
                <a:r>
                  <a:rPr lang="en-US" sz="1000" dirty="0">
                    <a:effectLst/>
                    <a:latin typeface="Calibri" panose="020F0502020204030204" pitchFamily="34" charset="0"/>
                    <a:ea typeface="Verdana" panose="020B0604030504040204" pitchFamily="34" charset="0"/>
                    <a:cs typeface="Times New Roman" panose="02020603050405020304" pitchFamily="18" charset="0"/>
                  </a:rPr>
                  <a:t>With </a:t>
                </a:r>
                <a14:m>
                  <m:oMath xmlns:m="http://schemas.openxmlformats.org/officeDocument/2006/math">
                    <m:d>
                      <m:dPr>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dPr>
                      <m:e>
                        <m:r>
                          <a:rPr lang="en-US" sz="1000" b="1" i="1">
                            <a:effectLst/>
                            <a:latin typeface="Cambria Math" panose="02040503050406030204" pitchFamily="18" charset="0"/>
                            <a:ea typeface="Verdana" panose="020B0604030504040204" pitchFamily="34" charset="0"/>
                            <a:cs typeface="Times New Roman" panose="02020603050405020304" pitchFamily="18" charset="0"/>
                          </a:rPr>
                          <m:t>𝐩</m:t>
                        </m:r>
                        <m:r>
                          <a:rPr lang="en-US" sz="1000">
                            <a:effectLst/>
                            <a:latin typeface="Cambria Math" panose="02040503050406030204" pitchFamily="18" charset="0"/>
                            <a:ea typeface="Verdana" panose="020B0604030504040204" pitchFamily="34" charset="0"/>
                            <a:cs typeface="Times New Roman" panose="02020603050405020304" pitchFamily="18" charset="0"/>
                          </a:rPr>
                          <m:t>∈</m:t>
                        </m:r>
                        <m:sSup>
                          <m:sSupPr>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sSupPr>
                          <m:e>
                            <m:r>
                              <a:rPr lang="en-US" sz="1000" i="1">
                                <a:effectLst/>
                                <a:latin typeface="Cambria Math" panose="02040503050406030204" pitchFamily="18" charset="0"/>
                                <a:ea typeface="Verdana" panose="020B0604030504040204" pitchFamily="34" charset="0"/>
                                <a:cs typeface="Times New Roman" panose="02020603050405020304" pitchFamily="18" charset="0"/>
                              </a:rPr>
                              <m:t>ℝ</m:t>
                            </m:r>
                          </m:e>
                          <m:sup>
                            <m:r>
                              <a:rPr lang="en-US" sz="1000" i="1">
                                <a:effectLst/>
                                <a:latin typeface="Cambria Math" panose="02040503050406030204" pitchFamily="18" charset="0"/>
                                <a:ea typeface="Verdana" panose="020B0604030504040204" pitchFamily="34" charset="0"/>
                                <a:cs typeface="Times New Roman" panose="02020603050405020304" pitchFamily="18" charset="0"/>
                              </a:rPr>
                              <m:t>𝑛</m:t>
                            </m:r>
                          </m:sup>
                        </m:sSup>
                      </m:e>
                    </m:d>
                    <m:r>
                      <a:rPr lang="en-US" sz="1000">
                        <a:effectLst/>
                        <a:latin typeface="Cambria Math" panose="02040503050406030204" pitchFamily="18" charset="0"/>
                        <a:ea typeface="Verdana" panose="020B0604030504040204" pitchFamily="34" charset="0"/>
                        <a:cs typeface="Times New Roman" panose="02020603050405020304" pitchFamily="18" charset="0"/>
                      </a:rPr>
                      <m:t>,</m:t>
                    </m:r>
                    <m:d>
                      <m:dPr>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dPr>
                      <m:e>
                        <m:r>
                          <a:rPr lang="en-US" sz="1000" b="1" i="1">
                            <a:effectLst/>
                            <a:latin typeface="Cambria Math" panose="02040503050406030204" pitchFamily="18" charset="0"/>
                            <a:ea typeface="Verdana" panose="020B0604030504040204" pitchFamily="34" charset="0"/>
                            <a:cs typeface="Times New Roman" panose="02020603050405020304" pitchFamily="18" charset="0"/>
                          </a:rPr>
                          <m:t>𝐚</m:t>
                        </m:r>
                        <m:r>
                          <a:rPr lang="en-US" sz="1000">
                            <a:effectLst/>
                            <a:latin typeface="Cambria Math" panose="02040503050406030204" pitchFamily="18" charset="0"/>
                            <a:ea typeface="Verdana" panose="020B0604030504040204" pitchFamily="34" charset="0"/>
                            <a:cs typeface="Times New Roman" panose="02020603050405020304" pitchFamily="18" charset="0"/>
                          </a:rPr>
                          <m:t>∈</m:t>
                        </m:r>
                        <m:sSup>
                          <m:sSupPr>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sSupPr>
                          <m:e>
                            <m:r>
                              <a:rPr lang="en-US" sz="1000" i="1">
                                <a:effectLst/>
                                <a:latin typeface="Cambria Math" panose="02040503050406030204" pitchFamily="18" charset="0"/>
                                <a:ea typeface="Verdana" panose="020B0604030504040204" pitchFamily="34" charset="0"/>
                                <a:cs typeface="Times New Roman" panose="02020603050405020304" pitchFamily="18" charset="0"/>
                              </a:rPr>
                              <m:t>ℝ</m:t>
                            </m:r>
                          </m:e>
                          <m:sup>
                            <m:r>
                              <a:rPr lang="en-US" sz="1000" i="1">
                                <a:effectLst/>
                                <a:latin typeface="Cambria Math" panose="02040503050406030204" pitchFamily="18" charset="0"/>
                                <a:ea typeface="Verdana" panose="020B0604030504040204" pitchFamily="34" charset="0"/>
                                <a:cs typeface="Times New Roman" panose="02020603050405020304" pitchFamily="18" charset="0"/>
                              </a:rPr>
                              <m:t>𝑛</m:t>
                            </m:r>
                          </m:sup>
                        </m:sSup>
                      </m:e>
                    </m:d>
                    <m:r>
                      <a:rPr lang="en-US" sz="1000">
                        <a:effectLst/>
                        <a:latin typeface="Cambria Math" panose="02040503050406030204" pitchFamily="18" charset="0"/>
                        <a:ea typeface="Verdana" panose="020B0604030504040204" pitchFamily="34" charset="0"/>
                        <a:cs typeface="Times New Roman" panose="02020603050405020304" pitchFamily="18" charset="0"/>
                      </a:rPr>
                      <m:t>,</m:t>
                    </m:r>
                    <m:r>
                      <a:rPr lang="en-US" sz="1000" i="1">
                        <a:effectLst/>
                        <a:latin typeface="Cambria Math" panose="02040503050406030204" pitchFamily="18" charset="0"/>
                        <a:ea typeface="Verdana" panose="020B0604030504040204" pitchFamily="34" charset="0"/>
                        <a:cs typeface="Times New Roman" panose="02020603050405020304" pitchFamily="18" charset="0"/>
                      </a:rPr>
                      <m:t>𝑎𝑛𝑑</m:t>
                    </m:r>
                    <m:d>
                      <m:dPr>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dPr>
                      <m:e>
                        <m:r>
                          <a:rPr lang="en-US" sz="1000" i="1">
                            <a:effectLst/>
                            <a:latin typeface="Cambria Math" panose="02040503050406030204" pitchFamily="18" charset="0"/>
                            <a:ea typeface="Verdana" panose="020B0604030504040204" pitchFamily="34" charset="0"/>
                            <a:cs typeface="Times New Roman" panose="02020603050405020304" pitchFamily="18" charset="0"/>
                          </a:rPr>
                          <m:t>𝑢</m:t>
                        </m:r>
                        <m:r>
                          <a:rPr lang="en-US" sz="1000">
                            <a:effectLst/>
                            <a:latin typeface="Cambria Math" panose="02040503050406030204" pitchFamily="18" charset="0"/>
                            <a:ea typeface="Verdana" panose="020B0604030504040204" pitchFamily="34" charset="0"/>
                            <a:cs typeface="Times New Roman" panose="02020603050405020304" pitchFamily="18" charset="0"/>
                          </a:rPr>
                          <m:t>∈</m:t>
                        </m:r>
                        <m:r>
                          <a:rPr lang="en-US" sz="1000" i="1">
                            <a:effectLst/>
                            <a:latin typeface="Cambria Math" panose="02040503050406030204" pitchFamily="18" charset="0"/>
                            <a:ea typeface="Verdana" panose="020B0604030504040204" pitchFamily="34" charset="0"/>
                            <a:cs typeface="Times New Roman" panose="02020603050405020304" pitchFamily="18" charset="0"/>
                          </a:rPr>
                          <m:t>ℝ</m:t>
                        </m:r>
                      </m:e>
                    </m:d>
                  </m:oMath>
                </a14:m>
                <a:r>
                  <a:rPr lang="en-US" sz="1000" dirty="0">
                    <a:effectLst/>
                    <a:latin typeface="Calibri" panose="020F0502020204030204" pitchFamily="34" charset="0"/>
                    <a:ea typeface="Verdana" panose="020B0604030504040204" pitchFamily="34" charset="0"/>
                    <a:cs typeface="Times New Roman" panose="02020603050405020304" pitchFamily="18" charset="0"/>
                  </a:rPr>
                  <a:t>.  In addition, we impose </a:t>
                </a:r>
                <a14:m>
                  <m:oMath xmlns:m="http://schemas.openxmlformats.org/officeDocument/2006/math">
                    <m:sSub>
                      <m:sSubPr>
                        <m:ctrlPr>
                          <a:rPr lang="en-US" sz="1000" b="0" i="1"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000" b="0" i="1" smtClean="0">
                            <a:effectLst/>
                            <a:latin typeface="Cambria Math" panose="02040503050406030204" pitchFamily="18" charset="0"/>
                            <a:ea typeface="Verdana" panose="020B0604030504040204" pitchFamily="34" charset="0"/>
                            <a:cs typeface="Times New Roman" panose="02020603050405020304" pitchFamily="18" charset="0"/>
                          </a:rPr>
                          <m:t>𝑝</m:t>
                        </m:r>
                      </m:e>
                      <m:sub>
                        <m:r>
                          <a:rPr lang="en-US" sz="1000" b="0" i="1" smtClean="0">
                            <a:effectLst/>
                            <a:latin typeface="Cambria Math" panose="02040503050406030204" pitchFamily="18" charset="0"/>
                            <a:ea typeface="Verdana" panose="020B0604030504040204" pitchFamily="34" charset="0"/>
                            <a:cs typeface="Times New Roman" panose="02020603050405020304" pitchFamily="18" charset="0"/>
                          </a:rPr>
                          <m:t>𝑖</m:t>
                        </m:r>
                      </m:sub>
                    </m:sSub>
                    <m:r>
                      <a:rPr lang="en-US" sz="1000" b="0" i="1" smtClean="0">
                        <a:effectLst/>
                        <a:latin typeface="Cambria Math" panose="02040503050406030204" pitchFamily="18" charset="0"/>
                        <a:ea typeface="Verdana" panose="020B0604030504040204" pitchFamily="34" charset="0"/>
                        <a:cs typeface="Times New Roman" panose="02020603050405020304" pitchFamily="18" charset="0"/>
                      </a:rPr>
                      <m:t> </m:t>
                    </m:r>
                    <m:r>
                      <a:rPr lang="en-US" sz="1000" b="0" i="1" smtClean="0">
                        <a:effectLst/>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0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000" b="0" i="1" smtClean="0">
                            <a:effectLst/>
                            <a:latin typeface="Cambria Math" panose="02040503050406030204" pitchFamily="18" charset="0"/>
                            <a:ea typeface="Cambria Math" panose="02040503050406030204" pitchFamily="18" charset="0"/>
                            <a:cs typeface="Times New Roman" panose="02020603050405020304" pitchFamily="18" charset="0"/>
                          </a:rPr>
                          <m:t>0, 1</m:t>
                        </m:r>
                      </m:e>
                    </m:d>
                    <m:r>
                      <a:rPr lang="en-US" sz="1000" b="0" i="1" smtClean="0">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0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0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sz="1000" b="0" i="1" smtClean="0">
                            <a:effectLst/>
                            <a:latin typeface="Cambria Math" panose="02040503050406030204" pitchFamily="18" charset="0"/>
                            <a:ea typeface="Cambria Math" panose="02040503050406030204" pitchFamily="18" charset="0"/>
                            <a:cs typeface="Times New Roman" panose="02020603050405020304" pitchFamily="18" charset="0"/>
                          </a:rPr>
                          <m:t>𝑎</m:t>
                        </m:r>
                      </m:e>
                      <m:sub>
                        <m:r>
                          <a:rPr lang="en-US" sz="1000" b="0" i="1" smtClean="0">
                            <a:effectLst/>
                            <a:latin typeface="Cambria Math" panose="02040503050406030204" pitchFamily="18" charset="0"/>
                            <a:ea typeface="Cambria Math" panose="02040503050406030204" pitchFamily="18" charset="0"/>
                            <a:cs typeface="Times New Roman" panose="02020603050405020304" pitchFamily="18" charset="0"/>
                          </a:rPr>
                          <m:t>𝑖</m:t>
                        </m:r>
                      </m:sub>
                    </m:sSub>
                    <m:r>
                      <a:rPr lang="en-US" sz="1000" b="0" i="1" smtClean="0">
                        <a:effectLst/>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US" sz="1000" b="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000" b="0" i="1" smtClean="0">
                            <a:effectLst/>
                            <a:latin typeface="Cambria Math" panose="02040503050406030204" pitchFamily="18" charset="0"/>
                            <a:ea typeface="Cambria Math" panose="02040503050406030204" pitchFamily="18" charset="0"/>
                            <a:cs typeface="Times New Roman" panose="02020603050405020304" pitchFamily="18" charset="0"/>
                          </a:rPr>
                          <m:t>0.05, 2</m:t>
                        </m:r>
                      </m:e>
                    </m:d>
                    <m:r>
                      <a:rPr lang="en-US" sz="10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sz="1000" b="0" i="1" smtClean="0">
                        <a:effectLst/>
                        <a:latin typeface="Cambria Math" panose="02040503050406030204" pitchFamily="18" charset="0"/>
                        <a:ea typeface="Cambria Math" panose="02040503050406030204" pitchFamily="18" charset="0"/>
                        <a:cs typeface="Times New Roman" panose="02020603050405020304" pitchFamily="18" charset="0"/>
                      </a:rPr>
                      <m:t>𝑎𝑛𝑑</m:t>
                    </m:r>
                    <m:r>
                      <a:rPr lang="en-US" sz="1000" b="0" i="1"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sz="1000" b="0" i="1" smtClean="0">
                        <a:effectLst/>
                        <a:latin typeface="Cambria Math" panose="02040503050406030204" pitchFamily="18" charset="0"/>
                        <a:ea typeface="Cambria Math" panose="02040503050406030204" pitchFamily="18" charset="0"/>
                        <a:cs typeface="Times New Roman" panose="02020603050405020304" pitchFamily="18" charset="0"/>
                      </a:rPr>
                      <m:t>𝑢</m:t>
                    </m:r>
                    <m:r>
                      <a:rPr lang="en-US" sz="1000" b="0" i="1" smtClean="0">
                        <a:effectLst/>
                        <a:latin typeface="Cambria Math" panose="02040503050406030204" pitchFamily="18" charset="0"/>
                        <a:ea typeface="Cambria Math" panose="02040503050406030204" pitchFamily="18" charset="0"/>
                        <a:cs typeface="Times New Roman" panose="02020603050405020304" pitchFamily="18" charset="0"/>
                      </a:rPr>
                      <m:t> ∈[0.5, 2] </m:t>
                    </m:r>
                  </m:oMath>
                </a14:m>
                <a:endParaRPr lang="en-US" sz="1000" dirty="0">
                  <a:effectLst/>
                  <a:latin typeface="Calibri" panose="020F0502020204030204" pitchFamily="34" charset="0"/>
                  <a:ea typeface="Verdana" panose="020B0604030504040204" pitchFamily="34" charset="0"/>
                  <a:cs typeface="Times New Roman" panose="02020603050405020304" pitchFamily="18" charset="0"/>
                </a:endParaRPr>
              </a:p>
              <a:p>
                <a:pPr algn="just">
                  <a:spcBef>
                    <a:spcPts val="900"/>
                  </a:spcBef>
                  <a:spcAft>
                    <a:spcPts val="900"/>
                  </a:spcAft>
                </a:pPr>
                <a:r>
                  <a:rPr lang="en-US" sz="1000" dirty="0">
                    <a:effectLst/>
                    <a:latin typeface="Calibri" panose="020F0502020204030204" pitchFamily="34" charset="0"/>
                    <a:ea typeface="Verdana" panose="020B0604030504040204" pitchFamily="34" charset="0"/>
                    <a:cs typeface="Times New Roman" panose="02020603050405020304" pitchFamily="18" charset="0"/>
                  </a:rPr>
                  <a:t>Let write</a:t>
                </a:r>
                <a:r>
                  <a:rPr lang="el-GR" sz="1000" dirty="0">
                    <a:ea typeface="Cambria Math" panose="02040503050406030204" pitchFamily="18" charset="0"/>
                    <a:cs typeface="Times New Roman" panose="02020603050405020304" pitchFamily="18" charset="0"/>
                  </a:rPr>
                  <a:t> </a:t>
                </a:r>
                <a14:m>
                  <m:oMath xmlns:m="http://schemas.openxmlformats.org/officeDocument/2006/math">
                    <m:r>
                      <m:rPr>
                        <m:sty m:val="p"/>
                      </m:rPr>
                      <a:rPr lang="el-GR" sz="1000" i="1">
                        <a:latin typeface="Cambria Math" panose="02040503050406030204" pitchFamily="18" charset="0"/>
                        <a:ea typeface="Cambria Math" panose="02040503050406030204" pitchFamily="18" charset="0"/>
                        <a:cs typeface="Times New Roman" panose="02020603050405020304" pitchFamily="18" charset="0"/>
                      </a:rPr>
                      <m:t>Θ</m:t>
                    </m:r>
                    <m:r>
                      <a:rPr lang="en-US" sz="10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000" b="0" i="1" smtClean="0">
                        <a:latin typeface="Cambria Math" panose="02040503050406030204" pitchFamily="18" charset="0"/>
                        <a:ea typeface="Cambria Math" panose="02040503050406030204" pitchFamily="18" charset="0"/>
                        <a:cs typeface="Times New Roman" panose="02020603050405020304" pitchFamily="18" charset="0"/>
                      </a:rPr>
                      <m:t>𝜖</m:t>
                    </m:r>
                    <m:sSup>
                      <m:sSupPr>
                        <m:ctrlPr>
                          <a:rPr lang="en-US" sz="1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000"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sz="10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1000" b="0" i="1" smtClean="0">
                            <a:latin typeface="Cambria Math" panose="02040503050406030204" pitchFamily="18" charset="0"/>
                            <a:ea typeface="Cambria Math" panose="02040503050406030204" pitchFamily="18" charset="0"/>
                            <a:cs typeface="Times New Roman" panose="02020603050405020304" pitchFamily="18" charset="0"/>
                          </a:rPr>
                          <m:t>𝑘</m:t>
                        </m:r>
                        <m:r>
                          <a:rPr lang="en-US" sz="1000" b="0" i="1" smtClean="0">
                            <a:latin typeface="Cambria Math" panose="02040503050406030204" pitchFamily="18" charset="0"/>
                            <a:ea typeface="Cambria Math" panose="02040503050406030204" pitchFamily="18" charset="0"/>
                            <a:cs typeface="Times New Roman" panose="02020603050405020304" pitchFamily="18" charset="0"/>
                          </a:rPr>
                          <m:t>+1</m:t>
                        </m:r>
                      </m:sup>
                    </m:sSup>
                  </m:oMath>
                </a14:m>
                <a:r>
                  <a:rPr lang="en-US" sz="1000" dirty="0">
                    <a:effectLst/>
                    <a:latin typeface="Calibri" panose="020F0502020204030204" pitchFamily="34" charset="0"/>
                    <a:ea typeface="Verdana" panose="020B0604030504040204" pitchFamily="34" charset="0"/>
                    <a:cs typeface="Times New Roman" panose="02020603050405020304" pitchFamily="18" charset="0"/>
                  </a:rPr>
                  <a:t>, so </a:t>
                </a:r>
                <a14:m>
                  <m:oMath xmlns:m="http://schemas.openxmlformats.org/officeDocument/2006/math">
                    <m:r>
                      <a:rPr lang="en-US" sz="1000" i="1">
                        <a:latin typeface="Cambria Math" panose="02040503050406030204" pitchFamily="18" charset="0"/>
                        <a:ea typeface="Verdana" panose="020B0604030504040204" pitchFamily="34" charset="0"/>
                        <a:cs typeface="Times New Roman" panose="02020603050405020304" pitchFamily="18" charset="0"/>
                      </a:rPr>
                      <m:t>𝑃</m:t>
                    </m:r>
                  </m:oMath>
                </a14:m>
                <a:r>
                  <a:rPr lang="en-GB" sz="1000" dirty="0">
                    <a:effectLst/>
                    <a:latin typeface="Calibri" panose="020F0502020204030204" pitchFamily="34" charset="0"/>
                    <a:ea typeface="Verdana" panose="020B0604030504040204" pitchFamily="34" charset="0"/>
                    <a:cs typeface="Times New Roman" panose="02020603050405020304" pitchFamily="18" charset="0"/>
                  </a:rPr>
                  <a:t> is entirely defined by </a:t>
                </a:r>
                <a14:m>
                  <m:oMath xmlns:m="http://schemas.openxmlformats.org/officeDocument/2006/math">
                    <m:r>
                      <m:rPr>
                        <m:sty m:val="p"/>
                      </m:rPr>
                      <a:rPr lang="el-GR" sz="1000" i="1" smtClean="0">
                        <a:effectLst/>
                        <a:latin typeface="Cambria Math" panose="02040503050406030204" pitchFamily="18" charset="0"/>
                        <a:ea typeface="Cambria Math" panose="02040503050406030204" pitchFamily="18" charset="0"/>
                        <a:cs typeface="Times New Roman" panose="02020603050405020304" pitchFamily="18" charset="0"/>
                      </a:rPr>
                      <m:t>Θ</m:t>
                    </m:r>
                  </m:oMath>
                </a14:m>
                <a:r>
                  <a:rPr lang="en-GB" sz="1000" dirty="0">
                    <a:effectLst/>
                    <a:latin typeface="Calibri" panose="020F0502020204030204" pitchFamily="34" charset="0"/>
                    <a:ea typeface="Verdana" panose="020B0604030504040204" pitchFamily="34" charset="0"/>
                    <a:cs typeface="Times New Roman" panose="02020603050405020304" pitchFamily="18" charset="0"/>
                  </a:rPr>
                  <a:t> </a:t>
                </a:r>
                <a:endParaRPr lang="en-GB" sz="1000" i="1" dirty="0">
                  <a:effectLst/>
                  <a:latin typeface="Cambria Math" panose="02040503050406030204" pitchFamily="18" charset="0"/>
                  <a:ea typeface="Verdana" panose="020B0604030504040204" pitchFamily="34" charset="0"/>
                  <a:cs typeface="Times New Roman" panose="02020603050405020304" pitchFamily="18" charset="0"/>
                </a:endParaRPr>
              </a:p>
              <a:p>
                <a:pPr algn="just">
                  <a:spcBef>
                    <a:spcPts val="900"/>
                  </a:spcBef>
                  <a:spcAft>
                    <a:spcPts val="900"/>
                  </a:spcAft>
                </a:pPr>
                <a14:m>
                  <m:oMath xmlns:m="http://schemas.openxmlformats.org/officeDocument/2006/math">
                    <m:d>
                      <m:dPr>
                        <m:ctrlPr>
                          <a:rPr lang="en-GB" sz="1000" i="1" smtClean="0">
                            <a:effectLst/>
                            <a:latin typeface="Cambria Math" panose="02040503050406030204" pitchFamily="18" charset="0"/>
                            <a:ea typeface="Verdana" panose="020B0604030504040204" pitchFamily="34" charset="0"/>
                            <a:cs typeface="Times New Roman" panose="02020603050405020304" pitchFamily="18" charset="0"/>
                          </a:rPr>
                        </m:ctrlPr>
                      </m:dPr>
                      <m:e>
                        <m:r>
                          <a:rPr lang="en-US" sz="1000" i="1">
                            <a:effectLst/>
                            <a:latin typeface="Cambria Math" panose="02040503050406030204" pitchFamily="18" charset="0"/>
                            <a:ea typeface="Verdana" panose="020B0604030504040204" pitchFamily="34" charset="0"/>
                            <a:cs typeface="Times New Roman" panose="02020603050405020304" pitchFamily="18" charset="0"/>
                          </a:rPr>
                          <m:t>𝑃</m:t>
                        </m:r>
                      </m:e>
                    </m:d>
                  </m:oMath>
                </a14:m>
                <a:r>
                  <a:rPr lang="en-US" sz="1000" dirty="0">
                    <a:effectLst/>
                    <a:latin typeface="Calibri" panose="020F0502020204030204" pitchFamily="34" charset="0"/>
                    <a:ea typeface="Verdana" panose="020B0604030504040204" pitchFamily="34" charset="0"/>
                    <a:cs typeface="Times New Roman" panose="02020603050405020304" pitchFamily="18" charset="0"/>
                  </a:rPr>
                  <a:t> is computed as follows:</a:t>
                </a:r>
                <a:endParaRPr lang="en-GB" sz="1000" dirty="0">
                  <a:effectLst/>
                  <a:latin typeface="Calibri" panose="020F0502020204030204" pitchFamily="34" charset="0"/>
                  <a:ea typeface="Verdana" panose="020B0604030504040204" pitchFamily="34" charset="0"/>
                  <a:cs typeface="Times New Roman" panose="02020603050405020304" pitchFamily="18" charset="0"/>
                </a:endParaRPr>
              </a:p>
              <a:p>
                <a:pPr algn="just">
                  <a:spcBef>
                    <a:spcPts val="900"/>
                  </a:spcBef>
                  <a:spcAft>
                    <a:spcPts val="900"/>
                  </a:spcAft>
                </a:pPr>
                <a14:m>
                  <m:oMathPara xmlns:m="http://schemas.openxmlformats.org/officeDocument/2006/math">
                    <m:oMathParaPr>
                      <m:jc m:val="centerGroup"/>
                    </m:oMathParaPr>
                    <m:oMath xmlns:m="http://schemas.openxmlformats.org/officeDocument/2006/math">
                      <m:r>
                        <a:rPr lang="en-US" sz="1000" i="1">
                          <a:effectLst/>
                          <a:latin typeface="Cambria Math" panose="02040503050406030204" pitchFamily="18" charset="0"/>
                          <a:ea typeface="Verdana" panose="020B0604030504040204" pitchFamily="34" charset="0"/>
                          <a:cs typeface="Times New Roman" panose="02020603050405020304" pitchFamily="18" charset="0"/>
                        </a:rPr>
                        <m:t>𝑃</m:t>
                      </m:r>
                      <m:r>
                        <a:rPr lang="en-US" sz="1000" b="0" i="0" smtClean="0">
                          <a:effectLst/>
                          <a:latin typeface="Cambria Math" panose="02040503050406030204" pitchFamily="18" charset="0"/>
                          <a:ea typeface="Verdana" panose="020B0604030504040204" pitchFamily="34" charset="0"/>
                          <a:cs typeface="Times New Roman" panose="02020603050405020304" pitchFamily="18" charset="0"/>
                        </a:rPr>
                        <m:t>=</m:t>
                      </m:r>
                      <m:r>
                        <m:rPr>
                          <m:sty m:val="p"/>
                        </m:rPr>
                        <a:rPr lang="en-US" sz="1000" b="0" i="0" smtClean="0">
                          <a:effectLst/>
                          <a:latin typeface="Cambria Math" panose="02040503050406030204" pitchFamily="18" charset="0"/>
                          <a:ea typeface="Verdana" panose="020B0604030504040204" pitchFamily="34" charset="0"/>
                          <a:cs typeface="Times New Roman" panose="02020603050405020304" pitchFamily="18" charset="0"/>
                        </a:rPr>
                        <m:t>f</m:t>
                      </m:r>
                      <m:r>
                        <a:rPr lang="en-US" sz="1000" b="0" i="0" smtClean="0">
                          <a:effectLst/>
                          <a:latin typeface="Cambria Math" panose="02040503050406030204" pitchFamily="18" charset="0"/>
                          <a:ea typeface="Verdana" panose="020B0604030504040204" pitchFamily="34" charset="0"/>
                          <a:cs typeface="Times New Roman" panose="02020603050405020304" pitchFamily="18" charset="0"/>
                        </a:rPr>
                        <m:t>(</m:t>
                      </m:r>
                      <m:r>
                        <m:rPr>
                          <m:sty m:val="p"/>
                        </m:rPr>
                        <a:rPr lang="el-GR" sz="1000" i="1">
                          <a:latin typeface="Cambria Math" panose="02040503050406030204" pitchFamily="18" charset="0"/>
                          <a:ea typeface="Cambria Math" panose="02040503050406030204" pitchFamily="18" charset="0"/>
                          <a:cs typeface="Times New Roman" panose="02020603050405020304" pitchFamily="18" charset="0"/>
                        </a:rPr>
                        <m:t>Θ</m:t>
                      </m:r>
                      <m:r>
                        <a:rPr lang="en-US" sz="1000" b="0" i="0" smtClean="0">
                          <a:latin typeface="Cambria Math" panose="02040503050406030204" pitchFamily="18" charset="0"/>
                          <a:ea typeface="Cambria Math" panose="02040503050406030204" pitchFamily="18" charset="0"/>
                          <a:cs typeface="Times New Roman" panose="02020603050405020304" pitchFamily="18" charset="0"/>
                        </a:rPr>
                        <m:t>)</m:t>
                      </m:r>
                      <m:r>
                        <a:rPr lang="de-DE" sz="1000">
                          <a:effectLst/>
                          <a:latin typeface="Cambria Math" panose="02040503050406030204" pitchFamily="18" charset="0"/>
                          <a:ea typeface="Verdana" panose="020B0604030504040204" pitchFamily="34" charset="0"/>
                          <a:cs typeface="Times New Roman" panose="02020603050405020304" pitchFamily="18" charset="0"/>
                        </a:rPr>
                        <m:t>=</m:t>
                      </m:r>
                      <m:r>
                        <m:rPr>
                          <m:nor/>
                        </m:rPr>
                        <a:rPr lang="de-DE" sz="1000">
                          <a:effectLst/>
                          <a:latin typeface="Calibri" panose="020F0502020204030204" pitchFamily="34" charset="0"/>
                          <a:ea typeface="Verdana" panose="020B0604030504040204" pitchFamily="34" charset="0"/>
                          <a:cs typeface="Times New Roman" panose="02020603050405020304" pitchFamily="18" charset="0"/>
                        </a:rPr>
                        <m:t>diag</m:t>
                      </m:r>
                      <m:d>
                        <m:dPr>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dPr>
                        <m:e>
                          <m:r>
                            <a:rPr lang="en-US" sz="1000" b="1" i="1">
                              <a:effectLst/>
                              <a:latin typeface="Cambria Math" panose="02040503050406030204" pitchFamily="18" charset="0"/>
                              <a:ea typeface="Verdana" panose="020B0604030504040204" pitchFamily="34" charset="0"/>
                              <a:cs typeface="Times New Roman" panose="02020603050405020304" pitchFamily="18" charset="0"/>
                            </a:rPr>
                            <m:t>𝐩</m:t>
                          </m:r>
                        </m:e>
                      </m:d>
                      <m:r>
                        <a:rPr lang="de-DE" sz="1000">
                          <a:effectLst/>
                          <a:latin typeface="Cambria Math" panose="02040503050406030204" pitchFamily="18" charset="0"/>
                          <a:ea typeface="Verdana" panose="020B0604030504040204" pitchFamily="34" charset="0"/>
                          <a:cs typeface="Times New Roman" panose="02020603050405020304" pitchFamily="18" charset="0"/>
                        </a:rPr>
                        <m:t>+</m:t>
                      </m:r>
                      <m:r>
                        <a:rPr lang="en-US" sz="1000" i="1">
                          <a:effectLst/>
                          <a:latin typeface="Cambria Math" panose="02040503050406030204" pitchFamily="18" charset="0"/>
                          <a:ea typeface="Verdana" panose="020B0604030504040204" pitchFamily="34" charset="0"/>
                          <a:cs typeface="Times New Roman" panose="02020603050405020304" pitchFamily="18" charset="0"/>
                        </a:rPr>
                        <m:t>𝑢</m:t>
                      </m:r>
                      <m:r>
                        <a:rPr lang="de-DE" sz="1000">
                          <a:effectLst/>
                          <a:latin typeface="Cambria Math" panose="02040503050406030204" pitchFamily="18" charset="0"/>
                          <a:ea typeface="Verdana" panose="020B0604030504040204" pitchFamily="34" charset="0"/>
                          <a:cs typeface="Times New Roman" panose="02020603050405020304" pitchFamily="18" charset="0"/>
                        </a:rPr>
                        <m:t>⋅</m:t>
                      </m:r>
                      <m:r>
                        <m:rPr>
                          <m:nor/>
                        </m:rPr>
                        <a:rPr lang="de-DE" sz="1000">
                          <a:effectLst/>
                          <a:latin typeface="Calibri" panose="020F0502020204030204" pitchFamily="34" charset="0"/>
                          <a:ea typeface="Verdana" panose="020B0604030504040204" pitchFamily="34" charset="0"/>
                          <a:cs typeface="Times New Roman" panose="02020603050405020304" pitchFamily="18" charset="0"/>
                        </a:rPr>
                        <m:t>diag</m:t>
                      </m:r>
                      <m:d>
                        <m:dPr>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dPr>
                        <m:e>
                          <m:sSub>
                            <m:sSubPr>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000" b="1" i="1">
                                  <a:effectLst/>
                                  <a:latin typeface="Cambria Math" panose="02040503050406030204" pitchFamily="18" charset="0"/>
                                  <a:ea typeface="Verdana" panose="020B0604030504040204" pitchFamily="34" charset="0"/>
                                  <a:cs typeface="Times New Roman" panose="02020603050405020304" pitchFamily="18" charset="0"/>
                                </a:rPr>
                                <m:t>𝐩</m:t>
                              </m:r>
                            </m:e>
                            <m:sub>
                              <m:r>
                                <a:rPr lang="de-DE" sz="1000" i="1">
                                  <a:effectLst/>
                                  <a:latin typeface="Cambria Math" panose="02040503050406030204" pitchFamily="18" charset="0"/>
                                  <a:ea typeface="Verdana" panose="020B0604030504040204" pitchFamily="34" charset="0"/>
                                  <a:cs typeface="Times New Roman" panose="02020603050405020304" pitchFamily="18" charset="0"/>
                                </a:rPr>
                                <m:t>1</m:t>
                              </m:r>
                              <m:r>
                                <a:rPr lang="de-DE" sz="1000">
                                  <a:effectLst/>
                                  <a:latin typeface="Cambria Math" panose="02040503050406030204" pitchFamily="18" charset="0"/>
                                  <a:ea typeface="Verdana" panose="020B0604030504040204" pitchFamily="34" charset="0"/>
                                  <a:cs typeface="Times New Roman" panose="02020603050405020304" pitchFamily="18" charset="0"/>
                                </a:rPr>
                                <m:t>:</m:t>
                              </m:r>
                              <m:r>
                                <a:rPr lang="en-US" sz="1000" i="1">
                                  <a:effectLst/>
                                  <a:latin typeface="Cambria Math" panose="02040503050406030204" pitchFamily="18" charset="0"/>
                                  <a:ea typeface="Verdana" panose="020B0604030504040204" pitchFamily="34" charset="0"/>
                                  <a:cs typeface="Times New Roman" panose="02020603050405020304" pitchFamily="18" charset="0"/>
                                </a:rPr>
                                <m:t>𝑛</m:t>
                              </m:r>
                              <m:r>
                                <a:rPr lang="de-DE" sz="1000" i="1">
                                  <a:effectLst/>
                                  <a:latin typeface="Cambria Math" panose="02040503050406030204" pitchFamily="18" charset="0"/>
                                  <a:ea typeface="Verdana" panose="020B0604030504040204" pitchFamily="34" charset="0"/>
                                  <a:cs typeface="Times New Roman" panose="02020603050405020304" pitchFamily="18" charset="0"/>
                                </a:rPr>
                                <m:t>−1</m:t>
                              </m:r>
                            </m:sub>
                          </m:sSub>
                          <m:r>
                            <a:rPr lang="de-DE" sz="1000">
                              <a:effectLst/>
                              <a:latin typeface="Cambria Math" panose="02040503050406030204" pitchFamily="18" charset="0"/>
                              <a:ea typeface="Verdana" panose="020B0604030504040204" pitchFamily="34" charset="0"/>
                              <a:cs typeface="Times New Roman" panose="02020603050405020304" pitchFamily="18" charset="0"/>
                            </a:rPr>
                            <m:t>⋅</m:t>
                          </m:r>
                          <m:sSub>
                            <m:sSubPr>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000" b="1" i="1">
                                  <a:effectLst/>
                                  <a:latin typeface="Cambria Math" panose="02040503050406030204" pitchFamily="18" charset="0"/>
                                  <a:ea typeface="Verdana" panose="020B0604030504040204" pitchFamily="34" charset="0"/>
                                  <a:cs typeface="Times New Roman" panose="02020603050405020304" pitchFamily="18" charset="0"/>
                                </a:rPr>
                                <m:t>𝐚</m:t>
                              </m:r>
                            </m:e>
                            <m:sub>
                              <m:r>
                                <a:rPr lang="de-DE" sz="1000" i="1">
                                  <a:effectLst/>
                                  <a:latin typeface="Cambria Math" panose="02040503050406030204" pitchFamily="18" charset="0"/>
                                  <a:ea typeface="Verdana" panose="020B0604030504040204" pitchFamily="34" charset="0"/>
                                  <a:cs typeface="Times New Roman" panose="02020603050405020304" pitchFamily="18" charset="0"/>
                                </a:rPr>
                                <m:t>1</m:t>
                              </m:r>
                              <m:r>
                                <a:rPr lang="de-DE" sz="1000">
                                  <a:effectLst/>
                                  <a:latin typeface="Cambria Math" panose="02040503050406030204" pitchFamily="18" charset="0"/>
                                  <a:ea typeface="Verdana" panose="020B0604030504040204" pitchFamily="34" charset="0"/>
                                  <a:cs typeface="Times New Roman" panose="02020603050405020304" pitchFamily="18" charset="0"/>
                                </a:rPr>
                                <m:t>:</m:t>
                              </m:r>
                              <m:r>
                                <a:rPr lang="en-US" sz="1000" i="1">
                                  <a:effectLst/>
                                  <a:latin typeface="Cambria Math" panose="02040503050406030204" pitchFamily="18" charset="0"/>
                                  <a:ea typeface="Verdana" panose="020B0604030504040204" pitchFamily="34" charset="0"/>
                                  <a:cs typeface="Times New Roman" panose="02020603050405020304" pitchFamily="18" charset="0"/>
                                </a:rPr>
                                <m:t>𝑛</m:t>
                              </m:r>
                              <m:r>
                                <a:rPr lang="de-DE" sz="1000" i="1">
                                  <a:effectLst/>
                                  <a:latin typeface="Cambria Math" panose="02040503050406030204" pitchFamily="18" charset="0"/>
                                  <a:ea typeface="Verdana" panose="020B0604030504040204" pitchFamily="34" charset="0"/>
                                  <a:cs typeface="Times New Roman" panose="02020603050405020304" pitchFamily="18" charset="0"/>
                                </a:rPr>
                                <m:t>−1</m:t>
                              </m:r>
                            </m:sub>
                          </m:sSub>
                          <m:r>
                            <a:rPr lang="de-DE" sz="1000">
                              <a:effectLst/>
                              <a:latin typeface="Cambria Math" panose="02040503050406030204" pitchFamily="18" charset="0"/>
                              <a:ea typeface="Verdana" panose="020B0604030504040204" pitchFamily="34" charset="0"/>
                              <a:cs typeface="Times New Roman" panose="02020603050405020304" pitchFamily="18" charset="0"/>
                            </a:rPr>
                            <m:t>,</m:t>
                          </m:r>
                          <m:r>
                            <a:rPr lang="de-DE" sz="1000" i="1">
                              <a:effectLst/>
                              <a:latin typeface="Cambria Math" panose="02040503050406030204" pitchFamily="18" charset="0"/>
                              <a:ea typeface="Verdana" panose="020B0604030504040204" pitchFamily="34" charset="0"/>
                              <a:cs typeface="Times New Roman" panose="02020603050405020304" pitchFamily="18" charset="0"/>
                            </a:rPr>
                            <m:t>1</m:t>
                          </m:r>
                        </m:e>
                      </m:d>
                      <m:r>
                        <a:rPr lang="de-DE" sz="1000">
                          <a:effectLst/>
                          <a:latin typeface="Cambria Math" panose="02040503050406030204" pitchFamily="18" charset="0"/>
                          <a:ea typeface="Verdana" panose="020B0604030504040204" pitchFamily="34" charset="0"/>
                          <a:cs typeface="Times New Roman" panose="02020603050405020304" pitchFamily="18" charset="0"/>
                        </a:rPr>
                        <m:t>+</m:t>
                      </m:r>
                      <m:r>
                        <m:rPr>
                          <m:nor/>
                        </m:rPr>
                        <a:rPr lang="de-DE" sz="1000">
                          <a:effectLst/>
                          <a:latin typeface="Calibri" panose="020F0502020204030204" pitchFamily="34" charset="0"/>
                          <a:ea typeface="Verdana" panose="020B0604030504040204" pitchFamily="34" charset="0"/>
                          <a:cs typeface="Times New Roman" panose="02020603050405020304" pitchFamily="18" charset="0"/>
                        </a:rPr>
                        <m:t>diag</m:t>
                      </m:r>
                      <m:d>
                        <m:dPr>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dPr>
                        <m:e>
                          <m:sSub>
                            <m:sSubPr>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000" b="1" i="1">
                                  <a:effectLst/>
                                  <a:latin typeface="Cambria Math" panose="02040503050406030204" pitchFamily="18" charset="0"/>
                                  <a:ea typeface="Verdana" panose="020B0604030504040204" pitchFamily="34" charset="0"/>
                                  <a:cs typeface="Times New Roman" panose="02020603050405020304" pitchFamily="18" charset="0"/>
                                </a:rPr>
                                <m:t>𝐩</m:t>
                              </m:r>
                            </m:e>
                            <m:sub>
                              <m:r>
                                <a:rPr lang="de-DE" sz="1000" i="1">
                                  <a:effectLst/>
                                  <a:latin typeface="Cambria Math" panose="02040503050406030204" pitchFamily="18" charset="0"/>
                                  <a:ea typeface="Verdana" panose="020B0604030504040204" pitchFamily="34" charset="0"/>
                                  <a:cs typeface="Times New Roman" panose="02020603050405020304" pitchFamily="18" charset="0"/>
                                </a:rPr>
                                <m:t>2</m:t>
                              </m:r>
                              <m:r>
                                <a:rPr lang="de-DE" sz="1000">
                                  <a:effectLst/>
                                  <a:latin typeface="Cambria Math" panose="02040503050406030204" pitchFamily="18" charset="0"/>
                                  <a:ea typeface="Verdana" panose="020B0604030504040204" pitchFamily="34" charset="0"/>
                                  <a:cs typeface="Times New Roman" panose="02020603050405020304" pitchFamily="18" charset="0"/>
                                </a:rPr>
                                <m:t>:</m:t>
                              </m:r>
                              <m:r>
                                <a:rPr lang="en-US" sz="1000" i="1">
                                  <a:effectLst/>
                                  <a:latin typeface="Cambria Math" panose="02040503050406030204" pitchFamily="18" charset="0"/>
                                  <a:ea typeface="Verdana" panose="020B0604030504040204" pitchFamily="34" charset="0"/>
                                  <a:cs typeface="Times New Roman" panose="02020603050405020304" pitchFamily="18" charset="0"/>
                                </a:rPr>
                                <m:t>𝑛</m:t>
                              </m:r>
                            </m:sub>
                          </m:sSub>
                          <m:r>
                            <a:rPr lang="de-DE" sz="1000">
                              <a:effectLst/>
                              <a:latin typeface="Cambria Math" panose="02040503050406030204" pitchFamily="18" charset="0"/>
                              <a:ea typeface="Verdana" panose="020B0604030504040204" pitchFamily="34" charset="0"/>
                              <a:cs typeface="Times New Roman" panose="02020603050405020304" pitchFamily="18" charset="0"/>
                            </a:rPr>
                            <m:t>⋅</m:t>
                          </m:r>
                          <m:sSub>
                            <m:sSubPr>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000" b="1" i="1">
                                  <a:effectLst/>
                                  <a:latin typeface="Cambria Math" panose="02040503050406030204" pitchFamily="18" charset="0"/>
                                  <a:ea typeface="Verdana" panose="020B0604030504040204" pitchFamily="34" charset="0"/>
                                  <a:cs typeface="Times New Roman" panose="02020603050405020304" pitchFamily="18" charset="0"/>
                                </a:rPr>
                                <m:t>𝐚</m:t>
                              </m:r>
                            </m:e>
                            <m:sub>
                              <m:r>
                                <a:rPr lang="de-DE" sz="1000" i="1">
                                  <a:effectLst/>
                                  <a:latin typeface="Cambria Math" panose="02040503050406030204" pitchFamily="18" charset="0"/>
                                  <a:ea typeface="Verdana" panose="020B0604030504040204" pitchFamily="34" charset="0"/>
                                  <a:cs typeface="Times New Roman" panose="02020603050405020304" pitchFamily="18" charset="0"/>
                                </a:rPr>
                                <m:t>2</m:t>
                              </m:r>
                              <m:r>
                                <a:rPr lang="de-DE" sz="1000">
                                  <a:effectLst/>
                                  <a:latin typeface="Cambria Math" panose="02040503050406030204" pitchFamily="18" charset="0"/>
                                  <a:ea typeface="Verdana" panose="020B0604030504040204" pitchFamily="34" charset="0"/>
                                  <a:cs typeface="Times New Roman" panose="02020603050405020304" pitchFamily="18" charset="0"/>
                                </a:rPr>
                                <m:t>:</m:t>
                              </m:r>
                              <m:r>
                                <a:rPr lang="en-US" sz="1000" i="1">
                                  <a:effectLst/>
                                  <a:latin typeface="Cambria Math" panose="02040503050406030204" pitchFamily="18" charset="0"/>
                                  <a:ea typeface="Verdana" panose="020B0604030504040204" pitchFamily="34" charset="0"/>
                                  <a:cs typeface="Times New Roman" panose="02020603050405020304" pitchFamily="18" charset="0"/>
                                </a:rPr>
                                <m:t>𝑛</m:t>
                              </m:r>
                            </m:sub>
                          </m:sSub>
                          <m:r>
                            <a:rPr lang="de-DE" sz="1000">
                              <a:effectLst/>
                              <a:latin typeface="Cambria Math" panose="02040503050406030204" pitchFamily="18" charset="0"/>
                              <a:ea typeface="Verdana" panose="020B0604030504040204" pitchFamily="34" charset="0"/>
                              <a:cs typeface="Times New Roman" panose="02020603050405020304" pitchFamily="18" charset="0"/>
                            </a:rPr>
                            <m:t>,</m:t>
                          </m:r>
                          <m:r>
                            <a:rPr lang="de-DE" sz="1000" i="1">
                              <a:effectLst/>
                              <a:latin typeface="Cambria Math" panose="02040503050406030204" pitchFamily="18" charset="0"/>
                              <a:ea typeface="Verdana" panose="020B0604030504040204" pitchFamily="34" charset="0"/>
                              <a:cs typeface="Times New Roman" panose="02020603050405020304" pitchFamily="18" charset="0"/>
                            </a:rPr>
                            <m:t>−1</m:t>
                          </m:r>
                        </m:e>
                      </m:d>
                    </m:oMath>
                  </m:oMathPara>
                </a14:m>
                <a:endParaRPr lang="en-GB" sz="1000" dirty="0">
                  <a:effectLst/>
                  <a:latin typeface="Calibri" panose="020F0502020204030204" pitchFamily="34" charset="0"/>
                  <a:ea typeface="Verdana" panose="020B0604030504040204" pitchFamily="34" charset="0"/>
                  <a:cs typeface="Times New Roman" panose="02020603050405020304" pitchFamily="18" charset="0"/>
                </a:endParaRPr>
              </a:p>
              <a:p>
                <a:pPr algn="just">
                  <a:spcBef>
                    <a:spcPts val="900"/>
                  </a:spcBef>
                  <a:spcAft>
                    <a:spcPts val="900"/>
                  </a:spcAft>
                </a:pPr>
                <a14:m>
                  <m:oMathPara xmlns:m="http://schemas.openxmlformats.org/officeDocument/2006/math">
                    <m:oMathParaPr>
                      <m:jc m:val="centerGroup"/>
                    </m:oMathParaPr>
                    <m:oMath xmlns:m="http://schemas.openxmlformats.org/officeDocument/2006/math">
                      <m:d>
                        <m:dPr>
                          <m:begChr m:val="{"/>
                          <m:endChr m:val=""/>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dPr>
                        <m:e>
                          <m:m>
                            <m:mPr>
                              <m:plcHide m:val="on"/>
                              <m:mcs>
                                <m:mc>
                                  <m:mcPr>
                                    <m:count m:val="1"/>
                                    <m:mcJc m:val="center"/>
                                  </m:mcPr>
                                </m:mc>
                              </m:mcs>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mPr>
                            <m:mr>
                              <m:e>
                                <m:sSub>
                                  <m:sSubPr>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000" i="1">
                                        <a:effectLst/>
                                        <a:latin typeface="Cambria Math" panose="02040503050406030204" pitchFamily="18" charset="0"/>
                                        <a:ea typeface="Verdana" panose="020B0604030504040204" pitchFamily="34" charset="0"/>
                                        <a:cs typeface="Times New Roman" panose="02020603050405020304" pitchFamily="18" charset="0"/>
                                      </a:rPr>
                                      <m:t>𝑃</m:t>
                                    </m:r>
                                  </m:e>
                                  <m:sub>
                                    <m:r>
                                      <a:rPr lang="en-US" sz="1000" i="1">
                                        <a:effectLst/>
                                        <a:latin typeface="Cambria Math" panose="02040503050406030204" pitchFamily="18" charset="0"/>
                                        <a:ea typeface="Verdana" panose="020B0604030504040204" pitchFamily="34" charset="0"/>
                                        <a:cs typeface="Times New Roman" panose="02020603050405020304" pitchFamily="18" charset="0"/>
                                      </a:rPr>
                                      <m:t>0</m:t>
                                    </m:r>
                                    <m:r>
                                      <a:rPr lang="en-US" sz="1000">
                                        <a:effectLst/>
                                        <a:latin typeface="Cambria Math" panose="02040503050406030204" pitchFamily="18" charset="0"/>
                                        <a:ea typeface="Verdana" panose="020B0604030504040204" pitchFamily="34" charset="0"/>
                                        <a:cs typeface="Times New Roman" panose="02020603050405020304" pitchFamily="18" charset="0"/>
                                      </a:rPr>
                                      <m:t>,</m:t>
                                    </m:r>
                                    <m:r>
                                      <a:rPr lang="en-US" sz="1000" i="1">
                                        <a:effectLst/>
                                        <a:latin typeface="Cambria Math" panose="02040503050406030204" pitchFamily="18" charset="0"/>
                                        <a:ea typeface="Verdana" panose="020B0604030504040204" pitchFamily="34" charset="0"/>
                                        <a:cs typeface="Times New Roman" panose="02020603050405020304" pitchFamily="18" charset="0"/>
                                      </a:rPr>
                                      <m:t>1</m:t>
                                    </m:r>
                                  </m:sub>
                                </m:sSub>
                                <m:r>
                                  <a:rPr lang="en-US" sz="1000">
                                    <a:effectLst/>
                                    <a:latin typeface="Cambria Math" panose="02040503050406030204" pitchFamily="18" charset="0"/>
                                    <a:ea typeface="Verdana" panose="020B0604030504040204" pitchFamily="34" charset="0"/>
                                    <a:cs typeface="Times New Roman" panose="02020603050405020304" pitchFamily="18" charset="0"/>
                                  </a:rPr>
                                  <m:t>←</m:t>
                                </m:r>
                                <m:sSub>
                                  <m:sSubPr>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000" i="1">
                                        <a:effectLst/>
                                        <a:latin typeface="Cambria Math" panose="02040503050406030204" pitchFamily="18" charset="0"/>
                                        <a:ea typeface="Verdana" panose="020B0604030504040204" pitchFamily="34" charset="0"/>
                                        <a:cs typeface="Times New Roman" panose="02020603050405020304" pitchFamily="18" charset="0"/>
                                      </a:rPr>
                                      <m:t>𝑃</m:t>
                                    </m:r>
                                  </m:e>
                                  <m:sub>
                                    <m:r>
                                      <a:rPr lang="en-US" sz="1000" i="1">
                                        <a:effectLst/>
                                        <a:latin typeface="Cambria Math" panose="02040503050406030204" pitchFamily="18" charset="0"/>
                                        <a:ea typeface="Verdana" panose="020B0604030504040204" pitchFamily="34" charset="0"/>
                                        <a:cs typeface="Times New Roman" panose="02020603050405020304" pitchFamily="18" charset="0"/>
                                      </a:rPr>
                                      <m:t>0</m:t>
                                    </m:r>
                                    <m:r>
                                      <a:rPr lang="en-US" sz="1000">
                                        <a:effectLst/>
                                        <a:latin typeface="Cambria Math" panose="02040503050406030204" pitchFamily="18" charset="0"/>
                                        <a:ea typeface="Verdana" panose="020B0604030504040204" pitchFamily="34" charset="0"/>
                                        <a:cs typeface="Times New Roman" panose="02020603050405020304" pitchFamily="18" charset="0"/>
                                      </a:rPr>
                                      <m:t>,</m:t>
                                    </m:r>
                                    <m:r>
                                      <a:rPr lang="en-US" sz="1000" i="1">
                                        <a:effectLst/>
                                        <a:latin typeface="Cambria Math" panose="02040503050406030204" pitchFamily="18" charset="0"/>
                                        <a:ea typeface="Verdana" panose="020B0604030504040204" pitchFamily="34" charset="0"/>
                                        <a:cs typeface="Times New Roman" panose="02020603050405020304" pitchFamily="18" charset="0"/>
                                      </a:rPr>
                                      <m:t>1</m:t>
                                    </m:r>
                                  </m:sub>
                                </m:sSub>
                                <m:r>
                                  <a:rPr lang="en-US" sz="1000">
                                    <a:effectLst/>
                                    <a:latin typeface="Cambria Math" panose="02040503050406030204" pitchFamily="18" charset="0"/>
                                    <a:ea typeface="Verdana" panose="020B0604030504040204" pitchFamily="34" charset="0"/>
                                    <a:cs typeface="Times New Roman" panose="02020603050405020304" pitchFamily="18" charset="0"/>
                                  </a:rPr>
                                  <m:t>⋅</m:t>
                                </m:r>
                                <m:f>
                                  <m:fPr>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fPr>
                                  <m:num>
                                    <m:r>
                                      <a:rPr lang="en-US" sz="1000" i="1">
                                        <a:effectLst/>
                                        <a:latin typeface="Cambria Math" panose="02040503050406030204" pitchFamily="18" charset="0"/>
                                        <a:ea typeface="Verdana" panose="020B0604030504040204" pitchFamily="34" charset="0"/>
                                        <a:cs typeface="Times New Roman" panose="02020603050405020304" pitchFamily="18" charset="0"/>
                                      </a:rPr>
                                      <m:t>1</m:t>
                                    </m:r>
                                    <m:r>
                                      <a:rPr lang="en-US" sz="1000">
                                        <a:effectLst/>
                                        <a:latin typeface="Cambria Math" panose="02040503050406030204" pitchFamily="18" charset="0"/>
                                        <a:ea typeface="Verdana" panose="020B0604030504040204" pitchFamily="34" charset="0"/>
                                        <a:cs typeface="Times New Roman" panose="02020603050405020304" pitchFamily="18" charset="0"/>
                                      </a:rPr>
                                      <m:t>+</m:t>
                                    </m:r>
                                    <m:r>
                                      <a:rPr lang="en-US" sz="1000" i="1">
                                        <a:effectLst/>
                                        <a:latin typeface="Cambria Math" panose="02040503050406030204" pitchFamily="18" charset="0"/>
                                        <a:ea typeface="Verdana" panose="020B0604030504040204" pitchFamily="34" charset="0"/>
                                        <a:cs typeface="Times New Roman" panose="02020603050405020304" pitchFamily="18" charset="0"/>
                                      </a:rPr>
                                      <m:t>𝑢</m:t>
                                    </m:r>
                                  </m:num>
                                  <m:den>
                                    <m:r>
                                      <a:rPr lang="en-US" sz="1000" i="1">
                                        <a:effectLst/>
                                        <a:latin typeface="Cambria Math" panose="02040503050406030204" pitchFamily="18" charset="0"/>
                                        <a:ea typeface="Verdana" panose="020B0604030504040204" pitchFamily="34" charset="0"/>
                                        <a:cs typeface="Times New Roman" panose="02020603050405020304" pitchFamily="18" charset="0"/>
                                      </a:rPr>
                                      <m:t>𝑢</m:t>
                                    </m:r>
                                  </m:den>
                                </m:f>
                              </m:e>
                            </m:mr>
                            <m:mr>
                              <m:e>
                                <m:sSub>
                                  <m:sSubPr>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000" i="1">
                                        <a:effectLst/>
                                        <a:latin typeface="Cambria Math" panose="02040503050406030204" pitchFamily="18" charset="0"/>
                                        <a:ea typeface="Verdana" panose="020B0604030504040204" pitchFamily="34" charset="0"/>
                                        <a:cs typeface="Times New Roman" panose="02020603050405020304" pitchFamily="18" charset="0"/>
                                      </a:rPr>
                                      <m:t>𝑃</m:t>
                                    </m:r>
                                  </m:e>
                                  <m:sub>
                                    <m:r>
                                      <a:rPr lang="en-US" sz="1000" i="1">
                                        <a:effectLst/>
                                        <a:latin typeface="Cambria Math" panose="02040503050406030204" pitchFamily="18" charset="0"/>
                                        <a:ea typeface="Verdana" panose="020B0604030504040204" pitchFamily="34" charset="0"/>
                                        <a:cs typeface="Times New Roman" panose="02020603050405020304" pitchFamily="18" charset="0"/>
                                      </a:rPr>
                                      <m:t>𝑛</m:t>
                                    </m:r>
                                    <m:r>
                                      <a:rPr lang="en-US" sz="1000" i="1">
                                        <a:effectLst/>
                                        <a:latin typeface="Cambria Math" panose="02040503050406030204" pitchFamily="18" charset="0"/>
                                        <a:ea typeface="Verdana" panose="020B0604030504040204" pitchFamily="34" charset="0"/>
                                        <a:cs typeface="Times New Roman" panose="02020603050405020304" pitchFamily="18" charset="0"/>
                                      </a:rPr>
                                      <m:t>−1</m:t>
                                    </m:r>
                                    <m:r>
                                      <a:rPr lang="en-US" sz="1000">
                                        <a:effectLst/>
                                        <a:latin typeface="Cambria Math" panose="02040503050406030204" pitchFamily="18" charset="0"/>
                                        <a:ea typeface="Verdana" panose="020B0604030504040204" pitchFamily="34" charset="0"/>
                                        <a:cs typeface="Times New Roman" panose="02020603050405020304" pitchFamily="18" charset="0"/>
                                      </a:rPr>
                                      <m:t>,</m:t>
                                    </m:r>
                                    <m:r>
                                      <a:rPr lang="en-US" sz="1000" i="1">
                                        <a:effectLst/>
                                        <a:latin typeface="Cambria Math" panose="02040503050406030204" pitchFamily="18" charset="0"/>
                                        <a:ea typeface="Verdana" panose="020B0604030504040204" pitchFamily="34" charset="0"/>
                                        <a:cs typeface="Times New Roman" panose="02020603050405020304" pitchFamily="18" charset="0"/>
                                      </a:rPr>
                                      <m:t>𝑛</m:t>
                                    </m:r>
                                    <m:r>
                                      <a:rPr lang="en-US" sz="1000" i="1">
                                        <a:effectLst/>
                                        <a:latin typeface="Cambria Math" panose="02040503050406030204" pitchFamily="18" charset="0"/>
                                        <a:ea typeface="Verdana" panose="020B0604030504040204" pitchFamily="34" charset="0"/>
                                        <a:cs typeface="Times New Roman" panose="02020603050405020304" pitchFamily="18" charset="0"/>
                                      </a:rPr>
                                      <m:t>−2</m:t>
                                    </m:r>
                                  </m:sub>
                                </m:sSub>
                                <m:r>
                                  <a:rPr lang="en-US" sz="1000">
                                    <a:effectLst/>
                                    <a:latin typeface="Cambria Math" panose="02040503050406030204" pitchFamily="18" charset="0"/>
                                    <a:ea typeface="Verdana" panose="020B0604030504040204" pitchFamily="34" charset="0"/>
                                    <a:cs typeface="Times New Roman" panose="02020603050405020304" pitchFamily="18" charset="0"/>
                                  </a:rPr>
                                  <m:t>←</m:t>
                                </m:r>
                                <m:sSub>
                                  <m:sSubPr>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000" i="1">
                                        <a:effectLst/>
                                        <a:latin typeface="Cambria Math" panose="02040503050406030204" pitchFamily="18" charset="0"/>
                                        <a:ea typeface="Verdana" panose="020B0604030504040204" pitchFamily="34" charset="0"/>
                                        <a:cs typeface="Times New Roman" panose="02020603050405020304" pitchFamily="18" charset="0"/>
                                      </a:rPr>
                                      <m:t>𝑃</m:t>
                                    </m:r>
                                  </m:e>
                                  <m:sub>
                                    <m:r>
                                      <a:rPr lang="en-US" sz="1000" i="1">
                                        <a:effectLst/>
                                        <a:latin typeface="Cambria Math" panose="02040503050406030204" pitchFamily="18" charset="0"/>
                                        <a:ea typeface="Verdana" panose="020B0604030504040204" pitchFamily="34" charset="0"/>
                                        <a:cs typeface="Times New Roman" panose="02020603050405020304" pitchFamily="18" charset="0"/>
                                      </a:rPr>
                                      <m:t>𝑛</m:t>
                                    </m:r>
                                    <m:r>
                                      <a:rPr lang="en-US" sz="1000" i="1">
                                        <a:effectLst/>
                                        <a:latin typeface="Cambria Math" panose="02040503050406030204" pitchFamily="18" charset="0"/>
                                        <a:ea typeface="Verdana" panose="020B0604030504040204" pitchFamily="34" charset="0"/>
                                        <a:cs typeface="Times New Roman" panose="02020603050405020304" pitchFamily="18" charset="0"/>
                                      </a:rPr>
                                      <m:t>−1</m:t>
                                    </m:r>
                                    <m:r>
                                      <a:rPr lang="en-US" sz="1000">
                                        <a:effectLst/>
                                        <a:latin typeface="Cambria Math" panose="02040503050406030204" pitchFamily="18" charset="0"/>
                                        <a:ea typeface="Verdana" panose="020B0604030504040204" pitchFamily="34" charset="0"/>
                                        <a:cs typeface="Times New Roman" panose="02020603050405020304" pitchFamily="18" charset="0"/>
                                      </a:rPr>
                                      <m:t>,</m:t>
                                    </m:r>
                                    <m:r>
                                      <a:rPr lang="en-US" sz="1000" i="1">
                                        <a:effectLst/>
                                        <a:latin typeface="Cambria Math" panose="02040503050406030204" pitchFamily="18" charset="0"/>
                                        <a:ea typeface="Verdana" panose="020B0604030504040204" pitchFamily="34" charset="0"/>
                                        <a:cs typeface="Times New Roman" panose="02020603050405020304" pitchFamily="18" charset="0"/>
                                      </a:rPr>
                                      <m:t>𝑛</m:t>
                                    </m:r>
                                    <m:r>
                                      <a:rPr lang="en-US" sz="1000" i="1">
                                        <a:effectLst/>
                                        <a:latin typeface="Cambria Math" panose="02040503050406030204" pitchFamily="18" charset="0"/>
                                        <a:ea typeface="Verdana" panose="020B0604030504040204" pitchFamily="34" charset="0"/>
                                        <a:cs typeface="Times New Roman" panose="02020603050405020304" pitchFamily="18" charset="0"/>
                                      </a:rPr>
                                      <m:t>−2</m:t>
                                    </m:r>
                                  </m:sub>
                                </m:sSub>
                                <m:r>
                                  <a:rPr lang="en-US" sz="1000">
                                    <a:effectLst/>
                                    <a:latin typeface="Cambria Math" panose="02040503050406030204" pitchFamily="18" charset="0"/>
                                    <a:ea typeface="Verdana" panose="020B0604030504040204" pitchFamily="34" charset="0"/>
                                    <a:cs typeface="Times New Roman" panose="02020603050405020304" pitchFamily="18" charset="0"/>
                                  </a:rPr>
                                  <m:t>⋅</m:t>
                                </m:r>
                                <m:d>
                                  <m:dPr>
                                    <m:ctrlPr>
                                      <a:rPr lang="en-GB" sz="1000" i="1">
                                        <a:effectLst/>
                                        <a:latin typeface="Cambria Math" panose="02040503050406030204" pitchFamily="18" charset="0"/>
                                        <a:ea typeface="Verdana" panose="020B0604030504040204" pitchFamily="34" charset="0"/>
                                        <a:cs typeface="Times New Roman" panose="02020603050405020304" pitchFamily="18" charset="0"/>
                                      </a:rPr>
                                    </m:ctrlPr>
                                  </m:dPr>
                                  <m:e>
                                    <m:r>
                                      <a:rPr lang="en-US" sz="1000" i="1">
                                        <a:effectLst/>
                                        <a:latin typeface="Cambria Math" panose="02040503050406030204" pitchFamily="18" charset="0"/>
                                        <a:ea typeface="Verdana" panose="020B0604030504040204" pitchFamily="34" charset="0"/>
                                        <a:cs typeface="Times New Roman" panose="02020603050405020304" pitchFamily="18" charset="0"/>
                                      </a:rPr>
                                      <m:t>1</m:t>
                                    </m:r>
                                    <m:r>
                                      <a:rPr lang="en-US" sz="1000">
                                        <a:effectLst/>
                                        <a:latin typeface="Cambria Math" panose="02040503050406030204" pitchFamily="18" charset="0"/>
                                        <a:ea typeface="Verdana" panose="020B0604030504040204" pitchFamily="34" charset="0"/>
                                        <a:cs typeface="Times New Roman" panose="02020603050405020304" pitchFamily="18" charset="0"/>
                                      </a:rPr>
                                      <m:t>+</m:t>
                                    </m:r>
                                    <m:r>
                                      <a:rPr lang="en-US" sz="1000" i="1">
                                        <a:effectLst/>
                                        <a:latin typeface="Cambria Math" panose="02040503050406030204" pitchFamily="18" charset="0"/>
                                        <a:ea typeface="Verdana" panose="020B0604030504040204" pitchFamily="34" charset="0"/>
                                        <a:cs typeface="Times New Roman" panose="02020603050405020304" pitchFamily="18" charset="0"/>
                                      </a:rPr>
                                      <m:t>𝑢</m:t>
                                    </m:r>
                                  </m:e>
                                </m:d>
                              </m:e>
                            </m:mr>
                          </m:m>
                        </m:e>
                      </m:d>
                    </m:oMath>
                  </m:oMathPara>
                </a14:m>
                <a:endParaRPr lang="en-GB" sz="1000" dirty="0">
                  <a:effectLst/>
                  <a:latin typeface="Calibri" panose="020F0502020204030204" pitchFamily="34" charset="0"/>
                  <a:ea typeface="Verdana" panose="020B0604030504040204" pitchFamily="34" charset="0"/>
                  <a:cs typeface="Times New Roman" panose="02020603050405020304" pitchFamily="18" charset="0"/>
                </a:endParaRPr>
              </a:p>
              <a:p>
                <a:endParaRPr lang="en-US" sz="1000" dirty="0">
                  <a:effectLst/>
                  <a:latin typeface="Calibri" panose="020F0502020204030204" pitchFamily="34" charset="0"/>
                  <a:ea typeface="Verdana" panose="020B0604030504040204" pitchFamily="34" charset="0"/>
                  <a:cs typeface="Times New Roman" panose="02020603050405020304" pitchFamily="18" charset="0"/>
                </a:endParaRPr>
              </a:p>
              <a:p>
                <a:r>
                  <a:rPr lang="en-US" sz="1000" dirty="0">
                    <a:latin typeface="Calibri" panose="020F0502020204030204" pitchFamily="34" charset="0"/>
                    <a:ea typeface="Verdana" panose="020B0604030504040204" pitchFamily="34" charset="0"/>
                    <a:cs typeface="Times New Roman" panose="02020603050405020304" pitchFamily="18" charset="0"/>
                  </a:rPr>
                  <a:t>Thus, we </a:t>
                </a:r>
                <a:r>
                  <a:rPr lang="en-US" sz="1000" dirty="0">
                    <a:effectLst/>
                    <a:latin typeface="Calibri" panose="020F0502020204030204" pitchFamily="34" charset="0"/>
                    <a:ea typeface="Verdana" panose="020B0604030504040204" pitchFamily="34" charset="0"/>
                    <a:cs typeface="Times New Roman" panose="02020603050405020304" pitchFamily="18" charset="0"/>
                  </a:rPr>
                  <a:t>have </a:t>
                </a:r>
                <a14:m>
                  <m:oMath xmlns:m="http://schemas.openxmlformats.org/officeDocument/2006/math">
                    <m:d>
                      <m:dPr>
                        <m:ctrlPr>
                          <a:rPr lang="en-GB" sz="1000" i="1">
                            <a:effectLst/>
                            <a:latin typeface="Cambria Math" panose="02040503050406030204" pitchFamily="18" charset="0"/>
                          </a:rPr>
                        </m:ctrlPr>
                      </m:dPr>
                      <m:e>
                        <m:r>
                          <a:rPr lang="en-US" sz="1000" i="1">
                            <a:effectLst/>
                            <a:latin typeface="Cambria Math" panose="02040503050406030204" pitchFamily="18" charset="0"/>
                            <a:ea typeface="Verdana" panose="020B0604030504040204" pitchFamily="34" charset="0"/>
                            <a:cs typeface="Times New Roman" panose="02020603050405020304" pitchFamily="18" charset="0"/>
                          </a:rPr>
                          <m:t>2</m:t>
                        </m:r>
                        <m:r>
                          <a:rPr lang="en-US" sz="1000" i="1">
                            <a:effectLst/>
                            <a:latin typeface="Cambria Math" panose="02040503050406030204" pitchFamily="18" charset="0"/>
                            <a:ea typeface="Verdana" panose="020B0604030504040204" pitchFamily="34" charset="0"/>
                            <a:cs typeface="Times New Roman" panose="02020603050405020304" pitchFamily="18" charset="0"/>
                          </a:rPr>
                          <m:t>𝑛</m:t>
                        </m:r>
                        <m:r>
                          <a:rPr lang="en-US" sz="1000">
                            <a:effectLst/>
                            <a:latin typeface="Cambria Math" panose="02040503050406030204" pitchFamily="18" charset="0"/>
                            <a:ea typeface="Verdana" panose="020B0604030504040204" pitchFamily="34" charset="0"/>
                            <a:cs typeface="Times New Roman" panose="02020603050405020304" pitchFamily="18" charset="0"/>
                          </a:rPr>
                          <m:t>+</m:t>
                        </m:r>
                        <m:r>
                          <a:rPr lang="en-US" sz="1000" i="1">
                            <a:effectLst/>
                            <a:latin typeface="Cambria Math" panose="02040503050406030204" pitchFamily="18" charset="0"/>
                            <a:ea typeface="Verdana" panose="020B0604030504040204" pitchFamily="34" charset="0"/>
                            <a:cs typeface="Times New Roman" panose="02020603050405020304" pitchFamily="18" charset="0"/>
                          </a:rPr>
                          <m:t>1</m:t>
                        </m:r>
                      </m:e>
                    </m:d>
                  </m:oMath>
                </a14:m>
                <a:r>
                  <a:rPr lang="en-US" sz="1000" dirty="0">
                    <a:effectLst/>
                    <a:latin typeface="Calibri" panose="020F0502020204030204" pitchFamily="34" charset="0"/>
                    <a:ea typeface="Verdana" panose="020B0604030504040204" pitchFamily="34" charset="0"/>
                    <a:cs typeface="Times New Roman" panose="02020603050405020304" pitchFamily="18" charset="0"/>
                  </a:rPr>
                  <a:t> scalar parameters for </a:t>
                </a:r>
                <a14:m>
                  <m:oMath xmlns:m="http://schemas.openxmlformats.org/officeDocument/2006/math">
                    <m:d>
                      <m:dPr>
                        <m:ctrlPr>
                          <a:rPr lang="en-GB" sz="1000" i="1">
                            <a:effectLst/>
                            <a:latin typeface="Cambria Math" panose="02040503050406030204" pitchFamily="18" charset="0"/>
                          </a:rPr>
                        </m:ctrlPr>
                      </m:dPr>
                      <m:e>
                        <m:r>
                          <a:rPr lang="en-US" sz="1000" i="1">
                            <a:effectLst/>
                            <a:latin typeface="Cambria Math" panose="02040503050406030204" pitchFamily="18" charset="0"/>
                            <a:ea typeface="Verdana" panose="020B0604030504040204" pitchFamily="34" charset="0"/>
                            <a:cs typeface="Times New Roman" panose="02020603050405020304" pitchFamily="18" charset="0"/>
                          </a:rPr>
                          <m:t>2</m:t>
                        </m:r>
                        <m:r>
                          <a:rPr lang="en-US" sz="1000" i="1">
                            <a:effectLst/>
                            <a:latin typeface="Cambria Math" panose="02040503050406030204" pitchFamily="18" charset="0"/>
                            <a:ea typeface="Verdana" panose="020B0604030504040204" pitchFamily="34" charset="0"/>
                            <a:cs typeface="Times New Roman" panose="02020603050405020304" pitchFamily="18" charset="0"/>
                          </a:rPr>
                          <m:t>𝑛</m:t>
                        </m:r>
                        <m:r>
                          <a:rPr lang="en-US" sz="1000">
                            <a:effectLst/>
                            <a:latin typeface="Cambria Math" panose="02040503050406030204" pitchFamily="18" charset="0"/>
                            <a:ea typeface="Verdana" panose="020B0604030504040204" pitchFamily="34" charset="0"/>
                            <a:cs typeface="Times New Roman" panose="02020603050405020304" pitchFamily="18" charset="0"/>
                          </a:rPr>
                          <m:t>+</m:t>
                        </m:r>
                        <m:r>
                          <a:rPr lang="en-US" sz="1000" i="1">
                            <a:effectLst/>
                            <a:latin typeface="Cambria Math" panose="02040503050406030204" pitchFamily="18" charset="0"/>
                            <a:ea typeface="Verdana" panose="020B0604030504040204" pitchFamily="34" charset="0"/>
                            <a:cs typeface="Times New Roman" panose="02020603050405020304" pitchFamily="18" charset="0"/>
                          </a:rPr>
                          <m:t>1</m:t>
                        </m:r>
                      </m:e>
                    </m:d>
                  </m:oMath>
                </a14:m>
                <a:r>
                  <a:rPr lang="en-US" sz="1000" dirty="0">
                    <a:effectLst/>
                    <a:latin typeface="Calibri" panose="020F0502020204030204" pitchFamily="34" charset="0"/>
                    <a:ea typeface="Verdana" panose="020B0604030504040204" pitchFamily="34" charset="0"/>
                    <a:cs typeface="Times New Roman" panose="02020603050405020304" pitchFamily="18" charset="0"/>
                  </a:rPr>
                  <a:t> scalar equations. However, </a:t>
                </a:r>
                <a:r>
                  <a:rPr lang="en-US" sz="1000" dirty="0">
                    <a:latin typeface="Calibri" panose="020F0502020204030204" pitchFamily="34" charset="0"/>
                    <a:ea typeface="Verdana" panose="020B0604030504040204" pitchFamily="34" charset="0"/>
                    <a:cs typeface="Times New Roman" panose="02020603050405020304" pitchFamily="18" charset="0"/>
                  </a:rPr>
                  <a:t>trying </a:t>
                </a:r>
                <a:r>
                  <a:rPr lang="en-US" sz="1000" dirty="0">
                    <a:effectLst/>
                    <a:latin typeface="Calibri" panose="020F0502020204030204" pitchFamily="34" charset="0"/>
                    <a:ea typeface="Verdana" panose="020B0604030504040204" pitchFamily="34" charset="0"/>
                    <a:cs typeface="Times New Roman" panose="02020603050405020304" pitchFamily="18" charset="0"/>
                  </a:rPr>
                  <a:t>to solve this exactly could lead to numerical instability. Instead, we translate each constraint into a soft loss and solve this using numerical optimization.</a:t>
                </a:r>
              </a:p>
              <a:p>
                <a:endParaRPr kumimoji="0" lang="en-US" sz="1000" b="0" i="0" u="none" strike="noStrike" kern="1200" cap="none" spc="0" normalizeH="0" baseline="0" noProof="0" dirty="0">
                  <a:ln>
                    <a:noFill/>
                  </a:ln>
                  <a:uLnTx/>
                  <a:uFillTx/>
                  <a:latin typeface="Calibri" panose="020F0502020204030204" pitchFamily="34" charset="0"/>
                  <a:ea typeface="Verdana" panose="020B060403050404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kumimoji="0" lang="en-US" sz="1000" b="0" i="1" u="none" strike="noStrike" kern="1200" cap="none" spc="0" normalizeH="0" baseline="0" noProof="0" smtClean="0">
                          <a:ln>
                            <a:noFill/>
                          </a:ln>
                          <a:uLnTx/>
                          <a:uFillTx/>
                          <a:latin typeface="Cambria Math" panose="02040503050406030204" pitchFamily="18" charset="0"/>
                          <a:ea typeface="Verdana" panose="020B0604030504040204" pitchFamily="34" charset="0"/>
                          <a:cs typeface="Times New Roman" panose="02020603050405020304" pitchFamily="18" charset="0"/>
                        </a:rPr>
                        <m:t>𝑃</m:t>
                      </m:r>
                      <m:r>
                        <a:rPr kumimoji="0" lang="en-US" sz="1000" b="0" i="1" u="none" strike="noStrike" kern="1200" cap="none" spc="0" normalizeH="0" baseline="0" noProof="0" smtClean="0">
                          <a:ln>
                            <a:noFill/>
                          </a:ln>
                          <a:uLnTx/>
                          <a:uFillTx/>
                          <a:latin typeface="Cambria Math" panose="02040503050406030204" pitchFamily="18" charset="0"/>
                          <a:ea typeface="Verdana" panose="020B0604030504040204" pitchFamily="34" charset="0"/>
                          <a:cs typeface="Times New Roman" panose="02020603050405020304" pitchFamily="18" charset="0"/>
                        </a:rPr>
                        <m:t>=</m:t>
                      </m:r>
                      <m:r>
                        <a:rPr kumimoji="0" lang="en-US" sz="1000" b="0" i="1" u="none" strike="noStrike" kern="1200" cap="none" spc="0" normalizeH="0" baseline="0" noProof="0" smtClean="0">
                          <a:ln>
                            <a:noFill/>
                          </a:ln>
                          <a:uLnTx/>
                          <a:uFillTx/>
                          <a:latin typeface="Cambria Math" panose="02040503050406030204" pitchFamily="18" charset="0"/>
                          <a:ea typeface="Verdana" panose="020B0604030504040204" pitchFamily="34" charset="0"/>
                          <a:cs typeface="Times New Roman" panose="02020603050405020304" pitchFamily="18" charset="0"/>
                        </a:rPr>
                        <m:t>𝑓</m:t>
                      </m:r>
                      <m:r>
                        <a:rPr kumimoji="0" lang="en-US" sz="1000" b="0" i="1" u="none" strike="noStrike" kern="1200" cap="none" spc="0" normalizeH="0" baseline="0" noProof="0" smtClean="0">
                          <a:ln>
                            <a:noFill/>
                          </a:ln>
                          <a:uLnTx/>
                          <a:uFillTx/>
                          <a:latin typeface="Cambria Math" panose="02040503050406030204" pitchFamily="18" charset="0"/>
                          <a:ea typeface="Verdana" panose="020B0604030504040204" pitchFamily="34" charset="0"/>
                          <a:cs typeface="Times New Roman" panose="02020603050405020304" pitchFamily="18" charset="0"/>
                        </a:rPr>
                        <m:t>(</m:t>
                      </m:r>
                      <m:r>
                        <a:rPr kumimoji="0" lang="en-US" sz="1000" b="0" i="1" u="none" strike="noStrike" kern="1200" cap="none" spc="0" normalizeH="0" baseline="0" noProof="0" smtClean="0">
                          <a:ln>
                            <a:noFill/>
                          </a:ln>
                          <a:uLnTx/>
                          <a:uFillTx/>
                          <a:latin typeface="Cambria Math" panose="02040503050406030204" pitchFamily="18" charset="0"/>
                          <a:ea typeface="Verdana" panose="020B0604030504040204" pitchFamily="34" charset="0"/>
                          <a:cs typeface="Times New Roman" panose="02020603050405020304" pitchFamily="18" charset="0"/>
                        </a:rPr>
                        <m:t>𝑎𝑟𝑔𝑚𝑖</m:t>
                      </m:r>
                      <m:sSub>
                        <m:sSubPr>
                          <m:ctrlPr>
                            <a:rPr kumimoji="0" lang="en-US" sz="1000" b="0" i="1" u="none" strike="noStrike" kern="1200" cap="none" spc="0" normalizeH="0" baseline="0" noProof="0" smtClean="0">
                              <a:ln>
                                <a:noFill/>
                              </a:ln>
                              <a:uLnTx/>
                              <a:uFillTx/>
                              <a:latin typeface="Cambria Math" panose="02040503050406030204" pitchFamily="18" charset="0"/>
                              <a:ea typeface="Verdana" panose="020B0604030504040204" pitchFamily="34" charset="0"/>
                              <a:cs typeface="Times New Roman" panose="02020603050405020304" pitchFamily="18" charset="0"/>
                            </a:rPr>
                          </m:ctrlPr>
                        </m:sSubPr>
                        <m:e>
                          <m:r>
                            <a:rPr kumimoji="0" lang="en-US" sz="1000" b="0" i="1" u="none" strike="noStrike" kern="1200" cap="none" spc="0" normalizeH="0" baseline="0" noProof="0" smtClean="0">
                              <a:ln>
                                <a:noFill/>
                              </a:ln>
                              <a:uLnTx/>
                              <a:uFillTx/>
                              <a:latin typeface="Cambria Math" panose="02040503050406030204" pitchFamily="18" charset="0"/>
                              <a:ea typeface="Verdana" panose="020B0604030504040204" pitchFamily="34" charset="0"/>
                              <a:cs typeface="Times New Roman" panose="02020603050405020304" pitchFamily="18" charset="0"/>
                            </a:rPr>
                            <m:t>𝑛</m:t>
                          </m:r>
                        </m:e>
                        <m:sub>
                          <m:r>
                            <m:rPr>
                              <m:sty m:val="p"/>
                            </m:rPr>
                            <a:rPr kumimoji="0" lang="el-GR" sz="1000" b="0" i="1" u="none" strike="noStrike" kern="1200" cap="none" spc="0" normalizeH="0" baseline="0" noProof="0" smtClean="0">
                              <a:ln>
                                <a:noFill/>
                              </a:ln>
                              <a:uLnTx/>
                              <a:uFillTx/>
                              <a:latin typeface="Cambria Math" panose="02040503050406030204" pitchFamily="18" charset="0"/>
                              <a:ea typeface="Cambria Math" panose="02040503050406030204" pitchFamily="18" charset="0"/>
                              <a:cs typeface="Times New Roman" panose="02020603050405020304" pitchFamily="18" charset="0"/>
                            </a:rPr>
                            <m:t>Θ</m:t>
                          </m:r>
                        </m:sub>
                      </m:sSub>
                      <m:r>
                        <a:rPr kumimoji="0" lang="en-US" sz="1000" b="0" i="1" u="none" strike="noStrike" kern="1200" cap="none" spc="0" normalizeH="0" baseline="0" noProof="0" smtClean="0">
                          <a:ln>
                            <a:noFill/>
                          </a:ln>
                          <a:uLnTx/>
                          <a:uFillTx/>
                          <a:latin typeface="Cambria Math" panose="02040503050406030204" pitchFamily="18" charset="0"/>
                          <a:ea typeface="Cambria Math" panose="02040503050406030204" pitchFamily="18" charset="0"/>
                          <a:cs typeface="Times New Roman" panose="02020603050405020304" pitchFamily="18" charset="0"/>
                        </a:rPr>
                        <m:t> </m:t>
                      </m:r>
                      <m:r>
                        <a:rPr kumimoji="0" lang="en-US" sz="1000" b="0" i="1" u="none" strike="noStrike" kern="1200" cap="none" spc="0" normalizeH="0" baseline="0" noProof="0" smtClean="0">
                          <a:ln>
                            <a:noFill/>
                          </a:ln>
                          <a:uLnTx/>
                          <a:uFillTx/>
                          <a:latin typeface="Cambria Math" panose="02040503050406030204" pitchFamily="18" charset="0"/>
                          <a:ea typeface="Cambria Math" panose="02040503050406030204" pitchFamily="18" charset="0"/>
                          <a:cs typeface="Times New Roman" panose="02020603050405020304" pitchFamily="18" charset="0"/>
                        </a:rPr>
                        <m:t>𝑡𝑜𝑡𝑎</m:t>
                      </m:r>
                      <m:sSub>
                        <m:sSubPr>
                          <m:ctrlPr>
                            <a:rPr kumimoji="0" lang="en-US" sz="1000" b="0" i="1" u="none" strike="noStrike" kern="1200" cap="none" spc="0" normalizeH="0" baseline="0" noProof="0" smtClean="0">
                              <a:ln>
                                <a:noFill/>
                              </a:ln>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sz="1000" b="0" i="1" u="none" strike="noStrike" kern="1200" cap="none" spc="0" normalizeH="0" baseline="0" noProof="0" smtClean="0">
                              <a:ln>
                                <a:noFill/>
                              </a:ln>
                              <a:uLnTx/>
                              <a:uFillTx/>
                              <a:latin typeface="Cambria Math" panose="02040503050406030204" pitchFamily="18" charset="0"/>
                              <a:ea typeface="Cambria Math" panose="02040503050406030204" pitchFamily="18" charset="0"/>
                              <a:cs typeface="Times New Roman" panose="02020603050405020304" pitchFamily="18" charset="0"/>
                            </a:rPr>
                            <m:t>𝑙</m:t>
                          </m:r>
                        </m:e>
                        <m:sub>
                          <m:r>
                            <a:rPr kumimoji="0" lang="en-US" sz="1000" b="0" i="1" u="none" strike="noStrike" kern="1200" cap="none" spc="0" normalizeH="0" baseline="0" noProof="0" smtClean="0">
                              <a:ln>
                                <a:noFill/>
                              </a:ln>
                              <a:uLnTx/>
                              <a:uFillTx/>
                              <a:latin typeface="Cambria Math" panose="02040503050406030204" pitchFamily="18" charset="0"/>
                              <a:ea typeface="Cambria Math" panose="02040503050406030204" pitchFamily="18" charset="0"/>
                              <a:cs typeface="Times New Roman" panose="02020603050405020304" pitchFamily="18" charset="0"/>
                            </a:rPr>
                            <m:t>𝑒𝑟𝑟𝑜𝑟</m:t>
                          </m:r>
                        </m:sub>
                      </m:sSub>
                      <m:r>
                        <a:rPr kumimoji="0" lang="en-US" sz="1000" b="0" i="1" u="none" strike="noStrike" kern="1200" cap="none" spc="0" normalizeH="0" baseline="0" noProof="0" smtClean="0">
                          <a:ln>
                            <a:noFill/>
                          </a:ln>
                          <a:uLnTx/>
                          <a:uFillTx/>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kumimoji="0" lang="en-US" sz="1000" b="0" i="0" u="none" strike="noStrike" kern="1200" cap="none" spc="0" normalizeH="0" baseline="0" noProof="0" dirty="0">
                  <a:ln>
                    <a:noFill/>
                  </a:ln>
                  <a:uLnTx/>
                  <a:uFillTx/>
                  <a:latin typeface="Calibri" panose="020F0502020204030204" pitchFamily="34" charset="0"/>
                  <a:ea typeface="Verdana" panose="020B0604030504040204" pitchFamily="34" charset="0"/>
                  <a:cs typeface="Times New Roman" panose="02020603050405020304" pitchFamily="18" charset="0"/>
                </a:endParaRPr>
              </a:p>
              <a:p>
                <a:endParaRPr kumimoji="0" lang="en-US" sz="1000" b="0" i="0" u="none" strike="noStrike" kern="1200" cap="none" spc="0" normalizeH="0" baseline="0" noProof="0" dirty="0">
                  <a:ln>
                    <a:noFill/>
                  </a:ln>
                  <a:effectLst/>
                  <a:uLnTx/>
                  <a:uFillTx/>
                  <a:latin typeface="Calibri Light" panose="020F0302020204030204" pitchFamily="34" charset="0"/>
                  <a:cs typeface="Calibri Light" panose="020F0302020204030204" pitchFamily="34" charset="0"/>
                </a:endParaRPr>
              </a:p>
              <a:p>
                <a:pPr marL="0" marR="0" lvl="0" indent="0" algn="l" defTabSz="1219170" rtl="0" eaLnBrk="1" fontAlgn="auto" latinLnBrk="0" hangingPunct="1">
                  <a:lnSpc>
                    <a:spcPct val="100000"/>
                  </a:lnSpc>
                  <a:spcBef>
                    <a:spcPts val="600"/>
                  </a:spcBef>
                  <a:spcAft>
                    <a:spcPts val="0"/>
                  </a:spcAft>
                  <a:buClrTx/>
                  <a:buSzPct val="100000"/>
                  <a:buFontTx/>
                  <a:buNone/>
                  <a:tabLst/>
                  <a:defRPr/>
                </a:pPr>
                <a:endParaRPr kumimoji="0" lang="en-US" sz="900" b="0" i="0" u="none" strike="noStrike" kern="1200" cap="none" spc="0" normalizeH="0" baseline="0" noProof="0" dirty="0">
                  <a:ln>
                    <a:noFill/>
                  </a:ln>
                  <a:effectLst/>
                  <a:uLnTx/>
                  <a:uFillTx/>
                  <a:latin typeface="Calibri Light" panose="020F0302020204030204" pitchFamily="34" charset="0"/>
                  <a:cs typeface="Calibri Light" panose="020F0302020204030204" pitchFamily="34" charset="0"/>
                </a:endParaRPr>
              </a:p>
              <a:p>
                <a:pPr marL="0" marR="0" lvl="0" indent="0" algn="l" defTabSz="1219170" rtl="0" eaLnBrk="1" fontAlgn="auto" latinLnBrk="0" hangingPunct="1">
                  <a:lnSpc>
                    <a:spcPct val="100000"/>
                  </a:lnSpc>
                  <a:spcBef>
                    <a:spcPts val="600"/>
                  </a:spcBef>
                  <a:spcAft>
                    <a:spcPts val="0"/>
                  </a:spcAft>
                  <a:buClrTx/>
                  <a:buSzPct val="100000"/>
                  <a:buFontTx/>
                  <a:buNone/>
                  <a:tabLst/>
                  <a:defRPr/>
                </a:pPr>
                <a:endParaRPr kumimoji="0" lang="en-US" sz="900" b="0" i="0" u="none" strike="noStrike" kern="1200" cap="none" spc="0" normalizeH="0" baseline="0" noProof="0" dirty="0">
                  <a:ln>
                    <a:noFill/>
                  </a:ln>
                  <a:effectLst/>
                  <a:uLnTx/>
                  <a:uFillTx/>
                  <a:latin typeface="Calibri Light" panose="020F0302020204030204" pitchFamily="34" charset="0"/>
                  <a:cs typeface="Calibri Light" panose="020F0302020204030204" pitchFamily="34" charset="0"/>
                </a:endParaRPr>
              </a:p>
            </p:txBody>
          </p:sp>
        </mc:Choice>
        <mc:Fallback xmlns="">
          <p:sp>
            <p:nvSpPr>
              <p:cNvPr id="13" name="Rectangle 12">
                <a:extLst>
                  <a:ext uri="{FF2B5EF4-FFF2-40B4-BE49-F238E27FC236}">
                    <a16:creationId xmlns:a16="http://schemas.microsoft.com/office/drawing/2014/main" id="{F1FFA9E2-2674-7AE1-1756-CA0CF15B4B08}"/>
                  </a:ext>
                </a:extLst>
              </p:cNvPr>
              <p:cNvSpPr>
                <a:spLocks noRot="1" noChangeAspect="1" noMove="1" noResize="1" noEditPoints="1" noAdjustHandles="1" noChangeArrowheads="1" noChangeShapeType="1" noTextEdit="1"/>
              </p:cNvSpPr>
              <p:nvPr/>
            </p:nvSpPr>
            <p:spPr bwMode="gray">
              <a:xfrm>
                <a:off x="6420171" y="2009411"/>
                <a:ext cx="4771500" cy="4067899"/>
              </a:xfrm>
              <a:prstGeom prst="rect">
                <a:avLst/>
              </a:prstGeom>
              <a:blipFill>
                <a:blip r:embed="rId5"/>
                <a:stretch>
                  <a:fillRect/>
                </a:stretch>
              </a:blipFill>
              <a:ln w="9525" algn="ctr">
                <a:solidFill>
                  <a:srgbClr val="000000"/>
                </a:solidFill>
                <a:prstDash val="sysDash"/>
                <a:miter lim="800000"/>
                <a:headEnd/>
                <a:tailEnd/>
              </a:ln>
              <a:effectLst>
                <a:outerShdw blurRad="50800" dist="38100" dir="2700000" algn="tl" rotWithShape="0">
                  <a:prstClr val="black">
                    <a:alpha val="40000"/>
                  </a:prstClr>
                </a:outerShdw>
              </a:effectLst>
            </p:spPr>
            <p:txBody>
              <a:bodyPr/>
              <a:lstStyle/>
              <a:p>
                <a:r>
                  <a:rPr lang="en-GB">
                    <a:noFill/>
                  </a:rPr>
                  <a:t> </a:t>
                </a:r>
              </a:p>
            </p:txBody>
          </p:sp>
        </mc:Fallback>
      </mc:AlternateContent>
      <p:sp>
        <p:nvSpPr>
          <p:cNvPr id="16" name="Isosceles Triangle 15">
            <a:extLst>
              <a:ext uri="{FF2B5EF4-FFF2-40B4-BE49-F238E27FC236}">
                <a16:creationId xmlns:a16="http://schemas.microsoft.com/office/drawing/2014/main" id="{FB015CF1-274C-2503-3239-A5FE621A2B65}"/>
              </a:ext>
            </a:extLst>
          </p:cNvPr>
          <p:cNvSpPr/>
          <p:nvPr/>
        </p:nvSpPr>
        <p:spPr bwMode="gray">
          <a:xfrm rot="16200000" flipH="1" flipV="1">
            <a:off x="4493998" y="3628456"/>
            <a:ext cx="2747001" cy="836946"/>
          </a:xfrm>
          <a:prstGeom prst="triangle">
            <a:avLst/>
          </a:prstGeom>
          <a:solidFill>
            <a:schemeClr val="bg1">
              <a:lumMod val="85000"/>
            </a:schemeClr>
          </a:solidFill>
          <a:ln w="19050" algn="ctr">
            <a:noFill/>
            <a:miter lim="800000"/>
            <a:headEnd/>
            <a:tailEnd/>
          </a:ln>
          <a:effectLst>
            <a:outerShdw blurRad="50800" dist="38100" dir="2700000" algn="tl" rotWithShape="0">
              <a:prstClr val="black">
                <a:alpha val="40000"/>
              </a:prstClr>
            </a:outerShdw>
          </a:effectLst>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45000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502920" y="320040"/>
            <a:ext cx="11252200" cy="698501"/>
          </a:xfrm>
        </p:spPr>
        <p:txBody>
          <a:bodyPr/>
          <a:lstStyle/>
          <a:p>
            <a:r>
              <a:rPr lang="en-US" b="1" noProof="0" dirty="0"/>
              <a:t>Contents</a:t>
            </a:r>
          </a:p>
        </p:txBody>
      </p:sp>
      <p:sp>
        <p:nvSpPr>
          <p:cNvPr id="4" name="TextBox 3">
            <a:extLst>
              <a:ext uri="{FF2B5EF4-FFF2-40B4-BE49-F238E27FC236}">
                <a16:creationId xmlns:a16="http://schemas.microsoft.com/office/drawing/2014/main" id="{BED0D546-84B4-608A-D344-E21635AFD8A4}"/>
              </a:ext>
            </a:extLst>
          </p:cNvPr>
          <p:cNvSpPr txBox="1"/>
          <p:nvPr/>
        </p:nvSpPr>
        <p:spPr>
          <a:xfrm>
            <a:off x="502920" y="1724025"/>
            <a:ext cx="11174730" cy="3308598"/>
          </a:xfrm>
          <a:prstGeom prst="rect">
            <a:avLst/>
          </a:prstGeom>
          <a:noFill/>
        </p:spPr>
        <p:txBody>
          <a:bodyPr wrap="square" lIns="0" tIns="0" rIns="0" bIns="0" rtlCol="0">
            <a:spAutoFit/>
          </a:bodyPr>
          <a:lstStyle/>
          <a:p>
            <a:pPr algn="l">
              <a:buFont typeface="+mj-lt"/>
              <a:buAutoNum type="arabicPeriod"/>
            </a:pPr>
            <a:r>
              <a:rPr lang="fr-FR" sz="2400" b="1" i="0" dirty="0">
                <a:effectLst/>
                <a:latin typeface="+mj-lt"/>
              </a:rPr>
              <a:t>Présentation Générale du Stage</a:t>
            </a:r>
            <a:endParaRPr lang="fr-FR" sz="2400" b="0" i="0" dirty="0">
              <a:effectLst/>
              <a:latin typeface="+mj-lt"/>
            </a:endParaRPr>
          </a:p>
          <a:p>
            <a:pPr algn="l">
              <a:buFont typeface="+mj-lt"/>
              <a:buAutoNum type="arabicPeriod"/>
            </a:pPr>
            <a:r>
              <a:rPr lang="fr-FR" sz="2400" b="1" i="0" dirty="0">
                <a:effectLst/>
                <a:latin typeface="+mj-lt"/>
              </a:rPr>
              <a:t>Introduction au sujet de mémoire</a:t>
            </a:r>
            <a:endParaRPr lang="fr-FR" sz="2400" b="0" i="0" dirty="0">
              <a:effectLst/>
              <a:latin typeface="+mj-lt"/>
            </a:endParaRPr>
          </a:p>
          <a:p>
            <a:pPr algn="l">
              <a:buFont typeface="+mj-lt"/>
              <a:buAutoNum type="arabicPeriod"/>
            </a:pPr>
            <a:r>
              <a:rPr lang="fr-FR" sz="2400" b="1" i="0" dirty="0">
                <a:effectLst/>
                <a:latin typeface="+mj-lt"/>
              </a:rPr>
              <a:t>Développement - Modélisation des Taux d’Intérêts Instantanés</a:t>
            </a:r>
            <a:endParaRPr lang="fr-FR" sz="2400" b="0" i="0" dirty="0">
              <a:effectLst/>
              <a:latin typeface="+mj-lt"/>
            </a:endParaRPr>
          </a:p>
          <a:p>
            <a:pPr algn="l">
              <a:buFont typeface="+mj-lt"/>
              <a:buAutoNum type="arabicPeriod"/>
            </a:pPr>
            <a:r>
              <a:rPr lang="fr-FR" sz="2400" b="1" i="0" dirty="0">
                <a:effectLst/>
                <a:latin typeface="+mj-lt"/>
              </a:rPr>
              <a:t>Développement - Application à la valorisation des </a:t>
            </a:r>
            <a:r>
              <a:rPr lang="fr-FR" sz="2400" b="1" i="0" dirty="0" err="1">
                <a:effectLst/>
                <a:latin typeface="+mj-lt"/>
              </a:rPr>
              <a:t>Callable</a:t>
            </a:r>
            <a:r>
              <a:rPr lang="fr-FR" sz="2400" b="1" i="0" dirty="0">
                <a:effectLst/>
                <a:latin typeface="+mj-lt"/>
              </a:rPr>
              <a:t> Bonds</a:t>
            </a:r>
          </a:p>
          <a:p>
            <a:pPr>
              <a:buFont typeface="+mj-lt"/>
              <a:buAutoNum type="arabicPeriod"/>
            </a:pPr>
            <a:r>
              <a:rPr lang="fr-FR" sz="2400" b="1" i="0" dirty="0">
                <a:effectLst/>
                <a:latin typeface="+mj-lt"/>
              </a:rPr>
              <a:t>Développement - Calcul du SCR de Marché</a:t>
            </a:r>
            <a:endParaRPr lang="fr-FR" sz="2400" b="0" i="0" dirty="0">
              <a:effectLst/>
              <a:latin typeface="+mj-lt"/>
            </a:endParaRPr>
          </a:p>
          <a:p>
            <a:pPr algn="l">
              <a:buFont typeface="+mj-lt"/>
              <a:buAutoNum type="arabicPeriod"/>
            </a:pPr>
            <a:r>
              <a:rPr lang="fr-FR" sz="2400" b="1" i="0" dirty="0">
                <a:effectLst/>
                <a:latin typeface="+mj-lt"/>
              </a:rPr>
              <a:t>Conclusion</a:t>
            </a:r>
            <a:endParaRPr lang="fr-FR" sz="2400" b="0" i="0" dirty="0">
              <a:effectLst/>
              <a:latin typeface="+mj-lt"/>
            </a:endParaRPr>
          </a:p>
          <a:p>
            <a:pPr algn="l">
              <a:buFont typeface="+mj-lt"/>
              <a:buAutoNum type="arabicPeriod"/>
            </a:pPr>
            <a:r>
              <a:rPr lang="fr-FR" sz="2400" b="1" i="0" dirty="0">
                <a:effectLst/>
                <a:latin typeface="+mj-lt"/>
              </a:rPr>
              <a:t>Autres Activités effectués pendant le stage</a:t>
            </a:r>
            <a:endParaRPr lang="fr-FR" sz="2400" b="0" i="0" dirty="0">
              <a:effectLst/>
              <a:latin typeface="+mj-lt"/>
            </a:endParaRPr>
          </a:p>
          <a:p>
            <a:pPr algn="l">
              <a:buFont typeface="+mj-lt"/>
              <a:buAutoNum type="arabicPeriod"/>
            </a:pPr>
            <a:r>
              <a:rPr lang="fr-FR" sz="2400" b="1" i="0" dirty="0">
                <a:effectLst/>
                <a:latin typeface="+mj-lt"/>
              </a:rPr>
              <a:t>Annexes</a:t>
            </a:r>
            <a:endParaRPr lang="fr-FR" sz="2400" b="0" i="0" dirty="0">
              <a:effectLst/>
              <a:latin typeface="+mj-lt"/>
            </a:endParaRPr>
          </a:p>
          <a:p>
            <a:pPr marL="203200" indent="-203200">
              <a:spcBef>
                <a:spcPts val="600"/>
              </a:spcBef>
              <a:buSzPct val="100000"/>
              <a:buFont typeface="Arial"/>
              <a:buChar char="•"/>
            </a:pPr>
            <a:endParaRPr lang="en-GB" dirty="0">
              <a:solidFill>
                <a:srgbClr val="313131"/>
              </a:solidFill>
            </a:endParaRPr>
          </a:p>
        </p:txBody>
      </p:sp>
    </p:spTree>
    <p:extLst>
      <p:ext uri="{BB962C8B-B14F-4D97-AF65-F5344CB8AC3E}">
        <p14:creationId xmlns:p14="http://schemas.microsoft.com/office/powerpoint/2010/main" val="2646599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7238CF23-2575-F390-F0C6-CD0601730F2E}"/>
              </a:ext>
            </a:extLst>
          </p:cNvPr>
          <p:cNvGraphicFramePr>
            <a:graphicFrameLocks noGrp="1"/>
          </p:cNvGraphicFramePr>
          <p:nvPr>
            <p:extLst>
              <p:ext uri="{D42A27DB-BD31-4B8C-83A1-F6EECF244321}">
                <p14:modId xmlns:p14="http://schemas.microsoft.com/office/powerpoint/2010/main" val="4205152625"/>
              </p:ext>
            </p:extLst>
          </p:nvPr>
        </p:nvGraphicFramePr>
        <p:xfrm>
          <a:off x="2032000" y="719666"/>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14081650"/>
                    </a:ext>
                  </a:extLst>
                </a:gridCol>
                <a:gridCol w="4064000">
                  <a:extLst>
                    <a:ext uri="{9D8B030D-6E8A-4147-A177-3AD203B41FA5}">
                      <a16:colId xmlns:a16="http://schemas.microsoft.com/office/drawing/2014/main" val="2495685140"/>
                    </a:ext>
                  </a:extLst>
                </a:gridCol>
              </a:tblGrid>
              <a:tr h="370840">
                <a:tc>
                  <a:txBody>
                    <a:bodyPr/>
                    <a:lstStyle/>
                    <a:p>
                      <a:r>
                        <a:rPr lang="fr-FR" dirty="0"/>
                        <a:t>Sans variance </a:t>
                      </a:r>
                      <a:r>
                        <a:rPr lang="fr-FR" dirty="0" err="1"/>
                        <a:t>reduction</a:t>
                      </a:r>
                      <a:endParaRPr lang="fr-FR" dirty="0"/>
                    </a:p>
                  </a:txBody>
                  <a:tcPr/>
                </a:tc>
                <a:tc>
                  <a:txBody>
                    <a:bodyPr/>
                    <a:lstStyle/>
                    <a:p>
                      <a:r>
                        <a:rPr lang="fr-FR" dirty="0"/>
                        <a:t>Avec variance </a:t>
                      </a:r>
                      <a:r>
                        <a:rPr lang="fr-FR" dirty="0" err="1"/>
                        <a:t>reduction</a:t>
                      </a:r>
                      <a:endParaRPr lang="fr-FR" dirty="0"/>
                    </a:p>
                  </a:txBody>
                  <a:tcPr/>
                </a:tc>
                <a:extLst>
                  <a:ext uri="{0D108BD9-81ED-4DB2-BD59-A6C34878D82A}">
                    <a16:rowId xmlns:a16="http://schemas.microsoft.com/office/drawing/2014/main" val="3617806764"/>
                  </a:ext>
                </a:extLst>
              </a:tr>
              <a:tr h="370840">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654651044"/>
                  </a:ext>
                </a:extLst>
              </a:tr>
            </a:tbl>
          </a:graphicData>
        </a:graphic>
      </p:graphicFrame>
      <p:pic>
        <p:nvPicPr>
          <p:cNvPr id="9" name="Picture 8" descr="A graph of a line graph&#10;&#10;Description automatically generated with medium confidence">
            <a:extLst>
              <a:ext uri="{FF2B5EF4-FFF2-40B4-BE49-F238E27FC236}">
                <a16:creationId xmlns:a16="http://schemas.microsoft.com/office/drawing/2014/main" id="{BDE5D576-F6A7-DF85-97CB-D7908BDC5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90506"/>
            <a:ext cx="4058548" cy="3271944"/>
          </a:xfrm>
          <a:prstGeom prst="rect">
            <a:avLst/>
          </a:prstGeom>
        </p:spPr>
      </p:pic>
      <p:pic>
        <p:nvPicPr>
          <p:cNvPr id="11" name="Picture 10" descr="A graph of a graph of a bond&#10;&#10;Description automatically generated with medium confidence">
            <a:extLst>
              <a:ext uri="{FF2B5EF4-FFF2-40B4-BE49-F238E27FC236}">
                <a16:creationId xmlns:a16="http://schemas.microsoft.com/office/drawing/2014/main" id="{D0B30BD3-EFE9-744E-24E2-37CFBA423B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451" y="1090505"/>
            <a:ext cx="4037537" cy="3167169"/>
          </a:xfrm>
          <a:prstGeom prst="rect">
            <a:avLst/>
          </a:prstGeom>
        </p:spPr>
      </p:pic>
    </p:spTree>
    <p:extLst>
      <p:ext uri="{BB962C8B-B14F-4D97-AF65-F5344CB8AC3E}">
        <p14:creationId xmlns:p14="http://schemas.microsoft.com/office/powerpoint/2010/main" val="77925487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of a line graph&#10;&#10;Description automatically generated with medium confidence">
            <a:extLst>
              <a:ext uri="{FF2B5EF4-FFF2-40B4-BE49-F238E27FC236}">
                <a16:creationId xmlns:a16="http://schemas.microsoft.com/office/drawing/2014/main" id="{6068D9A9-4C9A-356D-2B47-A87524463561}"/>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16472" y="1529503"/>
            <a:ext cx="5391427" cy="4286470"/>
          </a:xfrm>
        </p:spPr>
      </p:pic>
      <p:sp>
        <p:nvSpPr>
          <p:cNvPr id="3" name="Text Placeholder 2">
            <a:extLst>
              <a:ext uri="{FF2B5EF4-FFF2-40B4-BE49-F238E27FC236}">
                <a16:creationId xmlns:a16="http://schemas.microsoft.com/office/drawing/2014/main" id="{58742727-78F4-7CEC-A882-6CAD7AC29464}"/>
              </a:ext>
            </a:extLst>
          </p:cNvPr>
          <p:cNvSpPr>
            <a:spLocks noGrp="1"/>
          </p:cNvSpPr>
          <p:nvPr>
            <p:ph type="body" sz="quarter" idx="13"/>
          </p:nvPr>
        </p:nvSpPr>
        <p:spPr/>
        <p:txBody>
          <a:bodyPr/>
          <a:lstStyle/>
          <a:p>
            <a:endParaRPr lang="fr-FR"/>
          </a:p>
        </p:txBody>
      </p:sp>
      <p:sp>
        <p:nvSpPr>
          <p:cNvPr id="4" name="Title 3">
            <a:extLst>
              <a:ext uri="{FF2B5EF4-FFF2-40B4-BE49-F238E27FC236}">
                <a16:creationId xmlns:a16="http://schemas.microsoft.com/office/drawing/2014/main" id="{09E95FB4-A192-A522-E50C-061862F55DC9}"/>
              </a:ext>
            </a:extLst>
          </p:cNvPr>
          <p:cNvSpPr>
            <a:spLocks noGrp="1"/>
          </p:cNvSpPr>
          <p:nvPr>
            <p:ph type="title"/>
          </p:nvPr>
        </p:nvSpPr>
        <p:spPr/>
        <p:txBody>
          <a:bodyPr/>
          <a:lstStyle/>
          <a:p>
            <a:endParaRPr lang="fr-FR" dirty="0"/>
          </a:p>
        </p:txBody>
      </p:sp>
      <p:pic>
        <p:nvPicPr>
          <p:cNvPr id="8" name="Picture 7" descr="A graph of a bond price&#10;&#10;Description automatically generated with medium confidence">
            <a:extLst>
              <a:ext uri="{FF2B5EF4-FFF2-40B4-BE49-F238E27FC236}">
                <a16:creationId xmlns:a16="http://schemas.microsoft.com/office/drawing/2014/main" id="{3B624133-6E31-0051-9B6C-4424C88F1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29503"/>
            <a:ext cx="5429529" cy="4356324"/>
          </a:xfrm>
          <a:prstGeom prst="rect">
            <a:avLst/>
          </a:prstGeom>
        </p:spPr>
      </p:pic>
    </p:spTree>
    <p:extLst>
      <p:ext uri="{BB962C8B-B14F-4D97-AF65-F5344CB8AC3E}">
        <p14:creationId xmlns:p14="http://schemas.microsoft.com/office/powerpoint/2010/main" val="269816604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3600" b="1" i="0" dirty="0">
                <a:effectLst/>
                <a:latin typeface="+mj-lt"/>
              </a:rPr>
              <a:t>Application à la valorisation des </a:t>
            </a:r>
            <a:r>
              <a:rPr lang="fr-FR" sz="3600" b="1" i="0" dirty="0" err="1">
                <a:effectLst/>
                <a:latin typeface="+mj-lt"/>
              </a:rPr>
              <a:t>Callable</a:t>
            </a:r>
            <a:r>
              <a:rPr lang="fr-FR" sz="3600" b="1" i="0" dirty="0">
                <a:effectLst/>
                <a:latin typeface="+mj-lt"/>
              </a:rPr>
              <a:t> Bonds</a:t>
            </a:r>
            <a:endParaRPr lang="en-US" sz="3600" noProof="0" dirty="0"/>
          </a:p>
        </p:txBody>
      </p:sp>
      <p:sp>
        <p:nvSpPr>
          <p:cNvPr id="3" name="Text Placeholder 2"/>
          <p:cNvSpPr>
            <a:spLocks noGrp="1"/>
          </p:cNvSpPr>
          <p:nvPr>
            <p:ph type="body" idx="1"/>
          </p:nvPr>
        </p:nvSpPr>
        <p:spPr/>
        <p:txBody>
          <a:bodyPr/>
          <a:lstStyle/>
          <a:p>
            <a:pPr marL="342900" indent="-342900">
              <a:buAutoNum type="arabicParenR"/>
            </a:pPr>
            <a:r>
              <a:rPr lang="fr-FR" sz="1800" dirty="0">
                <a:latin typeface="SFBX1440"/>
              </a:rPr>
              <a:t>Approche : </a:t>
            </a:r>
            <a:r>
              <a:rPr lang="fr-FR" sz="1800" b="0" i="0" u="none" strike="noStrike" baseline="0" dirty="0">
                <a:latin typeface="SFBX1200"/>
              </a:rPr>
              <a:t>Simulation par Monte Carlo</a:t>
            </a:r>
          </a:p>
          <a:p>
            <a:pPr marL="342900" indent="-342900">
              <a:buFont typeface="Arial" panose="020B0604020202020204" pitchFamily="34" charset="0"/>
              <a:buAutoNum type="arabicParenR"/>
            </a:pPr>
            <a:r>
              <a:rPr lang="fr-FR" sz="1800" b="0" i="0" u="none" strike="noStrike" baseline="0" dirty="0">
                <a:latin typeface="SFBX1440"/>
              </a:rPr>
              <a:t>Construction de la Surface du spread implicite</a:t>
            </a:r>
            <a:endParaRPr lang="fr-FR" sz="1800" dirty="0">
              <a:latin typeface="SFBX1440"/>
            </a:endParaRPr>
          </a:p>
          <a:p>
            <a:pPr marL="342900" indent="-342900">
              <a:buAutoNum type="arabicParenR"/>
            </a:pPr>
            <a:r>
              <a:rPr lang="fr-FR" sz="1800" b="0" i="0" u="none" strike="noStrike" baseline="0" dirty="0">
                <a:latin typeface="SFBX1440"/>
              </a:rPr>
              <a:t>Performances de valorisation</a:t>
            </a:r>
          </a:p>
          <a:p>
            <a:pPr marL="342900" indent="-342900">
              <a:buAutoNum type="arabicParenR"/>
            </a:pPr>
            <a:r>
              <a:rPr lang="fr-FR" sz="1800" dirty="0">
                <a:latin typeface="SFBX1440"/>
              </a:rPr>
              <a:t>Application au c</a:t>
            </a:r>
            <a:r>
              <a:rPr lang="fr-FR" sz="1800" b="0" i="0" u="none" strike="noStrike" baseline="0" dirty="0">
                <a:latin typeface="SFBX1440"/>
              </a:rPr>
              <a:t>alcul du SCR de Marché</a:t>
            </a:r>
          </a:p>
          <a:p>
            <a:endParaRPr lang="en-US" noProof="0" dirty="0"/>
          </a:p>
        </p:txBody>
      </p:sp>
    </p:spTree>
    <p:extLst>
      <p:ext uri="{BB962C8B-B14F-4D97-AF65-F5344CB8AC3E}">
        <p14:creationId xmlns:p14="http://schemas.microsoft.com/office/powerpoint/2010/main" val="24687941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430"/>
          <p:cNvSpPr>
            <a:spLocks noChangeAspect="1" noEditPoints="1"/>
          </p:cNvSpPr>
          <p:nvPr/>
        </p:nvSpPr>
        <p:spPr bwMode="auto">
          <a:xfrm>
            <a:off x="4515297" y="920696"/>
            <a:ext cx="331065" cy="331065"/>
          </a:xfrm>
          <a:custGeom>
            <a:avLst/>
            <a:gdLst>
              <a:gd name="T0" fmla="*/ 235 w 512"/>
              <a:gd name="T1" fmla="*/ 139 h 512"/>
              <a:gd name="T2" fmla="*/ 256 w 512"/>
              <a:gd name="T3" fmla="*/ 118 h 512"/>
              <a:gd name="T4" fmla="*/ 277 w 512"/>
              <a:gd name="T5" fmla="*/ 139 h 512"/>
              <a:gd name="T6" fmla="*/ 256 w 512"/>
              <a:gd name="T7" fmla="*/ 160 h 512"/>
              <a:gd name="T8" fmla="*/ 235 w 512"/>
              <a:gd name="T9" fmla="*/ 139 h 512"/>
              <a:gd name="T10" fmla="*/ 267 w 512"/>
              <a:gd name="T11" fmla="*/ 363 h 512"/>
              <a:gd name="T12" fmla="*/ 267 w 512"/>
              <a:gd name="T13" fmla="*/ 224 h 512"/>
              <a:gd name="T14" fmla="*/ 213 w 512"/>
              <a:gd name="T15" fmla="*/ 224 h 512"/>
              <a:gd name="T16" fmla="*/ 213 w 512"/>
              <a:gd name="T17" fmla="*/ 246 h 512"/>
              <a:gd name="T18" fmla="*/ 235 w 512"/>
              <a:gd name="T19" fmla="*/ 246 h 512"/>
              <a:gd name="T20" fmla="*/ 245 w 512"/>
              <a:gd name="T21" fmla="*/ 256 h 512"/>
              <a:gd name="T22" fmla="*/ 245 w 512"/>
              <a:gd name="T23" fmla="*/ 363 h 512"/>
              <a:gd name="T24" fmla="*/ 235 w 512"/>
              <a:gd name="T25" fmla="*/ 374 h 512"/>
              <a:gd name="T26" fmla="*/ 203 w 512"/>
              <a:gd name="T27" fmla="*/ 374 h 512"/>
              <a:gd name="T28" fmla="*/ 203 w 512"/>
              <a:gd name="T29" fmla="*/ 395 h 512"/>
              <a:gd name="T30" fmla="*/ 309 w 512"/>
              <a:gd name="T31" fmla="*/ 395 h 512"/>
              <a:gd name="T32" fmla="*/ 309 w 512"/>
              <a:gd name="T33" fmla="*/ 374 h 512"/>
              <a:gd name="T34" fmla="*/ 277 w 512"/>
              <a:gd name="T35" fmla="*/ 374 h 512"/>
              <a:gd name="T36" fmla="*/ 267 w 512"/>
              <a:gd name="T37" fmla="*/ 363 h 512"/>
              <a:gd name="T38" fmla="*/ 512 w 512"/>
              <a:gd name="T39" fmla="*/ 256 h 512"/>
              <a:gd name="T40" fmla="*/ 256 w 512"/>
              <a:gd name="T41" fmla="*/ 512 h 512"/>
              <a:gd name="T42" fmla="*/ 0 w 512"/>
              <a:gd name="T43" fmla="*/ 256 h 512"/>
              <a:gd name="T44" fmla="*/ 256 w 512"/>
              <a:gd name="T45" fmla="*/ 0 h 512"/>
              <a:gd name="T46" fmla="*/ 512 w 512"/>
              <a:gd name="T47" fmla="*/ 256 h 512"/>
              <a:gd name="T48" fmla="*/ 213 w 512"/>
              <a:gd name="T49" fmla="*/ 139 h 512"/>
              <a:gd name="T50" fmla="*/ 256 w 512"/>
              <a:gd name="T51" fmla="*/ 182 h 512"/>
              <a:gd name="T52" fmla="*/ 299 w 512"/>
              <a:gd name="T53" fmla="*/ 139 h 512"/>
              <a:gd name="T54" fmla="*/ 256 w 512"/>
              <a:gd name="T55" fmla="*/ 96 h 512"/>
              <a:gd name="T56" fmla="*/ 213 w 512"/>
              <a:gd name="T57" fmla="*/ 139 h 512"/>
              <a:gd name="T58" fmla="*/ 331 w 512"/>
              <a:gd name="T59" fmla="*/ 363 h 512"/>
              <a:gd name="T60" fmla="*/ 320 w 512"/>
              <a:gd name="T61" fmla="*/ 352 h 512"/>
              <a:gd name="T62" fmla="*/ 288 w 512"/>
              <a:gd name="T63" fmla="*/ 352 h 512"/>
              <a:gd name="T64" fmla="*/ 288 w 512"/>
              <a:gd name="T65" fmla="*/ 214 h 512"/>
              <a:gd name="T66" fmla="*/ 277 w 512"/>
              <a:gd name="T67" fmla="*/ 203 h 512"/>
              <a:gd name="T68" fmla="*/ 203 w 512"/>
              <a:gd name="T69" fmla="*/ 203 h 512"/>
              <a:gd name="T70" fmla="*/ 192 w 512"/>
              <a:gd name="T71" fmla="*/ 214 h 512"/>
              <a:gd name="T72" fmla="*/ 192 w 512"/>
              <a:gd name="T73" fmla="*/ 256 h 512"/>
              <a:gd name="T74" fmla="*/ 203 w 512"/>
              <a:gd name="T75" fmla="*/ 267 h 512"/>
              <a:gd name="T76" fmla="*/ 224 w 512"/>
              <a:gd name="T77" fmla="*/ 267 h 512"/>
              <a:gd name="T78" fmla="*/ 224 w 512"/>
              <a:gd name="T79" fmla="*/ 352 h 512"/>
              <a:gd name="T80" fmla="*/ 192 w 512"/>
              <a:gd name="T81" fmla="*/ 352 h 512"/>
              <a:gd name="T82" fmla="*/ 181 w 512"/>
              <a:gd name="T83" fmla="*/ 363 h 512"/>
              <a:gd name="T84" fmla="*/ 181 w 512"/>
              <a:gd name="T85" fmla="*/ 406 h 512"/>
              <a:gd name="T86" fmla="*/ 192 w 512"/>
              <a:gd name="T87" fmla="*/ 416 h 512"/>
              <a:gd name="T88" fmla="*/ 320 w 512"/>
              <a:gd name="T89" fmla="*/ 416 h 512"/>
              <a:gd name="T90" fmla="*/ 331 w 512"/>
              <a:gd name="T91" fmla="*/ 406 h 512"/>
              <a:gd name="T92" fmla="*/ 331 w 512"/>
              <a:gd name="T93" fmla="*/ 36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2" h="512">
                <a:moveTo>
                  <a:pt x="235" y="139"/>
                </a:moveTo>
                <a:cubicBezTo>
                  <a:pt x="235" y="127"/>
                  <a:pt x="244" y="118"/>
                  <a:pt x="256" y="118"/>
                </a:cubicBezTo>
                <a:cubicBezTo>
                  <a:pt x="268" y="118"/>
                  <a:pt x="277" y="127"/>
                  <a:pt x="277" y="139"/>
                </a:cubicBezTo>
                <a:cubicBezTo>
                  <a:pt x="277" y="151"/>
                  <a:pt x="268" y="160"/>
                  <a:pt x="256" y="160"/>
                </a:cubicBezTo>
                <a:cubicBezTo>
                  <a:pt x="244" y="160"/>
                  <a:pt x="235" y="151"/>
                  <a:pt x="235" y="139"/>
                </a:cubicBezTo>
                <a:close/>
                <a:moveTo>
                  <a:pt x="267" y="363"/>
                </a:moveTo>
                <a:cubicBezTo>
                  <a:pt x="267" y="224"/>
                  <a:pt x="267" y="224"/>
                  <a:pt x="267" y="224"/>
                </a:cubicBezTo>
                <a:cubicBezTo>
                  <a:pt x="213" y="224"/>
                  <a:pt x="213" y="224"/>
                  <a:pt x="213" y="224"/>
                </a:cubicBezTo>
                <a:cubicBezTo>
                  <a:pt x="213" y="246"/>
                  <a:pt x="213" y="246"/>
                  <a:pt x="213" y="246"/>
                </a:cubicBezTo>
                <a:cubicBezTo>
                  <a:pt x="235" y="246"/>
                  <a:pt x="235" y="246"/>
                  <a:pt x="235" y="246"/>
                </a:cubicBezTo>
                <a:cubicBezTo>
                  <a:pt x="241" y="246"/>
                  <a:pt x="245" y="250"/>
                  <a:pt x="245" y="256"/>
                </a:cubicBezTo>
                <a:cubicBezTo>
                  <a:pt x="245" y="363"/>
                  <a:pt x="245" y="363"/>
                  <a:pt x="245" y="363"/>
                </a:cubicBezTo>
                <a:cubicBezTo>
                  <a:pt x="245" y="369"/>
                  <a:pt x="241" y="374"/>
                  <a:pt x="235" y="374"/>
                </a:cubicBezTo>
                <a:cubicBezTo>
                  <a:pt x="203" y="374"/>
                  <a:pt x="203" y="374"/>
                  <a:pt x="203" y="374"/>
                </a:cubicBezTo>
                <a:cubicBezTo>
                  <a:pt x="203" y="395"/>
                  <a:pt x="203" y="395"/>
                  <a:pt x="203" y="395"/>
                </a:cubicBezTo>
                <a:cubicBezTo>
                  <a:pt x="309" y="395"/>
                  <a:pt x="309" y="395"/>
                  <a:pt x="309" y="395"/>
                </a:cubicBezTo>
                <a:cubicBezTo>
                  <a:pt x="309" y="374"/>
                  <a:pt x="309" y="374"/>
                  <a:pt x="309" y="374"/>
                </a:cubicBezTo>
                <a:cubicBezTo>
                  <a:pt x="277" y="374"/>
                  <a:pt x="277" y="374"/>
                  <a:pt x="277" y="374"/>
                </a:cubicBezTo>
                <a:cubicBezTo>
                  <a:pt x="271" y="374"/>
                  <a:pt x="267" y="369"/>
                  <a:pt x="267" y="363"/>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213" y="139"/>
                </a:moveTo>
                <a:cubicBezTo>
                  <a:pt x="213" y="163"/>
                  <a:pt x="232" y="182"/>
                  <a:pt x="256" y="182"/>
                </a:cubicBezTo>
                <a:cubicBezTo>
                  <a:pt x="280" y="182"/>
                  <a:pt x="299" y="163"/>
                  <a:pt x="299" y="139"/>
                </a:cubicBezTo>
                <a:cubicBezTo>
                  <a:pt x="299" y="115"/>
                  <a:pt x="280" y="96"/>
                  <a:pt x="256" y="96"/>
                </a:cubicBezTo>
                <a:cubicBezTo>
                  <a:pt x="232" y="96"/>
                  <a:pt x="213" y="115"/>
                  <a:pt x="213" y="139"/>
                </a:cubicBezTo>
                <a:close/>
                <a:moveTo>
                  <a:pt x="331" y="363"/>
                </a:moveTo>
                <a:cubicBezTo>
                  <a:pt x="331" y="357"/>
                  <a:pt x="326" y="352"/>
                  <a:pt x="320" y="352"/>
                </a:cubicBezTo>
                <a:cubicBezTo>
                  <a:pt x="288" y="352"/>
                  <a:pt x="288" y="352"/>
                  <a:pt x="288" y="352"/>
                </a:cubicBezTo>
                <a:cubicBezTo>
                  <a:pt x="288" y="214"/>
                  <a:pt x="288" y="214"/>
                  <a:pt x="288" y="214"/>
                </a:cubicBezTo>
                <a:cubicBezTo>
                  <a:pt x="288" y="208"/>
                  <a:pt x="283" y="203"/>
                  <a:pt x="277" y="203"/>
                </a:cubicBezTo>
                <a:cubicBezTo>
                  <a:pt x="203" y="203"/>
                  <a:pt x="203" y="203"/>
                  <a:pt x="203" y="203"/>
                </a:cubicBezTo>
                <a:cubicBezTo>
                  <a:pt x="197" y="203"/>
                  <a:pt x="192" y="208"/>
                  <a:pt x="192" y="214"/>
                </a:cubicBezTo>
                <a:cubicBezTo>
                  <a:pt x="192" y="256"/>
                  <a:pt x="192" y="256"/>
                  <a:pt x="192" y="256"/>
                </a:cubicBezTo>
                <a:cubicBezTo>
                  <a:pt x="192" y="262"/>
                  <a:pt x="197" y="267"/>
                  <a:pt x="203" y="267"/>
                </a:cubicBezTo>
                <a:cubicBezTo>
                  <a:pt x="224" y="267"/>
                  <a:pt x="224" y="267"/>
                  <a:pt x="224" y="267"/>
                </a:cubicBezTo>
                <a:cubicBezTo>
                  <a:pt x="224" y="352"/>
                  <a:pt x="224" y="352"/>
                  <a:pt x="224" y="352"/>
                </a:cubicBezTo>
                <a:cubicBezTo>
                  <a:pt x="192" y="352"/>
                  <a:pt x="192" y="352"/>
                  <a:pt x="192" y="352"/>
                </a:cubicBezTo>
                <a:cubicBezTo>
                  <a:pt x="186" y="352"/>
                  <a:pt x="181" y="357"/>
                  <a:pt x="181" y="363"/>
                </a:cubicBezTo>
                <a:cubicBezTo>
                  <a:pt x="181" y="406"/>
                  <a:pt x="181" y="406"/>
                  <a:pt x="181" y="406"/>
                </a:cubicBezTo>
                <a:cubicBezTo>
                  <a:pt x="181" y="412"/>
                  <a:pt x="186" y="416"/>
                  <a:pt x="192" y="416"/>
                </a:cubicBezTo>
                <a:cubicBezTo>
                  <a:pt x="320" y="416"/>
                  <a:pt x="320" y="416"/>
                  <a:pt x="320" y="416"/>
                </a:cubicBezTo>
                <a:cubicBezTo>
                  <a:pt x="326" y="416"/>
                  <a:pt x="331" y="412"/>
                  <a:pt x="331" y="406"/>
                </a:cubicBezTo>
                <a:lnTo>
                  <a:pt x="331" y="36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latin typeface="Calibri Light" panose="020F0302020204030204" pitchFamily="34" charset="0"/>
              <a:cs typeface="Calibri Light" panose="020F0302020204030204" pitchFamily="34" charset="0"/>
            </a:endParaRPr>
          </a:p>
        </p:txBody>
      </p:sp>
      <p:grpSp>
        <p:nvGrpSpPr>
          <p:cNvPr id="3" name="Group 2"/>
          <p:cNvGrpSpPr/>
          <p:nvPr/>
        </p:nvGrpSpPr>
        <p:grpSpPr>
          <a:xfrm>
            <a:off x="469899" y="1251762"/>
            <a:ext cx="11252200" cy="5143142"/>
            <a:chOff x="663903" y="5241580"/>
            <a:chExt cx="8916155" cy="1153323"/>
          </a:xfrm>
        </p:grpSpPr>
        <p:sp>
          <p:nvSpPr>
            <p:cNvPr id="78" name="Rectangle 77"/>
            <p:cNvSpPr/>
            <p:nvPr/>
          </p:nvSpPr>
          <p:spPr>
            <a:xfrm>
              <a:off x="9423413" y="5353544"/>
              <a:ext cx="156645" cy="1041359"/>
            </a:xfrm>
            <a:prstGeom prst="rect">
              <a:avLst/>
            </a:prstGeom>
            <a:solidFill>
              <a:srgbClr val="2689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latin typeface="Calibri Light" panose="020F0302020204030204" pitchFamily="34" charset="0"/>
                <a:cs typeface="Calibri Light" panose="020F0302020204030204" pitchFamily="34" charset="0"/>
              </a:endParaRPr>
            </a:p>
          </p:txBody>
        </p:sp>
        <p:sp>
          <p:nvSpPr>
            <p:cNvPr id="99" name="Text Box 10"/>
            <p:cNvSpPr txBox="1">
              <a:spLocks noChangeArrowheads="1"/>
            </p:cNvSpPr>
            <p:nvPr/>
          </p:nvSpPr>
          <p:spPr bwMode="auto">
            <a:xfrm>
              <a:off x="663903" y="5241580"/>
              <a:ext cx="8916155" cy="111964"/>
            </a:xfrm>
            <a:prstGeom prst="rect">
              <a:avLst/>
            </a:prstGeom>
            <a:solidFill>
              <a:srgbClr val="26890D"/>
            </a:solidFill>
            <a:ln>
              <a:noFill/>
            </a:ln>
          </p:spPr>
          <p:txBody>
            <a:bodyPr vert="horz" wrap="square" lIns="91440" tIns="45720" rIns="91440" bIns="45720" numCol="1" anchor="t" anchorCtr="0" compatLnSpc="1">
              <a:prstTxWarp prst="textNoShape">
                <a:avLst/>
              </a:prstTxWarp>
            </a:bodyPr>
            <a:lstStyle>
              <a:defPPr>
                <a:defRPr lang="en-US"/>
              </a:defPPr>
            </a:lstStyle>
            <a:p>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Key Parameters</a:t>
              </a: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en-GB" sz="12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b="1" dirty="0">
                <a:solidFill>
                  <a:schemeClr val="bg1"/>
                </a:solidFill>
                <a:latin typeface="Calibri Light" panose="020F0302020204030204" pitchFamily="34" charset="0"/>
                <a:cs typeface="Calibri Light" panose="020F0302020204030204" pitchFamily="34" charset="0"/>
              </a:endParaRPr>
            </a:p>
          </p:txBody>
        </p:sp>
      </p:grpSp>
      <p:sp>
        <p:nvSpPr>
          <p:cNvPr id="113" name="Title 2"/>
          <p:cNvSpPr txBox="1">
            <a:spLocks/>
          </p:cNvSpPr>
          <p:nvPr/>
        </p:nvSpPr>
        <p:spPr>
          <a:xfrm>
            <a:off x="376237" y="317499"/>
            <a:ext cx="10269991" cy="347647"/>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latin typeface="Calibri Light" panose="020F0302020204030204" pitchFamily="34" charset="0"/>
                <a:cs typeface="Calibri Light" panose="020F0302020204030204" pitchFamily="34" charset="0"/>
              </a:rPr>
              <a:t>Vanilla Bond</a:t>
            </a:r>
          </a:p>
        </p:txBody>
      </p:sp>
      <p:grpSp>
        <p:nvGrpSpPr>
          <p:cNvPr id="115" name="Group 114"/>
          <p:cNvGrpSpPr/>
          <p:nvPr/>
        </p:nvGrpSpPr>
        <p:grpSpPr>
          <a:xfrm>
            <a:off x="10924379" y="66620"/>
            <a:ext cx="1154088" cy="690668"/>
            <a:chOff x="867595" y="-118878"/>
            <a:chExt cx="11367025" cy="7062119"/>
          </a:xfrm>
        </p:grpSpPr>
        <p:pic>
          <p:nvPicPr>
            <p:cNvPr id="116" name="Picture 115">
              <a:extLst>
                <a:ext uri="{FF2B5EF4-FFF2-40B4-BE49-F238E27FC236}">
                  <a16:creationId xmlns:a16="http://schemas.microsoft.com/office/drawing/2014/main" id="{D2A330F2-E865-4CA6-81A0-366197D31A86}"/>
                </a:ext>
              </a:extLst>
            </p:cNvPr>
            <p:cNvPicPr>
              <a:picLocks noChangeAspect="1"/>
            </p:cNvPicPr>
            <p:nvPr/>
          </p:nvPicPr>
          <p:blipFill>
            <a:blip r:embed="rId2"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117" name="Group 116"/>
            <p:cNvGrpSpPr/>
            <p:nvPr/>
          </p:nvGrpSpPr>
          <p:grpSpPr>
            <a:xfrm>
              <a:off x="867595" y="4638080"/>
              <a:ext cx="3124200" cy="2062813"/>
              <a:chOff x="952835" y="4382354"/>
              <a:chExt cx="3124200" cy="2062813"/>
            </a:xfrm>
          </p:grpSpPr>
          <p:sp>
            <p:nvSpPr>
              <p:cNvPr id="125"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2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126" name="Rectangle 125">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rgbClr val="43B02A"/>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grpSp>
        <p:grpSp>
          <p:nvGrpSpPr>
            <p:cNvPr id="118" name="Group 117"/>
            <p:cNvGrpSpPr/>
            <p:nvPr/>
          </p:nvGrpSpPr>
          <p:grpSpPr>
            <a:xfrm>
              <a:off x="4204252" y="-118878"/>
              <a:ext cx="6796900" cy="5431513"/>
              <a:chOff x="4204252" y="-118878"/>
              <a:chExt cx="6796900" cy="5431513"/>
            </a:xfrm>
          </p:grpSpPr>
          <p:sp>
            <p:nvSpPr>
              <p:cNvPr id="119" name="Rectangle 118">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120"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121" name="Rectangle 120">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122"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123" name="Rectangle 122">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124"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grpSp>
      </p:grpSp>
      <p:sp>
        <p:nvSpPr>
          <p:cNvPr id="127" name="Title 3"/>
          <p:cNvSpPr txBox="1">
            <a:spLocks/>
          </p:cNvSpPr>
          <p:nvPr/>
        </p:nvSpPr>
        <p:spPr>
          <a:xfrm>
            <a:off x="469900" y="402587"/>
            <a:ext cx="11252200" cy="334102"/>
          </a:xfrm>
          <a:prstGeom prst="rect">
            <a:avLst/>
          </a:prstGeom>
        </p:spPr>
        <p:txBody>
          <a:bodyPr vert="horz" lIns="0" tIns="0" rIns="0" bIns="0" rtlCol="0" anchor="t" anchorCtr="0">
            <a:noAutofit/>
          </a:bodyPr>
          <a:lst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a:lstStyle>
          <a:p>
            <a:endParaRPr lang="en-GB" sz="2400" dirty="0">
              <a:latin typeface="Calibri Light" panose="020F0302020204030204" pitchFamily="34" charset="0"/>
              <a:cs typeface="Calibri Light" panose="020F0302020204030204" pitchFamily="34" charset="0"/>
            </a:endParaRPr>
          </a:p>
        </p:txBody>
      </p:sp>
      <p:sp>
        <p:nvSpPr>
          <p:cNvPr id="2" name="TextBox 1">
            <a:extLst>
              <a:ext uri="{FF2B5EF4-FFF2-40B4-BE49-F238E27FC236}">
                <a16:creationId xmlns:a16="http://schemas.microsoft.com/office/drawing/2014/main" id="{EF2EF745-4B25-C1A5-2110-0DE09CC8BF13}"/>
              </a:ext>
            </a:extLst>
          </p:cNvPr>
          <p:cNvSpPr txBox="1"/>
          <p:nvPr/>
        </p:nvSpPr>
        <p:spPr>
          <a:xfrm>
            <a:off x="583546" y="2131230"/>
            <a:ext cx="10906536" cy="3000821"/>
          </a:xfrm>
          <a:prstGeom prst="rect">
            <a:avLst/>
          </a:prstGeom>
          <a:noFill/>
        </p:spPr>
        <p:txBody>
          <a:bodyPr wrap="square" lIns="0" tIns="0" rIns="0" bIns="0" rtlCol="0">
            <a:spAutoFit/>
          </a:bodyPr>
          <a:lstStyle/>
          <a:p>
            <a:pPr algn="just">
              <a:spcBef>
                <a:spcPts val="1200"/>
              </a:spcBef>
              <a:spcAft>
                <a:spcPts val="120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Key Parameters:</a:t>
            </a:r>
            <a:endParaRPr lang="en-GB" sz="12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spcBef>
                <a:spcPts val="180"/>
              </a:spcBef>
              <a:spcAft>
                <a:spcPts val="180"/>
              </a:spcAft>
              <a:buFont typeface="+mj-lt"/>
              <a:buAutoNum type="arabicPeriod"/>
            </a:pPr>
            <a:r>
              <a:rPr lang="en-US" sz="1200" b="1" dirty="0">
                <a:effectLst/>
                <a:latin typeface="Calibri" panose="020F0502020204030204" pitchFamily="34" charset="0"/>
                <a:ea typeface="Verdana" panose="020B0604030504040204" pitchFamily="34" charset="0"/>
                <a:cs typeface="Times New Roman" panose="02020603050405020304" pitchFamily="18" charset="0"/>
              </a:rPr>
              <a:t>Market Value:</a:t>
            </a:r>
            <a:r>
              <a:rPr lang="en-US" sz="1200" dirty="0">
                <a:effectLst/>
                <a:latin typeface="Calibri" panose="020F0502020204030204" pitchFamily="34" charset="0"/>
                <a:ea typeface="Verdana" panose="020B0604030504040204" pitchFamily="34" charset="0"/>
                <a:cs typeface="Times New Roman" panose="02020603050405020304" pitchFamily="18" charset="0"/>
              </a:rPr>
              <a:t> The current market value of the bond in the portfolio.</a:t>
            </a:r>
            <a:endParaRPr lang="en-GB" sz="12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180"/>
              </a:spcBef>
              <a:spcAft>
                <a:spcPts val="180"/>
              </a:spcAft>
              <a:buFont typeface="+mj-lt"/>
              <a:buAutoNum type="arabicPeriod"/>
            </a:pPr>
            <a:r>
              <a:rPr lang="en-US" sz="1200" b="1" dirty="0">
                <a:effectLst/>
                <a:latin typeface="Calibri" panose="020F0502020204030204" pitchFamily="34" charset="0"/>
                <a:ea typeface="Verdana" panose="020B0604030504040204" pitchFamily="34" charset="0"/>
                <a:cs typeface="Times New Roman" panose="02020603050405020304" pitchFamily="18" charset="0"/>
              </a:rPr>
              <a:t>Face Value:</a:t>
            </a:r>
            <a:r>
              <a:rPr lang="en-US" sz="1200" dirty="0">
                <a:effectLst/>
                <a:latin typeface="Calibri" panose="020F0502020204030204" pitchFamily="34" charset="0"/>
                <a:ea typeface="Verdana" panose="020B0604030504040204" pitchFamily="34" charset="0"/>
                <a:cs typeface="Times New Roman" panose="02020603050405020304" pitchFamily="18" charset="0"/>
              </a:rPr>
              <a:t> The face value or par value of the bond, which is the amount the issuer agrees to repay the bondholder at maturity.</a:t>
            </a:r>
            <a:endParaRPr lang="en-GB" sz="12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180"/>
              </a:spcBef>
              <a:spcAft>
                <a:spcPts val="180"/>
              </a:spcAft>
              <a:buFont typeface="+mj-lt"/>
              <a:buAutoNum type="arabicPeriod"/>
            </a:pPr>
            <a:r>
              <a:rPr lang="en-US" sz="1200" b="1" dirty="0">
                <a:effectLst/>
                <a:latin typeface="Calibri" panose="020F0502020204030204" pitchFamily="34" charset="0"/>
                <a:ea typeface="Verdana" panose="020B0604030504040204" pitchFamily="34" charset="0"/>
                <a:cs typeface="Times New Roman" panose="02020603050405020304" pitchFamily="18" charset="0"/>
              </a:rPr>
              <a:t>Redemption Rate:</a:t>
            </a:r>
            <a:r>
              <a:rPr lang="en-US" sz="1200" dirty="0">
                <a:effectLst/>
                <a:latin typeface="Calibri" panose="020F0502020204030204" pitchFamily="34" charset="0"/>
                <a:ea typeface="Verdana" panose="020B0604030504040204" pitchFamily="34" charset="0"/>
                <a:cs typeface="Times New Roman" panose="02020603050405020304" pitchFamily="18" charset="0"/>
              </a:rPr>
              <a:t> The ratio of final principal payment / Face value. Most of bonds have a redemption rate of 1.</a:t>
            </a:r>
            <a:endParaRPr lang="en-GB" sz="12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180"/>
              </a:spcBef>
              <a:spcAft>
                <a:spcPts val="180"/>
              </a:spcAft>
              <a:buFont typeface="+mj-lt"/>
              <a:buAutoNum type="arabicPeriod"/>
            </a:pPr>
            <a:r>
              <a:rPr lang="en-US" sz="1200" b="1" dirty="0">
                <a:effectLst/>
                <a:latin typeface="Calibri" panose="020F0502020204030204" pitchFamily="34" charset="0"/>
                <a:ea typeface="Verdana" panose="020B0604030504040204" pitchFamily="34" charset="0"/>
                <a:cs typeface="Times New Roman" panose="02020603050405020304" pitchFamily="18" charset="0"/>
              </a:rPr>
              <a:t>Time to Maturity:</a:t>
            </a:r>
            <a:r>
              <a:rPr lang="en-US" sz="1200" dirty="0">
                <a:effectLst/>
                <a:latin typeface="Calibri" panose="020F0502020204030204" pitchFamily="34" charset="0"/>
                <a:ea typeface="Verdana" panose="020B0604030504040204" pitchFamily="34" charset="0"/>
                <a:cs typeface="Times New Roman" panose="02020603050405020304" pitchFamily="18" charset="0"/>
              </a:rPr>
              <a:t> The time remaining until the bond matures, typically expressed in years.</a:t>
            </a:r>
            <a:endParaRPr lang="en-GB" sz="12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180"/>
              </a:spcBef>
              <a:spcAft>
                <a:spcPts val="180"/>
              </a:spcAft>
              <a:buFont typeface="+mj-lt"/>
              <a:buAutoNum type="arabicPeriod"/>
            </a:pPr>
            <a:r>
              <a:rPr lang="en-US" sz="1200" b="1" dirty="0">
                <a:effectLst/>
                <a:latin typeface="Calibri" panose="020F0502020204030204" pitchFamily="34" charset="0"/>
                <a:ea typeface="Verdana" panose="020B0604030504040204" pitchFamily="34" charset="0"/>
                <a:cs typeface="Times New Roman" panose="02020603050405020304" pitchFamily="18" charset="0"/>
              </a:rPr>
              <a:t>Coupon Rate:</a:t>
            </a:r>
            <a:r>
              <a:rPr lang="en-US" sz="1200" dirty="0">
                <a:effectLst/>
                <a:latin typeface="Calibri" panose="020F0502020204030204" pitchFamily="34" charset="0"/>
                <a:ea typeface="Verdana" panose="020B0604030504040204" pitchFamily="34" charset="0"/>
                <a:cs typeface="Times New Roman" panose="02020603050405020304" pitchFamily="18" charset="0"/>
              </a:rPr>
              <a:t> The annual coupon rate of the bond, expressed as a percentage of the face value. This defines the periodic coupon payments made to bondholders.</a:t>
            </a:r>
            <a:endParaRPr lang="en-GB" sz="12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180"/>
              </a:spcBef>
              <a:spcAft>
                <a:spcPts val="180"/>
              </a:spcAft>
              <a:buFont typeface="+mj-lt"/>
              <a:buAutoNum type="arabicPeriod"/>
            </a:pPr>
            <a:r>
              <a:rPr lang="en-US" sz="1200" b="1" dirty="0">
                <a:effectLst/>
                <a:latin typeface="Calibri" panose="020F0502020204030204" pitchFamily="34" charset="0"/>
                <a:ea typeface="Verdana" panose="020B0604030504040204" pitchFamily="34" charset="0"/>
                <a:cs typeface="Times New Roman" panose="02020603050405020304" pitchFamily="18" charset="0"/>
              </a:rPr>
              <a:t>Coupon Frequency:</a:t>
            </a:r>
            <a:r>
              <a:rPr lang="en-US" sz="1200" dirty="0">
                <a:effectLst/>
                <a:latin typeface="Calibri" panose="020F0502020204030204" pitchFamily="34" charset="0"/>
                <a:ea typeface="Verdana" panose="020B0604030504040204" pitchFamily="34" charset="0"/>
                <a:cs typeface="Times New Roman" panose="02020603050405020304" pitchFamily="18" charset="0"/>
              </a:rPr>
              <a:t> The frequency of coupon payments per year (e.g., semi-annual = 2, quarterly = 4).</a:t>
            </a:r>
            <a:endParaRPr lang="en-GB" sz="12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180"/>
              </a:spcBef>
              <a:spcAft>
                <a:spcPts val="180"/>
              </a:spcAft>
              <a:buFont typeface="+mj-lt"/>
              <a:buAutoNum type="arabicPeriod"/>
            </a:pPr>
            <a:r>
              <a:rPr lang="en-US" sz="1200" b="1" dirty="0">
                <a:effectLst/>
                <a:latin typeface="Calibri" panose="020F0502020204030204" pitchFamily="34" charset="0"/>
                <a:ea typeface="Verdana" panose="020B0604030504040204" pitchFamily="34" charset="0"/>
                <a:cs typeface="Times New Roman" panose="02020603050405020304" pitchFamily="18" charset="0"/>
              </a:rPr>
              <a:t>currency:</a:t>
            </a:r>
            <a:r>
              <a:rPr lang="en-US" sz="1200" dirty="0">
                <a:effectLst/>
                <a:latin typeface="Calibri" panose="020F0502020204030204" pitchFamily="34" charset="0"/>
                <a:ea typeface="Verdana" panose="020B0604030504040204" pitchFamily="34" charset="0"/>
                <a:cs typeface="Times New Roman" panose="02020603050405020304" pitchFamily="18" charset="0"/>
              </a:rPr>
              <a:t> The currency of the payments. This would indicate the exchange rate to use to convert bond value in instrument currency to portfolio currency. This also indicate which swap curve and historical interest rate dynamic to use. (See model calibration)</a:t>
            </a:r>
          </a:p>
          <a:p>
            <a:pPr marL="342900" lvl="0" indent="-342900" algn="just">
              <a:spcBef>
                <a:spcPts val="180"/>
              </a:spcBef>
              <a:spcAft>
                <a:spcPts val="180"/>
              </a:spcAft>
              <a:buFont typeface="+mj-lt"/>
              <a:buAutoNum type="arabicPeriod"/>
            </a:pPr>
            <a:r>
              <a:rPr lang="en-US" sz="1200" b="1" dirty="0">
                <a:latin typeface="Calibri" panose="020F0502020204030204" pitchFamily="34" charset="0"/>
                <a:ea typeface="Verdana" panose="020B0604030504040204" pitchFamily="34" charset="0"/>
                <a:cs typeface="Times New Roman" panose="02020603050405020304" pitchFamily="18" charset="0"/>
              </a:rPr>
              <a:t>Credit Quality Step: </a:t>
            </a:r>
            <a:r>
              <a:rPr lang="en-US" sz="1200" dirty="0">
                <a:latin typeface="Calibri" panose="020F0502020204030204" pitchFamily="34" charset="0"/>
                <a:ea typeface="Verdana" panose="020B0604030504040204" pitchFamily="34" charset="0"/>
                <a:cs typeface="Times New Roman" panose="02020603050405020304" pitchFamily="18" charset="0"/>
              </a:rPr>
              <a:t>A standardized indicator of Credit Risk. The CQS Credit Rating Scale is based on numbers, ranging from 1 to 6. 1 is the highest quality, 6 is the lowest quality</a:t>
            </a:r>
            <a:endParaRPr lang="en-GB" sz="1200" dirty="0">
              <a:effectLst/>
              <a:latin typeface="Calibri" panose="020F0502020204030204" pitchFamily="34" charset="0"/>
              <a:ea typeface="Verdana" panose="020B0604030504040204" pitchFamily="34" charset="0"/>
              <a:cs typeface="Times New Roman" panose="02020603050405020304" pitchFamily="18" charset="0"/>
            </a:endParaRPr>
          </a:p>
          <a:p>
            <a:pPr marL="203200" indent="-203200">
              <a:spcBef>
                <a:spcPts val="600"/>
              </a:spcBef>
              <a:buSzPct val="100000"/>
              <a:buFont typeface="Arial"/>
              <a:buChar char="•"/>
            </a:pPr>
            <a:endParaRPr lang="en-GB" dirty="0">
              <a:solidFill>
                <a:srgbClr val="313131"/>
              </a:solidFill>
            </a:endParaRPr>
          </a:p>
        </p:txBody>
      </p:sp>
    </p:spTree>
    <p:extLst>
      <p:ext uri="{BB962C8B-B14F-4D97-AF65-F5344CB8AC3E}">
        <p14:creationId xmlns:p14="http://schemas.microsoft.com/office/powerpoint/2010/main" val="25620404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430"/>
          <p:cNvSpPr>
            <a:spLocks noChangeAspect="1" noEditPoints="1"/>
          </p:cNvSpPr>
          <p:nvPr/>
        </p:nvSpPr>
        <p:spPr bwMode="auto">
          <a:xfrm>
            <a:off x="4515297" y="920696"/>
            <a:ext cx="331065" cy="331065"/>
          </a:xfrm>
          <a:custGeom>
            <a:avLst/>
            <a:gdLst>
              <a:gd name="T0" fmla="*/ 235 w 512"/>
              <a:gd name="T1" fmla="*/ 139 h 512"/>
              <a:gd name="T2" fmla="*/ 256 w 512"/>
              <a:gd name="T3" fmla="*/ 118 h 512"/>
              <a:gd name="T4" fmla="*/ 277 w 512"/>
              <a:gd name="T5" fmla="*/ 139 h 512"/>
              <a:gd name="T6" fmla="*/ 256 w 512"/>
              <a:gd name="T7" fmla="*/ 160 h 512"/>
              <a:gd name="T8" fmla="*/ 235 w 512"/>
              <a:gd name="T9" fmla="*/ 139 h 512"/>
              <a:gd name="T10" fmla="*/ 267 w 512"/>
              <a:gd name="T11" fmla="*/ 363 h 512"/>
              <a:gd name="T12" fmla="*/ 267 w 512"/>
              <a:gd name="T13" fmla="*/ 224 h 512"/>
              <a:gd name="T14" fmla="*/ 213 w 512"/>
              <a:gd name="T15" fmla="*/ 224 h 512"/>
              <a:gd name="T16" fmla="*/ 213 w 512"/>
              <a:gd name="T17" fmla="*/ 246 h 512"/>
              <a:gd name="T18" fmla="*/ 235 w 512"/>
              <a:gd name="T19" fmla="*/ 246 h 512"/>
              <a:gd name="T20" fmla="*/ 245 w 512"/>
              <a:gd name="T21" fmla="*/ 256 h 512"/>
              <a:gd name="T22" fmla="*/ 245 w 512"/>
              <a:gd name="T23" fmla="*/ 363 h 512"/>
              <a:gd name="T24" fmla="*/ 235 w 512"/>
              <a:gd name="T25" fmla="*/ 374 h 512"/>
              <a:gd name="T26" fmla="*/ 203 w 512"/>
              <a:gd name="T27" fmla="*/ 374 h 512"/>
              <a:gd name="T28" fmla="*/ 203 w 512"/>
              <a:gd name="T29" fmla="*/ 395 h 512"/>
              <a:gd name="T30" fmla="*/ 309 w 512"/>
              <a:gd name="T31" fmla="*/ 395 h 512"/>
              <a:gd name="T32" fmla="*/ 309 w 512"/>
              <a:gd name="T33" fmla="*/ 374 h 512"/>
              <a:gd name="T34" fmla="*/ 277 w 512"/>
              <a:gd name="T35" fmla="*/ 374 h 512"/>
              <a:gd name="T36" fmla="*/ 267 w 512"/>
              <a:gd name="T37" fmla="*/ 363 h 512"/>
              <a:gd name="T38" fmla="*/ 512 w 512"/>
              <a:gd name="T39" fmla="*/ 256 h 512"/>
              <a:gd name="T40" fmla="*/ 256 w 512"/>
              <a:gd name="T41" fmla="*/ 512 h 512"/>
              <a:gd name="T42" fmla="*/ 0 w 512"/>
              <a:gd name="T43" fmla="*/ 256 h 512"/>
              <a:gd name="T44" fmla="*/ 256 w 512"/>
              <a:gd name="T45" fmla="*/ 0 h 512"/>
              <a:gd name="T46" fmla="*/ 512 w 512"/>
              <a:gd name="T47" fmla="*/ 256 h 512"/>
              <a:gd name="T48" fmla="*/ 213 w 512"/>
              <a:gd name="T49" fmla="*/ 139 h 512"/>
              <a:gd name="T50" fmla="*/ 256 w 512"/>
              <a:gd name="T51" fmla="*/ 182 h 512"/>
              <a:gd name="T52" fmla="*/ 299 w 512"/>
              <a:gd name="T53" fmla="*/ 139 h 512"/>
              <a:gd name="T54" fmla="*/ 256 w 512"/>
              <a:gd name="T55" fmla="*/ 96 h 512"/>
              <a:gd name="T56" fmla="*/ 213 w 512"/>
              <a:gd name="T57" fmla="*/ 139 h 512"/>
              <a:gd name="T58" fmla="*/ 331 w 512"/>
              <a:gd name="T59" fmla="*/ 363 h 512"/>
              <a:gd name="T60" fmla="*/ 320 w 512"/>
              <a:gd name="T61" fmla="*/ 352 h 512"/>
              <a:gd name="T62" fmla="*/ 288 w 512"/>
              <a:gd name="T63" fmla="*/ 352 h 512"/>
              <a:gd name="T64" fmla="*/ 288 w 512"/>
              <a:gd name="T65" fmla="*/ 214 h 512"/>
              <a:gd name="T66" fmla="*/ 277 w 512"/>
              <a:gd name="T67" fmla="*/ 203 h 512"/>
              <a:gd name="T68" fmla="*/ 203 w 512"/>
              <a:gd name="T69" fmla="*/ 203 h 512"/>
              <a:gd name="T70" fmla="*/ 192 w 512"/>
              <a:gd name="T71" fmla="*/ 214 h 512"/>
              <a:gd name="T72" fmla="*/ 192 w 512"/>
              <a:gd name="T73" fmla="*/ 256 h 512"/>
              <a:gd name="T74" fmla="*/ 203 w 512"/>
              <a:gd name="T75" fmla="*/ 267 h 512"/>
              <a:gd name="T76" fmla="*/ 224 w 512"/>
              <a:gd name="T77" fmla="*/ 267 h 512"/>
              <a:gd name="T78" fmla="*/ 224 w 512"/>
              <a:gd name="T79" fmla="*/ 352 h 512"/>
              <a:gd name="T80" fmla="*/ 192 w 512"/>
              <a:gd name="T81" fmla="*/ 352 h 512"/>
              <a:gd name="T82" fmla="*/ 181 w 512"/>
              <a:gd name="T83" fmla="*/ 363 h 512"/>
              <a:gd name="T84" fmla="*/ 181 w 512"/>
              <a:gd name="T85" fmla="*/ 406 h 512"/>
              <a:gd name="T86" fmla="*/ 192 w 512"/>
              <a:gd name="T87" fmla="*/ 416 h 512"/>
              <a:gd name="T88" fmla="*/ 320 w 512"/>
              <a:gd name="T89" fmla="*/ 416 h 512"/>
              <a:gd name="T90" fmla="*/ 331 w 512"/>
              <a:gd name="T91" fmla="*/ 406 h 512"/>
              <a:gd name="T92" fmla="*/ 331 w 512"/>
              <a:gd name="T93" fmla="*/ 36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2" h="512">
                <a:moveTo>
                  <a:pt x="235" y="139"/>
                </a:moveTo>
                <a:cubicBezTo>
                  <a:pt x="235" y="127"/>
                  <a:pt x="244" y="118"/>
                  <a:pt x="256" y="118"/>
                </a:cubicBezTo>
                <a:cubicBezTo>
                  <a:pt x="268" y="118"/>
                  <a:pt x="277" y="127"/>
                  <a:pt x="277" y="139"/>
                </a:cubicBezTo>
                <a:cubicBezTo>
                  <a:pt x="277" y="151"/>
                  <a:pt x="268" y="160"/>
                  <a:pt x="256" y="160"/>
                </a:cubicBezTo>
                <a:cubicBezTo>
                  <a:pt x="244" y="160"/>
                  <a:pt x="235" y="151"/>
                  <a:pt x="235" y="139"/>
                </a:cubicBezTo>
                <a:close/>
                <a:moveTo>
                  <a:pt x="267" y="363"/>
                </a:moveTo>
                <a:cubicBezTo>
                  <a:pt x="267" y="224"/>
                  <a:pt x="267" y="224"/>
                  <a:pt x="267" y="224"/>
                </a:cubicBezTo>
                <a:cubicBezTo>
                  <a:pt x="213" y="224"/>
                  <a:pt x="213" y="224"/>
                  <a:pt x="213" y="224"/>
                </a:cubicBezTo>
                <a:cubicBezTo>
                  <a:pt x="213" y="246"/>
                  <a:pt x="213" y="246"/>
                  <a:pt x="213" y="246"/>
                </a:cubicBezTo>
                <a:cubicBezTo>
                  <a:pt x="235" y="246"/>
                  <a:pt x="235" y="246"/>
                  <a:pt x="235" y="246"/>
                </a:cubicBezTo>
                <a:cubicBezTo>
                  <a:pt x="241" y="246"/>
                  <a:pt x="245" y="250"/>
                  <a:pt x="245" y="256"/>
                </a:cubicBezTo>
                <a:cubicBezTo>
                  <a:pt x="245" y="363"/>
                  <a:pt x="245" y="363"/>
                  <a:pt x="245" y="363"/>
                </a:cubicBezTo>
                <a:cubicBezTo>
                  <a:pt x="245" y="369"/>
                  <a:pt x="241" y="374"/>
                  <a:pt x="235" y="374"/>
                </a:cubicBezTo>
                <a:cubicBezTo>
                  <a:pt x="203" y="374"/>
                  <a:pt x="203" y="374"/>
                  <a:pt x="203" y="374"/>
                </a:cubicBezTo>
                <a:cubicBezTo>
                  <a:pt x="203" y="395"/>
                  <a:pt x="203" y="395"/>
                  <a:pt x="203" y="395"/>
                </a:cubicBezTo>
                <a:cubicBezTo>
                  <a:pt x="309" y="395"/>
                  <a:pt x="309" y="395"/>
                  <a:pt x="309" y="395"/>
                </a:cubicBezTo>
                <a:cubicBezTo>
                  <a:pt x="309" y="374"/>
                  <a:pt x="309" y="374"/>
                  <a:pt x="309" y="374"/>
                </a:cubicBezTo>
                <a:cubicBezTo>
                  <a:pt x="277" y="374"/>
                  <a:pt x="277" y="374"/>
                  <a:pt x="277" y="374"/>
                </a:cubicBezTo>
                <a:cubicBezTo>
                  <a:pt x="271" y="374"/>
                  <a:pt x="267" y="369"/>
                  <a:pt x="267" y="363"/>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213" y="139"/>
                </a:moveTo>
                <a:cubicBezTo>
                  <a:pt x="213" y="163"/>
                  <a:pt x="232" y="182"/>
                  <a:pt x="256" y="182"/>
                </a:cubicBezTo>
                <a:cubicBezTo>
                  <a:pt x="280" y="182"/>
                  <a:pt x="299" y="163"/>
                  <a:pt x="299" y="139"/>
                </a:cubicBezTo>
                <a:cubicBezTo>
                  <a:pt x="299" y="115"/>
                  <a:pt x="280" y="96"/>
                  <a:pt x="256" y="96"/>
                </a:cubicBezTo>
                <a:cubicBezTo>
                  <a:pt x="232" y="96"/>
                  <a:pt x="213" y="115"/>
                  <a:pt x="213" y="139"/>
                </a:cubicBezTo>
                <a:close/>
                <a:moveTo>
                  <a:pt x="331" y="363"/>
                </a:moveTo>
                <a:cubicBezTo>
                  <a:pt x="331" y="357"/>
                  <a:pt x="326" y="352"/>
                  <a:pt x="320" y="352"/>
                </a:cubicBezTo>
                <a:cubicBezTo>
                  <a:pt x="288" y="352"/>
                  <a:pt x="288" y="352"/>
                  <a:pt x="288" y="352"/>
                </a:cubicBezTo>
                <a:cubicBezTo>
                  <a:pt x="288" y="214"/>
                  <a:pt x="288" y="214"/>
                  <a:pt x="288" y="214"/>
                </a:cubicBezTo>
                <a:cubicBezTo>
                  <a:pt x="288" y="208"/>
                  <a:pt x="283" y="203"/>
                  <a:pt x="277" y="203"/>
                </a:cubicBezTo>
                <a:cubicBezTo>
                  <a:pt x="203" y="203"/>
                  <a:pt x="203" y="203"/>
                  <a:pt x="203" y="203"/>
                </a:cubicBezTo>
                <a:cubicBezTo>
                  <a:pt x="197" y="203"/>
                  <a:pt x="192" y="208"/>
                  <a:pt x="192" y="214"/>
                </a:cubicBezTo>
                <a:cubicBezTo>
                  <a:pt x="192" y="256"/>
                  <a:pt x="192" y="256"/>
                  <a:pt x="192" y="256"/>
                </a:cubicBezTo>
                <a:cubicBezTo>
                  <a:pt x="192" y="262"/>
                  <a:pt x="197" y="267"/>
                  <a:pt x="203" y="267"/>
                </a:cubicBezTo>
                <a:cubicBezTo>
                  <a:pt x="224" y="267"/>
                  <a:pt x="224" y="267"/>
                  <a:pt x="224" y="267"/>
                </a:cubicBezTo>
                <a:cubicBezTo>
                  <a:pt x="224" y="352"/>
                  <a:pt x="224" y="352"/>
                  <a:pt x="224" y="352"/>
                </a:cubicBezTo>
                <a:cubicBezTo>
                  <a:pt x="192" y="352"/>
                  <a:pt x="192" y="352"/>
                  <a:pt x="192" y="352"/>
                </a:cubicBezTo>
                <a:cubicBezTo>
                  <a:pt x="186" y="352"/>
                  <a:pt x="181" y="357"/>
                  <a:pt x="181" y="363"/>
                </a:cubicBezTo>
                <a:cubicBezTo>
                  <a:pt x="181" y="406"/>
                  <a:pt x="181" y="406"/>
                  <a:pt x="181" y="406"/>
                </a:cubicBezTo>
                <a:cubicBezTo>
                  <a:pt x="181" y="412"/>
                  <a:pt x="186" y="416"/>
                  <a:pt x="192" y="416"/>
                </a:cubicBezTo>
                <a:cubicBezTo>
                  <a:pt x="320" y="416"/>
                  <a:pt x="320" y="416"/>
                  <a:pt x="320" y="416"/>
                </a:cubicBezTo>
                <a:cubicBezTo>
                  <a:pt x="326" y="416"/>
                  <a:pt x="331" y="412"/>
                  <a:pt x="331" y="406"/>
                </a:cubicBezTo>
                <a:lnTo>
                  <a:pt x="331" y="36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Light" panose="020F0302020204030204" pitchFamily="34" charset="0"/>
              <a:ea typeface="+mn-ea"/>
              <a:cs typeface="Calibri Light" panose="020F0302020204030204" pitchFamily="34" charset="0"/>
            </a:endParaRPr>
          </a:p>
        </p:txBody>
      </p:sp>
      <p:grpSp>
        <p:nvGrpSpPr>
          <p:cNvPr id="3" name="Group 2"/>
          <p:cNvGrpSpPr/>
          <p:nvPr/>
        </p:nvGrpSpPr>
        <p:grpSpPr>
          <a:xfrm>
            <a:off x="469899" y="3552826"/>
            <a:ext cx="11252200" cy="2842078"/>
            <a:chOff x="663903" y="5241580"/>
            <a:chExt cx="8916155" cy="1153323"/>
          </a:xfrm>
        </p:grpSpPr>
        <p:sp>
          <p:nvSpPr>
            <p:cNvPr id="78" name="Rectangle 77"/>
            <p:cNvSpPr/>
            <p:nvPr/>
          </p:nvSpPr>
          <p:spPr>
            <a:xfrm>
              <a:off x="9423413" y="5353544"/>
              <a:ext cx="156645" cy="1041359"/>
            </a:xfrm>
            <a:prstGeom prst="rect">
              <a:avLst/>
            </a:prstGeom>
            <a:solidFill>
              <a:srgbClr val="2689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prstClr val="white"/>
                </a:solidFill>
                <a:effectLst/>
                <a:uLnTx/>
                <a:uFillTx/>
                <a:latin typeface="Calibri Light" panose="020F0302020204030204" pitchFamily="34" charset="0"/>
                <a:ea typeface="+mn-ea"/>
                <a:cs typeface="Calibri Light" panose="020F0302020204030204" pitchFamily="34" charset="0"/>
              </a:endParaRPr>
            </a:p>
          </p:txBody>
        </p:sp>
        <p:sp>
          <p:nvSpPr>
            <p:cNvPr id="99" name="Text Box 10"/>
            <p:cNvSpPr txBox="1">
              <a:spLocks noChangeArrowheads="1"/>
            </p:cNvSpPr>
            <p:nvPr/>
          </p:nvSpPr>
          <p:spPr bwMode="auto">
            <a:xfrm>
              <a:off x="663903" y="5241580"/>
              <a:ext cx="8916155" cy="272174"/>
            </a:xfrm>
            <a:prstGeom prst="rect">
              <a:avLst/>
            </a:prstGeom>
            <a:solidFill>
              <a:srgbClr val="26890D"/>
            </a:solidFill>
            <a:ln>
              <a:noFill/>
            </a:ln>
          </p:spPr>
          <p:txBody>
            <a:bodyPr vert="horz" wrap="square" lIns="91440" tIns="45720" rIns="91440" bIns="45720" numCol="1" anchor="t" anchorCtr="0" compatLnSpc="1">
              <a:prstTxWarp prst="textNoShape">
                <a:avLst/>
              </a:prstTxWarp>
            </a:bodyPr>
            <a:lstStyle>
              <a:defPPr>
                <a:defRPr lang="en-US"/>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Paramètres</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dirty="0" err="1">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supplémentaires</a:t>
              </a: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a:t>
              </a:r>
              <a:endParaRPr kumimoji="0" lang="en-GB" sz="1200" b="1"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Calibri Light" panose="020F0302020204030204" pitchFamily="34" charset="0"/>
                <a:ea typeface="+mn-ea"/>
                <a:cs typeface="Calibri Light" panose="020F0302020204030204" pitchFamily="34" charset="0"/>
              </a:endParaRPr>
            </a:p>
          </p:txBody>
        </p:sp>
      </p:grpSp>
      <p:sp>
        <p:nvSpPr>
          <p:cNvPr id="113" name="Title 2"/>
          <p:cNvSpPr txBox="1">
            <a:spLocks/>
          </p:cNvSpPr>
          <p:nvPr/>
        </p:nvSpPr>
        <p:spPr>
          <a:xfrm>
            <a:off x="376237" y="317499"/>
            <a:ext cx="10269991" cy="347647"/>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75" normalizeH="0" baseline="0" noProof="0" dirty="0">
                <a:ln>
                  <a:noFill/>
                </a:ln>
                <a:solidFill>
                  <a:prstClr val="black"/>
                </a:solidFill>
                <a:effectLst/>
                <a:uLnTx/>
                <a:uFillTx/>
                <a:latin typeface="Calibri Light" panose="020F0302020204030204" pitchFamily="34" charset="0"/>
                <a:cs typeface="Calibri Light" panose="020F0302020204030204" pitchFamily="34" charset="0"/>
              </a:rPr>
              <a:t>Callable Bond</a:t>
            </a:r>
          </a:p>
        </p:txBody>
      </p:sp>
      <p:grpSp>
        <p:nvGrpSpPr>
          <p:cNvPr id="115" name="Group 114"/>
          <p:cNvGrpSpPr/>
          <p:nvPr/>
        </p:nvGrpSpPr>
        <p:grpSpPr>
          <a:xfrm>
            <a:off x="10924379" y="66620"/>
            <a:ext cx="1154088" cy="690668"/>
            <a:chOff x="867595" y="-118878"/>
            <a:chExt cx="11367025" cy="7062119"/>
          </a:xfrm>
        </p:grpSpPr>
        <p:pic>
          <p:nvPicPr>
            <p:cNvPr id="116" name="Picture 115">
              <a:extLst>
                <a:ext uri="{FF2B5EF4-FFF2-40B4-BE49-F238E27FC236}">
                  <a16:creationId xmlns:a16="http://schemas.microsoft.com/office/drawing/2014/main" id="{D2A330F2-E865-4CA6-81A0-366197D31A86}"/>
                </a:ext>
              </a:extLst>
            </p:cNvPr>
            <p:cNvPicPr>
              <a:picLocks noChangeAspect="1"/>
            </p:cNvPicPr>
            <p:nvPr/>
          </p:nvPicPr>
          <p:blipFill>
            <a:blip r:embed="rId2"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117" name="Group 116"/>
            <p:cNvGrpSpPr/>
            <p:nvPr/>
          </p:nvGrpSpPr>
          <p:grpSpPr>
            <a:xfrm>
              <a:off x="867595" y="4638080"/>
              <a:ext cx="3124200" cy="2062813"/>
              <a:chOff x="952835" y="4382354"/>
              <a:chExt cx="3124200" cy="2062813"/>
            </a:xfrm>
          </p:grpSpPr>
          <p:sp>
            <p:nvSpPr>
              <p:cNvPr id="125"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0"/>
                  </a:spcBef>
                  <a:spcAft>
                    <a:spcPts val="0"/>
                  </a:spcAft>
                  <a:buClrTx/>
                  <a:buSzTx/>
                  <a:buFontTx/>
                  <a:buNone/>
                  <a:tabLst/>
                  <a:defRPr/>
                </a:pPr>
                <a:endParaRPr kumimoji="0" lang="en-US" sz="1200" b="0" i="0" u="none" strike="noStrike" kern="0" cap="all" spc="200" normalizeH="0" baseline="0" noProof="0" dirty="0">
                  <a:ln>
                    <a:noFill/>
                  </a:ln>
                  <a:solidFill>
                    <a:srgbClr val="000000"/>
                  </a:solidFill>
                  <a:effectLst/>
                  <a:uLnTx/>
                  <a:uFillTx/>
                  <a:latin typeface="Calibri Light" panose="020F0302020204030204" pitchFamily="34" charset="0"/>
                  <a:ea typeface="Open Sans" charset="0"/>
                  <a:cs typeface="Calibri Light" panose="020F0302020204030204" pitchFamily="34" charset="0"/>
                </a:endParaRPr>
              </a:p>
            </p:txBody>
          </p:sp>
          <p:sp>
            <p:nvSpPr>
              <p:cNvPr id="126" name="Rectangle 125">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rgbClr val="43B02A"/>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endParaRPr>
              </a:p>
            </p:txBody>
          </p:sp>
        </p:grpSp>
        <p:grpSp>
          <p:nvGrpSpPr>
            <p:cNvPr id="118" name="Group 117"/>
            <p:cNvGrpSpPr/>
            <p:nvPr/>
          </p:nvGrpSpPr>
          <p:grpSpPr>
            <a:xfrm>
              <a:off x="4204252" y="-118878"/>
              <a:ext cx="6796900" cy="5431513"/>
              <a:chOff x="4204252" y="-118878"/>
              <a:chExt cx="6796900" cy="5431513"/>
            </a:xfrm>
          </p:grpSpPr>
          <p:sp>
            <p:nvSpPr>
              <p:cNvPr id="119" name="Rectangle 118">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endParaRPr>
              </a:p>
            </p:txBody>
          </p:sp>
          <p:sp>
            <p:nvSpPr>
              <p:cNvPr id="120"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0"/>
                  </a:spcBef>
                  <a:spcAft>
                    <a:spcPts val="0"/>
                  </a:spcAft>
                  <a:buClrTx/>
                  <a:buSzTx/>
                  <a:buFontTx/>
                  <a:buNone/>
                  <a:tabLst/>
                  <a:defRPr/>
                </a:pPr>
                <a:endParaRPr kumimoji="0" lang="en-US" sz="1400" b="0" i="0" u="none" strike="noStrike" kern="0" cap="all" spc="200" normalizeH="0" baseline="0" noProof="0" dirty="0">
                  <a:ln>
                    <a:noFill/>
                  </a:ln>
                  <a:solidFill>
                    <a:srgbClr val="000000"/>
                  </a:solidFill>
                  <a:effectLst/>
                  <a:uLnTx/>
                  <a:uFillTx/>
                  <a:latin typeface="Calibri Light" panose="020F0302020204030204" pitchFamily="34" charset="0"/>
                  <a:ea typeface="Open Sans" charset="0"/>
                  <a:cs typeface="Calibri Light" panose="020F0302020204030204" pitchFamily="34" charset="0"/>
                </a:endParaRPr>
              </a:p>
            </p:txBody>
          </p:sp>
          <p:sp>
            <p:nvSpPr>
              <p:cNvPr id="121" name="Rectangle 120">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endParaRPr>
              </a:p>
            </p:txBody>
          </p:sp>
          <p:sp>
            <p:nvSpPr>
              <p:cNvPr id="122"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0"/>
                  </a:spcBef>
                  <a:spcAft>
                    <a:spcPts val="0"/>
                  </a:spcAft>
                  <a:buClrTx/>
                  <a:buSzTx/>
                  <a:buFontTx/>
                  <a:buNone/>
                  <a:tabLst/>
                  <a:defRPr/>
                </a:pPr>
                <a:endParaRPr kumimoji="0" lang="en-US" sz="1400" b="0" i="0" u="none" strike="noStrike" kern="0" cap="all" spc="200" normalizeH="0" baseline="0" noProof="0" dirty="0">
                  <a:ln>
                    <a:noFill/>
                  </a:ln>
                  <a:solidFill>
                    <a:srgbClr val="000000"/>
                  </a:solidFill>
                  <a:effectLst/>
                  <a:uLnTx/>
                  <a:uFillTx/>
                  <a:latin typeface="Calibri Light" panose="020F0302020204030204" pitchFamily="34" charset="0"/>
                  <a:ea typeface="Open Sans" charset="0"/>
                  <a:cs typeface="Calibri Light" panose="020F0302020204030204" pitchFamily="34" charset="0"/>
                </a:endParaRPr>
              </a:p>
            </p:txBody>
          </p:sp>
          <p:sp>
            <p:nvSpPr>
              <p:cNvPr id="123" name="Rectangle 122">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endParaRPr>
              </a:p>
            </p:txBody>
          </p:sp>
          <p:sp>
            <p:nvSpPr>
              <p:cNvPr id="124"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0"/>
                  </a:spcBef>
                  <a:spcAft>
                    <a:spcPts val="0"/>
                  </a:spcAft>
                  <a:buClrTx/>
                  <a:buSzTx/>
                  <a:buFontTx/>
                  <a:buNone/>
                  <a:tabLst/>
                  <a:defRPr/>
                </a:pPr>
                <a:endParaRPr kumimoji="0" lang="en-US" sz="1400" b="0" i="0" u="none" strike="noStrike" kern="0" cap="all" spc="200" normalizeH="0" baseline="0" noProof="0" dirty="0">
                  <a:ln>
                    <a:noFill/>
                  </a:ln>
                  <a:solidFill>
                    <a:srgbClr val="000000"/>
                  </a:solidFill>
                  <a:effectLst/>
                  <a:uLnTx/>
                  <a:uFillTx/>
                  <a:latin typeface="Calibri Light" panose="020F0302020204030204" pitchFamily="34" charset="0"/>
                  <a:ea typeface="Open Sans" charset="0"/>
                  <a:cs typeface="Calibri Light" panose="020F0302020204030204" pitchFamily="34" charset="0"/>
                </a:endParaRPr>
              </a:p>
            </p:txBody>
          </p:sp>
        </p:grpSp>
      </p:grpSp>
      <p:sp>
        <p:nvSpPr>
          <p:cNvPr id="127" name="Title 3"/>
          <p:cNvSpPr txBox="1">
            <a:spLocks/>
          </p:cNvSpPr>
          <p:nvPr/>
        </p:nvSpPr>
        <p:spPr>
          <a:xfrm>
            <a:off x="469900" y="402587"/>
            <a:ext cx="11252200" cy="334102"/>
          </a:xfrm>
          <a:prstGeom prst="rect">
            <a:avLst/>
          </a:prstGeom>
        </p:spPr>
        <p:txBody>
          <a:bodyPr vert="horz" lIns="0" tIns="0" rIns="0" bIns="0" rtlCol="0" anchor="t" anchorCtr="0">
            <a:noAutofit/>
          </a:bodyPr>
          <a:lst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endParaRPr kumimoji="0" lang="en-GB" sz="2400" b="0" i="0" u="none" strike="noStrike" kern="1200" cap="none" spc="-100" normalizeH="0" baseline="0" noProof="0" dirty="0">
              <a:ln>
                <a:noFill/>
              </a:ln>
              <a:solidFill>
                <a:prstClr val="black"/>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F2EF745-4B25-C1A5-2110-0DE09CC8BF13}"/>
                  </a:ext>
                </a:extLst>
              </p:cNvPr>
              <p:cNvSpPr txBox="1"/>
              <p:nvPr/>
            </p:nvSpPr>
            <p:spPr>
              <a:xfrm>
                <a:off x="469899" y="4764116"/>
                <a:ext cx="10906536" cy="1446550"/>
              </a:xfrm>
              <a:prstGeom prst="rect">
                <a:avLst/>
              </a:prstGeom>
              <a:noFill/>
            </p:spPr>
            <p:txBody>
              <a:bodyPr wrap="square" lIns="0" tIns="0" rIns="0" bIns="0" rtlCol="0">
                <a:spAutoFit/>
              </a:bodyPr>
              <a:lstStyle/>
              <a:p>
                <a:pPr marL="342900" marR="0" lvl="0" indent="-342900" algn="just" defTabSz="914400" rtl="0" eaLnBrk="1" fontAlgn="auto" latinLnBrk="0" hangingPunct="1">
                  <a:lnSpc>
                    <a:spcPct val="100000"/>
                  </a:lnSpc>
                  <a:spcBef>
                    <a:spcPts val="180"/>
                  </a:spcBef>
                  <a:spcAft>
                    <a:spcPts val="180"/>
                  </a:spcAft>
                  <a:buClrTx/>
                  <a:buSzTx/>
                  <a:buFont typeface="+mj-lt"/>
                  <a:buAutoNum type="arabicPeriod"/>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First Call Date:</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The time until the bond can first be called (redeemed early) by the issuer.</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endParaRPr>
              </a:p>
              <a:p>
                <a:pPr marL="342900" marR="0" lvl="0" indent="-342900" algn="just" defTabSz="914400" rtl="0" eaLnBrk="1" fontAlgn="auto" latinLnBrk="0" hangingPunct="1">
                  <a:lnSpc>
                    <a:spcPct val="100000"/>
                  </a:lnSpc>
                  <a:spcBef>
                    <a:spcPts val="180"/>
                  </a:spcBef>
                  <a:spcAft>
                    <a:spcPts val="180"/>
                  </a:spcAft>
                  <a:buClrTx/>
                  <a:buSzTx/>
                  <a:buFont typeface="+mj-lt"/>
                  <a:buAutoNum type="arabicPeriod"/>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Notice Date:</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The delay between when the bond issuer notifies the bondholder of the early redemption and the actual early redemption date. This is often set to 2 months.</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endParaRPr>
              </a:p>
              <a:p>
                <a:pPr marL="342900" marR="0" lvl="0" indent="-342900" algn="just" defTabSz="914400" rtl="0" eaLnBrk="1" fontAlgn="auto" latinLnBrk="0" hangingPunct="1">
                  <a:lnSpc>
                    <a:spcPct val="100000"/>
                  </a:lnSpc>
                  <a:spcBef>
                    <a:spcPts val="180"/>
                  </a:spcBef>
                  <a:spcAft>
                    <a:spcPts val="180"/>
                  </a:spcAft>
                  <a:buClrTx/>
                  <a:buSzTx/>
                  <a:buFont typeface="+mj-lt"/>
                  <a:buAutoNum type="arabicPeriod"/>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Strike:</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An array representing potential call premiums at different dates or conditions. This is the price at which the issuer can call the bond before maturity and is usually higher than 100. A call price of 103 at date </a:t>
                </a:r>
                <a14:m>
                  <m:oMath xmlns:m="http://schemas.openxmlformats.org/officeDocument/2006/math">
                    <m:d>
                      <m:dPr>
                        <m:ctrlPr>
                          <a:rPr kumimoji="0" lang="en-GB" sz="1200" b="0" i="1" u="none" strike="noStrike" kern="1200" cap="none" spc="0" normalizeH="0" baseline="0" noProof="0">
                            <a:ln>
                              <a:noFill/>
                            </a:ln>
                            <a:solidFill>
                              <a:prstClr val="black"/>
                            </a:solidFill>
                            <a:effectLst/>
                            <a:uLnTx/>
                            <a:uFillTx/>
                            <a:latin typeface="Cambria Math" panose="02040503050406030204" pitchFamily="18" charset="0"/>
                            <a:ea typeface="Verdana" panose="020B0604030504040204" pitchFamily="34" charset="0"/>
                            <a:cs typeface="Times New Roman" panose="02020603050405020304" pitchFamily="18" charset="0"/>
                          </a:rPr>
                        </m:ctrlPr>
                      </m:d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Verdana" panose="020B0604030504040204" pitchFamily="34" charset="0"/>
                            <a:cs typeface="Times New Roman" panose="02020603050405020304" pitchFamily="18" charset="0"/>
                          </a:rPr>
                          <m:t>𝑡</m:t>
                        </m:r>
                      </m:e>
                    </m:d>
                  </m:oMath>
                </a14:m>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means if the bond issuer wants to redeem at </a:t>
                </a:r>
                <a14:m>
                  <m:oMath xmlns:m="http://schemas.openxmlformats.org/officeDocument/2006/math">
                    <m:d>
                      <m:dPr>
                        <m:ctrlPr>
                          <a:rPr kumimoji="0" lang="en-GB" sz="1200" b="0" i="1" u="none" strike="noStrike" kern="1200" cap="none" spc="0" normalizeH="0" baseline="0" noProof="0">
                            <a:ln>
                              <a:noFill/>
                            </a:ln>
                            <a:solidFill>
                              <a:prstClr val="black"/>
                            </a:solidFill>
                            <a:effectLst/>
                            <a:uLnTx/>
                            <a:uFillTx/>
                            <a:latin typeface="Cambria Math" panose="02040503050406030204" pitchFamily="18" charset="0"/>
                            <a:ea typeface="Verdana" panose="020B0604030504040204" pitchFamily="34" charset="0"/>
                            <a:cs typeface="Times New Roman" panose="02020603050405020304" pitchFamily="18" charset="0"/>
                          </a:rPr>
                        </m:ctrlPr>
                      </m:d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Verdana" panose="020B0604030504040204" pitchFamily="34" charset="0"/>
                            <a:cs typeface="Times New Roman" panose="02020603050405020304" pitchFamily="18" charset="0"/>
                          </a:rPr>
                          <m:t>𝑡</m:t>
                        </m:r>
                      </m:e>
                    </m:d>
                  </m:oMath>
                </a14:m>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they should pay </a:t>
                </a:r>
                <a14:m>
                  <m:oMath xmlns:m="http://schemas.openxmlformats.org/officeDocument/2006/math">
                    <m:d>
                      <m:dPr>
                        <m:ctrlPr>
                          <a:rPr kumimoji="0" lang="en-GB" sz="1200" b="0" i="1" u="none" strike="noStrike" kern="1200" cap="none" spc="0" normalizeH="0" baseline="0" noProof="0">
                            <a:ln>
                              <a:noFill/>
                            </a:ln>
                            <a:solidFill>
                              <a:prstClr val="black"/>
                            </a:solidFill>
                            <a:effectLst/>
                            <a:uLnTx/>
                            <a:uFillTx/>
                            <a:latin typeface="Cambria Math" panose="02040503050406030204" pitchFamily="18" charset="0"/>
                            <a:ea typeface="Verdana" panose="020B0604030504040204" pitchFamily="34" charset="0"/>
                            <a:cs typeface="Times New Roman" panose="02020603050405020304" pitchFamily="18" charset="0"/>
                          </a:rPr>
                        </m:ctrlPr>
                      </m:d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Verdana" panose="020B0604030504040204" pitchFamily="34" charset="0"/>
                            <a:cs typeface="Times New Roman" panose="02020603050405020304" pitchFamily="18" charset="0"/>
                          </a:rPr>
                          <m:t>1</m:t>
                        </m:r>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Verdana" panose="020B0604030504040204" pitchFamily="34" charset="0"/>
                            <a:cs typeface="Times New Roman" panose="02020603050405020304" pitchFamily="18" charset="0"/>
                          </a:rPr>
                          <m:t>,</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Verdana" panose="020B0604030504040204" pitchFamily="34" charset="0"/>
                            <a:cs typeface="Times New Roman" panose="02020603050405020304" pitchFamily="18" charset="0"/>
                          </a:rPr>
                          <m:t>03</m:t>
                        </m:r>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Verdana" panose="020B0604030504040204" pitchFamily="34" charset="0"/>
                            <a:cs typeface="Times New Roman" panose="02020603050405020304" pitchFamily="18" charset="0"/>
                          </a:rPr>
                          <m:t>×</m:t>
                        </m:r>
                        <m:r>
                          <m:rPr>
                            <m:nor/>
                          </m:rP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m:t>Face</m:t>
                        </m:r>
                        <m:r>
                          <m:rPr>
                            <m:nor/>
                          </m:rP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m:t> </m:t>
                        </m:r>
                        <m:r>
                          <m:rPr>
                            <m:nor/>
                          </m:rP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m:t>Value</m:t>
                        </m:r>
                      </m:e>
                    </m:d>
                  </m:oMath>
                </a14:m>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endParaRPr>
              </a:p>
              <a:p>
                <a:pPr marL="342900" marR="0" lvl="0" indent="-342900" algn="just" defTabSz="914400" rtl="0" eaLnBrk="1" fontAlgn="auto" latinLnBrk="0" hangingPunct="1">
                  <a:lnSpc>
                    <a:spcPct val="100000"/>
                  </a:lnSpc>
                  <a:spcBef>
                    <a:spcPts val="180"/>
                  </a:spcBef>
                  <a:spcAft>
                    <a:spcPts val="180"/>
                  </a:spcAft>
                  <a:buClrTx/>
                  <a:buSzTx/>
                  <a:buFont typeface="+mj-lt"/>
                  <a:buAutoNum type="arabicPeriod"/>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Exercise Type:</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The exercise type of the embedded call option. For simplicity here, we assume all bonds are Bermuda-type with exercise dates matching the coupon dates posterior to the first call date.</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EF2EF745-4B25-C1A5-2110-0DE09CC8BF13}"/>
                  </a:ext>
                </a:extLst>
              </p:cNvPr>
              <p:cNvSpPr txBox="1">
                <a:spLocks noRot="1" noChangeAspect="1" noMove="1" noResize="1" noEditPoints="1" noAdjustHandles="1" noChangeArrowheads="1" noChangeShapeType="1" noTextEdit="1"/>
              </p:cNvSpPr>
              <p:nvPr/>
            </p:nvSpPr>
            <p:spPr>
              <a:xfrm>
                <a:off x="469899" y="4764116"/>
                <a:ext cx="10906536" cy="1446550"/>
              </a:xfrm>
              <a:prstGeom prst="rect">
                <a:avLst/>
              </a:prstGeom>
              <a:blipFill>
                <a:blip r:embed="rId3"/>
                <a:stretch>
                  <a:fillRect l="-894" t="-4219" r="-894" b="-5485"/>
                </a:stretch>
              </a:blipFill>
            </p:spPr>
            <p:txBody>
              <a:bodyPr/>
              <a:lstStyle/>
              <a:p>
                <a:r>
                  <a:rPr lang="fr-FR">
                    <a:noFill/>
                  </a:rPr>
                  <a:t> </a:t>
                </a:r>
              </a:p>
            </p:txBody>
          </p:sp>
        </mc:Fallback>
      </mc:AlternateContent>
      <p:sp>
        <p:nvSpPr>
          <p:cNvPr id="4" name="Text Placeholder 2">
            <a:extLst>
              <a:ext uri="{FF2B5EF4-FFF2-40B4-BE49-F238E27FC236}">
                <a16:creationId xmlns:a16="http://schemas.microsoft.com/office/drawing/2014/main" id="{EC3E9AC9-F75D-CC05-21FB-947714778AF2}"/>
              </a:ext>
            </a:extLst>
          </p:cNvPr>
          <p:cNvSpPr txBox="1">
            <a:spLocks/>
          </p:cNvSpPr>
          <p:nvPr/>
        </p:nvSpPr>
        <p:spPr>
          <a:xfrm>
            <a:off x="376237" y="1471222"/>
            <a:ext cx="10418235" cy="1566532"/>
          </a:xfrm>
          <a:prstGeom prst="rect">
            <a:avLst/>
          </a:prstGeom>
        </p:spPr>
        <p:txBody>
          <a:bodyPr/>
          <a:lstStyle>
            <a:lvl1pPr marL="0" indent="0" algn="l" defTabSz="914400" rtl="0" eaLnBrk="1" latinLnBrk="0" hangingPunct="1">
              <a:spcBef>
                <a:spcPts val="0"/>
              </a:spcBef>
              <a:spcAft>
                <a:spcPts val="1000"/>
              </a:spcAft>
              <a:buSzPct val="100000"/>
              <a:buFont typeface="Arial" panose="020B0604020202020204" pitchFamily="34" charset="0"/>
              <a:buNone/>
              <a:defRPr sz="1300" b="0" kern="1200">
                <a:solidFill>
                  <a:schemeClr val="tx1"/>
                </a:solidFill>
                <a:latin typeface="+mn-lt"/>
                <a:ea typeface="+mn-ea"/>
                <a:cs typeface="Calibri Light" panose="020F0302020204030204" pitchFamily="34" charset="0"/>
              </a:defRPr>
            </a:lvl1pPr>
            <a:lvl2pPr marL="0" indent="0" algn="l" defTabSz="914400" rtl="0" eaLnBrk="1" latinLnBrk="0" hangingPunct="1">
              <a:spcBef>
                <a:spcPts val="0"/>
              </a:spcBef>
              <a:spcAft>
                <a:spcPts val="1000"/>
              </a:spcAft>
              <a:buClrTx/>
              <a:buSzPct val="100000"/>
              <a:buFont typeface="Arial"/>
              <a:buNone/>
              <a:defRPr lang="en-US" sz="1300" b="1" kern="1200" dirty="0" smtClean="0">
                <a:solidFill>
                  <a:schemeClr val="tx1"/>
                </a:solidFill>
                <a:latin typeface="+mj-lt"/>
                <a:ea typeface="+mn-ea"/>
                <a:cs typeface="Calibri Light" panose="020F0302020204030204" pitchFamily="34" charset="0"/>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800">
                <a:latin typeface="Calibri" panose="020F0502020204030204" pitchFamily="34" charset="0"/>
                <a:ea typeface="Verdana" panose="020B0604030504040204" pitchFamily="34" charset="0"/>
                <a:cs typeface="Times New Roman" panose="02020603050405020304" pitchFamily="18" charset="0"/>
              </a:rPr>
              <a:t>A callable bond, also known as a redeemable bond, is a bond that the issuer may redeem before it reaches the stated maturity date. A callable bond allows the issuing company to pay off its debt early. A business may choose to call its bond if market interest rates move lower, which allows them to re-borrow at a more advantageous rate. Callable bonds thus compensate investors for this potentiality by typically offering a more attractive interest rate or coupon rate due to their callable nature.</a:t>
            </a:r>
            <a:endParaRPr lang="en-GB" sz="1800">
              <a:latin typeface="Calibri" panose="020F050202020403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04907966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08A6607-FBC9-A391-B65C-B07A3B6EF9E4}"/>
                  </a:ext>
                </a:extLst>
              </p:cNvPr>
              <p:cNvSpPr>
                <a:spLocks noGrp="1"/>
              </p:cNvSpPr>
              <p:nvPr>
                <p:ph sz="quarter" idx="10"/>
              </p:nvPr>
            </p:nvSpPr>
            <p:spPr>
              <a:xfrm>
                <a:off x="0" y="1665291"/>
                <a:ext cx="11925300" cy="4633910"/>
              </a:xfrm>
            </p:spPr>
            <p:txBody>
              <a:bodyPr/>
              <a:lstStyle/>
              <a:p>
                <a:pPr algn="ctr"/>
                <a:endParaRPr lang="en-US" sz="18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𝑃</m:t>
                          </m:r>
                        </m:e>
                        <m:sub>
                          <m:r>
                            <a:rPr lang="en-US" sz="1800" b="0" i="1" dirty="0" smtClean="0">
                              <a:latin typeface="Cambria Math" panose="02040503050406030204" pitchFamily="18" charset="0"/>
                            </a:rPr>
                            <m:t>𝑡</m:t>
                          </m:r>
                        </m:sub>
                      </m:sSub>
                      <m:r>
                        <a:rPr lang="en-US" sz="1800" i="1" dirty="0" smtClean="0">
                          <a:latin typeface="Cambria Math" panose="02040503050406030204" pitchFamily="18" charset="0"/>
                        </a:rPr>
                        <m:t> =</m:t>
                      </m:r>
                      <m:nary>
                        <m:naryPr>
                          <m:chr m:val="∑"/>
                          <m:ctrlPr>
                            <a:rPr lang="en-US" sz="1800" i="1" dirty="0">
                              <a:latin typeface="Cambria Math" panose="02040503050406030204" pitchFamily="18" charset="0"/>
                            </a:rPr>
                          </m:ctrlPr>
                        </m:naryPr>
                        <m:sub>
                          <m:r>
                            <m:rPr>
                              <m:brk m:alnAt="23"/>
                            </m:rPr>
                            <a:rPr lang="en-US" sz="1800" i="1" dirty="0">
                              <a:latin typeface="Cambria Math" panose="02040503050406030204" pitchFamily="18" charset="0"/>
                            </a:rPr>
                            <m:t>𝑖</m:t>
                          </m:r>
                          <m:r>
                            <a:rPr lang="en-US" sz="1800" i="1" dirty="0">
                              <a:latin typeface="Cambria Math" panose="02040503050406030204" pitchFamily="18" charset="0"/>
                            </a:rPr>
                            <m:t>=1</m:t>
                          </m:r>
                        </m:sub>
                        <m:sup>
                          <m:r>
                            <a:rPr lang="en-US" sz="1800" i="1" dirty="0">
                              <a:latin typeface="Cambria Math" panose="02040503050406030204" pitchFamily="18" charset="0"/>
                            </a:rPr>
                            <m:t>𝑓</m:t>
                          </m:r>
                          <m:r>
                            <a:rPr lang="en-US" sz="1800" i="1" dirty="0">
                              <a:latin typeface="Cambria Math" panose="02040503050406030204" pitchFamily="18" charset="0"/>
                            </a:rPr>
                            <m:t>∗</m:t>
                          </m:r>
                          <m:r>
                            <a:rPr lang="en-US" sz="1800" i="1" dirty="0">
                              <a:latin typeface="Cambria Math" panose="02040503050406030204" pitchFamily="18" charset="0"/>
                            </a:rPr>
                            <m:t>𝑇</m:t>
                          </m:r>
                        </m:sup>
                        <m:e>
                          <m:f>
                            <m:fPr>
                              <m:ctrlPr>
                                <a:rPr lang="en-US" sz="1800" i="1" dirty="0">
                                  <a:latin typeface="Cambria Math" panose="02040503050406030204" pitchFamily="18" charset="0"/>
                                </a:rPr>
                              </m:ctrlPr>
                            </m:fPr>
                            <m:num>
                              <m:r>
                                <a:rPr lang="en-US" sz="1800" i="1" dirty="0">
                                  <a:latin typeface="Cambria Math" panose="02040503050406030204" pitchFamily="18" charset="0"/>
                                </a:rPr>
                                <m:t>𝐶</m:t>
                              </m:r>
                            </m:num>
                            <m:den>
                              <m:r>
                                <a:rPr lang="en-US" sz="1800" i="1" dirty="0">
                                  <a:latin typeface="Cambria Math" panose="02040503050406030204" pitchFamily="18" charset="0"/>
                                </a:rPr>
                                <m:t>𝑓</m:t>
                              </m:r>
                            </m:den>
                          </m:f>
                          <m:sSup>
                            <m:sSupPr>
                              <m:ctrlPr>
                                <a:rPr lang="en-US" sz="1800" i="1" dirty="0">
                                  <a:latin typeface="Cambria Math" panose="02040503050406030204" pitchFamily="18" charset="0"/>
                                </a:rPr>
                              </m:ctrlPr>
                            </m:sSupPr>
                            <m:e>
                              <m:r>
                                <a:rPr lang="en-US" sz="1800" i="1" dirty="0">
                                  <a:latin typeface="Cambria Math" panose="02040503050406030204" pitchFamily="18" charset="0"/>
                                </a:rPr>
                                <m:t>𝑒</m:t>
                              </m:r>
                            </m:e>
                            <m:sup>
                              <m:r>
                                <a:rPr lang="en-US" sz="1800" i="1" dirty="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m:t>
                                  </m:r>
                                  <m:r>
                                    <a:rPr lang="en-US" sz="1800" i="1" dirty="0">
                                      <a:latin typeface="Cambria Math" panose="02040503050406030204" pitchFamily="18" charset="0"/>
                                    </a:rPr>
                                    <m:t>𝑌</m:t>
                                  </m:r>
                                </m:e>
                                <m:sub>
                                  <m:r>
                                    <a:rPr lang="en-US" sz="1800" i="1" dirty="0">
                                      <a:latin typeface="Cambria Math" panose="02040503050406030204" pitchFamily="18" charset="0"/>
                                    </a:rPr>
                                    <m:t>𝑡</m:t>
                                  </m:r>
                                  <m:r>
                                    <a:rPr lang="en-US" sz="1800" i="1" dirty="0">
                                      <a:latin typeface="Cambria Math" panose="02040503050406030204" pitchFamily="18" charset="0"/>
                                    </a:rPr>
                                    <m:t>,</m:t>
                                  </m:r>
                                  <m:f>
                                    <m:fPr>
                                      <m:ctrlPr>
                                        <a:rPr lang="en-US" sz="1800" i="1" dirty="0">
                                          <a:latin typeface="Cambria Math" panose="02040503050406030204" pitchFamily="18" charset="0"/>
                                        </a:rPr>
                                      </m:ctrlPr>
                                    </m:fPr>
                                    <m:num>
                                      <m:r>
                                        <a:rPr lang="en-US" sz="1800" i="1" dirty="0">
                                          <a:latin typeface="Cambria Math" panose="02040503050406030204" pitchFamily="18" charset="0"/>
                                        </a:rPr>
                                        <m:t>𝑖</m:t>
                                      </m:r>
                                    </m:num>
                                    <m:den>
                                      <m:r>
                                        <a:rPr lang="en-US" sz="1800" i="1" dirty="0">
                                          <a:latin typeface="Cambria Math" panose="02040503050406030204" pitchFamily="18" charset="0"/>
                                        </a:rPr>
                                        <m:t>𝑓</m:t>
                                      </m:r>
                                    </m:den>
                                  </m:f>
                                </m:sub>
                              </m:sSub>
                              <m:r>
                                <a:rPr lang="en-US" sz="1800" i="1" dirty="0">
                                  <a:latin typeface="Cambria Math" panose="02040503050406030204" pitchFamily="18" charset="0"/>
                                </a:rPr>
                                <m:t>+</m:t>
                              </m:r>
                              <m:r>
                                <a:rPr lang="en-US" sz="1800" i="1" dirty="0">
                                  <a:latin typeface="Cambria Math" panose="02040503050406030204" pitchFamily="18" charset="0"/>
                                </a:rPr>
                                <m:t>𝐼𝑆</m:t>
                              </m:r>
                              <m:r>
                                <a:rPr lang="en-US" sz="1800" i="1" dirty="0">
                                  <a:latin typeface="Cambria Math" panose="02040503050406030204" pitchFamily="18" charset="0"/>
                                </a:rPr>
                                <m:t>)</m:t>
                              </m:r>
                              <m:r>
                                <a:rPr lang="en-US" sz="1800" i="1" dirty="0">
                                  <a:latin typeface="Cambria Math" panose="02040503050406030204" pitchFamily="18" charset="0"/>
                                </a:rPr>
                                <m:t>𝑖</m:t>
                              </m:r>
                              <m:r>
                                <a:rPr lang="en-US" sz="1800" i="1" dirty="0">
                                  <a:latin typeface="Cambria Math" panose="02040503050406030204" pitchFamily="18" charset="0"/>
                                </a:rPr>
                                <m:t>/</m:t>
                              </m:r>
                              <m:r>
                                <a:rPr lang="en-US" sz="1800" i="1" dirty="0">
                                  <a:latin typeface="Cambria Math" panose="02040503050406030204" pitchFamily="18" charset="0"/>
                                </a:rPr>
                                <m:t>𝑓</m:t>
                              </m:r>
                            </m:sup>
                          </m:sSup>
                        </m:e>
                      </m:nary>
                      <m:r>
                        <m:rPr>
                          <m:nor/>
                        </m:rPr>
                        <a:rPr lang="en-US" sz="1800" dirty="0"/>
                        <m:t>+ </m:t>
                      </m:r>
                      <m:r>
                        <m:rPr>
                          <m:nor/>
                        </m:rPr>
                        <a:rPr lang="en-US" sz="1800" dirty="0"/>
                        <m:t>R</m:t>
                      </m:r>
                      <m:sSup>
                        <m:sSupPr>
                          <m:ctrlPr>
                            <a:rPr lang="en-US" sz="1800" i="1" dirty="0">
                              <a:latin typeface="Cambria Math" panose="02040503050406030204" pitchFamily="18" charset="0"/>
                            </a:rPr>
                          </m:ctrlPr>
                        </m:sSupPr>
                        <m:e>
                          <m:r>
                            <a:rPr lang="en-US" sz="1800" i="1" dirty="0">
                              <a:latin typeface="Cambria Math" panose="02040503050406030204" pitchFamily="18" charset="0"/>
                            </a:rPr>
                            <m:t>𝑒</m:t>
                          </m:r>
                        </m:e>
                        <m:sup>
                          <m:r>
                            <a:rPr lang="en-US" sz="1800" i="1" dirty="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m:t>
                              </m:r>
                              <m:r>
                                <a:rPr lang="en-US" sz="1800" i="1" dirty="0">
                                  <a:latin typeface="Cambria Math" panose="02040503050406030204" pitchFamily="18" charset="0"/>
                                </a:rPr>
                                <m:t>𝑌</m:t>
                              </m:r>
                            </m:e>
                            <m:sub>
                              <m:r>
                                <a:rPr lang="en-US" sz="1800" i="1" dirty="0">
                                  <a:latin typeface="Cambria Math" panose="02040503050406030204" pitchFamily="18" charset="0"/>
                                </a:rPr>
                                <m:t>𝑡</m:t>
                              </m:r>
                              <m:r>
                                <a:rPr lang="en-US" sz="1800" i="1" dirty="0">
                                  <a:latin typeface="Cambria Math" panose="02040503050406030204" pitchFamily="18" charset="0"/>
                                </a:rPr>
                                <m:t>,</m:t>
                              </m:r>
                              <m:r>
                                <a:rPr lang="en-US" sz="1800" i="1" dirty="0">
                                  <a:latin typeface="Cambria Math" panose="02040503050406030204" pitchFamily="18" charset="0"/>
                                </a:rPr>
                                <m:t>𝑇</m:t>
                              </m:r>
                            </m:sub>
                          </m:sSub>
                          <m:r>
                            <a:rPr lang="en-US" sz="1800" i="1" dirty="0">
                              <a:latin typeface="Cambria Math" panose="02040503050406030204" pitchFamily="18" charset="0"/>
                            </a:rPr>
                            <m:t>+</m:t>
                          </m:r>
                          <m:r>
                            <a:rPr lang="en-US" sz="1800" i="1" dirty="0">
                              <a:latin typeface="Cambria Math" panose="02040503050406030204" pitchFamily="18" charset="0"/>
                            </a:rPr>
                            <m:t>𝐼𝑆</m:t>
                          </m:r>
                          <m:r>
                            <a:rPr lang="en-US" sz="1800" i="1" dirty="0">
                              <a:latin typeface="Cambria Math" panose="02040503050406030204" pitchFamily="18" charset="0"/>
                            </a:rPr>
                            <m:t>)</m:t>
                          </m:r>
                          <m:r>
                            <a:rPr lang="en-US" sz="1800" i="1" dirty="0">
                              <a:latin typeface="Cambria Math" panose="02040503050406030204" pitchFamily="18" charset="0"/>
                            </a:rPr>
                            <m:t>𝑇</m:t>
                          </m:r>
                        </m:sup>
                      </m:sSup>
                    </m:oMath>
                  </m:oMathPara>
                </a14:m>
                <a:endParaRPr lang="en-US" sz="1800" b="1" dirty="0"/>
              </a:p>
              <a:p>
                <a:pPr algn="ctr"/>
                <a:endParaRPr lang="en-US" sz="1800"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𝑊h𝑒𝑟𝑒</m:t>
                      </m:r>
                      <m:r>
                        <a:rPr lang="en-US" sz="1400" i="1" dirty="0" smtClean="0">
                          <a:latin typeface="Cambria Math" panose="02040503050406030204" pitchFamily="18" charset="0"/>
                        </a:rPr>
                        <m:t>:</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𝑃</m:t>
                      </m:r>
                      <m:r>
                        <a:rPr lang="en-US" sz="1400" i="1" dirty="0" smtClean="0">
                          <a:latin typeface="Cambria Math" panose="02040503050406030204" pitchFamily="18" charset="0"/>
                        </a:rPr>
                        <m:t> : </m:t>
                      </m:r>
                      <m:r>
                        <a:rPr lang="en-US" sz="1400" b="1" i="1" dirty="0" smtClean="0">
                          <a:latin typeface="Cambria Math" panose="02040503050406030204" pitchFamily="18" charset="0"/>
                        </a:rPr>
                        <m:t>𝒑𝒓𝒊𝒄𝒆</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𝒐𝒇</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𝒕𝒉𝒆</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𝒃𝒐𝒏𝒅</m:t>
                      </m:r>
                    </m:oMath>
                  </m:oMathPara>
                </a14:m>
                <a:endParaRPr lang="en-US" sz="1400" b="1"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 </m:t>
                      </m:r>
                      <m:r>
                        <a:rPr lang="en-US" sz="1400" i="1" dirty="0" smtClean="0">
                          <a:latin typeface="Cambria Math" panose="02040503050406030204" pitchFamily="18" charset="0"/>
                        </a:rPr>
                        <m:t>𝐶</m:t>
                      </m:r>
                      <m:r>
                        <m:rPr>
                          <m:nor/>
                        </m:rPr>
                        <a:rPr lang="en-US" sz="1400" b="1" i="0" dirty="0" smtClean="0"/>
                        <m:t> : </m:t>
                      </m:r>
                      <m:r>
                        <m:rPr>
                          <m:nor/>
                        </m:rPr>
                        <a:rPr lang="en-US" sz="1400" b="1"/>
                        <m:t>Coupon</m:t>
                      </m:r>
                      <m:r>
                        <m:rPr>
                          <m:nor/>
                        </m:rPr>
                        <a:rPr lang="en-US" sz="1400" b="1"/>
                        <m:t> </m:t>
                      </m:r>
                      <m:r>
                        <m:rPr>
                          <m:nor/>
                        </m:rPr>
                        <a:rPr lang="en-US" sz="1400" b="1"/>
                        <m:t>Rate</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𝑌</m:t>
                          </m:r>
                        </m:e>
                        <m:sub>
                          <m:r>
                            <a:rPr lang="en-US" sz="1400" b="0" i="1" dirty="0" smtClean="0">
                              <a:latin typeface="Cambria Math" panose="02040503050406030204" pitchFamily="18" charset="0"/>
                            </a:rPr>
                            <m:t>𝑡</m:t>
                          </m:r>
                          <m:r>
                            <a:rPr lang="en-US" sz="1400" b="0" i="1" dirty="0" smtClean="0">
                              <a:latin typeface="Cambria Math" panose="02040503050406030204" pitchFamily="18" charset="0"/>
                            </a:rPr>
                            <m:t>1,</m:t>
                          </m:r>
                          <m:r>
                            <a:rPr lang="en-US" sz="1400" b="0" i="1" dirty="0" smtClean="0">
                              <a:latin typeface="Cambria Math" panose="02040503050406030204" pitchFamily="18" charset="0"/>
                            </a:rPr>
                            <m:t>𝑡</m:t>
                          </m:r>
                          <m:r>
                            <a:rPr lang="en-US" sz="1400" b="0" i="1" dirty="0" smtClean="0">
                              <a:latin typeface="Cambria Math" panose="02040503050406030204" pitchFamily="18" charset="0"/>
                            </a:rPr>
                            <m:t>2</m:t>
                          </m:r>
                        </m:sub>
                      </m:sSub>
                      <m:r>
                        <a:rPr lang="en-US" sz="1400" b="0" i="1" dirty="0" smtClean="0">
                          <a:latin typeface="Cambria Math" panose="02040503050406030204" pitchFamily="18" charset="0"/>
                        </a:rPr>
                        <m:t>:</m:t>
                      </m:r>
                      <m:r>
                        <a:rPr lang="en-US" sz="1400" b="1" i="1" dirty="0" smtClean="0">
                          <a:latin typeface="Cambria Math" panose="02040503050406030204" pitchFamily="18" charset="0"/>
                        </a:rPr>
                        <m:t>𝑹𝒊𝒔𝒌</m:t>
                      </m:r>
                      <m:r>
                        <a:rPr lang="en-US" sz="1400" b="1" i="1" dirty="0" smtClean="0">
                          <a:latin typeface="Cambria Math" panose="02040503050406030204" pitchFamily="18" charset="0"/>
                        </a:rPr>
                        <m:t> </m:t>
                      </m:r>
                      <m:r>
                        <a:rPr lang="en-US" sz="1400" b="1" i="1" dirty="0" smtClean="0">
                          <a:latin typeface="Cambria Math" panose="02040503050406030204" pitchFamily="18" charset="0"/>
                        </a:rPr>
                        <m:t>𝑭𝒓𝒆𝒆</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𝒀𝒊𝒆𝒍𝒅</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𝒇𝒐𝒓</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𝒎𝒂𝒕𝒖𝒓𝒊𝒕𝒚</m:t>
                      </m:r>
                      <m:r>
                        <a:rPr lang="en-US" sz="1400" b="1" i="1" dirty="0" smtClean="0">
                          <a:latin typeface="Cambria Math" panose="02040503050406030204" pitchFamily="18" charset="0"/>
                        </a:rPr>
                        <m:t> </m:t>
                      </m:r>
                      <m:sSub>
                        <m:sSubPr>
                          <m:ctrlPr>
                            <a:rPr lang="en-US" sz="1400" b="1" i="1" dirty="0" smtClean="0">
                              <a:latin typeface="Cambria Math" panose="02040503050406030204" pitchFamily="18" charset="0"/>
                            </a:rPr>
                          </m:ctrlPr>
                        </m:sSubPr>
                        <m:e>
                          <m:r>
                            <a:rPr lang="en-US" sz="1400" b="1" i="1" dirty="0" smtClean="0">
                              <a:latin typeface="Cambria Math" panose="02040503050406030204" pitchFamily="18" charset="0"/>
                            </a:rPr>
                            <m:t>𝒕</m:t>
                          </m:r>
                        </m:e>
                        <m:sub>
                          <m:r>
                            <a:rPr lang="en-US" sz="1400" b="1" i="1" dirty="0" smtClean="0">
                              <a:latin typeface="Cambria Math" panose="02040503050406030204" pitchFamily="18" charset="0"/>
                            </a:rPr>
                            <m:t>𝟐</m:t>
                          </m:r>
                        </m:sub>
                      </m:sSub>
                      <m:r>
                        <a:rPr lang="en-US" sz="1400" b="1" i="1" dirty="0" smtClean="0">
                          <a:latin typeface="Cambria Math" panose="02040503050406030204" pitchFamily="18" charset="0"/>
                        </a:rPr>
                        <m:t> </m:t>
                      </m:r>
                      <m:r>
                        <a:rPr lang="en-US" sz="1400" b="1" i="1" dirty="0" smtClean="0">
                          <a:latin typeface="Cambria Math" panose="02040503050406030204" pitchFamily="18" charset="0"/>
                        </a:rPr>
                        <m:t>𝒂𝒕</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𝒕𝒊𝒎𝒆</m:t>
                      </m:r>
                      <m:r>
                        <a:rPr lang="en-US" sz="1400" b="1" i="1" dirty="0" smtClean="0">
                          <a:latin typeface="Cambria Math" panose="02040503050406030204" pitchFamily="18" charset="0"/>
                        </a:rPr>
                        <m:t> </m:t>
                      </m:r>
                      <m:sSub>
                        <m:sSubPr>
                          <m:ctrlPr>
                            <a:rPr lang="en-US" sz="1400" b="1" i="1" dirty="0" smtClean="0">
                              <a:latin typeface="Cambria Math" panose="02040503050406030204" pitchFamily="18" charset="0"/>
                            </a:rPr>
                          </m:ctrlPr>
                        </m:sSubPr>
                        <m:e>
                          <m:r>
                            <a:rPr lang="en-US" sz="1400" b="1" i="1" dirty="0" smtClean="0">
                              <a:latin typeface="Cambria Math" panose="02040503050406030204" pitchFamily="18" charset="0"/>
                            </a:rPr>
                            <m:t>𝒕</m:t>
                          </m:r>
                        </m:e>
                        <m:sub>
                          <m:r>
                            <a:rPr lang="en-US" sz="1400" b="1" i="1" dirty="0" smtClean="0">
                              <a:latin typeface="Cambria Math" panose="02040503050406030204" pitchFamily="18" charset="0"/>
                            </a:rPr>
                            <m:t>𝟏</m:t>
                          </m:r>
                        </m:sub>
                      </m:sSub>
                      <m:r>
                        <a:rPr lang="en-US" sz="1400" b="1" i="1" dirty="0" smtClean="0">
                          <a:latin typeface="Cambria Math" panose="02040503050406030204" pitchFamily="18" charset="0"/>
                        </a:rPr>
                        <m:t> </m:t>
                      </m:r>
                    </m:oMath>
                  </m:oMathPara>
                </a14:m>
                <a:endParaRPr lang="en-US" sz="1400" b="1"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𝑓</m:t>
                      </m:r>
                      <m:r>
                        <a:rPr lang="en-US" sz="1400" i="1" dirty="0" smtClean="0">
                          <a:latin typeface="Cambria Math" panose="02040503050406030204" pitchFamily="18" charset="0"/>
                        </a:rPr>
                        <m:t> :</m:t>
                      </m:r>
                      <m:r>
                        <m:rPr>
                          <m:nor/>
                        </m:rPr>
                        <a:rPr lang="en-US" sz="1400" b="1">
                          <a:latin typeface="Cambria Math" panose="02040503050406030204" pitchFamily="18" charset="0"/>
                        </a:rPr>
                        <m:t>Coupon</m:t>
                      </m:r>
                      <m:r>
                        <m:rPr>
                          <m:nor/>
                        </m:rPr>
                        <a:rPr lang="en-US" sz="1400" b="1">
                          <a:latin typeface="Cambria Math" panose="02040503050406030204" pitchFamily="18" charset="0"/>
                        </a:rPr>
                        <m:t> </m:t>
                      </m:r>
                      <m:r>
                        <m:rPr>
                          <m:nor/>
                        </m:rPr>
                        <a:rPr lang="en-US" sz="1400" b="1">
                          <a:latin typeface="Cambria Math" panose="02040503050406030204" pitchFamily="18" charset="0"/>
                        </a:rPr>
                        <m:t>Frequency</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𝑇</m:t>
                      </m:r>
                      <m:r>
                        <a:rPr lang="en-US" sz="1400" b="0" i="1" dirty="0" smtClean="0">
                          <a:latin typeface="Cambria Math" panose="02040503050406030204" pitchFamily="18" charset="0"/>
                        </a:rPr>
                        <m:t> :</m:t>
                      </m:r>
                      <m:r>
                        <m:rPr>
                          <m:nor/>
                        </m:rPr>
                        <a:rPr lang="en-US" sz="1400" b="1"/>
                        <m:t>Time</m:t>
                      </m:r>
                      <m:r>
                        <m:rPr>
                          <m:nor/>
                        </m:rPr>
                        <a:rPr lang="en-US" sz="1400" b="1"/>
                        <m:t> </m:t>
                      </m:r>
                      <m:r>
                        <m:rPr>
                          <m:nor/>
                        </m:rPr>
                        <a:rPr lang="en-US" sz="1400" b="1"/>
                        <m:t>to</m:t>
                      </m:r>
                      <m:r>
                        <m:rPr>
                          <m:nor/>
                        </m:rPr>
                        <a:rPr lang="en-US" sz="1400" b="1"/>
                        <m:t> </m:t>
                      </m:r>
                      <m:r>
                        <m:rPr>
                          <m:nor/>
                        </m:rPr>
                        <a:rPr lang="en-US" sz="1400" b="1"/>
                        <m:t>Maturity</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𝑅</m:t>
                      </m:r>
                      <m:r>
                        <a:rPr lang="en-US" sz="1400" b="0" i="1" dirty="0" smtClean="0">
                          <a:latin typeface="Cambria Math" panose="02040503050406030204" pitchFamily="18" charset="0"/>
                        </a:rPr>
                        <m:t> :</m:t>
                      </m:r>
                      <m:r>
                        <m:rPr>
                          <m:nor/>
                        </m:rPr>
                        <a:rPr lang="en-US" sz="1400" b="1">
                          <a:latin typeface="Cambria Math" panose="02040503050406030204" pitchFamily="18" charset="0"/>
                        </a:rPr>
                        <m:t>Redemption</m:t>
                      </m:r>
                      <m:r>
                        <m:rPr>
                          <m:nor/>
                        </m:rPr>
                        <a:rPr lang="en-US" sz="1400" b="1">
                          <a:latin typeface="Cambria Math" panose="02040503050406030204" pitchFamily="18" charset="0"/>
                        </a:rPr>
                        <m:t> </m:t>
                      </m:r>
                      <m:r>
                        <m:rPr>
                          <m:nor/>
                        </m:rPr>
                        <a:rPr lang="en-US" sz="1400" b="1">
                          <a:latin typeface="Cambria Math" panose="02040503050406030204" pitchFamily="18" charset="0"/>
                        </a:rPr>
                        <m:t>Rate</m:t>
                      </m:r>
                      <m:r>
                        <a:rPr lang="en-US" sz="1400" i="1" dirty="0" smtClean="0">
                          <a:latin typeface="Cambria Math" panose="02040503050406030204" pitchFamily="18" charset="0"/>
                        </a:rPr>
                        <m:t>.</m:t>
                      </m:r>
                    </m:oMath>
                  </m:oMathPara>
                </a14:m>
                <a:endParaRPr lang="en-US" sz="1400" dirty="0"/>
              </a:p>
              <a:p>
                <a:pPr/>
                <a14:m>
                  <m:oMathPara xmlns:m="http://schemas.openxmlformats.org/officeDocument/2006/math">
                    <m:oMathParaPr>
                      <m:jc m:val="centerGroup"/>
                    </m:oMathParaPr>
                    <m:oMath xmlns:m="http://schemas.openxmlformats.org/officeDocument/2006/math">
                      <m:r>
                        <m:rPr>
                          <m:sty m:val="p"/>
                        </m:rPr>
                        <a:rPr lang="en-US" sz="1400" b="0" i="0" dirty="0" smtClean="0">
                          <a:latin typeface="Cambria Math" panose="02040503050406030204" pitchFamily="18" charset="0"/>
                        </a:rPr>
                        <m:t>IS</m:t>
                      </m:r>
                      <m:r>
                        <a:rPr lang="en-US" sz="1400" b="1" i="0" dirty="0" smtClean="0">
                          <a:latin typeface="Cambria Math" panose="02040503050406030204" pitchFamily="18" charset="0"/>
                        </a:rPr>
                        <m:t> :</m:t>
                      </m:r>
                      <m:r>
                        <a:rPr lang="en-US" sz="1400" b="1" i="0" dirty="0" smtClean="0">
                          <a:latin typeface="Cambria Math" panose="02040503050406030204" pitchFamily="18" charset="0"/>
                        </a:rPr>
                        <m:t>𝐈𝐦𝐩𝐥𝐢𝐞𝐝</m:t>
                      </m:r>
                      <m:r>
                        <a:rPr lang="en-US" sz="1400" b="1" i="0" dirty="0" smtClean="0">
                          <a:latin typeface="Cambria Math" panose="02040503050406030204" pitchFamily="18" charset="0"/>
                        </a:rPr>
                        <m:t> </m:t>
                      </m:r>
                      <m:r>
                        <a:rPr lang="en-US" sz="1400" b="1" i="0" dirty="0" smtClean="0">
                          <a:latin typeface="Cambria Math" panose="02040503050406030204" pitchFamily="18" charset="0"/>
                        </a:rPr>
                        <m:t>𝐒𝐩𝐫𝐞𝐚𝐝</m:t>
                      </m:r>
                    </m:oMath>
                  </m:oMathPara>
                </a14:m>
                <a:endParaRPr lang="en-US" sz="1400" b="1" dirty="0"/>
              </a:p>
            </p:txBody>
          </p:sp>
        </mc:Choice>
        <mc:Fallback xmlns="">
          <p:sp>
            <p:nvSpPr>
              <p:cNvPr id="2" name="Content Placeholder 1">
                <a:extLst>
                  <a:ext uri="{FF2B5EF4-FFF2-40B4-BE49-F238E27FC236}">
                    <a16:creationId xmlns:a16="http://schemas.microsoft.com/office/drawing/2014/main" id="{A08A6607-FBC9-A391-B65C-B07A3B6EF9E4}"/>
                  </a:ext>
                </a:extLst>
              </p:cNvPr>
              <p:cNvSpPr>
                <a:spLocks noGrp="1" noRot="1" noChangeAspect="1" noMove="1" noResize="1" noEditPoints="1" noAdjustHandles="1" noChangeArrowheads="1" noChangeShapeType="1" noTextEdit="1"/>
              </p:cNvSpPr>
              <p:nvPr>
                <p:ph sz="quarter" idx="10"/>
              </p:nvPr>
            </p:nvSpPr>
            <p:spPr>
              <a:xfrm>
                <a:off x="0" y="1665291"/>
                <a:ext cx="11925300" cy="4633910"/>
              </a:xfrm>
              <a:blipFill>
                <a:blip r:embed="rId2"/>
                <a:stretch>
                  <a:fillRect b="-1316"/>
                </a:stretch>
              </a:blipFill>
            </p:spPr>
            <p:txBody>
              <a:bodyPr/>
              <a:lstStyle/>
              <a:p>
                <a:r>
                  <a:rPr lang="en-GB">
                    <a:noFill/>
                  </a:rPr>
                  <a:t> </a:t>
                </a:r>
              </a:p>
            </p:txBody>
          </p:sp>
        </mc:Fallback>
      </mc:AlternateContent>
      <p:sp>
        <p:nvSpPr>
          <p:cNvPr id="3" name="Text Placeholder 2">
            <a:extLst>
              <a:ext uri="{FF2B5EF4-FFF2-40B4-BE49-F238E27FC236}">
                <a16:creationId xmlns:a16="http://schemas.microsoft.com/office/drawing/2014/main" id="{D4705E29-8006-B800-3BB4-EC5401362BA7}"/>
              </a:ext>
            </a:extLst>
          </p:cNvPr>
          <p:cNvSpPr>
            <a:spLocks noGrp="1"/>
          </p:cNvSpPr>
          <p:nvPr>
            <p:ph type="body" sz="quarter" idx="13"/>
          </p:nvPr>
        </p:nvSpPr>
        <p:spPr/>
        <p:txBody>
          <a:bodyPr/>
          <a:lstStyle/>
          <a:p>
            <a:r>
              <a:rPr lang="en-US" dirty="0"/>
              <a:t>The present value is the sum of actualized future cashflows.</a:t>
            </a:r>
          </a:p>
          <a:p>
            <a:r>
              <a:rPr lang="en-US" dirty="0"/>
              <a:t>The actualization use the risk-free yield curve and implied spread. We uses continuous compounding.</a:t>
            </a:r>
          </a:p>
          <a:p>
            <a:r>
              <a:rPr lang="en-US" dirty="0"/>
              <a:t>For simplification, in the all following, we consider unit bond : Face value = 1.</a:t>
            </a:r>
            <a:endParaRPr lang="en-GB" dirty="0"/>
          </a:p>
        </p:txBody>
      </p:sp>
      <p:sp>
        <p:nvSpPr>
          <p:cNvPr id="4" name="Title 3">
            <a:extLst>
              <a:ext uri="{FF2B5EF4-FFF2-40B4-BE49-F238E27FC236}">
                <a16:creationId xmlns:a16="http://schemas.microsoft.com/office/drawing/2014/main" id="{2F2E61AE-0DDA-38B1-0128-5ECC0DB97DF8}"/>
              </a:ext>
            </a:extLst>
          </p:cNvPr>
          <p:cNvSpPr>
            <a:spLocks noGrp="1"/>
          </p:cNvSpPr>
          <p:nvPr>
            <p:ph type="title"/>
          </p:nvPr>
        </p:nvSpPr>
        <p:spPr/>
        <p:txBody>
          <a:bodyPr/>
          <a:lstStyle/>
          <a:p>
            <a:r>
              <a:rPr lang="en-US" dirty="0"/>
              <a:t>Vanilla Bond price</a:t>
            </a:r>
            <a:endParaRPr lang="en-GB" dirty="0"/>
          </a:p>
        </p:txBody>
      </p:sp>
      <p:pic>
        <p:nvPicPr>
          <p:cNvPr id="6" name="Picture 5" descr="A graph with a curve&#10;&#10;Description automatically generated">
            <a:extLst>
              <a:ext uri="{FF2B5EF4-FFF2-40B4-BE49-F238E27FC236}">
                <a16:creationId xmlns:a16="http://schemas.microsoft.com/office/drawing/2014/main" id="{336D7BEA-7B80-46A3-3982-781D283333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925" y="3429000"/>
            <a:ext cx="3114675" cy="2345528"/>
          </a:xfrm>
          <a:prstGeom prst="rect">
            <a:avLst/>
          </a:prstGeom>
        </p:spPr>
      </p:pic>
    </p:spTree>
    <p:extLst>
      <p:ext uri="{BB962C8B-B14F-4D97-AF65-F5344CB8AC3E}">
        <p14:creationId xmlns:p14="http://schemas.microsoft.com/office/powerpoint/2010/main" val="186176473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08A6607-FBC9-A391-B65C-B07A3B6EF9E4}"/>
                  </a:ext>
                </a:extLst>
              </p:cNvPr>
              <p:cNvSpPr>
                <a:spLocks noGrp="1"/>
              </p:cNvSpPr>
              <p:nvPr>
                <p:ph sz="quarter" idx="10"/>
              </p:nvPr>
            </p:nvSpPr>
            <p:spPr>
              <a:xfrm>
                <a:off x="133350" y="2141541"/>
                <a:ext cx="11925300" cy="4633910"/>
              </a:xfrm>
            </p:spPr>
            <p:txBody>
              <a:bodyPr>
                <a:normAutofit lnSpcReduction="10000"/>
              </a:bodyPr>
              <a:lstStyle/>
              <a:p>
                <a:pPr algn="ctr"/>
                <a:endParaRPr lang="en-US" sz="18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𝑃</m:t>
                          </m:r>
                        </m:e>
                        <m:sub>
                          <m:r>
                            <a:rPr lang="en-US" sz="1800" b="0" i="1" dirty="0" smtClean="0">
                              <a:latin typeface="Cambria Math" panose="02040503050406030204" pitchFamily="18" charset="0"/>
                            </a:rPr>
                            <m:t>𝑡</m:t>
                          </m:r>
                        </m:sub>
                      </m:sSub>
                      <m:r>
                        <a:rPr lang="en-US" sz="1800" i="1" dirty="0" smtClean="0">
                          <a:latin typeface="Cambria Math" panose="02040503050406030204" pitchFamily="18" charset="0"/>
                        </a:rPr>
                        <m:t> =</m:t>
                      </m:r>
                      <m:r>
                        <a:rPr lang="en-US" sz="1800" b="1" dirty="0">
                          <a:latin typeface="Cambria Math" panose="02040503050406030204" pitchFamily="18" charset="0"/>
                        </a:rPr>
                        <m:t>𝐄</m:t>
                      </m:r>
                      <m:d>
                        <m:dPr>
                          <m:begChr m:val="["/>
                          <m:endChr m:val="]"/>
                          <m:sepChr m:val="∣"/>
                          <m:ctrlPr>
                            <a:rPr lang="en-US" sz="1800" b="1" i="1" dirty="0">
                              <a:latin typeface="Cambria Math" panose="02040503050406030204" pitchFamily="18" charset="0"/>
                            </a:rPr>
                          </m:ctrlPr>
                        </m:dPr>
                        <m:e>
                          <m:eqArr>
                            <m:eqArrPr>
                              <m:ctrlPr>
                                <a:rPr lang="en-US" sz="1800" i="1" dirty="0">
                                  <a:latin typeface="Cambria Math" panose="02040503050406030204" pitchFamily="18" charset="0"/>
                                </a:rPr>
                              </m:ctrlPr>
                            </m:eqArrPr>
                            <m:e>
                              <m:nary>
                                <m:naryPr>
                                  <m:chr m:val="∑"/>
                                  <m:ctrlPr>
                                    <a:rPr lang="en-US" sz="1800" i="1" dirty="0">
                                      <a:latin typeface="Cambria Math" panose="02040503050406030204" pitchFamily="18" charset="0"/>
                                    </a:rPr>
                                  </m:ctrlPr>
                                </m:naryPr>
                                <m:sub>
                                  <m:r>
                                    <m:rPr>
                                      <m:brk m:alnAt="23"/>
                                    </m:rPr>
                                    <a:rPr lang="en-US" sz="1800" i="1" dirty="0">
                                      <a:latin typeface="Cambria Math" panose="02040503050406030204" pitchFamily="18" charset="0"/>
                                    </a:rPr>
                                    <m:t>𝑖</m:t>
                                  </m:r>
                                  <m:r>
                                    <a:rPr lang="en-US" sz="1800" i="1" dirty="0">
                                      <a:latin typeface="Cambria Math" panose="02040503050406030204" pitchFamily="18" charset="0"/>
                                    </a:rPr>
                                    <m:t>=1</m:t>
                                  </m:r>
                                </m:sub>
                                <m:sup>
                                  <m:r>
                                    <a:rPr lang="en-US" sz="1800" i="1" dirty="0">
                                      <a:latin typeface="Cambria Math" panose="02040503050406030204" pitchFamily="18" charset="0"/>
                                    </a:rPr>
                                    <m:t>𝑓</m:t>
                                  </m:r>
                                  <m:r>
                                    <a:rPr lang="en-US" sz="1800" i="1" dirty="0">
                                      <a:latin typeface="Cambria Math" panose="02040503050406030204" pitchFamily="18" charset="0"/>
                                    </a:rPr>
                                    <m:t>∗</m:t>
                                  </m:r>
                                  <m:r>
                                    <a:rPr lang="en-US" sz="1800" i="1" dirty="0">
                                      <a:latin typeface="Cambria Math" panose="02040503050406030204" pitchFamily="18" charset="0"/>
                                    </a:rPr>
                                    <m:t>𝑇</m:t>
                                  </m:r>
                                </m:sup>
                                <m:e>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1</m:t>
                                      </m:r>
                                    </m:e>
                                    <m:sub>
                                      <m:r>
                                        <a:rPr lang="en-US" sz="1800" b="0" i="1" dirty="0" smtClean="0">
                                          <a:latin typeface="Cambria Math" panose="02040503050406030204" pitchFamily="18" charset="0"/>
                                        </a:rPr>
                                        <m:t>𝑡</m:t>
                                      </m:r>
                                      <m:r>
                                        <a:rPr lang="en-US" sz="1800" b="0" i="1" dirty="0" smtClean="0">
                                          <a:latin typeface="Cambria Math" panose="02040503050406030204" pitchFamily="18" charset="0"/>
                                        </a:rPr>
                                        <m:t>&lt;</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𝑇</m:t>
                                          </m:r>
                                        </m:e>
                                        <m:sub>
                                          <m:r>
                                            <a:rPr lang="en-US" sz="1800" b="0" i="1" dirty="0" smtClean="0">
                                              <a:latin typeface="Cambria Math" panose="02040503050406030204" pitchFamily="18" charset="0"/>
                                            </a:rPr>
                                            <m:t>𝑐</m:t>
                                          </m:r>
                                        </m:sub>
                                      </m:sSub>
                                    </m:sub>
                                  </m:sSub>
                                  <m:f>
                                    <m:fPr>
                                      <m:ctrlPr>
                                        <a:rPr lang="en-US" sz="1800" i="1" dirty="0">
                                          <a:latin typeface="Cambria Math" panose="02040503050406030204" pitchFamily="18" charset="0"/>
                                        </a:rPr>
                                      </m:ctrlPr>
                                    </m:fPr>
                                    <m:num>
                                      <m:r>
                                        <a:rPr lang="en-US" sz="1800" i="1" dirty="0">
                                          <a:latin typeface="Cambria Math" panose="02040503050406030204" pitchFamily="18" charset="0"/>
                                        </a:rPr>
                                        <m:t>𝐶</m:t>
                                      </m:r>
                                    </m:num>
                                    <m:den>
                                      <m:r>
                                        <a:rPr lang="en-US" sz="1800" i="1" dirty="0">
                                          <a:latin typeface="Cambria Math" panose="02040503050406030204" pitchFamily="18" charset="0"/>
                                        </a:rPr>
                                        <m:t>𝑓</m:t>
                                      </m:r>
                                    </m:den>
                                  </m:f>
                                  <m:sSup>
                                    <m:sSupPr>
                                      <m:ctrlPr>
                                        <a:rPr lang="en-US" sz="1800" i="1" dirty="0">
                                          <a:latin typeface="Cambria Math" panose="02040503050406030204" pitchFamily="18" charset="0"/>
                                        </a:rPr>
                                      </m:ctrlPr>
                                    </m:sSupPr>
                                    <m:e>
                                      <m:r>
                                        <a:rPr lang="en-US" sz="1800" i="1" dirty="0">
                                          <a:latin typeface="Cambria Math" panose="02040503050406030204" pitchFamily="18" charset="0"/>
                                        </a:rPr>
                                        <m:t>𝑒</m:t>
                                      </m:r>
                                    </m:e>
                                    <m:sup>
                                      <m:r>
                                        <a:rPr lang="en-US" sz="1800" i="1" dirty="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m:t>
                                          </m:r>
                                          <m:r>
                                            <a:rPr lang="en-US" sz="1800" i="1" dirty="0">
                                              <a:latin typeface="Cambria Math" panose="02040503050406030204" pitchFamily="18" charset="0"/>
                                            </a:rPr>
                                            <m:t>𝑌</m:t>
                                          </m:r>
                                        </m:e>
                                        <m:sub>
                                          <m:f>
                                            <m:fPr>
                                              <m:ctrlPr>
                                                <a:rPr lang="en-US" sz="1800" i="1" dirty="0">
                                                  <a:latin typeface="Cambria Math" panose="02040503050406030204" pitchFamily="18" charset="0"/>
                                                </a:rPr>
                                              </m:ctrlPr>
                                            </m:fPr>
                                            <m:num>
                                              <m:r>
                                                <a:rPr lang="en-US" sz="1800" i="1" dirty="0">
                                                  <a:latin typeface="Cambria Math" panose="02040503050406030204" pitchFamily="18" charset="0"/>
                                                </a:rPr>
                                                <m:t>𝑖</m:t>
                                              </m:r>
                                            </m:num>
                                            <m:den>
                                              <m:r>
                                                <a:rPr lang="en-US" sz="1800" i="1" dirty="0">
                                                  <a:latin typeface="Cambria Math" panose="02040503050406030204" pitchFamily="18" charset="0"/>
                                                </a:rPr>
                                                <m:t>𝑓</m:t>
                                              </m:r>
                                            </m:den>
                                          </m:f>
                                        </m:sub>
                                      </m:sSub>
                                      <m:r>
                                        <a:rPr lang="en-US" sz="1800" i="1" dirty="0">
                                          <a:latin typeface="Cambria Math" panose="02040503050406030204" pitchFamily="18" charset="0"/>
                                        </a:rPr>
                                        <m:t>+</m:t>
                                      </m:r>
                                      <m:r>
                                        <a:rPr lang="en-US" sz="1800" i="1" dirty="0">
                                          <a:latin typeface="Cambria Math" panose="02040503050406030204" pitchFamily="18" charset="0"/>
                                        </a:rPr>
                                        <m:t>𝐼𝑆</m:t>
                                      </m:r>
                                      <m:r>
                                        <a:rPr lang="en-US" sz="1800" i="1" dirty="0">
                                          <a:latin typeface="Cambria Math" panose="02040503050406030204" pitchFamily="18" charset="0"/>
                                        </a:rPr>
                                        <m:t>)</m:t>
                                      </m:r>
                                      <m:r>
                                        <a:rPr lang="en-US" sz="1800" i="1" dirty="0">
                                          <a:latin typeface="Cambria Math" panose="02040503050406030204" pitchFamily="18" charset="0"/>
                                        </a:rPr>
                                        <m:t>𝑖</m:t>
                                      </m:r>
                                      <m:r>
                                        <a:rPr lang="en-US" sz="1800" i="1" dirty="0">
                                          <a:latin typeface="Cambria Math" panose="02040503050406030204" pitchFamily="18" charset="0"/>
                                        </a:rPr>
                                        <m:t>/</m:t>
                                      </m:r>
                                      <m:r>
                                        <a:rPr lang="en-US" sz="1800" i="1" dirty="0">
                                          <a:latin typeface="Cambria Math" panose="02040503050406030204" pitchFamily="18" charset="0"/>
                                        </a:rPr>
                                        <m:t>𝑓</m:t>
                                      </m:r>
                                    </m:sup>
                                  </m:sSup>
                                </m:e>
                              </m:nary>
                              <m:r>
                                <m:rPr>
                                  <m:nor/>
                                </m:rPr>
                                <a:rPr lang="en-US" sz="1800" dirty="0"/>
                                <m:t>+ </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𝐾</m:t>
                                  </m:r>
                                </m:e>
                                <m:sub>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𝑇</m:t>
                                      </m:r>
                                    </m:e>
                                    <m:sub>
                                      <m:r>
                                        <a:rPr lang="en-US" sz="1800" b="0" i="1" dirty="0" smtClean="0">
                                          <a:latin typeface="Cambria Math" panose="02040503050406030204" pitchFamily="18" charset="0"/>
                                        </a:rPr>
                                        <m:t>𝑐</m:t>
                                      </m:r>
                                    </m:sub>
                                  </m:sSub>
                                </m:sub>
                              </m:sSub>
                            </m:e>
                            <m:e>
                              <m:sSup>
                                <m:sSupPr>
                                  <m:ctrlPr>
                                    <a:rPr lang="en-US" sz="1800" i="1" dirty="0">
                                      <a:latin typeface="Cambria Math" panose="02040503050406030204" pitchFamily="18" charset="0"/>
                                    </a:rPr>
                                  </m:ctrlPr>
                                </m:sSupPr>
                                <m:e>
                                  <m:r>
                                    <a:rPr lang="en-US" sz="1800" i="1" dirty="0">
                                      <a:latin typeface="Cambria Math" panose="02040503050406030204" pitchFamily="18" charset="0"/>
                                    </a:rPr>
                                    <m:t>𝑒</m:t>
                                  </m:r>
                                </m:e>
                                <m:sup>
                                  <m:r>
                                    <a:rPr lang="en-US" sz="1800" i="1" dirty="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m:t>
                                      </m:r>
                                      <m:r>
                                        <a:rPr lang="en-US" sz="1800" i="1" dirty="0">
                                          <a:latin typeface="Cambria Math" panose="02040503050406030204" pitchFamily="18" charset="0"/>
                                        </a:rPr>
                                        <m:t>𝑌</m:t>
                                      </m:r>
                                    </m:e>
                                    <m:sub>
                                      <m:r>
                                        <a:rPr lang="en-US" sz="1800" i="1" dirty="0">
                                          <a:latin typeface="Cambria Math" panose="02040503050406030204" pitchFamily="18" charset="0"/>
                                        </a:rPr>
                                        <m:t>𝑇</m:t>
                                      </m:r>
                                    </m:sub>
                                  </m:sSub>
                                  <m:r>
                                    <a:rPr lang="en-US" sz="1800" i="1" dirty="0">
                                      <a:latin typeface="Cambria Math" panose="02040503050406030204" pitchFamily="18" charset="0"/>
                                    </a:rPr>
                                    <m:t>+</m:t>
                                  </m:r>
                                  <m:r>
                                    <a:rPr lang="en-US" sz="1800" i="1" dirty="0">
                                      <a:latin typeface="Cambria Math" panose="02040503050406030204" pitchFamily="18" charset="0"/>
                                    </a:rPr>
                                    <m:t>𝐼𝑆</m:t>
                                  </m:r>
                                  <m:r>
                                    <a:rPr lang="en-US" sz="1800" i="1" dirty="0">
                                      <a:latin typeface="Cambria Math" panose="02040503050406030204" pitchFamily="18" charset="0"/>
                                    </a:rPr>
                                    <m:t>)</m:t>
                                  </m:r>
                                  <m:r>
                                    <a:rPr lang="en-US" sz="1800" i="1" dirty="0">
                                      <a:latin typeface="Cambria Math" panose="02040503050406030204" pitchFamily="18" charset="0"/>
                                    </a:rPr>
                                    <m:t>𝑇</m:t>
                                  </m:r>
                                  <m:r>
                                    <a:rPr lang="en-US" sz="1800" b="0" i="1" dirty="0" smtClean="0">
                                      <a:latin typeface="Cambria Math" panose="02040503050406030204" pitchFamily="18" charset="0"/>
                                    </a:rPr>
                                    <m:t>_</m:t>
                                  </m:r>
                                  <m:r>
                                    <a:rPr lang="en-US" sz="1800" b="0" i="1" dirty="0" smtClean="0">
                                      <a:latin typeface="Cambria Math" panose="02040503050406030204" pitchFamily="18" charset="0"/>
                                    </a:rPr>
                                    <m:t>𝑐</m:t>
                                  </m:r>
                                </m:sup>
                              </m:sSup>
                            </m:e>
                          </m:eqArr>
                        </m:e>
                        <m:e>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𝐹</m:t>
                              </m:r>
                            </m:e>
                            <m:sub>
                              <m:r>
                                <a:rPr lang="en-US" sz="1800" b="0" i="1" dirty="0" smtClean="0">
                                  <a:latin typeface="Cambria Math" panose="02040503050406030204" pitchFamily="18" charset="0"/>
                                </a:rPr>
                                <m:t>𝑡</m:t>
                              </m:r>
                            </m:sub>
                          </m:sSub>
                        </m:e>
                      </m:d>
                    </m:oMath>
                  </m:oMathPara>
                </a14:m>
                <a:endParaRPr lang="en-US" sz="1800" dirty="0"/>
              </a:p>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𝑾𝒉𝒆𝒓𝒆</m:t>
                      </m:r>
                      <m:r>
                        <a:rPr lang="en-US" b="1" i="1" dirty="0" smtClean="0">
                          <a:latin typeface="Cambria Math" panose="02040503050406030204" pitchFamily="18" charset="0"/>
                        </a:rPr>
                        <m:t>:</m:t>
                      </m:r>
                    </m:oMath>
                  </m:oMathPara>
                </a14:m>
                <a:endParaRPr lang="en-US" b="1" dirty="0">
                  <a:latin typeface="+mj-lt"/>
                </a:endParaRPr>
              </a:p>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 : </m:t>
                      </m:r>
                      <m:r>
                        <a:rPr lang="en-US" b="1" i="1" dirty="0" smtClean="0">
                          <a:latin typeface="Cambria Math" panose="02040503050406030204" pitchFamily="18" charset="0"/>
                        </a:rPr>
                        <m:t>𝒑𝒓𝒊𝒄𝒆</m:t>
                      </m:r>
                      <m:r>
                        <a:rPr lang="en-US" b="1" i="1" dirty="0" smtClean="0">
                          <a:latin typeface="Cambria Math" panose="02040503050406030204" pitchFamily="18" charset="0"/>
                        </a:rPr>
                        <m:t> </m:t>
                      </m:r>
                      <m:r>
                        <a:rPr lang="en-US" b="1" i="1" dirty="0" smtClean="0">
                          <a:latin typeface="Cambria Math" panose="02040503050406030204" pitchFamily="18" charset="0"/>
                        </a:rPr>
                        <m:t>𝒐𝒇</m:t>
                      </m:r>
                      <m:r>
                        <a:rPr lang="en-US" b="1" i="1" dirty="0" smtClean="0">
                          <a:latin typeface="Cambria Math" panose="02040503050406030204" pitchFamily="18" charset="0"/>
                        </a:rPr>
                        <m:t> </m:t>
                      </m:r>
                      <m:r>
                        <a:rPr lang="en-US" b="1" i="1" dirty="0" smtClean="0">
                          <a:latin typeface="Cambria Math" panose="02040503050406030204" pitchFamily="18" charset="0"/>
                        </a:rPr>
                        <m:t>𝒕𝒉𝒆</m:t>
                      </m:r>
                      <m:r>
                        <a:rPr lang="en-US" b="1" i="1" dirty="0" smtClean="0">
                          <a:latin typeface="Cambria Math" panose="02040503050406030204" pitchFamily="18" charset="0"/>
                        </a:rPr>
                        <m:t> </m:t>
                      </m:r>
                      <m:r>
                        <a:rPr lang="en-US" b="1" i="1" dirty="0" smtClean="0">
                          <a:latin typeface="Cambria Math" panose="02040503050406030204" pitchFamily="18" charset="0"/>
                        </a:rPr>
                        <m:t>𝒃𝒐𝒏𝒅</m:t>
                      </m:r>
                    </m:oMath>
                  </m:oMathPara>
                </a14:m>
                <a:endParaRPr lang="en-US" b="1" dirty="0">
                  <a:latin typeface="+mj-lt"/>
                </a:endParaRPr>
              </a:p>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 </m:t>
                      </m:r>
                      <m:r>
                        <a:rPr lang="en-US" b="1" i="1" dirty="0" smtClean="0">
                          <a:latin typeface="Cambria Math" panose="02040503050406030204" pitchFamily="18" charset="0"/>
                        </a:rPr>
                        <m:t>𝑪</m:t>
                      </m:r>
                      <m:r>
                        <m:rPr>
                          <m:nor/>
                        </m:rPr>
                        <a:rPr lang="en-US" b="1" i="0" dirty="0" smtClean="0">
                          <a:latin typeface="+mj-lt"/>
                        </a:rPr>
                        <m:t> : </m:t>
                      </m:r>
                      <m:r>
                        <m:rPr>
                          <m:nor/>
                        </m:rPr>
                        <a:rPr lang="en-US" b="1">
                          <a:latin typeface="+mj-lt"/>
                        </a:rPr>
                        <m:t>Coupon</m:t>
                      </m:r>
                      <m:r>
                        <m:rPr>
                          <m:nor/>
                        </m:rPr>
                        <a:rPr lang="en-US" b="1">
                          <a:latin typeface="+mj-lt"/>
                        </a:rPr>
                        <m:t> </m:t>
                      </m:r>
                      <m:r>
                        <m:rPr>
                          <m:nor/>
                        </m:rPr>
                        <a:rPr lang="en-US" b="1">
                          <a:latin typeface="+mj-lt"/>
                        </a:rPr>
                        <m:t>Rate</m:t>
                      </m:r>
                    </m:oMath>
                  </m:oMathPara>
                </a14:m>
                <a:endParaRPr lang="en-US" b="1" dirty="0">
                  <a:latin typeface="+mj-lt"/>
                </a:endParaRPr>
              </a:p>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𝒓</m:t>
                          </m:r>
                        </m:e>
                        <m:sub>
                          <m:r>
                            <a:rPr lang="en-US" b="1" i="1" dirty="0" smtClean="0">
                              <a:latin typeface="Cambria Math" panose="02040503050406030204" pitchFamily="18" charset="0"/>
                            </a:rPr>
                            <m:t>𝒕</m:t>
                          </m:r>
                        </m:sub>
                      </m:sSub>
                      <m:r>
                        <a:rPr lang="en-US" b="1" i="1" dirty="0" smtClean="0">
                          <a:latin typeface="Cambria Math" panose="02040503050406030204" pitchFamily="18" charset="0"/>
                        </a:rPr>
                        <m:t>:</m:t>
                      </m:r>
                      <m:r>
                        <a:rPr lang="en-US" b="1" i="1" dirty="0" smtClean="0">
                          <a:latin typeface="Cambria Math" panose="02040503050406030204" pitchFamily="18" charset="0"/>
                        </a:rPr>
                        <m:t>𝑰𝒏𝒔𝒕𝒂𝒏𝒕𝒂𝒏𝒆𝒐𝒖𝒔</m:t>
                      </m:r>
                      <m:r>
                        <a:rPr lang="en-US" b="1" i="1" dirty="0" smtClean="0">
                          <a:latin typeface="Cambria Math" panose="02040503050406030204" pitchFamily="18" charset="0"/>
                        </a:rPr>
                        <m:t> </m:t>
                      </m:r>
                      <m:r>
                        <a:rPr lang="en-US" b="1" i="1" dirty="0" smtClean="0">
                          <a:latin typeface="Cambria Math" panose="02040503050406030204" pitchFamily="18" charset="0"/>
                        </a:rPr>
                        <m:t>𝒓𝒊𝒔𝒌𝒇𝒓𝒆𝒆</m:t>
                      </m:r>
                      <m:r>
                        <a:rPr lang="en-US" b="1" i="1" dirty="0" smtClean="0">
                          <a:latin typeface="Cambria Math" panose="02040503050406030204" pitchFamily="18" charset="0"/>
                        </a:rPr>
                        <m:t> </m:t>
                      </m:r>
                      <m:r>
                        <a:rPr lang="en-US" b="1" i="1" dirty="0" smtClean="0">
                          <a:latin typeface="Cambria Math" panose="02040503050406030204" pitchFamily="18" charset="0"/>
                        </a:rPr>
                        <m:t>𝒓𝒂𝒕𝒆</m:t>
                      </m:r>
                      <m:r>
                        <a:rPr lang="en-US" b="1" i="1" dirty="0" smtClean="0">
                          <a:latin typeface="Cambria Math" panose="02040503050406030204" pitchFamily="18" charset="0"/>
                        </a:rPr>
                        <m:t> </m:t>
                      </m:r>
                      <m:r>
                        <a:rPr lang="en-US" b="1" i="1" dirty="0" smtClean="0">
                          <a:latin typeface="Cambria Math" panose="02040503050406030204" pitchFamily="18" charset="0"/>
                        </a:rPr>
                        <m:t>𝒂𝒕</m:t>
                      </m:r>
                      <m:r>
                        <a:rPr lang="en-US" b="1" i="1" dirty="0" smtClean="0">
                          <a:latin typeface="Cambria Math" panose="02040503050406030204" pitchFamily="18" charset="0"/>
                        </a:rPr>
                        <m:t> </m:t>
                      </m:r>
                      <m:r>
                        <a:rPr lang="en-US" b="1" i="1" dirty="0" smtClean="0">
                          <a:latin typeface="Cambria Math" panose="02040503050406030204" pitchFamily="18" charset="0"/>
                        </a:rPr>
                        <m:t>𝒕</m:t>
                      </m:r>
                    </m:oMath>
                  </m:oMathPara>
                </a14:m>
                <a:endParaRPr lang="en-US" b="1" dirty="0">
                  <a:latin typeface="+mj-lt"/>
                </a:endParaRPr>
              </a:p>
              <a:p>
                <a:pPr algn="ct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𝒇</m:t>
                      </m:r>
                      <m:r>
                        <a:rPr lang="en-US" b="1" i="1" dirty="0" smtClean="0">
                          <a:latin typeface="Cambria Math" panose="02040503050406030204" pitchFamily="18" charset="0"/>
                        </a:rPr>
                        <m:t> :</m:t>
                      </m:r>
                      <m:r>
                        <m:rPr>
                          <m:nor/>
                        </m:rPr>
                        <a:rPr lang="en-US" b="1">
                          <a:latin typeface="+mj-lt"/>
                        </a:rPr>
                        <m:t>Coupon</m:t>
                      </m:r>
                      <m:r>
                        <m:rPr>
                          <m:nor/>
                        </m:rPr>
                        <a:rPr lang="en-US" b="1">
                          <a:latin typeface="+mj-lt"/>
                        </a:rPr>
                        <m:t> </m:t>
                      </m:r>
                      <m:r>
                        <m:rPr>
                          <m:nor/>
                        </m:rPr>
                        <a:rPr lang="en-US" b="1">
                          <a:latin typeface="+mj-lt"/>
                        </a:rPr>
                        <m:t>Frequency</m:t>
                      </m:r>
                    </m:oMath>
                  </m:oMathPara>
                </a14:m>
                <a:endParaRPr lang="en-US" b="1" dirty="0">
                  <a:latin typeface="+mj-lt"/>
                </a:endParaRPr>
              </a:p>
              <a:p>
                <a:pPr algn="ct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𝑻</m:t>
                      </m:r>
                      <m:r>
                        <a:rPr lang="en-US" b="1" i="1" dirty="0" smtClean="0">
                          <a:latin typeface="Cambria Math" panose="02040503050406030204" pitchFamily="18" charset="0"/>
                        </a:rPr>
                        <m:t> :</m:t>
                      </m:r>
                      <m:r>
                        <m:rPr>
                          <m:nor/>
                        </m:rPr>
                        <a:rPr lang="en-US" b="1">
                          <a:latin typeface="+mj-lt"/>
                        </a:rPr>
                        <m:t>Time</m:t>
                      </m:r>
                      <m:r>
                        <m:rPr>
                          <m:nor/>
                        </m:rPr>
                        <a:rPr lang="en-US" b="1">
                          <a:latin typeface="+mj-lt"/>
                        </a:rPr>
                        <m:t> </m:t>
                      </m:r>
                      <m:r>
                        <m:rPr>
                          <m:nor/>
                        </m:rPr>
                        <a:rPr lang="en-US" b="1">
                          <a:latin typeface="+mj-lt"/>
                        </a:rPr>
                        <m:t>to</m:t>
                      </m:r>
                      <m:r>
                        <m:rPr>
                          <m:nor/>
                        </m:rPr>
                        <a:rPr lang="en-US" b="1">
                          <a:latin typeface="+mj-lt"/>
                        </a:rPr>
                        <m:t> </m:t>
                      </m:r>
                      <m:r>
                        <m:rPr>
                          <m:nor/>
                        </m:rPr>
                        <a:rPr lang="en-US" b="1">
                          <a:latin typeface="+mj-lt"/>
                        </a:rPr>
                        <m:t>Maturity</m:t>
                      </m:r>
                    </m:oMath>
                  </m:oMathPara>
                </a14:m>
                <a:endParaRPr lang="en-US" b="1" dirty="0">
                  <a:latin typeface="+mj-lt"/>
                </a:endParaRPr>
              </a:p>
              <a:p>
                <a:pPr algn="ct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𝑻</m:t>
                          </m:r>
                        </m:e>
                        <m:sub>
                          <m:r>
                            <a:rPr lang="en-US" b="1" i="1" dirty="0" smtClean="0">
                              <a:latin typeface="Cambria Math" panose="02040503050406030204" pitchFamily="18" charset="0"/>
                            </a:rPr>
                            <m:t>𝒄</m:t>
                          </m:r>
                        </m:sub>
                      </m:sSub>
                      <m:r>
                        <a:rPr lang="en-US" b="1" i="1" dirty="0" smtClean="0">
                          <a:latin typeface="Cambria Math" panose="02040503050406030204" pitchFamily="18" charset="0"/>
                        </a:rPr>
                        <m:t>:</m:t>
                      </m:r>
                      <m:r>
                        <m:rPr>
                          <m:nor/>
                        </m:rPr>
                        <a:rPr lang="en-US" b="1" i="0" dirty="0" smtClean="0">
                          <a:latin typeface="Cambria Math" panose="02040503050406030204" pitchFamily="18" charset="0"/>
                        </a:rPr>
                        <m:t>Call</m:t>
                      </m:r>
                      <m:r>
                        <m:rPr>
                          <m:nor/>
                        </m:rPr>
                        <a:rPr lang="en-US" b="1" i="0" dirty="0" smtClean="0">
                          <a:latin typeface="Cambria Math" panose="02040503050406030204" pitchFamily="18" charset="0"/>
                        </a:rPr>
                        <m:t> </m:t>
                      </m:r>
                      <m:r>
                        <m:rPr>
                          <m:nor/>
                        </m:rPr>
                        <a:rPr lang="en-US" b="1" i="0" dirty="0" smtClean="0">
                          <a:latin typeface="Cambria Math" panose="02040503050406030204" pitchFamily="18" charset="0"/>
                        </a:rPr>
                        <m:t>time</m:t>
                      </m:r>
                    </m:oMath>
                  </m:oMathPara>
                </a14:m>
                <a:endParaRPr lang="en-US" b="1" dirty="0">
                  <a:latin typeface="+mj-lt"/>
                </a:endParaRPr>
              </a:p>
              <a:p>
                <a:pPr algn="ct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𝑹</m:t>
                      </m:r>
                      <m:r>
                        <a:rPr lang="en-US" b="1" i="1" dirty="0" smtClean="0">
                          <a:latin typeface="Cambria Math" panose="02040503050406030204" pitchFamily="18" charset="0"/>
                        </a:rPr>
                        <m:t>:</m:t>
                      </m:r>
                      <m:r>
                        <m:rPr>
                          <m:nor/>
                        </m:rPr>
                        <a:rPr lang="en-US" b="1" smtClean="0">
                          <a:latin typeface="+mj-lt"/>
                        </a:rPr>
                        <m:t>Redemption</m:t>
                      </m:r>
                      <m:r>
                        <m:rPr>
                          <m:nor/>
                        </m:rPr>
                        <a:rPr lang="en-US" b="1" smtClean="0">
                          <a:latin typeface="+mj-lt"/>
                        </a:rPr>
                        <m:t> </m:t>
                      </m:r>
                      <m:r>
                        <m:rPr>
                          <m:nor/>
                        </m:rPr>
                        <a:rPr lang="en-US" b="1" smtClean="0">
                          <a:latin typeface="+mj-lt"/>
                        </a:rPr>
                        <m:t>Rate</m:t>
                      </m:r>
                      <m:r>
                        <a:rPr lang="en-US" b="1" i="1" dirty="0" smtClean="0">
                          <a:latin typeface="Cambria Math" panose="02040503050406030204" pitchFamily="18" charset="0"/>
                        </a:rPr>
                        <m:t>.</m:t>
                      </m:r>
                    </m:oMath>
                  </m:oMathPara>
                </a14:m>
                <a:endParaRPr lang="en-US" b="1" dirty="0">
                  <a:latin typeface="+mj-lt"/>
                </a:endParaRPr>
              </a:p>
              <a:p>
                <a:pPr algn="ctr"/>
                <a:r>
                  <a:rPr lang="en-US" b="1" dirty="0"/>
                  <a:t>K</a:t>
                </a:r>
                <a14:m>
                  <m:oMath xmlns:m="http://schemas.openxmlformats.org/officeDocument/2006/math">
                    <m:r>
                      <a:rPr lang="en-US" b="1" i="0" dirty="0" smtClean="0">
                        <a:latin typeface="Cambria Math" panose="02040503050406030204" pitchFamily="18" charset="0"/>
                      </a:rPr>
                      <m:t>:</m:t>
                    </m:r>
                    <m:r>
                      <a:rPr lang="en-US" b="1" i="0" dirty="0" smtClean="0">
                        <a:latin typeface="Cambria Math" panose="02040503050406030204" pitchFamily="18" charset="0"/>
                      </a:rPr>
                      <m:t>𝐒𝐭𝐫𝐢𝐤𝐞</m:t>
                    </m:r>
                  </m:oMath>
                </a14:m>
                <a:r>
                  <a:rPr lang="en-US" b="1" dirty="0">
                    <a:latin typeface="+mj-lt"/>
                  </a:rPr>
                  <a:t> </a:t>
                </a:r>
              </a:p>
              <a:p>
                <a:pPr algn="ctr"/>
                <a14:m>
                  <m:oMathPara xmlns:m="http://schemas.openxmlformats.org/officeDocument/2006/math">
                    <m:oMathParaPr>
                      <m:jc m:val="centerGroup"/>
                    </m:oMathParaPr>
                    <m:oMath xmlns:m="http://schemas.openxmlformats.org/officeDocument/2006/math">
                      <m:r>
                        <a:rPr lang="en-US" b="1" i="0" dirty="0" smtClean="0">
                          <a:latin typeface="Cambria Math" panose="02040503050406030204" pitchFamily="18" charset="0"/>
                        </a:rPr>
                        <m:t>𝐈𝐒</m:t>
                      </m:r>
                      <m:r>
                        <a:rPr lang="en-US" b="1" i="0" dirty="0" smtClean="0">
                          <a:latin typeface="Cambria Math" panose="02040503050406030204" pitchFamily="18" charset="0"/>
                        </a:rPr>
                        <m:t> :</m:t>
                      </m:r>
                      <m:r>
                        <a:rPr lang="en-US" b="1" i="0" dirty="0" smtClean="0">
                          <a:latin typeface="Cambria Math" panose="02040503050406030204" pitchFamily="18" charset="0"/>
                        </a:rPr>
                        <m:t>𝐈𝐦𝐩𝐥𝐢𝐞𝐝</m:t>
                      </m:r>
                      <m:r>
                        <a:rPr lang="en-US" b="1" i="0" dirty="0" smtClean="0">
                          <a:latin typeface="Cambria Math" panose="02040503050406030204" pitchFamily="18" charset="0"/>
                        </a:rPr>
                        <m:t> </m:t>
                      </m:r>
                      <m:r>
                        <a:rPr lang="en-US" b="1" i="0" dirty="0" smtClean="0">
                          <a:latin typeface="Cambria Math" panose="02040503050406030204" pitchFamily="18" charset="0"/>
                        </a:rPr>
                        <m:t>𝐒𝐩𝐫𝐞𝐚𝐝</m:t>
                      </m:r>
                    </m:oMath>
                  </m:oMathPara>
                </a14:m>
                <a:endParaRPr lang="en-US" b="1" dirty="0">
                  <a:latin typeface="+mj-lt"/>
                </a:endParaRPr>
              </a:p>
              <a:p>
                <a:endParaRPr lang="en-US" sz="1400" b="1" dirty="0"/>
              </a:p>
            </p:txBody>
          </p:sp>
        </mc:Choice>
        <mc:Fallback xmlns="">
          <p:sp>
            <p:nvSpPr>
              <p:cNvPr id="2" name="Content Placeholder 1">
                <a:extLst>
                  <a:ext uri="{FF2B5EF4-FFF2-40B4-BE49-F238E27FC236}">
                    <a16:creationId xmlns:a16="http://schemas.microsoft.com/office/drawing/2014/main" id="{A08A6607-FBC9-A391-B65C-B07A3B6EF9E4}"/>
                  </a:ext>
                </a:extLst>
              </p:cNvPr>
              <p:cNvSpPr>
                <a:spLocks noGrp="1" noRot="1" noChangeAspect="1" noMove="1" noResize="1" noEditPoints="1" noAdjustHandles="1" noChangeArrowheads="1" noChangeShapeType="1" noTextEdit="1"/>
              </p:cNvSpPr>
              <p:nvPr>
                <p:ph sz="quarter" idx="10"/>
              </p:nvPr>
            </p:nvSpPr>
            <p:spPr>
              <a:xfrm>
                <a:off x="133350" y="2141541"/>
                <a:ext cx="11925300" cy="4633910"/>
              </a:xfr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4705E29-8006-B800-3BB4-EC5401362BA7}"/>
                  </a:ext>
                </a:extLst>
              </p:cNvPr>
              <p:cNvSpPr>
                <a:spLocks noGrp="1"/>
              </p:cNvSpPr>
              <p:nvPr>
                <p:ph type="body" sz="quarter" idx="13"/>
              </p:nvPr>
            </p:nvSpPr>
            <p:spPr/>
            <p:txBody>
              <a:bodyPr/>
              <a:lstStyle/>
              <a:p>
                <a:r>
                  <a:rPr lang="en-US" dirty="0"/>
                  <a:t>Since the call depends on the </a:t>
                </a:r>
                <a:r>
                  <a:rPr lang="en-US" dirty="0" err="1"/>
                  <a:t>riskfree</a:t>
                </a:r>
                <a:r>
                  <a:rPr lang="en-US" dirty="0"/>
                  <a:t> interest rate path, the present value is now the expectation of the sum of actualized future cashflows. </a:t>
                </a:r>
              </a:p>
              <a:p>
                <a:r>
                  <a:rPr lang="en-US" dirty="0"/>
                  <a:t>The actualization use the risk-free yield curve and implied spread. But here the yield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𝑌</m:t>
                        </m:r>
                      </m:e>
                      <m:sub>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t</m:t>
                            </m:r>
                          </m:e>
                          <m:sub>
                            <m:r>
                              <a:rPr lang="en-US" b="0" i="0" dirty="0" smtClean="0">
                                <a:latin typeface="Cambria Math" panose="02040503050406030204" pitchFamily="18" charset="0"/>
                              </a:rPr>
                              <m:t>1</m:t>
                            </m:r>
                          </m:sub>
                        </m:sSub>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t</m:t>
                            </m:r>
                          </m:e>
                          <m:sub>
                            <m:r>
                              <a:rPr lang="en-US" b="0" i="0" dirty="0" smtClean="0">
                                <a:latin typeface="Cambria Math" panose="02040503050406030204" pitchFamily="18" charset="0"/>
                              </a:rPr>
                              <m:t>2</m:t>
                            </m:r>
                          </m:sub>
                        </m:sSub>
                      </m:sub>
                    </m:sSub>
                  </m:oMath>
                </a14:m>
                <a:r>
                  <a:rPr lang="en-US" dirty="0"/>
                  <a:t> is stochastic and is constructed from instantaneous rate from t1 to t2: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sSub>
                          <m:sSubPr>
                            <m:ctrlPr>
                              <a:rPr lang="en-US" i="1" dirty="0">
                                <a:latin typeface="Cambria Math" panose="02040503050406030204" pitchFamily="18" charset="0"/>
                              </a:rPr>
                            </m:ctrlPr>
                          </m:sSubPr>
                          <m:e>
                            <m:r>
                              <m:rPr>
                                <m:sty m:val="p"/>
                              </m:rPr>
                              <a:rPr lang="en-US" dirty="0">
                                <a:latin typeface="Cambria Math" panose="02040503050406030204" pitchFamily="18" charset="0"/>
                              </a:rPr>
                              <m:t>t</m:t>
                            </m:r>
                          </m:e>
                          <m:sub>
                            <m:r>
                              <a:rPr lang="en-US" dirty="0">
                                <a:latin typeface="Cambria Math" panose="02040503050406030204" pitchFamily="18" charset="0"/>
                              </a:rPr>
                              <m:t>1</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m:rPr>
                                <m:sty m:val="p"/>
                              </m:rPr>
                              <a:rPr lang="en-US" dirty="0">
                                <a:latin typeface="Cambria Math" panose="02040503050406030204" pitchFamily="18" charset="0"/>
                              </a:rPr>
                              <m:t>t</m:t>
                            </m:r>
                          </m:e>
                          <m:sub>
                            <m:r>
                              <a:rPr lang="en-US" dirty="0">
                                <a:latin typeface="Cambria Math" panose="02040503050406030204" pitchFamily="18" charset="0"/>
                              </a:rPr>
                              <m:t>2</m:t>
                            </m:r>
                          </m:sub>
                        </m:sSub>
                      </m:sub>
                    </m:sSub>
                    <m:r>
                      <a:rPr lang="en-US" b="0" i="0"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1</m:t>
                            </m:r>
                          </m:sub>
                        </m:sSub>
                      </m:den>
                    </m:f>
                    <m:nary>
                      <m:naryPr>
                        <m:ctrlPr>
                          <a:rPr lang="en-US" b="0" i="1" dirty="0" smtClean="0">
                            <a:latin typeface="Cambria Math" panose="02040503050406030204" pitchFamily="18" charset="0"/>
                          </a:rPr>
                        </m:ctrlPr>
                      </m:naryPr>
                      <m:sub>
                        <m:sSub>
                          <m:sSubPr>
                            <m:ctrlPr>
                              <a:rPr lang="en-US" b="0" i="1" dirty="0" smtClean="0">
                                <a:latin typeface="Cambria Math" panose="02040503050406030204" pitchFamily="18" charset="0"/>
                              </a:rPr>
                            </m:ctrlPr>
                          </m:sSubPr>
                          <m:e>
                            <m:r>
                              <m:rPr>
                                <m:brk m:alnAt="23"/>
                              </m:rPr>
                              <a:rPr lang="en-US" b="0" i="1" dirty="0" smtClean="0">
                                <a:latin typeface="Cambria Math" panose="02040503050406030204" pitchFamily="18" charset="0"/>
                              </a:rPr>
                              <m:t>𝑡</m:t>
                            </m:r>
                          </m:e>
                          <m:sub>
                            <m:r>
                              <m:rPr>
                                <m:brk m:alnAt="23"/>
                              </m:rPr>
                              <a:rPr lang="en-US" b="0" i="1" dirty="0" smtClean="0">
                                <a:latin typeface="Cambria Math" panose="02040503050406030204" pitchFamily="18" charset="0"/>
                              </a:rPr>
                              <m:t>1</m:t>
                            </m:r>
                          </m:sub>
                        </m:sSub>
                      </m:sub>
                      <m:sup>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2</m:t>
                            </m:r>
                          </m:sub>
                        </m:s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𝑟</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𝑑𝑡</m:t>
                        </m:r>
                      </m:e>
                    </m:nary>
                  </m:oMath>
                </a14:m>
                <a:endParaRPr lang="en-GB" dirty="0"/>
              </a:p>
              <a:p>
                <a:endParaRPr lang="en-GB" dirty="0"/>
              </a:p>
              <a:p>
                <a:endParaRPr lang="en-GB" dirty="0"/>
              </a:p>
              <a:p>
                <a:endParaRPr lang="en-GB" dirty="0"/>
              </a:p>
            </p:txBody>
          </p:sp>
        </mc:Choice>
        <mc:Fallback xmlns="">
          <p:sp>
            <p:nvSpPr>
              <p:cNvPr id="3" name="Text Placeholder 2">
                <a:extLst>
                  <a:ext uri="{FF2B5EF4-FFF2-40B4-BE49-F238E27FC236}">
                    <a16:creationId xmlns:a16="http://schemas.microsoft.com/office/drawing/2014/main" id="{D4705E29-8006-B800-3BB4-EC5401362BA7}"/>
                  </a:ext>
                </a:extLst>
              </p:cNvPr>
              <p:cNvSpPr>
                <a:spLocks noGrp="1" noRot="1" noChangeAspect="1" noMove="1" noResize="1" noEditPoints="1" noAdjustHandles="1" noChangeArrowheads="1" noChangeShapeType="1" noTextEdit="1"/>
              </p:cNvSpPr>
              <p:nvPr>
                <p:ph type="body" sz="quarter" idx="13"/>
              </p:nvPr>
            </p:nvSpPr>
            <p:spPr>
              <a:blipFill>
                <a:blip r:embed="rId3"/>
                <a:stretch>
                  <a:fillRect l="-1354" t="-10484" b="-115323"/>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2F2E61AE-0DDA-38B1-0128-5ECC0DB97DF8}"/>
              </a:ext>
            </a:extLst>
          </p:cNvPr>
          <p:cNvSpPr>
            <a:spLocks noGrp="1"/>
          </p:cNvSpPr>
          <p:nvPr>
            <p:ph type="title"/>
          </p:nvPr>
        </p:nvSpPr>
        <p:spPr/>
        <p:txBody>
          <a:bodyPr/>
          <a:lstStyle/>
          <a:p>
            <a:r>
              <a:rPr lang="en-US" dirty="0"/>
              <a:t>Callable Bond price</a:t>
            </a:r>
            <a:endParaRPr lang="en-GB" dirty="0"/>
          </a:p>
        </p:txBody>
      </p:sp>
    </p:spTree>
    <p:extLst>
      <p:ext uri="{BB962C8B-B14F-4D97-AF65-F5344CB8AC3E}">
        <p14:creationId xmlns:p14="http://schemas.microsoft.com/office/powerpoint/2010/main" val="316103697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09819-FD7C-E434-BBBA-8A7A5C35EA27}"/>
              </a:ext>
            </a:extLst>
          </p:cNvPr>
          <p:cNvSpPr>
            <a:spLocks noGrp="1"/>
          </p:cNvSpPr>
          <p:nvPr>
            <p:ph sz="quarter" idx="10"/>
          </p:nvPr>
        </p:nvSpPr>
        <p:spPr/>
        <p:txBody>
          <a:bodyPr/>
          <a:lstStyle/>
          <a:p>
            <a:pPr algn="l"/>
            <a:r>
              <a:rPr lang="fr-FR" sz="1800" b="0" i="0" u="none" strike="noStrike" baseline="0" dirty="0">
                <a:latin typeface="SFBX1200"/>
              </a:rPr>
              <a:t>A) Approche naïve </a:t>
            </a:r>
            <a:r>
              <a:rPr lang="fr-FR" sz="1800" b="0" i="0" u="none" strike="noStrike" baseline="0" dirty="0">
                <a:latin typeface="CMMI12"/>
              </a:rPr>
              <a:t>α</a:t>
            </a:r>
            <a:r>
              <a:rPr lang="fr-FR" sz="1800" b="0" i="0" u="none" strike="noStrike" baseline="0" dirty="0">
                <a:latin typeface="SFBX1200"/>
              </a:rPr>
              <a:t>-ajustée </a:t>
            </a:r>
            <a:r>
              <a:rPr lang="fr-FR" sz="1800" b="0" i="0" u="none" strike="noStrike" baseline="0" dirty="0">
                <a:latin typeface="SFRM1200"/>
              </a:rPr>
              <a:t>: L’émetteur rachète l’obligation lorsque le taux</a:t>
            </a:r>
          </a:p>
          <a:p>
            <a:pPr algn="l"/>
            <a:r>
              <a:rPr lang="fr-FR" sz="1800" b="0" i="0" u="none" strike="noStrike" baseline="0" dirty="0">
                <a:latin typeface="SFRM1200"/>
              </a:rPr>
              <a:t>d’intérêt instantané devient inférieur à </a:t>
            </a:r>
            <a:r>
              <a:rPr lang="fr-FR" sz="1800" b="0" i="0" u="none" strike="noStrike" baseline="0" dirty="0">
                <a:latin typeface="CMMI12"/>
              </a:rPr>
              <a:t>α </a:t>
            </a:r>
            <a:r>
              <a:rPr lang="fr-FR" sz="1800" b="0" i="0" u="none" strike="noStrike" baseline="0" dirty="0">
                <a:latin typeface="CMSY10"/>
              </a:rPr>
              <a:t>× </a:t>
            </a:r>
            <a:r>
              <a:rPr lang="fr-FR" sz="1800" b="0" i="0" u="none" strike="noStrike" baseline="0" dirty="0" err="1">
                <a:latin typeface="CMMI12"/>
              </a:rPr>
              <a:t>r</a:t>
            </a:r>
            <a:r>
              <a:rPr lang="fr-FR" sz="1800" b="0" i="0" u="none" strike="noStrike" baseline="0" dirty="0" err="1">
                <a:latin typeface="CMMI8"/>
              </a:rPr>
              <a:t>c</a:t>
            </a:r>
            <a:r>
              <a:rPr lang="fr-FR" sz="1800" b="0" i="0" u="none" strike="noStrike" baseline="0" dirty="0">
                <a:latin typeface="SFRM1200"/>
              </a:rPr>
              <a:t>, où </a:t>
            </a:r>
            <a:r>
              <a:rPr lang="fr-FR" sz="1800" b="0" i="0" u="none" strike="noStrike" baseline="0" dirty="0">
                <a:latin typeface="CMMI12"/>
              </a:rPr>
              <a:t>α </a:t>
            </a:r>
            <a:r>
              <a:rPr lang="fr-FR" sz="1800" b="0" i="0" u="none" strike="noStrike" baseline="0" dirty="0">
                <a:latin typeface="SFRM1200"/>
              </a:rPr>
              <a:t>est un paramètre ajusté et</a:t>
            </a:r>
          </a:p>
          <a:p>
            <a:pPr algn="l"/>
            <a:r>
              <a:rPr lang="fr-FR" sz="1800" b="0" i="0" u="none" strike="noStrike" baseline="0" dirty="0" err="1">
                <a:latin typeface="CMMI12"/>
              </a:rPr>
              <a:t>r</a:t>
            </a:r>
            <a:r>
              <a:rPr lang="fr-FR" sz="1800" b="0" i="0" u="none" strike="noStrike" baseline="0" dirty="0" err="1">
                <a:latin typeface="CMMI8"/>
              </a:rPr>
              <a:t>c</a:t>
            </a:r>
            <a:r>
              <a:rPr lang="fr-FR" sz="1800" b="0" i="0" u="none" strike="noStrike" baseline="0" dirty="0">
                <a:latin typeface="CMMI8"/>
              </a:rPr>
              <a:t> </a:t>
            </a:r>
            <a:r>
              <a:rPr lang="fr-FR" sz="1800" b="0" i="0" u="none" strike="noStrike" baseline="0" dirty="0">
                <a:latin typeface="SFRM1200"/>
              </a:rPr>
              <a:t>est le taux du coupon. Cette méthode est simple mais ignore la dynamique</a:t>
            </a:r>
          </a:p>
          <a:p>
            <a:pPr algn="l"/>
            <a:r>
              <a:rPr lang="fr-FR" sz="1800" b="0" i="0" u="none" strike="noStrike" baseline="0" dirty="0">
                <a:latin typeface="SFRM1200"/>
              </a:rPr>
              <a:t>complète des taux d’intérêt.</a:t>
            </a:r>
          </a:p>
          <a:p>
            <a:pPr algn="l"/>
            <a:r>
              <a:rPr lang="fr-FR" sz="1800" dirty="0">
                <a:latin typeface="SFRM1200"/>
              </a:rPr>
              <a:t>B) </a:t>
            </a:r>
            <a:r>
              <a:rPr lang="fr-FR" sz="1800" b="0" i="0" u="none" strike="noStrike" baseline="0" dirty="0">
                <a:latin typeface="SFBX1200"/>
              </a:rPr>
              <a:t>Approche avancée </a:t>
            </a:r>
            <a:r>
              <a:rPr lang="fr-FR" sz="1800" b="0" i="0" u="none" strike="noStrike" baseline="0" dirty="0">
                <a:latin typeface="SFRM1200"/>
              </a:rPr>
              <a:t>: Cette méthode évalue le prix de l’obligation comme un</a:t>
            </a:r>
          </a:p>
          <a:p>
            <a:pPr algn="l"/>
            <a:r>
              <a:rPr lang="fr-FR" sz="1800" b="0" i="0" u="none" strike="noStrike" baseline="0" dirty="0">
                <a:latin typeface="SFRM1200"/>
              </a:rPr>
              <a:t>bond classique (sans option de rachat) mais ajoute une option américaine sur le</a:t>
            </a:r>
          </a:p>
          <a:p>
            <a:pPr algn="l"/>
            <a:r>
              <a:rPr lang="fr-FR" sz="1800" b="0" i="0" u="none" strike="noStrike" baseline="0" dirty="0">
                <a:latin typeface="SFRM1200"/>
              </a:rPr>
              <a:t>même bond.</a:t>
            </a:r>
          </a:p>
          <a:p>
            <a:pPr algn="l"/>
            <a:r>
              <a:rPr lang="fr-FR" sz="1800" b="0" i="0" u="none" strike="noStrike" baseline="0" dirty="0">
                <a:latin typeface="SFBX1200"/>
              </a:rPr>
              <a:t>C) Approche d’arbitrage </a:t>
            </a:r>
            <a:r>
              <a:rPr lang="fr-FR" sz="1800" b="0" i="0" u="none" strike="noStrike" baseline="0" dirty="0">
                <a:latin typeface="SFRM1200"/>
              </a:rPr>
              <a:t>: L’émetteur connaît les évolutions futures des taux</a:t>
            </a:r>
          </a:p>
          <a:p>
            <a:pPr algn="l"/>
            <a:r>
              <a:rPr lang="fr-FR" sz="1800" b="0" i="0" u="none" strike="noStrike" baseline="0" dirty="0">
                <a:latin typeface="SFRM1200"/>
              </a:rPr>
              <a:t>simulés (ce qui est possible, car la fonction de valorisation utilise les taux simulés</a:t>
            </a:r>
          </a:p>
          <a:p>
            <a:pPr algn="l"/>
            <a:r>
              <a:rPr lang="fr-FR" sz="1800" b="0" i="0" u="none" strike="noStrike" baseline="0" dirty="0">
                <a:latin typeface="SFRM1200"/>
              </a:rPr>
              <a:t>jusqu’à la maturité du bond).</a:t>
            </a:r>
            <a:endParaRPr lang="fr-FR" dirty="0"/>
          </a:p>
        </p:txBody>
      </p:sp>
      <p:sp>
        <p:nvSpPr>
          <p:cNvPr id="3" name="Text Placeholder 2">
            <a:extLst>
              <a:ext uri="{FF2B5EF4-FFF2-40B4-BE49-F238E27FC236}">
                <a16:creationId xmlns:a16="http://schemas.microsoft.com/office/drawing/2014/main" id="{0D2EA7CC-E3FD-B36D-FA80-CAC669A95B48}"/>
              </a:ext>
            </a:extLst>
          </p:cNvPr>
          <p:cNvSpPr>
            <a:spLocks noGrp="1"/>
          </p:cNvSpPr>
          <p:nvPr>
            <p:ph type="body" sz="quarter" idx="13"/>
          </p:nvPr>
        </p:nvSpPr>
        <p:spPr/>
        <p:txBody>
          <a:bodyPr/>
          <a:lstStyle/>
          <a:p>
            <a:r>
              <a:rPr lang="fr-FR" dirty="0"/>
              <a:t>3 approches candidates</a:t>
            </a:r>
          </a:p>
        </p:txBody>
      </p:sp>
      <p:sp>
        <p:nvSpPr>
          <p:cNvPr id="4" name="Title 3">
            <a:extLst>
              <a:ext uri="{FF2B5EF4-FFF2-40B4-BE49-F238E27FC236}">
                <a16:creationId xmlns:a16="http://schemas.microsoft.com/office/drawing/2014/main" id="{7AFF4DC5-9317-971B-CC17-D158088AADB2}"/>
              </a:ext>
            </a:extLst>
          </p:cNvPr>
          <p:cNvSpPr>
            <a:spLocks noGrp="1"/>
          </p:cNvSpPr>
          <p:nvPr>
            <p:ph type="title"/>
          </p:nvPr>
        </p:nvSpPr>
        <p:spPr/>
        <p:txBody>
          <a:bodyPr/>
          <a:lstStyle/>
          <a:p>
            <a:r>
              <a:rPr lang="fr-FR" dirty="0"/>
              <a:t>Modélisation de l’exercice</a:t>
            </a:r>
          </a:p>
        </p:txBody>
      </p:sp>
    </p:spTree>
    <p:extLst>
      <p:ext uri="{BB962C8B-B14F-4D97-AF65-F5344CB8AC3E}">
        <p14:creationId xmlns:p14="http://schemas.microsoft.com/office/powerpoint/2010/main" val="370361320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with a graph and numbers&#10;&#10;Description automatically generated with medium confidence">
            <a:extLst>
              <a:ext uri="{FF2B5EF4-FFF2-40B4-BE49-F238E27FC236}">
                <a16:creationId xmlns:a16="http://schemas.microsoft.com/office/drawing/2014/main" id="{CD105352-039E-282E-B596-CF3DAC6D0AF2}"/>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83624" y="1600271"/>
            <a:ext cx="4740216" cy="4161200"/>
          </a:xfrm>
        </p:spPr>
      </p:pic>
      <p:sp>
        <p:nvSpPr>
          <p:cNvPr id="3" name="Text Placeholder 2">
            <a:extLst>
              <a:ext uri="{FF2B5EF4-FFF2-40B4-BE49-F238E27FC236}">
                <a16:creationId xmlns:a16="http://schemas.microsoft.com/office/drawing/2014/main" id="{DCBE9CC5-6946-B58B-23AD-AA0BC727610B}"/>
              </a:ext>
            </a:extLst>
          </p:cNvPr>
          <p:cNvSpPr>
            <a:spLocks noGrp="1"/>
          </p:cNvSpPr>
          <p:nvPr>
            <p:ph type="body" sz="quarter" idx="13"/>
          </p:nvPr>
        </p:nvSpPr>
        <p:spPr/>
        <p:txBody>
          <a:bodyPr/>
          <a:lstStyle/>
          <a:p>
            <a:endParaRPr lang="fr-FR" dirty="0"/>
          </a:p>
        </p:txBody>
      </p:sp>
      <p:sp>
        <p:nvSpPr>
          <p:cNvPr id="4" name="Title 3">
            <a:extLst>
              <a:ext uri="{FF2B5EF4-FFF2-40B4-BE49-F238E27FC236}">
                <a16:creationId xmlns:a16="http://schemas.microsoft.com/office/drawing/2014/main" id="{7E743EB2-CDBE-DCE7-32DD-3A846D47AF43}"/>
              </a:ext>
            </a:extLst>
          </p:cNvPr>
          <p:cNvSpPr>
            <a:spLocks noGrp="1"/>
          </p:cNvSpPr>
          <p:nvPr>
            <p:ph type="title"/>
          </p:nvPr>
        </p:nvSpPr>
        <p:spPr/>
        <p:txBody>
          <a:bodyPr/>
          <a:lstStyle/>
          <a:p>
            <a:r>
              <a:rPr lang="fr-FR" dirty="0" err="1"/>
              <a:t>Implied</a:t>
            </a:r>
            <a:r>
              <a:rPr lang="fr-FR" dirty="0"/>
              <a:t> spread surface</a:t>
            </a:r>
          </a:p>
        </p:txBody>
      </p:sp>
      <p:pic>
        <p:nvPicPr>
          <p:cNvPr id="8" name="Picture 7" descr="A graph of a graph with a blue and red line&#10;&#10;Description automatically generated with medium confidence">
            <a:extLst>
              <a:ext uri="{FF2B5EF4-FFF2-40B4-BE49-F238E27FC236}">
                <a16:creationId xmlns:a16="http://schemas.microsoft.com/office/drawing/2014/main" id="{7D5AF478-60F7-2415-7A9C-4929CB4AF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00271"/>
            <a:ext cx="4546560" cy="4011670"/>
          </a:xfrm>
          <a:prstGeom prst="rect">
            <a:avLst/>
          </a:prstGeom>
        </p:spPr>
      </p:pic>
    </p:spTree>
    <p:extLst>
      <p:ext uri="{BB962C8B-B14F-4D97-AF65-F5344CB8AC3E}">
        <p14:creationId xmlns:p14="http://schemas.microsoft.com/office/powerpoint/2010/main" val="84039547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table with numbers and text&#10;&#10;Description automatically generated">
            <a:extLst>
              <a:ext uri="{FF2B5EF4-FFF2-40B4-BE49-F238E27FC236}">
                <a16:creationId xmlns:a16="http://schemas.microsoft.com/office/drawing/2014/main" id="{D820635C-3030-B5EC-24BF-9F157015BBD3}"/>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993468" y="2369260"/>
            <a:ext cx="5658942" cy="2903780"/>
          </a:xfrm>
        </p:spPr>
      </p:pic>
      <p:sp>
        <p:nvSpPr>
          <p:cNvPr id="3" name="Text Placeholder 2">
            <a:extLst>
              <a:ext uri="{FF2B5EF4-FFF2-40B4-BE49-F238E27FC236}">
                <a16:creationId xmlns:a16="http://schemas.microsoft.com/office/drawing/2014/main" id="{068721F1-B51B-6F26-57A1-B5C24FF919B1}"/>
              </a:ext>
            </a:extLst>
          </p:cNvPr>
          <p:cNvSpPr>
            <a:spLocks noGrp="1"/>
          </p:cNvSpPr>
          <p:nvPr>
            <p:ph type="body" sz="quarter" idx="13"/>
          </p:nvPr>
        </p:nvSpPr>
        <p:spPr/>
        <p:txBody>
          <a:bodyPr/>
          <a:lstStyle/>
          <a:p>
            <a:endParaRPr lang="fr-FR"/>
          </a:p>
        </p:txBody>
      </p:sp>
      <p:sp>
        <p:nvSpPr>
          <p:cNvPr id="4" name="Title 3">
            <a:extLst>
              <a:ext uri="{FF2B5EF4-FFF2-40B4-BE49-F238E27FC236}">
                <a16:creationId xmlns:a16="http://schemas.microsoft.com/office/drawing/2014/main" id="{E3481C49-2EDE-E563-CD46-9D80FC235038}"/>
              </a:ext>
            </a:extLst>
          </p:cNvPr>
          <p:cNvSpPr>
            <a:spLocks noGrp="1"/>
          </p:cNvSpPr>
          <p:nvPr>
            <p:ph type="title"/>
          </p:nvPr>
        </p:nvSpPr>
        <p:spPr/>
        <p:txBody>
          <a:bodyPr/>
          <a:lstStyle/>
          <a:p>
            <a:endParaRPr lang="fr-FR"/>
          </a:p>
        </p:txBody>
      </p:sp>
    </p:spTree>
    <p:extLst>
      <p:ext uri="{BB962C8B-B14F-4D97-AF65-F5344CB8AC3E}">
        <p14:creationId xmlns:p14="http://schemas.microsoft.com/office/powerpoint/2010/main" val="13724148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309563"/>
            <a:ext cx="10418233" cy="1592403"/>
          </a:xfrm>
        </p:spPr>
        <p:txBody>
          <a:bodyPr/>
          <a:lstStyle/>
          <a:p>
            <a:pPr algn="l"/>
            <a:r>
              <a:rPr lang="fr-FR" sz="3600" b="1" i="0" dirty="0">
                <a:effectLst/>
                <a:latin typeface="+mj-lt"/>
              </a:rPr>
              <a:t>Présentation Générale du Stage</a:t>
            </a:r>
            <a:endParaRPr lang="fr-FR" sz="3600" b="0" i="0" dirty="0">
              <a:effectLst/>
              <a:latin typeface="+mj-lt"/>
            </a:endParaRPr>
          </a:p>
        </p:txBody>
      </p:sp>
      <p:sp>
        <p:nvSpPr>
          <p:cNvPr id="3" name="TextBox 2">
            <a:extLst>
              <a:ext uri="{FF2B5EF4-FFF2-40B4-BE49-F238E27FC236}">
                <a16:creationId xmlns:a16="http://schemas.microsoft.com/office/drawing/2014/main" id="{43227ECC-4788-9A8E-7FE2-83D87125052A}"/>
              </a:ext>
            </a:extLst>
          </p:cNvPr>
          <p:cNvSpPr txBox="1"/>
          <p:nvPr/>
        </p:nvSpPr>
        <p:spPr>
          <a:xfrm>
            <a:off x="581025" y="2695575"/>
            <a:ext cx="11249025" cy="2400657"/>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dirty="0">
                <a:solidFill>
                  <a:srgbClr val="313131"/>
                </a:solidFill>
              </a:rPr>
              <a:t>Poste : Stagiaire pour le </a:t>
            </a:r>
            <a:r>
              <a:rPr lang="fr-LU" dirty="0">
                <a:solidFill>
                  <a:srgbClr val="313131"/>
                </a:solidFill>
              </a:rPr>
              <a:t>développement</a:t>
            </a:r>
            <a:r>
              <a:rPr lang="en-US" dirty="0">
                <a:solidFill>
                  <a:srgbClr val="313131"/>
                </a:solidFill>
              </a:rPr>
              <a:t> </a:t>
            </a:r>
            <a:r>
              <a:rPr lang="fr-FR" dirty="0">
                <a:solidFill>
                  <a:srgbClr val="313131"/>
                </a:solidFill>
              </a:rPr>
              <a:t>quantitatif</a:t>
            </a:r>
            <a:r>
              <a:rPr lang="en-US" dirty="0">
                <a:solidFill>
                  <a:srgbClr val="313131"/>
                </a:solidFill>
              </a:rPr>
              <a:t> </a:t>
            </a:r>
          </a:p>
          <a:p>
            <a:pPr marL="203200" indent="-203200">
              <a:spcBef>
                <a:spcPts val="600"/>
              </a:spcBef>
              <a:buSzPct val="100000"/>
              <a:buFont typeface="Arial"/>
              <a:buChar char="•"/>
            </a:pPr>
            <a:endParaRPr lang="en-US" dirty="0">
              <a:solidFill>
                <a:srgbClr val="313131"/>
              </a:solidFill>
            </a:endParaRPr>
          </a:p>
          <a:p>
            <a:pPr marL="203200" indent="-203200">
              <a:spcBef>
                <a:spcPts val="600"/>
              </a:spcBef>
              <a:buSzPct val="100000"/>
              <a:buFont typeface="Arial"/>
              <a:buChar char="•"/>
            </a:pPr>
            <a:r>
              <a:rPr lang="en-US" dirty="0">
                <a:solidFill>
                  <a:srgbClr val="313131"/>
                </a:solidFill>
              </a:rPr>
              <a:t>Durée : 24 </a:t>
            </a:r>
            <a:r>
              <a:rPr lang="en-US" dirty="0" err="1">
                <a:solidFill>
                  <a:srgbClr val="313131"/>
                </a:solidFill>
              </a:rPr>
              <a:t>semaines</a:t>
            </a:r>
            <a:r>
              <a:rPr lang="en-US" dirty="0">
                <a:solidFill>
                  <a:srgbClr val="313131"/>
                </a:solidFill>
              </a:rPr>
              <a:t> (17 </a:t>
            </a:r>
            <a:r>
              <a:rPr lang="en-US" dirty="0" err="1">
                <a:solidFill>
                  <a:srgbClr val="313131"/>
                </a:solidFill>
              </a:rPr>
              <a:t>juin</a:t>
            </a:r>
            <a:r>
              <a:rPr lang="en-US" dirty="0">
                <a:solidFill>
                  <a:srgbClr val="313131"/>
                </a:solidFill>
              </a:rPr>
              <a:t> 2024 à 29 </a:t>
            </a:r>
            <a:r>
              <a:rPr lang="en-US" dirty="0" err="1">
                <a:solidFill>
                  <a:srgbClr val="313131"/>
                </a:solidFill>
              </a:rPr>
              <a:t>novembre</a:t>
            </a:r>
            <a:r>
              <a:rPr lang="en-US" dirty="0">
                <a:solidFill>
                  <a:srgbClr val="313131"/>
                </a:solidFill>
              </a:rPr>
              <a:t> 2024)</a:t>
            </a:r>
          </a:p>
          <a:p>
            <a:pPr marL="203200" indent="-203200">
              <a:spcBef>
                <a:spcPts val="600"/>
              </a:spcBef>
              <a:buSzPct val="100000"/>
              <a:buFont typeface="Arial"/>
              <a:buChar char="•"/>
            </a:pPr>
            <a:endParaRPr lang="en-US" dirty="0">
              <a:solidFill>
                <a:srgbClr val="313131"/>
              </a:solidFill>
            </a:endParaRPr>
          </a:p>
          <a:p>
            <a:pPr marL="203200" indent="-203200">
              <a:spcBef>
                <a:spcPts val="600"/>
              </a:spcBef>
              <a:buSzPct val="100000"/>
              <a:buFont typeface="Arial"/>
              <a:buChar char="•"/>
            </a:pPr>
            <a:r>
              <a:rPr lang="en-US" dirty="0">
                <a:solidFill>
                  <a:srgbClr val="313131"/>
                </a:solidFill>
              </a:rPr>
              <a:t>Firme : Deloitte Tax &amp; Consulting</a:t>
            </a:r>
          </a:p>
          <a:p>
            <a:pPr marL="203200" indent="-203200">
              <a:spcBef>
                <a:spcPts val="600"/>
              </a:spcBef>
              <a:buSzPct val="100000"/>
              <a:buFont typeface="Arial"/>
              <a:buChar char="•"/>
            </a:pPr>
            <a:endParaRPr lang="en-US" dirty="0">
              <a:solidFill>
                <a:srgbClr val="313131"/>
              </a:solidFill>
            </a:endParaRPr>
          </a:p>
          <a:p>
            <a:pPr marL="203200" indent="-203200">
              <a:spcBef>
                <a:spcPts val="600"/>
              </a:spcBef>
              <a:buSzPct val="100000"/>
              <a:buFont typeface="Arial"/>
              <a:buChar char="•"/>
            </a:pPr>
            <a:r>
              <a:rPr lang="en-GB" dirty="0">
                <a:solidFill>
                  <a:srgbClr val="313131"/>
                </a:solidFill>
              </a:rPr>
              <a:t>Équipe : Institutional Investors R</a:t>
            </a:r>
          </a:p>
        </p:txBody>
      </p:sp>
    </p:spTree>
    <p:extLst>
      <p:ext uri="{BB962C8B-B14F-4D97-AF65-F5344CB8AC3E}">
        <p14:creationId xmlns:p14="http://schemas.microsoft.com/office/powerpoint/2010/main" val="383141550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F9ED-4F52-1F28-D3B5-89871845254D}"/>
              </a:ext>
            </a:extLst>
          </p:cNvPr>
          <p:cNvSpPr>
            <a:spLocks noGrp="1"/>
          </p:cNvSpPr>
          <p:nvPr>
            <p:ph type="title"/>
          </p:nvPr>
        </p:nvSpPr>
        <p:spPr/>
        <p:txBody>
          <a:bodyPr/>
          <a:lstStyle/>
          <a:p>
            <a:r>
              <a:rPr lang="fr-FR" dirty="0"/>
              <a:t>Conclusion</a:t>
            </a:r>
          </a:p>
        </p:txBody>
      </p:sp>
    </p:spTree>
    <p:extLst>
      <p:ext uri="{BB962C8B-B14F-4D97-AF65-F5344CB8AC3E}">
        <p14:creationId xmlns:p14="http://schemas.microsoft.com/office/powerpoint/2010/main" val="316573310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27AF-5ED9-BF00-58EE-CF4C1665479D}"/>
              </a:ext>
            </a:extLst>
          </p:cNvPr>
          <p:cNvSpPr>
            <a:spLocks noGrp="1"/>
          </p:cNvSpPr>
          <p:nvPr>
            <p:ph type="title"/>
          </p:nvPr>
        </p:nvSpPr>
        <p:spPr/>
        <p:txBody>
          <a:bodyPr/>
          <a:lstStyle/>
          <a:p>
            <a:r>
              <a:rPr lang="fr-FR" dirty="0"/>
              <a:t>Autres tâches effectuées pendant le stage</a:t>
            </a:r>
          </a:p>
        </p:txBody>
      </p:sp>
    </p:spTree>
    <p:extLst>
      <p:ext uri="{BB962C8B-B14F-4D97-AF65-F5344CB8AC3E}">
        <p14:creationId xmlns:p14="http://schemas.microsoft.com/office/powerpoint/2010/main" val="38496843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AE9139-D791-C4D5-B2A6-5D1E36C32FB8}"/>
              </a:ext>
            </a:extLst>
          </p:cNvPr>
          <p:cNvSpPr>
            <a:spLocks noGrp="1"/>
          </p:cNvSpPr>
          <p:nvPr>
            <p:ph type="body" sz="quarter" idx="10"/>
          </p:nvPr>
        </p:nvSpPr>
        <p:spPr>
          <a:xfrm>
            <a:off x="879475" y="728662"/>
            <a:ext cx="10433049" cy="5400675"/>
          </a:xfrm>
        </p:spPr>
        <p:txBody>
          <a:bodyPr vert="horz" lIns="0" tIns="0" rIns="0" bIns="0" rtlCol="0" anchor="t">
            <a:normAutofit/>
          </a:bodyPr>
          <a:lstStyle/>
          <a:p>
            <a:r>
              <a:rPr lang="fr-FR" dirty="0"/>
              <a:t>  - Valorisation des variances swaps</a:t>
            </a:r>
          </a:p>
          <a:p>
            <a:r>
              <a:rPr lang="fr-FR" dirty="0"/>
              <a:t> - Optimisation du code pour le calcul des chocs de SCR marché et correction des bugs</a:t>
            </a:r>
          </a:p>
          <a:p>
            <a:r>
              <a:rPr lang="fr-FR" dirty="0">
                <a:cs typeface="Calibri Light"/>
              </a:rPr>
              <a:t> - Implémentation des nouveaux chocs pour répondre aux nouveaux besoin client</a:t>
            </a:r>
            <a:endParaRPr lang="fr-FR" dirty="0">
              <a:ea typeface="Calibri Light"/>
              <a:cs typeface="Calibri Light"/>
            </a:endParaRPr>
          </a:p>
          <a:p>
            <a:r>
              <a:rPr lang="fr-FR" dirty="0"/>
              <a:t> - Implémentation des unit tests</a:t>
            </a:r>
          </a:p>
          <a:p>
            <a:r>
              <a:rPr lang="fr-FR" dirty="0"/>
              <a:t> - Rédaction de la documentation sur la partie calcul de SCR et la partie calcul des durations</a:t>
            </a:r>
          </a:p>
        </p:txBody>
      </p:sp>
    </p:spTree>
    <p:extLst>
      <p:ext uri="{BB962C8B-B14F-4D97-AF65-F5344CB8AC3E}">
        <p14:creationId xmlns:p14="http://schemas.microsoft.com/office/powerpoint/2010/main" val="228298121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9128-9379-210C-9152-B59EEE544FBE}"/>
              </a:ext>
            </a:extLst>
          </p:cNvPr>
          <p:cNvSpPr>
            <a:spLocks noGrp="1"/>
          </p:cNvSpPr>
          <p:nvPr>
            <p:ph type="title"/>
          </p:nvPr>
        </p:nvSpPr>
        <p:spPr/>
        <p:txBody>
          <a:bodyPr/>
          <a:lstStyle/>
          <a:p>
            <a:r>
              <a:rPr lang="fr-FR" dirty="0"/>
              <a:t>Annexes</a:t>
            </a:r>
          </a:p>
        </p:txBody>
      </p:sp>
      <p:sp>
        <p:nvSpPr>
          <p:cNvPr id="3" name="Text Placeholder 2">
            <a:extLst>
              <a:ext uri="{FF2B5EF4-FFF2-40B4-BE49-F238E27FC236}">
                <a16:creationId xmlns:a16="http://schemas.microsoft.com/office/drawing/2014/main" id="{45984DBE-EEFD-6BC8-D154-0501925CF2A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4538964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fr-FR" sz="3600" b="1" i="0" dirty="0">
                <a:effectLst/>
                <a:latin typeface="+mj-lt"/>
              </a:rPr>
              <a:t>Introduction au sujet de mémoire</a:t>
            </a:r>
            <a:endParaRPr lang="fr-FR" sz="3600" b="0" i="0" dirty="0">
              <a:effectLst/>
              <a:latin typeface="+mj-lt"/>
            </a:endParaRPr>
          </a:p>
        </p:txBody>
      </p:sp>
      <p:sp>
        <p:nvSpPr>
          <p:cNvPr id="5" name="Text Placeholder 4">
            <a:extLst>
              <a:ext uri="{FF2B5EF4-FFF2-40B4-BE49-F238E27FC236}">
                <a16:creationId xmlns:a16="http://schemas.microsoft.com/office/drawing/2014/main" id="{42651184-C84D-B81D-4EC2-B7483FB30342}"/>
              </a:ext>
            </a:extLst>
          </p:cNvPr>
          <p:cNvSpPr>
            <a:spLocks noGrp="1"/>
          </p:cNvSpPr>
          <p:nvPr>
            <p:ph type="body" idx="1"/>
          </p:nvPr>
        </p:nvSpPr>
        <p:spPr/>
        <p:txBody>
          <a:bodyPr/>
          <a:lstStyle/>
          <a:p>
            <a:pPr marL="342900" indent="-342900">
              <a:buAutoNum type="arabicParenR"/>
            </a:pPr>
            <a:r>
              <a:rPr lang="fr-FR" sz="1800" b="0" i="0" u="none" strike="noStrike" baseline="0" dirty="0">
                <a:latin typeface="SFBX1440"/>
              </a:rPr>
              <a:t>Présentation des modèles classiques</a:t>
            </a:r>
          </a:p>
          <a:p>
            <a:pPr marL="342900" indent="-342900">
              <a:buAutoNum type="arabicParenR"/>
            </a:pPr>
            <a:r>
              <a:rPr lang="fr-FR" sz="1800" dirty="0">
                <a:latin typeface="SFBX1440"/>
              </a:rPr>
              <a:t>Proposition de nouveau modèle : </a:t>
            </a:r>
            <a:r>
              <a:rPr lang="fr-FR" sz="1800" dirty="0" err="1">
                <a:latin typeface="SFBX1440"/>
              </a:rPr>
              <a:t>Hidden</a:t>
            </a:r>
            <a:r>
              <a:rPr lang="fr-FR" sz="1800" dirty="0">
                <a:latin typeface="SFBX1440"/>
              </a:rPr>
              <a:t> Markov Constant </a:t>
            </a:r>
            <a:r>
              <a:rPr lang="fr-FR" sz="1800" dirty="0" err="1">
                <a:latin typeface="SFBX1440"/>
              </a:rPr>
              <a:t>Elasticity</a:t>
            </a:r>
            <a:r>
              <a:rPr lang="fr-FR" sz="1800" dirty="0">
                <a:latin typeface="SFBX1440"/>
              </a:rPr>
              <a:t> of </a:t>
            </a:r>
            <a:r>
              <a:rPr lang="fr-FR" sz="1800" dirty="0" err="1">
                <a:latin typeface="SFBX1440"/>
              </a:rPr>
              <a:t>Volatility</a:t>
            </a:r>
            <a:r>
              <a:rPr lang="fr-FR" sz="1800" dirty="0">
                <a:latin typeface="SFBX1440"/>
              </a:rPr>
              <a:t> (HMCEV)</a:t>
            </a:r>
          </a:p>
          <a:p>
            <a:pPr marL="342900" indent="-342900">
              <a:buAutoNum type="arabicParenR"/>
            </a:pPr>
            <a:r>
              <a:rPr lang="fr-FR" sz="1800" b="0" i="0" u="none" strike="noStrike" baseline="0" dirty="0">
                <a:latin typeface="SFBX1440"/>
              </a:rPr>
              <a:t>Étapes de calibration</a:t>
            </a:r>
          </a:p>
          <a:p>
            <a:pPr marL="342900" indent="-342900">
              <a:buAutoNum type="arabicParenR"/>
            </a:pPr>
            <a:r>
              <a:rPr lang="fr-FR" sz="1800" b="0" i="0" u="none" strike="noStrike" baseline="0" dirty="0">
                <a:latin typeface="SFBX1440"/>
              </a:rPr>
              <a:t>Analyse des performances</a:t>
            </a:r>
          </a:p>
        </p:txBody>
      </p:sp>
    </p:spTree>
    <p:extLst>
      <p:ext uri="{BB962C8B-B14F-4D97-AF65-F5344CB8AC3E}">
        <p14:creationId xmlns:p14="http://schemas.microsoft.com/office/powerpoint/2010/main" val="4775349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3600" b="1" i="0" dirty="0">
                <a:effectLst/>
                <a:latin typeface="+mj-lt"/>
              </a:rPr>
              <a:t>Modélisation des Taux d’Intérêts Instantanés</a:t>
            </a:r>
            <a:endParaRPr lang="en-US" dirty="0"/>
          </a:p>
        </p:txBody>
      </p:sp>
      <p:sp>
        <p:nvSpPr>
          <p:cNvPr id="5" name="Text Placeholder 4">
            <a:extLst>
              <a:ext uri="{FF2B5EF4-FFF2-40B4-BE49-F238E27FC236}">
                <a16:creationId xmlns:a16="http://schemas.microsoft.com/office/drawing/2014/main" id="{42651184-C84D-B81D-4EC2-B7483FB30342}"/>
              </a:ext>
            </a:extLst>
          </p:cNvPr>
          <p:cNvSpPr>
            <a:spLocks noGrp="1"/>
          </p:cNvSpPr>
          <p:nvPr>
            <p:ph type="body" idx="1"/>
          </p:nvPr>
        </p:nvSpPr>
        <p:spPr/>
        <p:txBody>
          <a:bodyPr/>
          <a:lstStyle/>
          <a:p>
            <a:pPr marL="342900" indent="-342900">
              <a:buAutoNum type="arabicParenR"/>
            </a:pPr>
            <a:r>
              <a:rPr lang="fr-FR" sz="1800" b="0" i="0" u="none" strike="noStrike" baseline="0" dirty="0">
                <a:latin typeface="SFBX1440"/>
              </a:rPr>
              <a:t>Présentation des modèles classiques</a:t>
            </a:r>
          </a:p>
          <a:p>
            <a:pPr marL="342900" indent="-342900">
              <a:buAutoNum type="arabicParenR"/>
            </a:pPr>
            <a:r>
              <a:rPr lang="fr-FR" sz="1800" dirty="0">
                <a:latin typeface="SFBX1440"/>
              </a:rPr>
              <a:t>Proposition de nouveau modèle : </a:t>
            </a:r>
            <a:r>
              <a:rPr lang="fr-FR" sz="1800" dirty="0" err="1">
                <a:latin typeface="SFBX1440"/>
              </a:rPr>
              <a:t>Hidden</a:t>
            </a:r>
            <a:r>
              <a:rPr lang="fr-FR" sz="1800" dirty="0">
                <a:latin typeface="SFBX1440"/>
              </a:rPr>
              <a:t> Markov Constant </a:t>
            </a:r>
            <a:r>
              <a:rPr lang="fr-FR" sz="1800" dirty="0" err="1">
                <a:latin typeface="SFBX1440"/>
              </a:rPr>
              <a:t>Elasticity</a:t>
            </a:r>
            <a:r>
              <a:rPr lang="fr-FR" sz="1800" dirty="0">
                <a:latin typeface="SFBX1440"/>
              </a:rPr>
              <a:t> of </a:t>
            </a:r>
            <a:r>
              <a:rPr lang="fr-FR" sz="1800" dirty="0" err="1">
                <a:latin typeface="SFBX1440"/>
              </a:rPr>
              <a:t>Volatility</a:t>
            </a:r>
            <a:r>
              <a:rPr lang="fr-FR" sz="1800" dirty="0">
                <a:latin typeface="SFBX1440"/>
              </a:rPr>
              <a:t> (HMCEV)</a:t>
            </a:r>
          </a:p>
          <a:p>
            <a:pPr marL="342900" indent="-342900">
              <a:buAutoNum type="arabicParenR"/>
            </a:pPr>
            <a:r>
              <a:rPr lang="fr-FR" sz="1800" b="0" i="0" u="none" strike="noStrike" baseline="0" dirty="0">
                <a:latin typeface="SFBX1440"/>
              </a:rPr>
              <a:t>Étapes de calibration</a:t>
            </a:r>
          </a:p>
          <a:p>
            <a:pPr marL="342900" indent="-342900">
              <a:buAutoNum type="arabicParenR"/>
            </a:pPr>
            <a:r>
              <a:rPr lang="fr-FR" sz="1800" b="0" i="0" u="none" strike="noStrike" baseline="0" dirty="0">
                <a:latin typeface="SFBX1440"/>
              </a:rPr>
              <a:t>Analyse des performances</a:t>
            </a:r>
          </a:p>
        </p:txBody>
      </p:sp>
    </p:spTree>
    <p:extLst>
      <p:ext uri="{BB962C8B-B14F-4D97-AF65-F5344CB8AC3E}">
        <p14:creationId xmlns:p14="http://schemas.microsoft.com/office/powerpoint/2010/main" val="42563812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80CB51-3915-45FF-FEB6-ECAC76BA4E97}"/>
              </a:ext>
            </a:extLst>
          </p:cNvPr>
          <p:cNvSpPr>
            <a:spLocks noGrp="1"/>
          </p:cNvSpPr>
          <p:nvPr>
            <p:ph type="title"/>
          </p:nvPr>
        </p:nvSpPr>
        <p:spPr>
          <a:xfrm>
            <a:off x="501650" y="317501"/>
            <a:ext cx="11188700" cy="334100"/>
          </a:xfrm>
        </p:spPr>
        <p:txBody>
          <a:bodyPr/>
          <a:lstStyle/>
          <a:p>
            <a:r>
              <a:rPr lang="en-US" dirty="0"/>
              <a:t>Mean reverting diffusion models with stochastic volatility :</a:t>
            </a:r>
            <a:br>
              <a:rPr lang="en-GB" dirty="0"/>
            </a:br>
            <a:endParaRPr lang="en-GB"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8CF6A9E-14D0-E88C-5A58-DD3DF92E7D77}"/>
                  </a:ext>
                </a:extLst>
              </p:cNvPr>
              <p:cNvSpPr txBox="1"/>
              <p:nvPr/>
            </p:nvSpPr>
            <p:spPr>
              <a:xfrm>
                <a:off x="2755491" y="1774894"/>
                <a:ext cx="6096982" cy="4149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53565A"/>
                              </a:solidFill>
                              <a:latin typeface="Cambria Math" panose="02040503050406030204" pitchFamily="18" charset="0"/>
                              <a:cs typeface="Calibri Light" panose="020F0302020204030204" pitchFamily="34" charset="0"/>
                            </a:rPr>
                          </m:ctrlPr>
                        </m:sSubPr>
                        <m:e>
                          <m:r>
                            <a:rPr lang="en-US" sz="1800" i="1">
                              <a:solidFill>
                                <a:srgbClr val="53565A"/>
                              </a:solidFill>
                              <a:latin typeface="Cambria Math" panose="02040503050406030204" pitchFamily="18" charset="0"/>
                              <a:cs typeface="Calibri Light" panose="020F0302020204030204" pitchFamily="34" charset="0"/>
                            </a:rPr>
                            <m:t>𝑑</m:t>
                          </m:r>
                        </m:e>
                        <m:sub>
                          <m:sSub>
                            <m:sSubPr>
                              <m:ctrlPr>
                                <a:rPr lang="en-US" sz="1800" i="1">
                                  <a:solidFill>
                                    <a:srgbClr val="53565A"/>
                                  </a:solidFill>
                                  <a:latin typeface="Cambria Math" panose="02040503050406030204" pitchFamily="18" charset="0"/>
                                  <a:cs typeface="Calibri Light" panose="020F0302020204030204" pitchFamily="34" charset="0"/>
                                </a:rPr>
                              </m:ctrlPr>
                            </m:sSubPr>
                            <m:e>
                              <m:r>
                                <a:rPr lang="en-US" sz="1800" i="1">
                                  <a:solidFill>
                                    <a:srgbClr val="53565A"/>
                                  </a:solidFill>
                                  <a:latin typeface="Cambria Math" panose="02040503050406030204" pitchFamily="18" charset="0"/>
                                  <a:cs typeface="Calibri Light" panose="020F0302020204030204" pitchFamily="34" charset="0"/>
                                </a:rPr>
                                <m:t>𝑟</m:t>
                              </m:r>
                            </m:e>
                            <m:sub>
                              <m:r>
                                <a:rPr lang="en-US" sz="1800" i="1">
                                  <a:solidFill>
                                    <a:srgbClr val="53565A"/>
                                  </a:solidFill>
                                  <a:latin typeface="Cambria Math" panose="02040503050406030204" pitchFamily="18" charset="0"/>
                                  <a:cs typeface="Calibri Light" panose="020F0302020204030204" pitchFamily="34" charset="0"/>
                                </a:rPr>
                                <m:t>𝑡</m:t>
                              </m:r>
                            </m:sub>
                          </m:sSub>
                        </m:sub>
                      </m:sSub>
                      <m:r>
                        <a:rPr lang="en-US" sz="1800" i="1">
                          <a:solidFill>
                            <a:srgbClr val="53565A"/>
                          </a:solidFill>
                          <a:latin typeface="Cambria Math" panose="02040503050406030204" pitchFamily="18" charset="0"/>
                          <a:cs typeface="Calibri Light" panose="020F0302020204030204" pitchFamily="34" charset="0"/>
                        </a:rPr>
                        <m:t>=</m:t>
                      </m:r>
                      <m:sSub>
                        <m:sSubPr>
                          <m:ctrlPr>
                            <a:rPr lang="en-US" sz="1800" b="0" i="1" smtClean="0">
                              <a:solidFill>
                                <a:srgbClr val="53565A"/>
                              </a:solidFill>
                              <a:latin typeface="Cambria Math" panose="02040503050406030204" pitchFamily="18" charset="0"/>
                              <a:cs typeface="Calibri Light" panose="020F0302020204030204" pitchFamily="34" charset="0"/>
                            </a:rPr>
                          </m:ctrlPr>
                        </m:sSubPr>
                        <m:e>
                          <m:r>
                            <a:rPr lang="en-US" sz="1800" i="1">
                              <a:solidFill>
                                <a:srgbClr val="53565A"/>
                              </a:solidFill>
                              <a:latin typeface="Cambria Math" panose="02040503050406030204" pitchFamily="18" charset="0"/>
                              <a:cs typeface="Calibri Light" panose="020F0302020204030204" pitchFamily="34" charset="0"/>
                            </a:rPr>
                            <m:t>𝐾</m:t>
                          </m:r>
                        </m:e>
                        <m:sub>
                          <m:r>
                            <a:rPr lang="en-US" sz="1800" b="0" i="1" smtClean="0">
                              <a:solidFill>
                                <a:srgbClr val="53565A"/>
                              </a:solidFill>
                              <a:latin typeface="Cambria Math" panose="02040503050406030204" pitchFamily="18" charset="0"/>
                              <a:cs typeface="Calibri Light" panose="020F0302020204030204" pitchFamily="34" charset="0"/>
                            </a:rPr>
                            <m:t>𝑡</m:t>
                          </m:r>
                        </m:sub>
                      </m:sSub>
                      <m:d>
                        <m:dPr>
                          <m:ctrlPr>
                            <a:rPr lang="en-US" sz="1800" i="1">
                              <a:solidFill>
                                <a:srgbClr val="53565A"/>
                              </a:solidFill>
                              <a:latin typeface="Cambria Math" panose="02040503050406030204" pitchFamily="18" charset="0"/>
                              <a:cs typeface="Calibri Light" panose="020F0302020204030204" pitchFamily="34" charset="0"/>
                            </a:rPr>
                          </m:ctrlPr>
                        </m:dPr>
                        <m:e>
                          <m:sSub>
                            <m:sSubPr>
                              <m:ctrlPr>
                                <a:rPr lang="en-US" sz="1800" b="0" i="1" smtClean="0">
                                  <a:solidFill>
                                    <a:srgbClr val="53565A"/>
                                  </a:solidFill>
                                  <a:latin typeface="Cambria Math" panose="02040503050406030204" pitchFamily="18" charset="0"/>
                                  <a:cs typeface="Calibri Light" panose="020F0302020204030204" pitchFamily="34" charset="0"/>
                                </a:rPr>
                              </m:ctrlPr>
                            </m:sSubPr>
                            <m:e>
                              <m:r>
                                <a:rPr lang="en-US" sz="1800" i="1">
                                  <a:solidFill>
                                    <a:srgbClr val="53565A"/>
                                  </a:solidFill>
                                  <a:latin typeface="Cambria Math" panose="02040503050406030204" pitchFamily="18" charset="0"/>
                                  <a:cs typeface="Calibri Light" panose="020F0302020204030204" pitchFamily="34" charset="0"/>
                                </a:rPr>
                                <m:t>𝑚</m:t>
                              </m:r>
                            </m:e>
                            <m:sub>
                              <m:r>
                                <a:rPr lang="en-US" sz="1800" b="0" i="1" smtClean="0">
                                  <a:solidFill>
                                    <a:srgbClr val="53565A"/>
                                  </a:solidFill>
                                  <a:latin typeface="Cambria Math" panose="02040503050406030204" pitchFamily="18" charset="0"/>
                                  <a:cs typeface="Calibri Light" panose="020F0302020204030204" pitchFamily="34" charset="0"/>
                                </a:rPr>
                                <m:t>𝑡</m:t>
                              </m:r>
                            </m:sub>
                          </m:sSub>
                          <m:r>
                            <a:rPr lang="en-US" sz="1800" i="1">
                              <a:solidFill>
                                <a:srgbClr val="53565A"/>
                              </a:solidFill>
                              <a:latin typeface="Cambria Math" panose="02040503050406030204" pitchFamily="18" charset="0"/>
                              <a:cs typeface="Calibri Light" panose="020F0302020204030204" pitchFamily="34" charset="0"/>
                            </a:rPr>
                            <m:t> −</m:t>
                          </m:r>
                          <m:sSub>
                            <m:sSubPr>
                              <m:ctrlPr>
                                <a:rPr lang="en-US" sz="1800" i="1">
                                  <a:solidFill>
                                    <a:srgbClr val="53565A"/>
                                  </a:solidFill>
                                  <a:latin typeface="Cambria Math" panose="02040503050406030204" pitchFamily="18" charset="0"/>
                                  <a:cs typeface="Calibri Light" panose="020F0302020204030204" pitchFamily="34" charset="0"/>
                                </a:rPr>
                              </m:ctrlPr>
                            </m:sSubPr>
                            <m:e>
                              <m:r>
                                <a:rPr lang="en-US" sz="1800" i="1">
                                  <a:solidFill>
                                    <a:srgbClr val="53565A"/>
                                  </a:solidFill>
                                  <a:latin typeface="Cambria Math" panose="02040503050406030204" pitchFamily="18" charset="0"/>
                                  <a:cs typeface="Calibri Light" panose="020F0302020204030204" pitchFamily="34" charset="0"/>
                                </a:rPr>
                                <m:t>𝑟</m:t>
                              </m:r>
                            </m:e>
                            <m:sub>
                              <m:r>
                                <a:rPr lang="en-US" sz="1800" i="1">
                                  <a:solidFill>
                                    <a:srgbClr val="53565A"/>
                                  </a:solidFill>
                                  <a:latin typeface="Cambria Math" panose="02040503050406030204" pitchFamily="18" charset="0"/>
                                  <a:cs typeface="Calibri Light" panose="020F0302020204030204" pitchFamily="34" charset="0"/>
                                </a:rPr>
                                <m:t>𝑡</m:t>
                              </m:r>
                            </m:sub>
                          </m:sSub>
                        </m:e>
                      </m:d>
                      <m:r>
                        <a:rPr lang="en-US" sz="1800" i="1">
                          <a:solidFill>
                            <a:srgbClr val="53565A"/>
                          </a:solidFill>
                          <a:latin typeface="Cambria Math" panose="02040503050406030204" pitchFamily="18" charset="0"/>
                          <a:cs typeface="Calibri Light" panose="020F0302020204030204" pitchFamily="34" charset="0"/>
                        </a:rPr>
                        <m:t>𝑑𝑡</m:t>
                      </m:r>
                      <m:r>
                        <a:rPr lang="en-US" sz="1800" i="1">
                          <a:solidFill>
                            <a:srgbClr val="53565A"/>
                          </a:solidFill>
                          <a:latin typeface="Cambria Math" panose="02040503050406030204" pitchFamily="18" charset="0"/>
                          <a:cs typeface="Calibri Light" panose="020F0302020204030204" pitchFamily="34" charset="0"/>
                        </a:rPr>
                        <m:t>+ </m:t>
                      </m:r>
                      <m:sSubSup>
                        <m:sSubSupPr>
                          <m:ctrlPr>
                            <a:rPr lang="en-US" sz="18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SupPr>
                        <m:e>
                          <m:sSub>
                            <m:sSubPr>
                              <m:ctrlPr>
                                <a:rPr lang="en-US" sz="18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8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𝜎</m:t>
                              </m:r>
                            </m:e>
                            <m:sub>
                              <m:r>
                                <a:rPr lang="en-US" sz="18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r>
                            <a:rPr lang="en-US" sz="18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𝑟</m:t>
                          </m:r>
                        </m:e>
                        <m:sub>
                          <m:r>
                            <a:rPr lang="en-US" sz="18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up>
                          <m:sSub>
                            <m:sSubPr>
                              <m:ctrlPr>
                                <a:rPr lang="en-US"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𝛾</m:t>
                              </m:r>
                            </m:e>
                            <m:sub>
                              <m:r>
                                <a:rPr lang="en-US"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sup>
                      </m:sSubSup>
                      <m:r>
                        <a:rPr lang="en-US" sz="18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𝑑</m:t>
                      </m:r>
                      <m:sSub>
                        <m:sSubPr>
                          <m:ctrlPr>
                            <a:rPr lang="en-US" sz="18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8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𝑤</m:t>
                          </m:r>
                        </m:e>
                        <m:sub>
                          <m:r>
                            <a:rPr lang="en-US" sz="18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oMath>
                  </m:oMathPara>
                </a14:m>
                <a:endParaRPr lang="en-GB" dirty="0"/>
              </a:p>
            </p:txBody>
          </p:sp>
        </mc:Choice>
        <mc:Fallback xmlns="">
          <p:sp>
            <p:nvSpPr>
              <p:cNvPr id="7" name="TextBox 6">
                <a:extLst>
                  <a:ext uri="{FF2B5EF4-FFF2-40B4-BE49-F238E27FC236}">
                    <a16:creationId xmlns:a16="http://schemas.microsoft.com/office/drawing/2014/main" id="{C8CF6A9E-14D0-E88C-5A58-DD3DF92E7D77}"/>
                  </a:ext>
                </a:extLst>
              </p:cNvPr>
              <p:cNvSpPr txBox="1">
                <a:spLocks noRot="1" noChangeAspect="1" noMove="1" noResize="1" noEditPoints="1" noAdjustHandles="1" noChangeArrowheads="1" noChangeShapeType="1" noTextEdit="1"/>
              </p:cNvSpPr>
              <p:nvPr/>
            </p:nvSpPr>
            <p:spPr>
              <a:xfrm>
                <a:off x="2755491" y="1774894"/>
                <a:ext cx="6096982" cy="414922"/>
              </a:xfrm>
              <a:prstGeom prst="rect">
                <a:avLst/>
              </a:prstGeom>
              <a:blipFill>
                <a:blip r:embed="rId2"/>
                <a:stretch>
                  <a:fillRect b="-1471"/>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35978033-DD64-D62D-9AAA-EB305DCFC672}"/>
              </a:ext>
            </a:extLst>
          </p:cNvPr>
          <p:cNvSpPr txBox="1"/>
          <p:nvPr/>
        </p:nvSpPr>
        <p:spPr>
          <a:xfrm>
            <a:off x="501650" y="1256948"/>
            <a:ext cx="8624652" cy="276999"/>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800" dirty="0">
                <a:effectLst/>
                <a:latin typeface="Calibri" panose="020F0502020204030204" pitchFamily="34" charset="0"/>
                <a:ea typeface="Verdana" panose="020B0604030504040204" pitchFamily="34" charset="0"/>
                <a:cs typeface="Times New Roman" panose="02020603050405020304" pitchFamily="18" charset="0"/>
              </a:rPr>
              <a:t>The general standard stochastic differential equation (SDE) for this family of models is:</a:t>
            </a:r>
            <a:endParaRPr lang="en-GB" dirty="0">
              <a:solidFill>
                <a:srgbClr val="313131"/>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7A09B07-045C-10E8-40BF-20486D1E27D3}"/>
                  </a:ext>
                </a:extLst>
              </p:cNvPr>
              <p:cNvSpPr txBox="1"/>
              <p:nvPr/>
            </p:nvSpPr>
            <p:spPr>
              <a:xfrm>
                <a:off x="3207775" y="2278358"/>
                <a:ext cx="6096982" cy="3416320"/>
              </a:xfrm>
              <a:prstGeom prst="rect">
                <a:avLst/>
              </a:prstGeom>
              <a:noFill/>
            </p:spPr>
            <p:txBody>
              <a:bodyPr wrap="square">
                <a:spAutoFit/>
              </a:bodyPr>
              <a:lstStyle/>
              <a:p>
                <a:pPr algn="just">
                  <a:spcBef>
                    <a:spcPts val="900"/>
                  </a:spcBef>
                  <a:spcAft>
                    <a:spcPts val="900"/>
                  </a:spcAft>
                </a:pPr>
                <a:r>
                  <a:rPr lang="en-US" sz="1800" dirty="0">
                    <a:effectLst/>
                    <a:latin typeface="Calibri" panose="020F0502020204030204" pitchFamily="34" charset="0"/>
                    <a:ea typeface="Verdana" panose="020B0604030504040204" pitchFamily="34" charset="0"/>
                    <a:cs typeface="Times New Roman" panose="02020603050405020304" pitchFamily="18" charset="0"/>
                  </a:rPr>
                  <a:t>Where:</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900"/>
                  </a:spcBef>
                  <a:spcAft>
                    <a:spcPts val="900"/>
                  </a:spcAft>
                  <a:buFont typeface="Calibri" panose="020F0502020204030204" pitchFamily="34" charset="0"/>
                  <a:buChar char="-"/>
                </a:pPr>
                <a14:m>
                  <m:oMath xmlns:m="http://schemas.openxmlformats.org/officeDocument/2006/math">
                    <m:sSub>
                      <m:sSubPr>
                        <m:ctrlPr>
                          <a:rPr lang="en-GB" sz="18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𝑟</m:t>
                        </m:r>
                      </m:e>
                      <m:sub>
                        <m:r>
                          <a:rPr lang="en-US" sz="1800" i="1">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800" dirty="0">
                    <a:effectLst/>
                    <a:latin typeface="Calibri" panose="020F0502020204030204" pitchFamily="34" charset="0"/>
                    <a:ea typeface="Verdana" panose="020B0604030504040204" pitchFamily="34" charset="0"/>
                    <a:cs typeface="Times New Roman" panose="02020603050405020304" pitchFamily="18" charset="0"/>
                  </a:rPr>
                  <a:t>​ : Instantaneous interest rate</a:t>
                </a:r>
              </a:p>
              <a:p>
                <a:pPr marL="342900" lvl="0" indent="-342900" algn="just">
                  <a:spcBef>
                    <a:spcPts val="900"/>
                  </a:spcBef>
                  <a:spcAft>
                    <a:spcPts val="900"/>
                  </a:spcAft>
                  <a:buFont typeface="Calibri" panose="020F0502020204030204" pitchFamily="34" charset="0"/>
                  <a:buChar char="-"/>
                </a:pPr>
                <a14:m>
                  <m:oMath xmlns:m="http://schemas.openxmlformats.org/officeDocument/2006/math">
                    <m:sSub>
                      <m:sSubPr>
                        <m:ctrlP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𝐾</m:t>
                        </m:r>
                      </m:e>
                      <m:sub>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800" dirty="0">
                    <a:effectLst/>
                    <a:latin typeface="Calibri" panose="020F0502020204030204" pitchFamily="34" charset="0"/>
                    <a:ea typeface="Verdana" panose="020B0604030504040204" pitchFamily="34" charset="0"/>
                    <a:cs typeface="Times New Roman" panose="02020603050405020304" pitchFamily="18" charset="0"/>
                  </a:rPr>
                  <a:t> : Mean-reversion speed</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900"/>
                  </a:spcBef>
                  <a:spcAft>
                    <a:spcPts val="900"/>
                  </a:spcAft>
                  <a:buFont typeface="Calibri" panose="020F0502020204030204" pitchFamily="34" charset="0"/>
                  <a:buChar char="-"/>
                </a:pPr>
                <a14:m>
                  <m:oMath xmlns:m="http://schemas.openxmlformats.org/officeDocument/2006/math">
                    <m:sSub>
                      <m:sSubPr>
                        <m:ctrlP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𝑚</m:t>
                        </m:r>
                      </m:e>
                      <m:sub>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800" dirty="0">
                    <a:effectLst/>
                    <a:latin typeface="Calibri" panose="020F0502020204030204" pitchFamily="34" charset="0"/>
                    <a:ea typeface="Verdana" panose="020B0604030504040204" pitchFamily="34" charset="0"/>
                    <a:cs typeface="Times New Roman" panose="02020603050405020304" pitchFamily="18" charset="0"/>
                  </a:rPr>
                  <a:t> : Long-term mean level</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900"/>
                  </a:spcBef>
                  <a:spcAft>
                    <a:spcPts val="900"/>
                  </a:spcAft>
                  <a:buFont typeface="Calibri" panose="020F0502020204030204" pitchFamily="34" charset="0"/>
                  <a:buChar char="-"/>
                </a:pPr>
                <a14:m>
                  <m:oMath xmlns:m="http://schemas.openxmlformats.org/officeDocument/2006/math">
                    <m:sSub>
                      <m:sSubPr>
                        <m:ctrlP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i="1">
                            <a:effectLst/>
                            <a:latin typeface="Cambria Math" panose="02040503050406030204" pitchFamily="18" charset="0"/>
                            <a:ea typeface="Verdana" panose="020B0604030504040204" pitchFamily="34" charset="0"/>
                            <a:cs typeface="Times New Roman" panose="02020603050405020304" pitchFamily="18" charset="0"/>
                          </a:rPr>
                          <m:t>𝜎</m:t>
                        </m:r>
                      </m:e>
                      <m:sub>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800" dirty="0">
                    <a:effectLst/>
                    <a:latin typeface="Calibri" panose="020F0502020204030204" pitchFamily="34" charset="0"/>
                    <a:ea typeface="Verdana" panose="020B0604030504040204" pitchFamily="34" charset="0"/>
                    <a:cs typeface="Times New Roman" panose="02020603050405020304" pitchFamily="18" charset="0"/>
                  </a:rPr>
                  <a:t> : </a:t>
                </a:r>
                <a:r>
                  <a:rPr lang="en-US" dirty="0">
                    <a:latin typeface="Calibri" panose="020F0502020204030204" pitchFamily="34" charset="0"/>
                    <a:ea typeface="Verdana" panose="020B0604030504040204" pitchFamily="34" charset="0"/>
                    <a:cs typeface="Times New Roman" panose="02020603050405020304" pitchFamily="18" charset="0"/>
                  </a:rPr>
                  <a:t>V</a:t>
                </a:r>
                <a:r>
                  <a:rPr lang="en-US" sz="1800" dirty="0">
                    <a:effectLst/>
                    <a:latin typeface="Calibri" panose="020F0502020204030204" pitchFamily="34" charset="0"/>
                    <a:ea typeface="Verdana" panose="020B0604030504040204" pitchFamily="34" charset="0"/>
                    <a:cs typeface="Times New Roman" panose="02020603050405020304" pitchFamily="18" charset="0"/>
                  </a:rPr>
                  <a:t>olatility parameter</a:t>
                </a:r>
              </a:p>
              <a:p>
                <a:pPr marL="342900" indent="-342900" algn="just">
                  <a:spcBef>
                    <a:spcPts val="900"/>
                  </a:spcBef>
                  <a:spcAft>
                    <a:spcPts val="900"/>
                  </a:spcAft>
                  <a:buFont typeface="Calibri" panose="020F0502020204030204" pitchFamily="34" charset="0"/>
                  <a:buChar char="-"/>
                </a:pPr>
                <a14:m>
                  <m:oMath xmlns:m="http://schemas.openxmlformats.org/officeDocument/2006/math">
                    <m:sSub>
                      <m:sSubPr>
                        <m:ctrlP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𝛾</m:t>
                        </m:r>
                      </m:e>
                      <m:sub>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800" dirty="0">
                    <a:effectLst/>
                    <a:latin typeface="Calibri" panose="020F0502020204030204" pitchFamily="34" charset="0"/>
                    <a:ea typeface="Verdana" panose="020B0604030504040204" pitchFamily="34" charset="0"/>
                    <a:cs typeface="Times New Roman" panose="02020603050405020304" pitchFamily="18" charset="0"/>
                  </a:rPr>
                  <a:t> : Exponent </a:t>
                </a:r>
                <a:r>
                  <a:rPr lang="en-US" dirty="0">
                    <a:latin typeface="Calibri" panose="020F0502020204030204" pitchFamily="34" charset="0"/>
                    <a:ea typeface="Verdana" panose="020B0604030504040204" pitchFamily="34" charset="0"/>
                    <a:cs typeface="Times New Roman" panose="02020603050405020304" pitchFamily="18" charset="0"/>
                  </a:rPr>
                  <a:t>coefficient</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900"/>
                  </a:spcBef>
                  <a:spcAft>
                    <a:spcPts val="900"/>
                  </a:spcAft>
                  <a:buFont typeface="Calibri" panose="020F0502020204030204" pitchFamily="34" charset="0"/>
                  <a:buChar char="-"/>
                </a:pPr>
                <a14:m>
                  <m:oMath xmlns:m="http://schemas.openxmlformats.org/officeDocument/2006/math">
                    <m:r>
                      <a:rPr lang="en-US" sz="1800" i="1">
                        <a:effectLst/>
                        <a:latin typeface="Cambria Math" panose="02040503050406030204" pitchFamily="18" charset="0"/>
                        <a:ea typeface="Verdana" panose="020B0604030504040204" pitchFamily="34" charset="0"/>
                        <a:cs typeface="Times New Roman" panose="02020603050405020304" pitchFamily="18" charset="0"/>
                      </a:rPr>
                      <m:t>𝑑</m:t>
                    </m:r>
                    <m:sSub>
                      <m:sSubPr>
                        <m:ctrlP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𝑤</m:t>
                        </m:r>
                      </m:e>
                      <m:sub>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800" dirty="0">
                    <a:effectLst/>
                    <a:latin typeface="Calibri" panose="020F0502020204030204" pitchFamily="34" charset="0"/>
                    <a:ea typeface="Verdana" panose="020B0604030504040204" pitchFamily="34" charset="0"/>
                    <a:cs typeface="Times New Roman" panose="02020603050405020304" pitchFamily="18" charset="0"/>
                  </a:rPr>
                  <a:t> : Wiener process (Brownian motion)</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A7A09B07-045C-10E8-40BF-20486D1E27D3}"/>
                  </a:ext>
                </a:extLst>
              </p:cNvPr>
              <p:cNvSpPr txBox="1">
                <a:spLocks noRot="1" noChangeAspect="1" noMove="1" noResize="1" noEditPoints="1" noAdjustHandles="1" noChangeArrowheads="1" noChangeShapeType="1" noTextEdit="1"/>
              </p:cNvSpPr>
              <p:nvPr/>
            </p:nvSpPr>
            <p:spPr>
              <a:xfrm>
                <a:off x="3207775" y="2278358"/>
                <a:ext cx="6096982" cy="3416320"/>
              </a:xfrm>
              <a:prstGeom prst="rect">
                <a:avLst/>
              </a:prstGeom>
              <a:blipFill>
                <a:blip r:embed="rId3"/>
                <a:stretch>
                  <a:fillRect l="-800" t="-1071" b="-1964"/>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55F53825-97A0-1D11-197A-301327423C76}"/>
              </a:ext>
            </a:extLst>
          </p:cNvPr>
          <p:cNvSpPr txBox="1"/>
          <p:nvPr/>
        </p:nvSpPr>
        <p:spPr>
          <a:xfrm>
            <a:off x="1929088" y="5869858"/>
            <a:ext cx="7651463" cy="276999"/>
          </a:xfrm>
          <a:prstGeom prst="rect">
            <a:avLst/>
          </a:prstGeom>
          <a:solidFill>
            <a:srgbClr val="ED8B00"/>
          </a:solidFill>
        </p:spPr>
        <p:txBody>
          <a:bodyPr wrap="square" lIns="0" tIns="0" rIns="0" bIns="0" rtlCol="0">
            <a:spAutoFit/>
          </a:bodyPr>
          <a:lstStyle/>
          <a:p>
            <a:pPr marL="203200" indent="-203200">
              <a:spcBef>
                <a:spcPts val="600"/>
              </a:spcBef>
              <a:buSzPct val="100000"/>
              <a:buFont typeface="Arial"/>
              <a:buChar char="•"/>
            </a:pPr>
            <a:r>
              <a:rPr lang="en-US" dirty="0">
                <a:solidFill>
                  <a:srgbClr val="313131"/>
                </a:solidFill>
                <a:latin typeface="+mj-lt"/>
              </a:rPr>
              <a:t>All these parameters are time dependent and could have their own dynamic.</a:t>
            </a:r>
            <a:endParaRPr lang="en-GB" dirty="0">
              <a:solidFill>
                <a:srgbClr val="313131"/>
              </a:solidFill>
              <a:latin typeface="+mj-lt"/>
            </a:endParaRPr>
          </a:p>
        </p:txBody>
      </p:sp>
      <p:sp>
        <p:nvSpPr>
          <p:cNvPr id="13" name="Text Placeholder 12">
            <a:extLst>
              <a:ext uri="{FF2B5EF4-FFF2-40B4-BE49-F238E27FC236}">
                <a16:creationId xmlns:a16="http://schemas.microsoft.com/office/drawing/2014/main" id="{DC33A708-CA44-2F93-6081-165635D8CAD8}"/>
              </a:ext>
            </a:extLst>
          </p:cNvPr>
          <p:cNvSpPr>
            <a:spLocks noGrp="1"/>
          </p:cNvSpPr>
          <p:nvPr>
            <p:ph type="body" sz="quarter" idx="13"/>
          </p:nvPr>
        </p:nvSpPr>
        <p:spPr/>
        <p:txBody>
          <a:bodyPr/>
          <a:lstStyle/>
          <a:p>
            <a:r>
              <a:rPr lang="en-US" dirty="0"/>
              <a:t>A general family of models</a:t>
            </a:r>
            <a:endParaRPr lang="en-GB" dirty="0"/>
          </a:p>
        </p:txBody>
      </p:sp>
    </p:spTree>
    <p:extLst>
      <p:ext uri="{BB962C8B-B14F-4D97-AF65-F5344CB8AC3E}">
        <p14:creationId xmlns:p14="http://schemas.microsoft.com/office/powerpoint/2010/main" val="28513825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entagon 9"/>
          <p:cNvSpPr/>
          <p:nvPr/>
        </p:nvSpPr>
        <p:spPr>
          <a:xfrm>
            <a:off x="469900" y="4172886"/>
            <a:ext cx="2300724"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3">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accent6">
                    <a:lumMod val="50000"/>
                  </a:schemeClr>
                </a:solidFill>
                <a:effectLst/>
                <a:uLnTx/>
                <a:uFillTx/>
                <a:latin typeface="+mj-lt"/>
                <a:cs typeface="Calibri Light" panose="020F0302020204030204" pitchFamily="34" charset="0"/>
              </a:rPr>
              <a:t>CEV(Constant elasticity of Variance)</a:t>
            </a:r>
          </a:p>
        </p:txBody>
      </p:sp>
      <p:sp>
        <p:nvSpPr>
          <p:cNvPr id="37" name="Pentagon 9"/>
          <p:cNvSpPr/>
          <p:nvPr/>
        </p:nvSpPr>
        <p:spPr>
          <a:xfrm>
            <a:off x="469899" y="3280134"/>
            <a:ext cx="2300724"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6">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defTabSz="1219170">
              <a:defRPr/>
            </a:pPr>
            <a:r>
              <a:rPr lang="en-US" sz="1200" dirty="0">
                <a:solidFill>
                  <a:schemeClr val="accent6">
                    <a:lumMod val="50000"/>
                  </a:schemeClr>
                </a:solidFill>
                <a:effectLst/>
                <a:latin typeface="Calibri" panose="020F0502020204030204" pitchFamily="34" charset="0"/>
                <a:ea typeface="Verdana" panose="020B0604030504040204" pitchFamily="34" charset="0"/>
                <a:cs typeface="Times New Roman" panose="02020603050405020304" pitchFamily="18" charset="0"/>
              </a:rPr>
              <a:t>CIR (Cox-Ingersoll-Ross)</a:t>
            </a:r>
            <a:endParaRPr kumimoji="0" lang="en-US" sz="1200" b="0" i="0" u="none" strike="noStrike" kern="1200" cap="none" spc="0" normalizeH="0" baseline="0" noProof="0" dirty="0">
              <a:ln>
                <a:noFill/>
              </a:ln>
              <a:solidFill>
                <a:schemeClr val="accent6">
                  <a:lumMod val="50000"/>
                </a:schemeClr>
              </a:solidFill>
              <a:effectLst/>
              <a:uLnTx/>
              <a:uFillTx/>
              <a:latin typeface="Calibri Light" panose="020F0302020204030204" pitchFamily="34" charset="0"/>
              <a:cs typeface="Calibri Light" panose="020F0302020204030204" pitchFamily="34" charset="0"/>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p:txBody>
      </p:sp>
      <p:sp>
        <p:nvSpPr>
          <p:cNvPr id="32" name="Pentagon 9"/>
          <p:cNvSpPr/>
          <p:nvPr/>
        </p:nvSpPr>
        <p:spPr>
          <a:xfrm>
            <a:off x="469899" y="1383159"/>
            <a:ext cx="2378075"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accent6">
                    <a:lumMod val="50000"/>
                  </a:schemeClr>
                </a:solidFill>
                <a:effectLst/>
                <a:uLnTx/>
                <a:uFillTx/>
                <a:latin typeface="+mj-lt"/>
                <a:cs typeface="Calibri Light" panose="020F0302020204030204" pitchFamily="34" charset="0"/>
              </a:rPr>
              <a:t>Scaled Brownian motion</a:t>
            </a:r>
          </a:p>
        </p:txBody>
      </p:sp>
      <p:sp>
        <p:nvSpPr>
          <p:cNvPr id="35" name="Pentagon 9"/>
          <p:cNvSpPr/>
          <p:nvPr/>
        </p:nvSpPr>
        <p:spPr>
          <a:xfrm>
            <a:off x="469899" y="2350223"/>
            <a:ext cx="2300724"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6">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chemeClr val="accent6">
                    <a:lumMod val="50000"/>
                  </a:schemeClr>
                </a:solidFill>
                <a:effectLst/>
                <a:uLnTx/>
                <a:uFillTx/>
                <a:latin typeface="+mj-lt"/>
                <a:cs typeface="Calibri Light" panose="020F0302020204030204" pitchFamily="34" charset="0"/>
              </a:rPr>
              <a:t>Vasicek</a:t>
            </a:r>
            <a:endParaRPr kumimoji="0" lang="en-US" sz="1200" b="0" i="0" u="none" strike="noStrike" kern="1200" cap="none" spc="0" normalizeH="0" baseline="0" noProof="0" dirty="0">
              <a:ln>
                <a:noFill/>
              </a:ln>
              <a:solidFill>
                <a:schemeClr val="accent6">
                  <a:lumMod val="50000"/>
                </a:schemeClr>
              </a:solidFill>
              <a:effectLst/>
              <a:uLnTx/>
              <a:uFillTx/>
              <a:latin typeface="+mj-lt"/>
              <a:cs typeface="Calibri Light" panose="020F0302020204030204" pitchFamily="34" charset="0"/>
            </a:endParaRPr>
          </a:p>
        </p:txBody>
      </p:sp>
      <p:sp>
        <p:nvSpPr>
          <p:cNvPr id="82" name="Pentagon 9"/>
          <p:cNvSpPr/>
          <p:nvPr/>
        </p:nvSpPr>
        <p:spPr>
          <a:xfrm>
            <a:off x="469899" y="5102797"/>
            <a:ext cx="2378075"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5">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solidFill>
                  <a:schemeClr val="accent6">
                    <a:lumMod val="50000"/>
                  </a:schemeClr>
                </a:solidFill>
                <a:effectLst/>
                <a:latin typeface="Calibri" panose="020F0502020204030204" pitchFamily="34" charset="0"/>
                <a:ea typeface="Verdana" panose="020B0604030504040204" pitchFamily="34" charset="0"/>
                <a:cs typeface="Times New Roman" panose="02020603050405020304" pitchFamily="18" charset="0"/>
              </a:rPr>
              <a:t>three-factor model of Anderson &amp; Lund</a:t>
            </a:r>
            <a:endParaRPr kumimoji="0" lang="en-US" sz="1400" b="0" i="0" u="none" strike="noStrike" kern="1200" cap="none" spc="0" normalizeH="0" baseline="0" noProof="0" dirty="0">
              <a:ln>
                <a:noFill/>
              </a:ln>
              <a:solidFill>
                <a:schemeClr val="accent6">
                  <a:lumMod val="50000"/>
                </a:schemeClr>
              </a:solidFill>
              <a:effectLst/>
              <a:uLnTx/>
              <a:uFillTx/>
              <a:latin typeface="Calibri Light" panose="020F0302020204030204" pitchFamily="34" charset="0"/>
              <a:cs typeface="Calibri Light" panose="020F0302020204030204" pitchFamily="34" charset="0"/>
            </a:endParaRPr>
          </a:p>
        </p:txBody>
      </p:sp>
      <p:sp>
        <p:nvSpPr>
          <p:cNvPr id="4" name="Title 3"/>
          <p:cNvSpPr>
            <a:spLocks noGrp="1"/>
          </p:cNvSpPr>
          <p:nvPr>
            <p:ph type="title"/>
          </p:nvPr>
        </p:nvSpPr>
        <p:spPr/>
        <p:txBody>
          <a:bodyPr/>
          <a:lstStyle/>
          <a:p>
            <a:r>
              <a:rPr lang="en-GB" sz="2400" dirty="0">
                <a:latin typeface="Calibri Light" panose="020F0302020204030204" pitchFamily="34" charset="0"/>
              </a:rPr>
              <a:t>Classical Existing</a:t>
            </a:r>
            <a:r>
              <a:rPr lang="en-GB" sz="2400" dirty="0">
                <a:latin typeface="Calibri Light" panose="020F0302020204030204" pitchFamily="34" charset="0"/>
                <a:cs typeface="Calibri Light" panose="020F0302020204030204" pitchFamily="34" charset="0"/>
              </a:rPr>
              <a:t> Instantaneous rate models</a:t>
            </a:r>
            <a:br>
              <a:rPr lang="en-GB" sz="2400" dirty="0">
                <a:latin typeface="Calibri Light" panose="020F0302020204030204" pitchFamily="34" charset="0"/>
                <a:cs typeface="Calibri Light" panose="020F0302020204030204" pitchFamily="34" charset="0"/>
              </a:rPr>
            </a:br>
            <a:endParaRPr lang="en-GB" sz="2400" dirty="0">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31" name="Pentagon 12"/>
              <p:cNvSpPr/>
              <p:nvPr/>
            </p:nvSpPr>
            <p:spPr>
              <a:xfrm flipH="1">
                <a:off x="2468561" y="1383159"/>
                <a:ext cx="9021519"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6">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cs typeface="Calibri Light" panose="020F0302020204030204" pitchFamily="34" charset="0"/>
                            </a:rPr>
                          </m:ctrlPr>
                        </m:sSubPr>
                        <m:e>
                          <m: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cs typeface="Calibri Light" panose="020F0302020204030204" pitchFamily="34" charset="0"/>
                            </a:rPr>
                            <m:t>𝑑</m:t>
                          </m:r>
                        </m:e>
                        <m:sub>
                          <m:sSub>
                            <m:sSubPr>
                              <m:ctrlP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cs typeface="Calibri Light" panose="020F0302020204030204" pitchFamily="34" charset="0"/>
                                </a:rPr>
                              </m:ctrlPr>
                            </m:sSubPr>
                            <m:e>
                              <m: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cs typeface="Calibri Light" panose="020F0302020204030204" pitchFamily="34" charset="0"/>
                                </a:rPr>
                                <m:t>𝑟</m:t>
                              </m:r>
                            </m:e>
                            <m:sub>
                              <m: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cs typeface="Calibri Light" panose="020F0302020204030204" pitchFamily="34" charset="0"/>
                                </a:rPr>
                                <m:t>𝑡</m:t>
                              </m:r>
                            </m:sub>
                          </m:sSub>
                        </m:sub>
                      </m:sSub>
                      <m: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cs typeface="Calibri Light" panose="020F0302020204030204" pitchFamily="34" charset="0"/>
                        </a:rPr>
                        <m:t>= </m:t>
                      </m:r>
                      <m: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ea typeface="Cambria Math" panose="02040503050406030204" pitchFamily="18" charset="0"/>
                          <a:cs typeface="Calibri Light" panose="020F0302020204030204" pitchFamily="34" charset="0"/>
                        </a:rPr>
                        <m:t>𝜎</m:t>
                      </m:r>
                      <m: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ea typeface="Cambria Math" panose="02040503050406030204" pitchFamily="18" charset="0"/>
                          <a:cs typeface="Calibri Light" panose="020F0302020204030204" pitchFamily="34" charset="0"/>
                        </a:rPr>
                        <m:t>𝑑</m:t>
                      </m:r>
                      <m:sSub>
                        <m:sSubPr>
                          <m:ctrlP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ea typeface="Cambria Math" panose="02040503050406030204" pitchFamily="18" charset="0"/>
                              <a:cs typeface="Calibri Light" panose="020F0302020204030204" pitchFamily="34" charset="0"/>
                            </a:rPr>
                          </m:ctrlPr>
                        </m:sSubPr>
                        <m:e>
                          <m: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ea typeface="Cambria Math" panose="02040503050406030204" pitchFamily="18" charset="0"/>
                              <a:cs typeface="Calibri Light" panose="020F0302020204030204" pitchFamily="34" charset="0"/>
                            </a:rPr>
                            <m:t>𝑤</m:t>
                          </m:r>
                        </m:e>
                        <m:sub>
                          <m: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ea typeface="Cambria Math" panose="02040503050406030204" pitchFamily="18" charset="0"/>
                              <a:cs typeface="Calibri Light" panose="020F0302020204030204" pitchFamily="34" charset="0"/>
                            </a:rPr>
                            <m:t>𝑡</m:t>
                          </m:r>
                        </m:sub>
                      </m:sSub>
                      <m: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cs typeface="Calibri Light" panose="020F0302020204030204" pitchFamily="34" charset="0"/>
                        </a:rPr>
                        <m:t> </m:t>
                      </m:r>
                    </m:oMath>
                  </m:oMathPara>
                </a14:m>
                <a:endParaRPr kumimoji="0" lang="en-US" sz="1600" b="0" i="0" u="none" strike="noStrike" kern="1200" cap="none" spc="0" normalizeH="0" baseline="0" noProof="0" dirty="0">
                  <a:ln>
                    <a:noFill/>
                  </a:ln>
                  <a:solidFill>
                    <a:schemeClr val="accent6">
                      <a:lumMod val="50000"/>
                    </a:schemeClr>
                  </a:solidFill>
                  <a:effectLst/>
                  <a:uLnTx/>
                  <a:uFillTx/>
                  <a:latin typeface="Calibri Light" panose="020F0302020204030204" pitchFamily="34" charset="0"/>
                  <a:cs typeface="Calibri Light" panose="020F0302020204030204" pitchFamily="34" charset="0"/>
                </a:endParaRPr>
              </a:p>
            </p:txBody>
          </p:sp>
        </mc:Choice>
        <mc:Fallback xmlns="">
          <p:sp>
            <p:nvSpPr>
              <p:cNvPr id="31" name="Pentagon 12"/>
              <p:cNvSpPr>
                <a:spLocks noRot="1" noChangeAspect="1" noMove="1" noResize="1" noEditPoints="1" noAdjustHandles="1" noChangeArrowheads="1" noChangeShapeType="1" noTextEdit="1"/>
              </p:cNvSpPr>
              <p:nvPr/>
            </p:nvSpPr>
            <p:spPr>
              <a:xfrm flipH="1">
                <a:off x="2468561" y="1383159"/>
                <a:ext cx="9021519"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blipFill>
                <a:blip r:embed="rId2"/>
                <a:stretch>
                  <a:fillRect/>
                </a:stretch>
              </a:blipFill>
              <a:ln w="12700">
                <a:noFill/>
              </a:ln>
            </p:spPr>
            <p:txBody>
              <a:bodyPr/>
              <a:lstStyle/>
              <a:p>
                <a:r>
                  <a:rPr lang="en-GB">
                    <a:noFill/>
                  </a:rPr>
                  <a:t> </a:t>
                </a:r>
              </a:p>
            </p:txBody>
          </p:sp>
        </mc:Fallback>
      </mc:AlternateContent>
      <p:sp>
        <p:nvSpPr>
          <p:cNvPr id="41" name="Half Frame 40"/>
          <p:cNvSpPr/>
          <p:nvPr/>
        </p:nvSpPr>
        <p:spPr>
          <a:xfrm rot="8142470">
            <a:off x="2827100" y="1671193"/>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53565A"/>
              </a:solidFill>
              <a:effectLst/>
              <a:uLnTx/>
              <a:uFillTx/>
              <a:latin typeface="Calibri Light" panose="020F0302020204030204" pitchFamily="34" charset="0"/>
              <a:cs typeface="Calibri Light" panose="020F0302020204030204" pitchFamily="34" charset="0"/>
            </a:endParaRPr>
          </a:p>
        </p:txBody>
      </p:sp>
      <p:sp>
        <p:nvSpPr>
          <p:cNvPr id="42" name="Rectangle 41"/>
          <p:cNvSpPr/>
          <p:nvPr/>
        </p:nvSpPr>
        <p:spPr>
          <a:xfrm>
            <a:off x="3242100" y="1492101"/>
            <a:ext cx="2520525" cy="615553"/>
          </a:xfrm>
          <a:prstGeom prst="rect">
            <a:avLst/>
          </a:prstGeom>
        </p:spPr>
        <p:txBody>
          <a:bodyPr wrap="square" lIns="0" tIns="0" rIns="0" bIns="0" anchor="ctr">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40" name="Pentagon 12"/>
              <p:cNvSpPr/>
              <p:nvPr/>
            </p:nvSpPr>
            <p:spPr>
              <a:xfrm flipH="1">
                <a:off x="2468561" y="4172886"/>
                <a:ext cx="9021519"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lvl="0" algn="ctr" defTabSz="1219170">
                  <a:defRPr/>
                </a:pPr>
                <a14:m>
                  <m:oMathPara xmlns:m="http://schemas.openxmlformats.org/officeDocument/2006/math">
                    <m:oMathParaPr>
                      <m:jc m:val="centerGroup"/>
                    </m:oMathParaPr>
                    <m:oMath xmlns:m="http://schemas.openxmlformats.org/officeDocument/2006/math">
                      <m:sSub>
                        <m:sSubPr>
                          <m:ctrlPr>
                            <a:rPr lang="en-US" sz="1600" i="1" smtClean="0">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𝑑</m:t>
                          </m:r>
                        </m:e>
                        <m:sub>
                          <m:sSub>
                            <m:sSubPr>
                              <m:ctrlPr>
                                <a:rPr lang="en-US" sz="1600" i="1">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𝑟</m:t>
                              </m:r>
                            </m:e>
                            <m:sub>
                              <m:r>
                                <a:rPr lang="en-US" sz="1600" i="1">
                                  <a:solidFill>
                                    <a:srgbClr val="53565A"/>
                                  </a:solidFill>
                                  <a:latin typeface="Cambria Math" panose="02040503050406030204" pitchFamily="18" charset="0"/>
                                  <a:cs typeface="Calibri Light" panose="020F0302020204030204" pitchFamily="34" charset="0"/>
                                </a:rPr>
                                <m:t>𝑡</m:t>
                              </m:r>
                            </m:sub>
                          </m:sSub>
                        </m:sub>
                      </m:sSub>
                      <m:r>
                        <a:rPr lang="en-US" sz="1600" i="1">
                          <a:solidFill>
                            <a:srgbClr val="53565A"/>
                          </a:solidFill>
                          <a:latin typeface="Cambria Math" panose="02040503050406030204" pitchFamily="18" charset="0"/>
                          <a:cs typeface="Calibri Light" panose="020F0302020204030204" pitchFamily="34" charset="0"/>
                        </a:rPr>
                        <m:t>=</m:t>
                      </m:r>
                      <m:r>
                        <a:rPr lang="en-US" sz="1600" i="1">
                          <a:solidFill>
                            <a:srgbClr val="53565A"/>
                          </a:solidFill>
                          <a:latin typeface="Cambria Math" panose="02040503050406030204" pitchFamily="18" charset="0"/>
                          <a:cs typeface="Calibri Light" panose="020F0302020204030204" pitchFamily="34" charset="0"/>
                        </a:rPr>
                        <m:t>𝐾</m:t>
                      </m:r>
                      <m:d>
                        <m:dPr>
                          <m:ctrlPr>
                            <a:rPr lang="en-US" sz="1600" i="1">
                              <a:solidFill>
                                <a:srgbClr val="53565A"/>
                              </a:solidFill>
                              <a:latin typeface="Cambria Math" panose="02040503050406030204" pitchFamily="18" charset="0"/>
                              <a:cs typeface="Calibri Light" panose="020F0302020204030204" pitchFamily="34" charset="0"/>
                            </a:rPr>
                          </m:ctrlPr>
                        </m:dPr>
                        <m:e>
                          <m:r>
                            <a:rPr lang="en-US" sz="1600" i="1">
                              <a:solidFill>
                                <a:srgbClr val="53565A"/>
                              </a:solidFill>
                              <a:latin typeface="Cambria Math" panose="02040503050406030204" pitchFamily="18" charset="0"/>
                              <a:cs typeface="Calibri Light" panose="020F0302020204030204" pitchFamily="34" charset="0"/>
                            </a:rPr>
                            <m:t>𝑚</m:t>
                          </m:r>
                          <m:r>
                            <a:rPr lang="en-US" sz="1600" i="1">
                              <a:solidFill>
                                <a:srgbClr val="53565A"/>
                              </a:solidFill>
                              <a:latin typeface="Cambria Math" panose="02040503050406030204" pitchFamily="18" charset="0"/>
                              <a:cs typeface="Calibri Light" panose="020F0302020204030204" pitchFamily="34" charset="0"/>
                            </a:rPr>
                            <m:t> −</m:t>
                          </m:r>
                          <m:sSub>
                            <m:sSubPr>
                              <m:ctrlPr>
                                <a:rPr lang="en-US" sz="1600" i="1">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𝑟</m:t>
                              </m:r>
                            </m:e>
                            <m:sub>
                              <m:r>
                                <a:rPr lang="en-US" sz="1600" i="1">
                                  <a:solidFill>
                                    <a:srgbClr val="53565A"/>
                                  </a:solidFill>
                                  <a:latin typeface="Cambria Math" panose="02040503050406030204" pitchFamily="18" charset="0"/>
                                  <a:cs typeface="Calibri Light" panose="020F0302020204030204" pitchFamily="34" charset="0"/>
                                </a:rPr>
                                <m:t>𝑡</m:t>
                              </m:r>
                            </m:sub>
                          </m:sSub>
                        </m:e>
                      </m:d>
                      <m:r>
                        <a:rPr lang="en-US" sz="1600" i="1">
                          <a:solidFill>
                            <a:srgbClr val="53565A"/>
                          </a:solidFill>
                          <a:latin typeface="Cambria Math" panose="02040503050406030204" pitchFamily="18" charset="0"/>
                          <a:cs typeface="Calibri Light" panose="020F0302020204030204" pitchFamily="34" charset="0"/>
                        </a:rPr>
                        <m:t>𝑑𝑡</m:t>
                      </m:r>
                      <m:r>
                        <a:rPr lang="en-US" sz="1600" i="1">
                          <a:solidFill>
                            <a:srgbClr val="53565A"/>
                          </a:solidFill>
                          <a:latin typeface="Cambria Math" panose="02040503050406030204" pitchFamily="18" charset="0"/>
                          <a:cs typeface="Calibri Light" panose="020F0302020204030204" pitchFamily="34" charset="0"/>
                        </a:rPr>
                        <m:t>+ </m:t>
                      </m:r>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𝜎</m:t>
                      </m:r>
                      <m:sSup>
                        <m:sSup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pPr>
                        <m:e>
                          <m:d>
                            <m:dPr>
                              <m:begChr m:val="|"/>
                              <m:endChr m:val="|"/>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dPr>
                            <m:e>
                              <m:sSub>
                                <m:sSub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𝑟</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e>
                          </m:d>
                        </m:e>
                        <m:sup>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𝛾</m:t>
                          </m:r>
                        </m:sup>
                      </m:sSup>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𝑑</m:t>
                      </m:r>
                      <m:sSub>
                        <m:sSubPr>
                          <m:ctrlP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𝑤</m:t>
                          </m:r>
                        </m:e>
                        <m:sub>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oMath>
                  </m:oMathPara>
                </a14:m>
                <a:endPar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p:txBody>
          </p:sp>
        </mc:Choice>
        <mc:Fallback xmlns="">
          <p:sp>
            <p:nvSpPr>
              <p:cNvPr id="40" name="Pentagon 12"/>
              <p:cNvSpPr>
                <a:spLocks noRot="1" noChangeAspect="1" noMove="1" noResize="1" noEditPoints="1" noAdjustHandles="1" noChangeArrowheads="1" noChangeShapeType="1" noTextEdit="1"/>
              </p:cNvSpPr>
              <p:nvPr/>
            </p:nvSpPr>
            <p:spPr>
              <a:xfrm flipH="1">
                <a:off x="2468561" y="4172886"/>
                <a:ext cx="9021519"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blipFill>
                <a:blip r:embed="rId3"/>
                <a:stretch>
                  <a:fillRect/>
                </a:stretch>
              </a:blipFill>
              <a:ln w="12700">
                <a:noFill/>
              </a:ln>
            </p:spPr>
            <p:txBody>
              <a:bodyPr/>
              <a:lstStyle/>
              <a:p>
                <a:r>
                  <a:rPr lang="en-GB">
                    <a:noFill/>
                  </a:rPr>
                  <a:t> </a:t>
                </a:r>
              </a:p>
            </p:txBody>
          </p:sp>
        </mc:Fallback>
      </mc:AlternateContent>
      <p:sp>
        <p:nvSpPr>
          <p:cNvPr id="49" name="Half Frame 48"/>
          <p:cNvSpPr/>
          <p:nvPr/>
        </p:nvSpPr>
        <p:spPr>
          <a:xfrm rot="8142470">
            <a:off x="2827100" y="4460920"/>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36" name="Pentagon 12"/>
              <p:cNvSpPr/>
              <p:nvPr/>
            </p:nvSpPr>
            <p:spPr>
              <a:xfrm flipH="1">
                <a:off x="2468559" y="2313068"/>
                <a:ext cx="9021521"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lvl="0" algn="ctr" defTabSz="1219170">
                  <a:defRPr/>
                </a:pPr>
                <a14:m>
                  <m:oMath xmlns:m="http://schemas.openxmlformats.org/officeDocument/2006/math">
                    <m:sSub>
                      <m:sSubPr>
                        <m:ctrlP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ctrlPr>
                      </m:sSubPr>
                      <m:e>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𝑑</m:t>
                        </m:r>
                      </m:e>
                      <m:sub>
                        <m:sSub>
                          <m:sSubPr>
                            <m:ctrlP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ctrlPr>
                          </m:sSubPr>
                          <m:e>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𝑟</m:t>
                            </m:r>
                          </m:e>
                          <m:sub>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𝑡</m:t>
                            </m:r>
                          </m:sub>
                        </m:sSub>
                      </m:sub>
                    </m:sSub>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m:t>
                    </m:r>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𝐾</m:t>
                    </m:r>
                    <m:d>
                      <m:dPr>
                        <m:ctrlP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ctrlPr>
                      </m:dPr>
                      <m:e>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𝑚</m:t>
                        </m:r>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 −</m:t>
                        </m:r>
                        <m:sSub>
                          <m:sSubPr>
                            <m:ctrlP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ctrlPr>
                          </m:sSubPr>
                          <m:e>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𝑟</m:t>
                            </m:r>
                          </m:e>
                          <m:sub>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𝑡</m:t>
                            </m:r>
                          </m:sub>
                        </m:sSub>
                      </m:e>
                    </m:d>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𝑑𝑡</m:t>
                    </m:r>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 </m:t>
                    </m:r>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ea typeface="Cambria Math" panose="02040503050406030204" pitchFamily="18" charset="0"/>
                        <a:cs typeface="Calibri Light" panose="020F0302020204030204" pitchFamily="34" charset="0"/>
                      </a:rPr>
                      <m:t>𝜎</m:t>
                    </m:r>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ea typeface="Cambria Math" panose="02040503050406030204" pitchFamily="18" charset="0"/>
                        <a:cs typeface="Calibri Light" panose="020F0302020204030204" pitchFamily="34" charset="0"/>
                      </a:rPr>
                      <m:t>𝑑</m:t>
                    </m:r>
                    <m:sSub>
                      <m:sSubPr>
                        <m:ctrlP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ea typeface="Cambria Math" panose="02040503050406030204" pitchFamily="18" charset="0"/>
                            <a:cs typeface="Calibri Light" panose="020F0302020204030204" pitchFamily="34" charset="0"/>
                          </a:rPr>
                        </m:ctrlPr>
                      </m:sSubPr>
                      <m:e>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ea typeface="Cambria Math" panose="02040503050406030204" pitchFamily="18" charset="0"/>
                            <a:cs typeface="Calibri Light" panose="020F0302020204030204" pitchFamily="34" charset="0"/>
                          </a:rPr>
                          <m:t>𝑤</m:t>
                        </m:r>
                      </m:e>
                      <m:sub>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ea typeface="Cambria Math" panose="02040503050406030204" pitchFamily="18" charset="0"/>
                            <a:cs typeface="Calibri Light" panose="020F0302020204030204" pitchFamily="34" charset="0"/>
                          </a:rPr>
                          <m:t>𝑡</m:t>
                        </m:r>
                      </m:sub>
                    </m:sSub>
                  </m:oMath>
                </a14:m>
                <a:r>
                  <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rPr>
                  <a:t> </a:t>
                </a:r>
              </a:p>
            </p:txBody>
          </p:sp>
        </mc:Choice>
        <mc:Fallback xmlns="">
          <p:sp>
            <p:nvSpPr>
              <p:cNvPr id="36" name="Pentagon 12"/>
              <p:cNvSpPr>
                <a:spLocks noRot="1" noChangeAspect="1" noMove="1" noResize="1" noEditPoints="1" noAdjustHandles="1" noChangeArrowheads="1" noChangeShapeType="1" noTextEdit="1"/>
              </p:cNvSpPr>
              <p:nvPr/>
            </p:nvSpPr>
            <p:spPr>
              <a:xfrm flipH="1">
                <a:off x="2468559" y="2313068"/>
                <a:ext cx="9021521"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blipFill>
                <a:blip r:embed="rId4"/>
                <a:stretch>
                  <a:fillRect/>
                </a:stretch>
              </a:blipFill>
              <a:ln w="12700">
                <a:noFill/>
              </a:ln>
            </p:spPr>
            <p:txBody>
              <a:bodyPr/>
              <a:lstStyle/>
              <a:p>
                <a:r>
                  <a:rPr lang="en-GB">
                    <a:noFill/>
                  </a:rPr>
                  <a:t> </a:t>
                </a:r>
              </a:p>
            </p:txBody>
          </p:sp>
        </mc:Fallback>
      </mc:AlternateContent>
      <p:sp>
        <p:nvSpPr>
          <p:cNvPr id="45" name="Half Frame 44"/>
          <p:cNvSpPr/>
          <p:nvPr/>
        </p:nvSpPr>
        <p:spPr>
          <a:xfrm rot="8142470">
            <a:off x="2827100" y="2601102"/>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p:txBody>
      </p:sp>
      <p:sp>
        <p:nvSpPr>
          <p:cNvPr id="46" name="Rectangle 45"/>
          <p:cNvSpPr/>
          <p:nvPr/>
        </p:nvSpPr>
        <p:spPr>
          <a:xfrm>
            <a:off x="3242099" y="2422010"/>
            <a:ext cx="2843167" cy="615553"/>
          </a:xfrm>
          <a:prstGeom prst="rect">
            <a:avLst/>
          </a:prstGeom>
        </p:spPr>
        <p:txBody>
          <a:bodyPr wrap="square" lIns="0" tIns="0" rIns="0" bIns="0" anchor="ctr">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D_</a:t>
            </a:r>
          </a:p>
        </p:txBody>
      </p:sp>
      <mc:AlternateContent xmlns:mc="http://schemas.openxmlformats.org/markup-compatibility/2006" xmlns:a14="http://schemas.microsoft.com/office/drawing/2010/main">
        <mc:Choice Requires="a14">
          <p:sp>
            <p:nvSpPr>
              <p:cNvPr id="38" name="Pentagon 12"/>
              <p:cNvSpPr/>
              <p:nvPr/>
            </p:nvSpPr>
            <p:spPr>
              <a:xfrm flipH="1">
                <a:off x="2468562" y="3280135"/>
                <a:ext cx="9021520"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4">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lvl="0" algn="ctr" defTabSz="1219170">
                  <a:defRPr/>
                </a:pPr>
                <a14:m>
                  <m:oMathPara xmlns:m="http://schemas.openxmlformats.org/officeDocument/2006/math">
                    <m:oMathParaPr>
                      <m:jc m:val="centerGroup"/>
                    </m:oMathParaPr>
                    <m:oMath xmlns:m="http://schemas.openxmlformats.org/officeDocument/2006/math">
                      <m:sSub>
                        <m:sSubPr>
                          <m:ctrlPr>
                            <a:rPr lang="en-US" sz="1600" i="1" smtClean="0">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𝑑</m:t>
                          </m:r>
                        </m:e>
                        <m:sub>
                          <m:sSub>
                            <m:sSubPr>
                              <m:ctrlPr>
                                <a:rPr lang="en-US" sz="1600" i="1">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𝑟</m:t>
                              </m:r>
                            </m:e>
                            <m:sub>
                              <m:r>
                                <a:rPr lang="en-US" sz="1600" i="1">
                                  <a:solidFill>
                                    <a:srgbClr val="53565A"/>
                                  </a:solidFill>
                                  <a:latin typeface="Cambria Math" panose="02040503050406030204" pitchFamily="18" charset="0"/>
                                  <a:cs typeface="Calibri Light" panose="020F0302020204030204" pitchFamily="34" charset="0"/>
                                </a:rPr>
                                <m:t>𝑡</m:t>
                              </m:r>
                            </m:sub>
                          </m:sSub>
                        </m:sub>
                      </m:sSub>
                      <m:r>
                        <a:rPr lang="en-US" sz="1600" i="1">
                          <a:solidFill>
                            <a:srgbClr val="53565A"/>
                          </a:solidFill>
                          <a:latin typeface="Cambria Math" panose="02040503050406030204" pitchFamily="18" charset="0"/>
                          <a:cs typeface="Calibri Light" panose="020F0302020204030204" pitchFamily="34" charset="0"/>
                        </a:rPr>
                        <m:t>=</m:t>
                      </m:r>
                      <m:r>
                        <a:rPr lang="en-US" sz="1600" i="1">
                          <a:solidFill>
                            <a:srgbClr val="53565A"/>
                          </a:solidFill>
                          <a:latin typeface="Cambria Math" panose="02040503050406030204" pitchFamily="18" charset="0"/>
                          <a:cs typeface="Calibri Light" panose="020F0302020204030204" pitchFamily="34" charset="0"/>
                        </a:rPr>
                        <m:t>𝐾</m:t>
                      </m:r>
                      <m:d>
                        <m:dPr>
                          <m:ctrlPr>
                            <a:rPr lang="en-US" sz="1600" i="1">
                              <a:solidFill>
                                <a:srgbClr val="53565A"/>
                              </a:solidFill>
                              <a:latin typeface="Cambria Math" panose="02040503050406030204" pitchFamily="18" charset="0"/>
                              <a:cs typeface="Calibri Light" panose="020F0302020204030204" pitchFamily="34" charset="0"/>
                            </a:rPr>
                          </m:ctrlPr>
                        </m:dPr>
                        <m:e>
                          <m:r>
                            <a:rPr lang="en-US" sz="1600" i="1">
                              <a:solidFill>
                                <a:srgbClr val="53565A"/>
                              </a:solidFill>
                              <a:latin typeface="Cambria Math" panose="02040503050406030204" pitchFamily="18" charset="0"/>
                              <a:cs typeface="Calibri Light" panose="020F0302020204030204" pitchFamily="34" charset="0"/>
                            </a:rPr>
                            <m:t>𝑚</m:t>
                          </m:r>
                          <m:r>
                            <a:rPr lang="en-US" sz="1600" i="1">
                              <a:solidFill>
                                <a:srgbClr val="53565A"/>
                              </a:solidFill>
                              <a:latin typeface="Cambria Math" panose="02040503050406030204" pitchFamily="18" charset="0"/>
                              <a:cs typeface="Calibri Light" panose="020F0302020204030204" pitchFamily="34" charset="0"/>
                            </a:rPr>
                            <m:t> −</m:t>
                          </m:r>
                          <m:sSub>
                            <m:sSubPr>
                              <m:ctrlPr>
                                <a:rPr lang="en-US" sz="1600" i="1">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𝑟</m:t>
                              </m:r>
                            </m:e>
                            <m:sub>
                              <m:r>
                                <a:rPr lang="en-US" sz="1600" i="1">
                                  <a:solidFill>
                                    <a:srgbClr val="53565A"/>
                                  </a:solidFill>
                                  <a:latin typeface="Cambria Math" panose="02040503050406030204" pitchFamily="18" charset="0"/>
                                  <a:cs typeface="Calibri Light" panose="020F0302020204030204" pitchFamily="34" charset="0"/>
                                </a:rPr>
                                <m:t>𝑡</m:t>
                              </m:r>
                            </m:sub>
                          </m:sSub>
                        </m:e>
                      </m:d>
                      <m:r>
                        <a:rPr lang="en-US" sz="1600" i="1">
                          <a:solidFill>
                            <a:srgbClr val="53565A"/>
                          </a:solidFill>
                          <a:latin typeface="Cambria Math" panose="02040503050406030204" pitchFamily="18" charset="0"/>
                          <a:cs typeface="Calibri Light" panose="020F0302020204030204" pitchFamily="34" charset="0"/>
                        </a:rPr>
                        <m:t>𝑑𝑡</m:t>
                      </m:r>
                      <m:r>
                        <a:rPr lang="en-US" sz="1600" i="1">
                          <a:solidFill>
                            <a:srgbClr val="53565A"/>
                          </a:solidFill>
                          <a:latin typeface="Cambria Math" panose="02040503050406030204" pitchFamily="18" charset="0"/>
                          <a:cs typeface="Calibri Light" panose="020F0302020204030204" pitchFamily="34" charset="0"/>
                        </a:rPr>
                        <m:t>+ </m:t>
                      </m:r>
                      <m:r>
                        <a:rPr lang="en-US" sz="160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𝜎</m:t>
                      </m:r>
                      <m:sSup>
                        <m:sSup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pPr>
                        <m:e>
                          <m:d>
                            <m:dPr>
                              <m:begChr m:val="|"/>
                              <m:endChr m:val="|"/>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dPr>
                            <m:e>
                              <m:sSub>
                                <m:sSub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𝑟</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e>
                          </m:d>
                        </m:e>
                        <m:sup>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0.5</m:t>
                          </m:r>
                        </m:sup>
                      </m:sSup>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𝑑</m:t>
                      </m:r>
                      <m:sSub>
                        <m:sSubPr>
                          <m:ctrlP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𝑤</m:t>
                          </m:r>
                        </m:e>
                        <m:sub>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oMath>
                  </m:oMathPara>
                </a14:m>
                <a:endPar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p:txBody>
          </p:sp>
        </mc:Choice>
        <mc:Fallback xmlns="">
          <p:sp>
            <p:nvSpPr>
              <p:cNvPr id="38" name="Pentagon 12"/>
              <p:cNvSpPr>
                <a:spLocks noRot="1" noChangeAspect="1" noMove="1" noResize="1" noEditPoints="1" noAdjustHandles="1" noChangeArrowheads="1" noChangeShapeType="1" noTextEdit="1"/>
              </p:cNvSpPr>
              <p:nvPr/>
            </p:nvSpPr>
            <p:spPr>
              <a:xfrm flipH="1">
                <a:off x="2468562" y="3280135"/>
                <a:ext cx="9021520"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blipFill>
                <a:blip r:embed="rId5"/>
                <a:stretch>
                  <a:fillRect/>
                </a:stretch>
              </a:blipFill>
              <a:ln w="12700">
                <a:noFill/>
              </a:ln>
            </p:spPr>
            <p:txBody>
              <a:bodyPr/>
              <a:lstStyle/>
              <a:p>
                <a:r>
                  <a:rPr lang="en-GB">
                    <a:noFill/>
                  </a:rPr>
                  <a:t> </a:t>
                </a:r>
              </a:p>
            </p:txBody>
          </p:sp>
        </mc:Fallback>
      </mc:AlternateContent>
      <p:sp>
        <p:nvSpPr>
          <p:cNvPr id="47" name="Half Frame 46"/>
          <p:cNvSpPr/>
          <p:nvPr/>
        </p:nvSpPr>
        <p:spPr>
          <a:xfrm rot="8142470">
            <a:off x="2827100" y="3531011"/>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83" name="Pentagon 12"/>
              <p:cNvSpPr/>
              <p:nvPr/>
            </p:nvSpPr>
            <p:spPr>
              <a:xfrm flipH="1">
                <a:off x="2468561" y="5102797"/>
                <a:ext cx="9021519"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rgbClr val="E3E48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lvl="0" algn="ctr" defTabSz="1219170">
                  <a:defRPr/>
                </a:pPr>
                <a14:m>
                  <m:oMathPara xmlns:m="http://schemas.openxmlformats.org/officeDocument/2006/math">
                    <m:oMathParaPr>
                      <m:jc m:val="centerGroup"/>
                    </m:oMathParaPr>
                    <m:oMath xmlns:m="http://schemas.openxmlformats.org/officeDocument/2006/math">
                      <m:sSub>
                        <m:sSubPr>
                          <m:ctrlPr>
                            <a:rPr lang="en-US" sz="1600" i="1" smtClean="0">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𝑑</m:t>
                          </m:r>
                        </m:e>
                        <m:sub>
                          <m:sSub>
                            <m:sSubPr>
                              <m:ctrlPr>
                                <a:rPr lang="en-US" sz="1600" i="1">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𝑟</m:t>
                              </m:r>
                            </m:e>
                            <m:sub>
                              <m:r>
                                <a:rPr lang="en-US" sz="1600" i="1">
                                  <a:solidFill>
                                    <a:srgbClr val="53565A"/>
                                  </a:solidFill>
                                  <a:latin typeface="Cambria Math" panose="02040503050406030204" pitchFamily="18" charset="0"/>
                                  <a:cs typeface="Calibri Light" panose="020F0302020204030204" pitchFamily="34" charset="0"/>
                                </a:rPr>
                                <m:t>𝑡</m:t>
                              </m:r>
                            </m:sub>
                          </m:sSub>
                        </m:sub>
                      </m:sSub>
                      <m:r>
                        <a:rPr lang="en-US" sz="1600" i="1">
                          <a:solidFill>
                            <a:srgbClr val="53565A"/>
                          </a:solidFill>
                          <a:latin typeface="Cambria Math" panose="02040503050406030204" pitchFamily="18" charset="0"/>
                          <a:cs typeface="Calibri Light" panose="020F0302020204030204" pitchFamily="34" charset="0"/>
                        </a:rPr>
                        <m:t>=</m:t>
                      </m:r>
                      <m:sSub>
                        <m:sSubPr>
                          <m:ctrlPr>
                            <a:rPr lang="en-US" sz="1600" b="0" i="1" smtClean="0">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𝐾</m:t>
                          </m:r>
                        </m:e>
                        <m:sub>
                          <m:r>
                            <a:rPr lang="en-US" sz="1600" b="0" i="1" smtClean="0">
                              <a:solidFill>
                                <a:srgbClr val="53565A"/>
                              </a:solidFill>
                              <a:latin typeface="Cambria Math" panose="02040503050406030204" pitchFamily="18" charset="0"/>
                              <a:cs typeface="Calibri Light" panose="020F0302020204030204" pitchFamily="34" charset="0"/>
                            </a:rPr>
                            <m:t>1</m:t>
                          </m:r>
                        </m:sub>
                      </m:sSub>
                      <m:d>
                        <m:dPr>
                          <m:ctrlPr>
                            <a:rPr lang="en-US" sz="1600" i="1">
                              <a:solidFill>
                                <a:srgbClr val="53565A"/>
                              </a:solidFill>
                              <a:latin typeface="Cambria Math" panose="02040503050406030204" pitchFamily="18" charset="0"/>
                              <a:cs typeface="Calibri Light" panose="020F0302020204030204" pitchFamily="34" charset="0"/>
                            </a:rPr>
                          </m:ctrlPr>
                        </m:dPr>
                        <m:e>
                          <m:sSub>
                            <m:sSubPr>
                              <m:ctrlPr>
                                <a:rPr lang="en-US" sz="1600" b="0" i="1" smtClean="0">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𝑚</m:t>
                              </m:r>
                            </m:e>
                            <m:sub>
                              <m:r>
                                <a:rPr lang="en-US" sz="1600" b="0" i="1" smtClean="0">
                                  <a:solidFill>
                                    <a:srgbClr val="53565A"/>
                                  </a:solidFill>
                                  <a:latin typeface="Cambria Math" panose="02040503050406030204" pitchFamily="18" charset="0"/>
                                  <a:cs typeface="Calibri Light" panose="020F0302020204030204" pitchFamily="34" charset="0"/>
                                </a:rPr>
                                <m:t>𝑡</m:t>
                              </m:r>
                            </m:sub>
                          </m:sSub>
                          <m:r>
                            <a:rPr lang="en-US" sz="1600" i="1">
                              <a:solidFill>
                                <a:srgbClr val="53565A"/>
                              </a:solidFill>
                              <a:latin typeface="Cambria Math" panose="02040503050406030204" pitchFamily="18" charset="0"/>
                              <a:cs typeface="Calibri Light" panose="020F0302020204030204" pitchFamily="34" charset="0"/>
                            </a:rPr>
                            <m:t> −</m:t>
                          </m:r>
                          <m:sSub>
                            <m:sSubPr>
                              <m:ctrlPr>
                                <a:rPr lang="en-US" sz="1600" i="1">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𝑟</m:t>
                              </m:r>
                            </m:e>
                            <m:sub>
                              <m:r>
                                <a:rPr lang="en-US" sz="1600" i="1">
                                  <a:solidFill>
                                    <a:srgbClr val="53565A"/>
                                  </a:solidFill>
                                  <a:latin typeface="Cambria Math" panose="02040503050406030204" pitchFamily="18" charset="0"/>
                                  <a:cs typeface="Calibri Light" panose="020F0302020204030204" pitchFamily="34" charset="0"/>
                                </a:rPr>
                                <m:t>𝑡</m:t>
                              </m:r>
                            </m:sub>
                          </m:sSub>
                        </m:e>
                      </m:d>
                      <m:r>
                        <a:rPr lang="en-US" sz="1600" i="1">
                          <a:solidFill>
                            <a:srgbClr val="53565A"/>
                          </a:solidFill>
                          <a:latin typeface="Cambria Math" panose="02040503050406030204" pitchFamily="18" charset="0"/>
                          <a:cs typeface="Calibri Light" panose="020F0302020204030204" pitchFamily="34" charset="0"/>
                        </a:rPr>
                        <m:t>𝑑𝑡</m:t>
                      </m:r>
                      <m:r>
                        <a:rPr lang="en-US" sz="1600" i="1">
                          <a:solidFill>
                            <a:srgbClr val="53565A"/>
                          </a:solidFill>
                          <a:latin typeface="Cambria Math" panose="02040503050406030204" pitchFamily="18" charset="0"/>
                          <a:cs typeface="Calibri Light" panose="020F0302020204030204" pitchFamily="34" charset="0"/>
                        </a:rPr>
                        <m:t>+</m:t>
                      </m:r>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𝜎</m:t>
                      </m:r>
                      <m:sSup>
                        <m:sSup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pPr>
                        <m:e>
                          <m:d>
                            <m:dPr>
                              <m:begChr m:val="|"/>
                              <m:endChr m:val="|"/>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dPr>
                            <m:e>
                              <m:sSub>
                                <m:sSub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𝑟</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e>
                          </m:d>
                        </m:e>
                        <m:sup>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𝛾</m:t>
                          </m:r>
                        </m:sup>
                      </m:sSup>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𝑑</m:t>
                      </m:r>
                      <m:sSub>
                        <m:sSubPr>
                          <m:ctrlP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𝑤</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1,</m:t>
                          </m:r>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oMath>
                  </m:oMathPara>
                </a14:m>
                <a:endPar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a:p>
                <a:pPr lvl="0" algn="ctr" defTabSz="1219170">
                  <a:defRPr/>
                </a:pPr>
                <a14:m>
                  <m:oMathPara xmlns:m="http://schemas.openxmlformats.org/officeDocument/2006/math">
                    <m:oMathParaPr>
                      <m:jc m:val="centerGroup"/>
                    </m:oMathParaPr>
                    <m:oMath xmlns:m="http://schemas.openxmlformats.org/officeDocument/2006/math">
                      <m:sSub>
                        <m:sSubPr>
                          <m:ctrlPr>
                            <a:rPr lang="en-US" sz="1600" i="1" smtClean="0">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𝑑</m:t>
                          </m:r>
                        </m:e>
                        <m:sub>
                          <m:func>
                            <m:funcPr>
                              <m:ctrlPr>
                                <a:rPr lang="en-US" sz="1600" i="1" smtClean="0">
                                  <a:solidFill>
                                    <a:srgbClr val="53565A"/>
                                  </a:solidFill>
                                  <a:latin typeface="Cambria Math" panose="02040503050406030204" pitchFamily="18" charset="0"/>
                                  <a:cs typeface="Calibri Light" panose="020F0302020204030204" pitchFamily="34" charset="0"/>
                                </a:rPr>
                              </m:ctrlPr>
                            </m:funcPr>
                            <m:fName>
                              <m:r>
                                <m:rPr>
                                  <m:sty m:val="p"/>
                                </m:rPr>
                                <a:rPr lang="en-US" sz="1600" i="0" smtClean="0">
                                  <a:solidFill>
                                    <a:srgbClr val="53565A"/>
                                  </a:solidFill>
                                  <a:latin typeface="Cambria Math" panose="02040503050406030204" pitchFamily="18" charset="0"/>
                                  <a:cs typeface="Calibri Light" panose="020F0302020204030204" pitchFamily="34" charset="0"/>
                                </a:rPr>
                                <m:t>log</m:t>
                              </m:r>
                            </m:fName>
                            <m:e>
                              <m:sSubSup>
                                <m:sSubSup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SupPr>
                                <m:e>
                                  <m:r>
                                    <a:rPr lang="en-US" sz="160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𝜎</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up>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2</m:t>
                                  </m:r>
                                </m:sup>
                              </m:sSubSup>
                            </m:e>
                          </m:func>
                        </m:sub>
                      </m:sSub>
                      <m:r>
                        <a:rPr lang="en-US" sz="1600" i="1">
                          <a:solidFill>
                            <a:srgbClr val="53565A"/>
                          </a:solidFill>
                          <a:latin typeface="Cambria Math" panose="02040503050406030204" pitchFamily="18" charset="0"/>
                          <a:cs typeface="Calibri Light" panose="020F0302020204030204" pitchFamily="34" charset="0"/>
                        </a:rPr>
                        <m:t>=</m:t>
                      </m:r>
                      <m:sSub>
                        <m:sSubPr>
                          <m:ctrlPr>
                            <a:rPr lang="en-US" sz="1600" b="0" i="1" smtClean="0">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𝐾</m:t>
                          </m:r>
                        </m:e>
                        <m:sub>
                          <m:r>
                            <a:rPr lang="en-US" sz="1600" b="0" i="1" smtClean="0">
                              <a:solidFill>
                                <a:srgbClr val="53565A"/>
                              </a:solidFill>
                              <a:latin typeface="Cambria Math" panose="02040503050406030204" pitchFamily="18" charset="0"/>
                              <a:cs typeface="Calibri Light" panose="020F0302020204030204" pitchFamily="34" charset="0"/>
                            </a:rPr>
                            <m:t>2</m:t>
                          </m:r>
                        </m:sub>
                      </m:sSub>
                      <m:d>
                        <m:dPr>
                          <m:ctrlPr>
                            <a:rPr lang="en-US" sz="1600" i="1">
                              <a:solidFill>
                                <a:srgbClr val="53565A"/>
                              </a:solidFill>
                              <a:latin typeface="Cambria Math" panose="02040503050406030204" pitchFamily="18" charset="0"/>
                              <a:cs typeface="Calibri Light" panose="020F0302020204030204" pitchFamily="34" charset="0"/>
                            </a:rPr>
                          </m:ctrlPr>
                        </m:dPr>
                        <m:e>
                          <m:r>
                            <a:rPr lang="en-US" sz="160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𝛼</m:t>
                          </m:r>
                          <m:r>
                            <a:rPr lang="en-US" sz="1600" i="1">
                              <a:solidFill>
                                <a:srgbClr val="53565A"/>
                              </a:solidFill>
                              <a:latin typeface="Cambria Math" panose="02040503050406030204" pitchFamily="18" charset="0"/>
                              <a:cs typeface="Calibri Light" panose="020F0302020204030204" pitchFamily="34" charset="0"/>
                            </a:rPr>
                            <m:t> −</m:t>
                          </m:r>
                          <m:func>
                            <m:funcPr>
                              <m:ctrlPr>
                                <a:rPr lang="en-US" sz="1600" i="1">
                                  <a:solidFill>
                                    <a:srgbClr val="53565A"/>
                                  </a:solidFill>
                                  <a:latin typeface="Cambria Math" panose="02040503050406030204" pitchFamily="18" charset="0"/>
                                  <a:cs typeface="Calibri Light" panose="020F0302020204030204" pitchFamily="34" charset="0"/>
                                </a:rPr>
                              </m:ctrlPr>
                            </m:funcPr>
                            <m:fName>
                              <m:r>
                                <m:rPr>
                                  <m:sty m:val="p"/>
                                </m:rPr>
                                <a:rPr lang="en-US" sz="1600">
                                  <a:solidFill>
                                    <a:srgbClr val="53565A"/>
                                  </a:solidFill>
                                  <a:latin typeface="Cambria Math" panose="02040503050406030204" pitchFamily="18" charset="0"/>
                                  <a:cs typeface="Calibri Light" panose="020F0302020204030204" pitchFamily="34" charset="0"/>
                                </a:rPr>
                                <m:t>log</m:t>
                              </m:r>
                            </m:fName>
                            <m:e>
                              <m:sSubSup>
                                <m:sSubSupPr>
                                  <m:ctrlP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SupPr>
                                <m:e>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𝜎</m:t>
                                  </m:r>
                                </m:e>
                                <m:sub>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up>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2</m:t>
                                  </m:r>
                                </m:sup>
                              </m:sSubSup>
                            </m:e>
                          </m:func>
                        </m:e>
                      </m:d>
                      <m:r>
                        <a:rPr lang="en-US" sz="1600" i="1">
                          <a:solidFill>
                            <a:srgbClr val="53565A"/>
                          </a:solidFill>
                          <a:latin typeface="Cambria Math" panose="02040503050406030204" pitchFamily="18" charset="0"/>
                          <a:cs typeface="Calibri Light" panose="020F0302020204030204" pitchFamily="34" charset="0"/>
                        </a:rPr>
                        <m:t>𝑑𝑡</m:t>
                      </m:r>
                      <m:r>
                        <a:rPr lang="en-US" sz="1600" i="1">
                          <a:solidFill>
                            <a:srgbClr val="53565A"/>
                          </a:solidFill>
                          <a:latin typeface="Cambria Math" panose="02040503050406030204" pitchFamily="18" charset="0"/>
                          <a:cs typeface="Calibri Light" panose="020F0302020204030204" pitchFamily="34" charset="0"/>
                        </a:rPr>
                        <m:t>+ </m:t>
                      </m:r>
                      <m:sSub>
                        <m:sSub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𝜀</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1</m:t>
                          </m:r>
                        </m:sub>
                      </m:sSub>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𝑑</m:t>
                      </m:r>
                      <m:sSub>
                        <m:sSubPr>
                          <m:ctrlP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𝑤</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2,</m:t>
                          </m:r>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oMath>
                  </m:oMathPara>
                </a14:m>
                <a:endPar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𝑑</m:t>
                          </m:r>
                        </m:e>
                        <m:sub>
                          <m:sSub>
                            <m:sSubPr>
                              <m:ctrlPr>
                                <a:rPr lang="en-US" sz="1600" i="1">
                                  <a:solidFill>
                                    <a:srgbClr val="53565A"/>
                                  </a:solidFill>
                                  <a:latin typeface="Cambria Math" panose="02040503050406030204" pitchFamily="18" charset="0"/>
                                  <a:cs typeface="Calibri Light" panose="020F0302020204030204" pitchFamily="34" charset="0"/>
                                </a:rPr>
                              </m:ctrlPr>
                            </m:sSubPr>
                            <m:e>
                              <m:r>
                                <a:rPr lang="en-US" sz="1600" b="0" i="1" smtClean="0">
                                  <a:solidFill>
                                    <a:srgbClr val="53565A"/>
                                  </a:solidFill>
                                  <a:latin typeface="Cambria Math" panose="02040503050406030204" pitchFamily="18" charset="0"/>
                                  <a:cs typeface="Calibri Light" panose="020F0302020204030204" pitchFamily="34" charset="0"/>
                                </a:rPr>
                                <m:t>𝑚</m:t>
                              </m:r>
                            </m:e>
                            <m:sub>
                              <m:r>
                                <a:rPr lang="en-US" sz="1600" b="0" i="1" smtClean="0">
                                  <a:solidFill>
                                    <a:srgbClr val="53565A"/>
                                  </a:solidFill>
                                  <a:latin typeface="Cambria Math" panose="02040503050406030204" pitchFamily="18" charset="0"/>
                                  <a:cs typeface="Calibri Light" panose="020F0302020204030204" pitchFamily="34" charset="0"/>
                                </a:rPr>
                                <m:t>𝑡</m:t>
                              </m:r>
                            </m:sub>
                          </m:sSub>
                        </m:sub>
                      </m:sSub>
                      <m:r>
                        <a:rPr lang="en-US" sz="1600" i="1">
                          <a:solidFill>
                            <a:srgbClr val="53565A"/>
                          </a:solidFill>
                          <a:latin typeface="Cambria Math" panose="02040503050406030204" pitchFamily="18" charset="0"/>
                          <a:cs typeface="Calibri Light" panose="020F0302020204030204" pitchFamily="34" charset="0"/>
                        </a:rPr>
                        <m:t>=</m:t>
                      </m:r>
                      <m:sSub>
                        <m:sSubPr>
                          <m:ctrlPr>
                            <a:rPr lang="en-US" sz="1600" b="0" i="1" smtClean="0">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𝐾</m:t>
                          </m:r>
                        </m:e>
                        <m:sub>
                          <m:r>
                            <a:rPr lang="en-US" sz="1600" b="0" i="1" smtClean="0">
                              <a:solidFill>
                                <a:srgbClr val="53565A"/>
                              </a:solidFill>
                              <a:latin typeface="Cambria Math" panose="02040503050406030204" pitchFamily="18" charset="0"/>
                              <a:cs typeface="Calibri Light" panose="020F0302020204030204" pitchFamily="34" charset="0"/>
                            </a:rPr>
                            <m:t>3</m:t>
                          </m:r>
                        </m:sub>
                      </m:sSub>
                      <m:d>
                        <m:dPr>
                          <m:ctrlPr>
                            <a:rPr lang="en-US" sz="1600" i="1">
                              <a:solidFill>
                                <a:srgbClr val="53565A"/>
                              </a:solidFill>
                              <a:latin typeface="Cambria Math" panose="02040503050406030204" pitchFamily="18" charset="0"/>
                              <a:cs typeface="Calibri Light" panose="020F0302020204030204" pitchFamily="34" charset="0"/>
                            </a:rPr>
                          </m:ctrlPr>
                        </m:dPr>
                        <m:e>
                          <m:r>
                            <a:rPr lang="en-US" sz="1600" i="1">
                              <a:solidFill>
                                <a:srgbClr val="53565A"/>
                              </a:solidFill>
                              <a:latin typeface="Cambria Math" panose="02040503050406030204" pitchFamily="18" charset="0"/>
                              <a:cs typeface="Calibri Light" panose="020F0302020204030204" pitchFamily="34" charset="0"/>
                            </a:rPr>
                            <m:t> </m:t>
                          </m:r>
                          <m:r>
                            <a:rPr lang="en-US" sz="160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𝜃</m:t>
                          </m:r>
                          <m:r>
                            <a:rPr lang="en-US" sz="1600" i="1">
                              <a:solidFill>
                                <a:srgbClr val="53565A"/>
                              </a:solidFill>
                              <a:latin typeface="Cambria Math" panose="02040503050406030204" pitchFamily="18" charset="0"/>
                              <a:cs typeface="Calibri Light" panose="020F0302020204030204" pitchFamily="34" charset="0"/>
                            </a:rPr>
                            <m:t>−</m:t>
                          </m:r>
                          <m:sSub>
                            <m:sSubPr>
                              <m:ctrlPr>
                                <a:rPr lang="en-US" sz="1600" b="0" i="1" smtClean="0">
                                  <a:solidFill>
                                    <a:srgbClr val="53565A"/>
                                  </a:solidFill>
                                  <a:latin typeface="Cambria Math" panose="02040503050406030204" pitchFamily="18" charset="0"/>
                                  <a:cs typeface="Calibri Light" panose="020F0302020204030204" pitchFamily="34" charset="0"/>
                                </a:rPr>
                              </m:ctrlPr>
                            </m:sSubPr>
                            <m:e>
                              <m:r>
                                <a:rPr lang="en-US" sz="1600" b="0" i="1" smtClean="0">
                                  <a:solidFill>
                                    <a:srgbClr val="53565A"/>
                                  </a:solidFill>
                                  <a:latin typeface="Cambria Math" panose="02040503050406030204" pitchFamily="18" charset="0"/>
                                  <a:cs typeface="Calibri Light" panose="020F0302020204030204" pitchFamily="34" charset="0"/>
                                </a:rPr>
                                <m:t>𝑚</m:t>
                              </m:r>
                            </m:e>
                            <m:sub>
                              <m:r>
                                <a:rPr lang="en-US" sz="1600" b="0" i="1" smtClean="0">
                                  <a:solidFill>
                                    <a:srgbClr val="53565A"/>
                                  </a:solidFill>
                                  <a:latin typeface="Cambria Math" panose="02040503050406030204" pitchFamily="18" charset="0"/>
                                  <a:cs typeface="Calibri Light" panose="020F0302020204030204" pitchFamily="34" charset="0"/>
                                </a:rPr>
                                <m:t>𝑡</m:t>
                              </m:r>
                            </m:sub>
                          </m:sSub>
                        </m:e>
                      </m:d>
                      <m:r>
                        <a:rPr lang="en-US" sz="1600" i="1">
                          <a:solidFill>
                            <a:srgbClr val="53565A"/>
                          </a:solidFill>
                          <a:latin typeface="Cambria Math" panose="02040503050406030204" pitchFamily="18" charset="0"/>
                          <a:cs typeface="Calibri Light" panose="020F0302020204030204" pitchFamily="34" charset="0"/>
                        </a:rPr>
                        <m:t>𝑑𝑡</m:t>
                      </m:r>
                      <m:r>
                        <a:rPr lang="en-US" sz="1600" i="1">
                          <a:solidFill>
                            <a:srgbClr val="53565A"/>
                          </a:solidFill>
                          <a:latin typeface="Cambria Math" panose="02040503050406030204" pitchFamily="18" charset="0"/>
                          <a:cs typeface="Calibri Light" panose="020F0302020204030204" pitchFamily="34" charset="0"/>
                        </a:rPr>
                        <m:t>+ </m:t>
                      </m:r>
                      <m:sSub>
                        <m:sSub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𝜀</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2</m:t>
                          </m:r>
                        </m:sub>
                      </m:sSub>
                      <m:sSup>
                        <m:sSup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pPr>
                        <m:e>
                          <m:d>
                            <m:dPr>
                              <m:begChr m:val="|"/>
                              <m:endChr m:val="|"/>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dPr>
                            <m:e>
                              <m:sSub>
                                <m:sSub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𝑚</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e>
                          </m:d>
                        </m:e>
                        <m:sup>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0.5</m:t>
                          </m:r>
                        </m:sup>
                      </m:sSup>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𝑑</m:t>
                      </m:r>
                      <m:sSub>
                        <m:sSubPr>
                          <m:ctrlP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𝑤</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3,</m:t>
                          </m:r>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oMath>
                  </m:oMathPara>
                </a14:m>
                <a:endPar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p:txBody>
          </p:sp>
        </mc:Choice>
        <mc:Fallback xmlns="">
          <p:sp>
            <p:nvSpPr>
              <p:cNvPr id="83" name="Pentagon 12"/>
              <p:cNvSpPr>
                <a:spLocks noRot="1" noChangeAspect="1" noMove="1" noResize="1" noEditPoints="1" noAdjustHandles="1" noChangeArrowheads="1" noChangeShapeType="1" noTextEdit="1"/>
              </p:cNvSpPr>
              <p:nvPr/>
            </p:nvSpPr>
            <p:spPr>
              <a:xfrm flipH="1">
                <a:off x="2468561" y="5102797"/>
                <a:ext cx="9021519"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blipFill>
                <a:blip r:embed="rId6"/>
                <a:stretch>
                  <a:fillRect b="-5839"/>
                </a:stretch>
              </a:blipFill>
              <a:ln w="12700">
                <a:noFill/>
              </a:ln>
            </p:spPr>
            <p:txBody>
              <a:bodyPr/>
              <a:lstStyle/>
              <a:p>
                <a:r>
                  <a:rPr lang="en-GB">
                    <a:noFill/>
                  </a:rPr>
                  <a:t> </a:t>
                </a:r>
              </a:p>
            </p:txBody>
          </p:sp>
        </mc:Fallback>
      </mc:AlternateContent>
      <p:sp>
        <p:nvSpPr>
          <p:cNvPr id="84" name="Half Frame 83"/>
          <p:cNvSpPr/>
          <p:nvPr/>
        </p:nvSpPr>
        <p:spPr>
          <a:xfrm rot="8142470">
            <a:off x="2827100" y="5390831"/>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p:txBody>
      </p:sp>
      <p:grpSp>
        <p:nvGrpSpPr>
          <p:cNvPr id="57" name="Group 56"/>
          <p:cNvGrpSpPr/>
          <p:nvPr/>
        </p:nvGrpSpPr>
        <p:grpSpPr>
          <a:xfrm>
            <a:off x="10924379" y="66620"/>
            <a:ext cx="1154088" cy="690668"/>
            <a:chOff x="867595" y="-118878"/>
            <a:chExt cx="11367025" cy="7062119"/>
          </a:xfrm>
        </p:grpSpPr>
        <p:pic>
          <p:nvPicPr>
            <p:cNvPr id="58" name="Picture 57">
              <a:extLst>
                <a:ext uri="{FF2B5EF4-FFF2-40B4-BE49-F238E27FC236}">
                  <a16:creationId xmlns:a16="http://schemas.microsoft.com/office/drawing/2014/main" id="{D2A330F2-E865-4CA6-81A0-366197D31A86}"/>
                </a:ext>
              </a:extLst>
            </p:cNvPr>
            <p:cNvPicPr>
              <a:picLocks noChangeAspect="1"/>
            </p:cNvPicPr>
            <p:nvPr/>
          </p:nvPicPr>
          <p:blipFill>
            <a:blip r:embed="rId7"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59" name="Group 58"/>
            <p:cNvGrpSpPr/>
            <p:nvPr/>
          </p:nvGrpSpPr>
          <p:grpSpPr>
            <a:xfrm>
              <a:off x="867595" y="4638080"/>
              <a:ext cx="3124200" cy="2062813"/>
              <a:chOff x="952835" y="4382354"/>
              <a:chExt cx="3124200" cy="2062813"/>
            </a:xfrm>
          </p:grpSpPr>
          <p:sp>
            <p:nvSpPr>
              <p:cNvPr id="69"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2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70" name="Rectangle 69">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grpSp>
        <p:grpSp>
          <p:nvGrpSpPr>
            <p:cNvPr id="60" name="Group 59"/>
            <p:cNvGrpSpPr/>
            <p:nvPr/>
          </p:nvGrpSpPr>
          <p:grpSpPr>
            <a:xfrm>
              <a:off x="4204252" y="-118878"/>
              <a:ext cx="6796900" cy="5431513"/>
              <a:chOff x="4204252" y="-118878"/>
              <a:chExt cx="6796900" cy="5431513"/>
            </a:xfrm>
          </p:grpSpPr>
          <p:sp>
            <p:nvSpPr>
              <p:cNvPr id="61" name="Rectangle 60">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62"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63" name="Rectangle 62">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66"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67" name="Rectangle 66">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68"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grpSp>
      </p:grpSp>
      <mc:AlternateContent xmlns:mc="http://schemas.openxmlformats.org/markup-compatibility/2006" xmlns:a14="http://schemas.microsoft.com/office/drawing/2010/main">
        <mc:Choice Requires="a14">
          <p:sp>
            <p:nvSpPr>
              <p:cNvPr id="2" name="Text Placeholder 12">
                <a:extLst>
                  <a:ext uri="{FF2B5EF4-FFF2-40B4-BE49-F238E27FC236}">
                    <a16:creationId xmlns:a16="http://schemas.microsoft.com/office/drawing/2014/main" id="{4F36875C-A7CC-509A-8C76-3AC213A37EF0}"/>
                  </a:ext>
                </a:extLst>
              </p:cNvPr>
              <p:cNvSpPr>
                <a:spLocks noGrp="1"/>
              </p:cNvSpPr>
              <p:nvPr>
                <p:ph type="body" sz="quarter" idx="13"/>
              </p:nvPr>
            </p:nvSpPr>
            <p:spPr>
              <a:xfrm>
                <a:off x="469899" y="796650"/>
                <a:ext cx="11188700" cy="477567"/>
              </a:xfrm>
            </p:spPr>
            <p:txBody>
              <a:bodyPr/>
              <a:lstStyle/>
              <a:p>
                <a:r>
                  <a:rPr lang="en-US" sz="1400" dirty="0"/>
                  <a:t>Some specific cases of the mean reverting diffusion models. </a:t>
                </a:r>
                <a:r>
                  <a:rPr lang="en-US" sz="1400" dirty="0">
                    <a:effectLst/>
                    <a:latin typeface="Calibri" panose="020F0502020204030204" pitchFamily="34" charset="0"/>
                    <a:ea typeface="Verdana" panose="020B0604030504040204" pitchFamily="34" charset="0"/>
                    <a:cs typeface="Times New Roman" panose="02020603050405020304" pitchFamily="18" charset="0"/>
                  </a:rPr>
                  <a:t>In addition, for all existing models we use</a:t>
                </a:r>
                <a:r>
                  <a:rPr lang="en-GB" sz="1400" dirty="0">
                    <a:ea typeface="Verdana" panose="020B0604030504040204" pitchFamily="34" charset="0"/>
                    <a:cs typeface="Times New Roman" panose="02020603050405020304" pitchFamily="18" charset="0"/>
                  </a:rPr>
                  <a:t> </a:t>
                </a:r>
                <a14:m>
                  <m:oMath xmlns:m="http://schemas.openxmlformats.org/officeDocument/2006/math">
                    <m:r>
                      <a:rPr lang="en-US" sz="1400" i="1">
                        <a:latin typeface="Cambria Math" panose="02040503050406030204" pitchFamily="18" charset="0"/>
                        <a:ea typeface="Verdana" panose="020B0604030504040204" pitchFamily="34" charset="0"/>
                        <a:cs typeface="Times New Roman" panose="02020603050405020304" pitchFamily="18" charset="0"/>
                      </a:rPr>
                      <m:t>​​</m:t>
                    </m:r>
                    <m:sSup>
                      <m:sSupPr>
                        <m:ctrlPr>
                          <a:rPr lang="en-US" sz="1400" i="1">
                            <a:latin typeface="Cambria Math" panose="02040503050406030204" pitchFamily="18" charset="0"/>
                            <a:ea typeface="Verdana" panose="020B0604030504040204" pitchFamily="34" charset="0"/>
                            <a:cs typeface="Times New Roman" panose="02020603050405020304" pitchFamily="18" charset="0"/>
                          </a:rPr>
                        </m:ctrlPr>
                      </m:sSupPr>
                      <m:e>
                        <m:d>
                          <m:dPr>
                            <m:begChr m:val="|"/>
                            <m:endChr m:val="|"/>
                            <m:ctrlPr>
                              <a:rPr lang="en-US" sz="1400" i="1">
                                <a:latin typeface="Cambria Math" panose="02040503050406030204" pitchFamily="18" charset="0"/>
                                <a:ea typeface="Verdana" panose="020B0604030504040204" pitchFamily="34" charset="0"/>
                                <a:cs typeface="Times New Roman" panose="02020603050405020304" pitchFamily="18" charset="0"/>
                              </a:rPr>
                            </m:ctrlPr>
                          </m:dPr>
                          <m:e>
                            <m:sSub>
                              <m:sSubPr>
                                <m:ctrlPr>
                                  <a:rPr lang="en-US" sz="1400" i="1">
                                    <a:latin typeface="Cambria Math" panose="02040503050406030204" pitchFamily="18" charset="0"/>
                                    <a:ea typeface="Verdana" panose="020B0604030504040204" pitchFamily="34" charset="0"/>
                                    <a:cs typeface="Times New Roman" panose="02020603050405020304" pitchFamily="18" charset="0"/>
                                  </a:rPr>
                                </m:ctrlPr>
                              </m:sSubPr>
                              <m:e>
                                <m:r>
                                  <a:rPr lang="en-US" sz="1400" i="1">
                                    <a:latin typeface="Cambria Math" panose="02040503050406030204" pitchFamily="18" charset="0"/>
                                    <a:ea typeface="Verdana" panose="020B0604030504040204" pitchFamily="34" charset="0"/>
                                    <a:cs typeface="Times New Roman" panose="02020603050405020304" pitchFamily="18" charset="0"/>
                                  </a:rPr>
                                  <m:t>𝑟</m:t>
                                </m:r>
                              </m:e>
                              <m:sub>
                                <m:r>
                                  <a:rPr lang="en-US" sz="1400" i="1">
                                    <a:latin typeface="Cambria Math" panose="02040503050406030204" pitchFamily="18" charset="0"/>
                                    <a:ea typeface="Verdana" panose="020B0604030504040204" pitchFamily="34" charset="0"/>
                                    <a:cs typeface="Times New Roman" panose="02020603050405020304" pitchFamily="18" charset="0"/>
                                  </a:rPr>
                                  <m:t>𝑡</m:t>
                                </m:r>
                              </m:sub>
                            </m:sSub>
                          </m:e>
                        </m:d>
                      </m:e>
                      <m:sup>
                        <m:r>
                          <a:rPr lang="en-US" sz="1400" i="1">
                            <a:latin typeface="Cambria Math" panose="02040503050406030204" pitchFamily="18" charset="0"/>
                            <a:ea typeface="Cambria Math" panose="02040503050406030204" pitchFamily="18" charset="0"/>
                            <a:cs typeface="Times New Roman" panose="02020603050405020304" pitchFamily="18" charset="0"/>
                          </a:rPr>
                          <m:t>𝛽</m:t>
                        </m:r>
                      </m:sup>
                    </m:sSup>
                  </m:oMath>
                </a14:m>
                <a:r>
                  <a:rPr lang="en-GB" sz="1400" dirty="0"/>
                  <a:t> instead of </a:t>
                </a:r>
                <a14:m>
                  <m:oMath xmlns:m="http://schemas.openxmlformats.org/officeDocument/2006/math">
                    <m:r>
                      <a:rPr lang="en-US" sz="1400" i="1">
                        <a:latin typeface="Cambria Math" panose="02040503050406030204" pitchFamily="18" charset="0"/>
                        <a:ea typeface="Verdana" panose="020B0604030504040204" pitchFamily="34" charset="0"/>
                        <a:cs typeface="Times New Roman" panose="02020603050405020304" pitchFamily="18" charset="0"/>
                      </a:rPr>
                      <m:t>​​</m:t>
                    </m:r>
                    <m:sSubSup>
                      <m:sSubSupPr>
                        <m:ctrlPr>
                          <a:rPr lang="en-US" sz="1400" b="0" i="1" smtClean="0">
                            <a:latin typeface="Cambria Math" panose="02040503050406030204" pitchFamily="18" charset="0"/>
                            <a:ea typeface="Verdana" panose="020B0604030504040204" pitchFamily="34" charset="0"/>
                            <a:cs typeface="Times New Roman" panose="02020603050405020304" pitchFamily="18" charset="0"/>
                          </a:rPr>
                        </m:ctrlPr>
                      </m:sSubSupPr>
                      <m:e>
                        <m:r>
                          <a:rPr lang="en-US" sz="1400" b="0" i="1" smtClean="0">
                            <a:latin typeface="Cambria Math" panose="02040503050406030204" pitchFamily="18" charset="0"/>
                            <a:ea typeface="Verdana" panose="020B0604030504040204" pitchFamily="34" charset="0"/>
                            <a:cs typeface="Times New Roman" panose="02020603050405020304" pitchFamily="18" charset="0"/>
                          </a:rPr>
                          <m:t>𝑟</m:t>
                        </m:r>
                      </m:e>
                      <m:sub>
                        <m:r>
                          <a:rPr lang="en-US" sz="1400" b="0" i="1" smtClean="0">
                            <a:latin typeface="Cambria Math" panose="02040503050406030204" pitchFamily="18" charset="0"/>
                            <a:ea typeface="Verdana" panose="020B0604030504040204" pitchFamily="34" charset="0"/>
                            <a:cs typeface="Times New Roman" panose="02020603050405020304" pitchFamily="18" charset="0"/>
                          </a:rPr>
                          <m:t>𝑡</m:t>
                        </m:r>
                      </m:sub>
                      <m:sup>
                        <m:r>
                          <a:rPr lang="en-US" sz="1400" i="1">
                            <a:latin typeface="Cambria Math" panose="02040503050406030204" pitchFamily="18" charset="0"/>
                            <a:ea typeface="Cambria Math" panose="02040503050406030204" pitchFamily="18" charset="0"/>
                            <a:cs typeface="Times New Roman" panose="02020603050405020304" pitchFamily="18" charset="0"/>
                          </a:rPr>
                          <m:t>𝛽</m:t>
                        </m:r>
                      </m:sup>
                    </m:sSubSup>
                  </m:oMath>
                </a14:m>
                <a:r>
                  <a:rPr lang="en-GB" sz="1400" dirty="0"/>
                  <a:t> to allow negative interest rates.</a:t>
                </a:r>
              </a:p>
            </p:txBody>
          </p:sp>
        </mc:Choice>
        <mc:Fallback xmlns="">
          <p:sp>
            <p:nvSpPr>
              <p:cNvPr id="2" name="Text Placeholder 12">
                <a:extLst>
                  <a:ext uri="{FF2B5EF4-FFF2-40B4-BE49-F238E27FC236}">
                    <a16:creationId xmlns:a16="http://schemas.microsoft.com/office/drawing/2014/main" id="{4F36875C-A7CC-509A-8C76-3AC213A37EF0}"/>
                  </a:ext>
                </a:extLst>
              </p:cNvPr>
              <p:cNvSpPr>
                <a:spLocks noGrp="1" noRot="1" noChangeAspect="1" noMove="1" noResize="1" noEditPoints="1" noAdjustHandles="1" noChangeArrowheads="1" noChangeShapeType="1" noTextEdit="1"/>
              </p:cNvSpPr>
              <p:nvPr>
                <p:ph type="body" sz="quarter" idx="13"/>
              </p:nvPr>
            </p:nvSpPr>
            <p:spPr>
              <a:xfrm>
                <a:off x="469899" y="796650"/>
                <a:ext cx="11188700" cy="477567"/>
              </a:xfrm>
              <a:blipFill>
                <a:blip r:embed="rId8"/>
                <a:stretch>
                  <a:fillRect l="-981" t="-2564"/>
                </a:stretch>
              </a:blipFill>
            </p:spPr>
            <p:txBody>
              <a:bodyPr/>
              <a:lstStyle/>
              <a:p>
                <a:r>
                  <a:rPr lang="en-GB">
                    <a:noFill/>
                  </a:rPr>
                  <a:t> </a:t>
                </a:r>
              </a:p>
            </p:txBody>
          </p:sp>
        </mc:Fallback>
      </mc:AlternateContent>
    </p:spTree>
    <p:extLst>
      <p:ext uri="{BB962C8B-B14F-4D97-AF65-F5344CB8AC3E}">
        <p14:creationId xmlns:p14="http://schemas.microsoft.com/office/powerpoint/2010/main" val="18767603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703621" y="5123798"/>
            <a:ext cx="1828800" cy="430887"/>
          </a:xfrm>
          <a:prstGeom prst="rect">
            <a:avLst/>
          </a:prstGeom>
        </p:spPr>
        <p:txBody>
          <a:bodyPr wrap="square" lIns="0" tIns="0" rIns="0" bIns="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accent4"/>
                </a:solidFill>
                <a:effectLst/>
                <a:uLnTx/>
                <a:uFillTx/>
                <a:latin typeface="Calibri Light" panose="020F0302020204030204" pitchFamily="34" charset="0"/>
                <a:cs typeface="Calibri Light" panose="020F0302020204030204" pitchFamily="34" charset="0"/>
              </a:rPr>
              <a:t>Favourable</a:t>
            </a:r>
            <a:r>
              <a:rPr kumimoji="0" lang="en-US" sz="1100" b="1" i="0" u="none" strike="noStrike" kern="1200" cap="none" spc="0" normalizeH="0" baseline="0" noProof="0" dirty="0">
                <a:ln>
                  <a:noFill/>
                </a:ln>
                <a:solidFill>
                  <a:schemeClr val="accent4"/>
                </a:solidFill>
                <a:effectLst/>
                <a:uLnTx/>
                <a:uFillTx/>
                <a:latin typeface="Calibri Light" panose="020F0302020204030204" pitchFamily="34" charset="0"/>
                <a:cs typeface="Calibri Light" panose="020F0302020204030204" pitchFamily="34" charset="0"/>
              </a:rPr>
              <a:t> scenario</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accent4"/>
              </a:solidFill>
              <a:effectLst/>
              <a:uLnTx/>
              <a:uFillTx/>
              <a:latin typeface="Calibri Light" panose="020F0302020204030204" pitchFamily="34" charset="0"/>
              <a:cs typeface="Calibri Light" panose="020F0302020204030204" pitchFamily="34" charset="0"/>
            </a:endParaRPr>
          </a:p>
        </p:txBody>
      </p:sp>
      <p:pic>
        <p:nvPicPr>
          <p:cNvPr id="5" name="Picture 4" descr="A graph with blue lines&#10;&#10;Description automatically generated">
            <a:extLst>
              <a:ext uri="{FF2B5EF4-FFF2-40B4-BE49-F238E27FC236}">
                <a16:creationId xmlns:a16="http://schemas.microsoft.com/office/drawing/2014/main" id="{810FC62A-9A6A-3603-74BB-B897A4C61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15" y="2520183"/>
            <a:ext cx="6450485" cy="1493448"/>
          </a:xfrm>
          <a:prstGeom prst="rect">
            <a:avLst/>
          </a:prstGeom>
        </p:spPr>
      </p:pic>
      <p:pic>
        <p:nvPicPr>
          <p:cNvPr id="13" name="Picture 12" descr="A graph showing a line of blue lines&#10;&#10;Description automatically generated with medium confidence">
            <a:extLst>
              <a:ext uri="{FF2B5EF4-FFF2-40B4-BE49-F238E27FC236}">
                <a16:creationId xmlns:a16="http://schemas.microsoft.com/office/drawing/2014/main" id="{CA4612C1-EF31-2C7F-5CF4-5D53AF82A3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164" y="4075448"/>
            <a:ext cx="6456836" cy="1493448"/>
          </a:xfrm>
          <a:prstGeom prst="rect">
            <a:avLst/>
          </a:prstGeom>
        </p:spPr>
      </p:pic>
      <p:pic>
        <p:nvPicPr>
          <p:cNvPr id="16" name="Picture 15">
            <a:extLst>
              <a:ext uri="{FF2B5EF4-FFF2-40B4-BE49-F238E27FC236}">
                <a16:creationId xmlns:a16="http://schemas.microsoft.com/office/drawing/2014/main" id="{18674FD5-778B-DA97-DBA4-EC5C5C644C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164" y="740193"/>
            <a:ext cx="6403489" cy="1676486"/>
          </a:xfrm>
          <a:prstGeom prst="rect">
            <a:avLst/>
          </a:prstGeom>
        </p:spPr>
      </p:pic>
      <p:pic>
        <p:nvPicPr>
          <p:cNvPr id="18" name="Picture 17" descr="A graph showing a line&#10;&#10;Description automatically generated">
            <a:extLst>
              <a:ext uri="{FF2B5EF4-FFF2-40B4-BE49-F238E27FC236}">
                <a16:creationId xmlns:a16="http://schemas.microsoft.com/office/drawing/2014/main" id="{CD49FC9C-5DEA-2033-7609-8ED60B02BE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2187" y="2416679"/>
            <a:ext cx="5322649" cy="2078113"/>
          </a:xfrm>
          <a:prstGeom prst="rect">
            <a:avLst/>
          </a:prstGeom>
        </p:spPr>
      </p:pic>
    </p:spTree>
    <p:extLst>
      <p:ext uri="{BB962C8B-B14F-4D97-AF65-F5344CB8AC3E}">
        <p14:creationId xmlns:p14="http://schemas.microsoft.com/office/powerpoint/2010/main" val="3027944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3A7FB9AE-9A50-8316-D6AB-7A73388C2C7C}"/>
              </a:ext>
            </a:extLst>
          </p:cNvPr>
          <p:cNvSpPr>
            <a:spLocks noGrp="1"/>
          </p:cNvSpPr>
          <p:nvPr>
            <p:ph type="body" sz="quarter" idx="13"/>
          </p:nvPr>
        </p:nvSpPr>
        <p:spPr>
          <a:xfrm>
            <a:off x="501651" y="651600"/>
            <a:ext cx="11162349" cy="757255"/>
          </a:xfrm>
        </p:spPr>
        <p:txBody>
          <a:bodyPr/>
          <a:lstStyle/>
          <a:p>
            <a:endParaRPr lang="en-US"/>
          </a:p>
        </p:txBody>
      </p:sp>
      <p:sp>
        <p:nvSpPr>
          <p:cNvPr id="3" name="Title 2">
            <a:extLst>
              <a:ext uri="{FF2B5EF4-FFF2-40B4-BE49-F238E27FC236}">
                <a16:creationId xmlns:a16="http://schemas.microsoft.com/office/drawing/2014/main" id="{11A6952A-7333-5980-296E-B9651B86E91C}"/>
              </a:ext>
            </a:extLst>
          </p:cNvPr>
          <p:cNvSpPr>
            <a:spLocks noGrp="1"/>
          </p:cNvSpPr>
          <p:nvPr>
            <p:ph type="title"/>
          </p:nvPr>
        </p:nvSpPr>
        <p:spPr>
          <a:xfrm>
            <a:off x="501651" y="317500"/>
            <a:ext cx="11162349" cy="698501"/>
          </a:xfrm>
        </p:spPr>
        <p:txBody>
          <a:bodyPr anchor="t">
            <a:normAutofit/>
          </a:bodyPr>
          <a:lstStyle/>
          <a:p>
            <a:r>
              <a:rPr lang="en-US" dirty="0"/>
              <a:t>Stylized facts</a:t>
            </a:r>
            <a:endParaRPr lang="en-GB" dirty="0"/>
          </a:p>
        </p:txBody>
      </p:sp>
      <p:pic>
        <p:nvPicPr>
          <p:cNvPr id="16" name="Picture 15" descr="A graph showing a line&#10;&#10;Description automatically generated with medium confidence">
            <a:extLst>
              <a:ext uri="{FF2B5EF4-FFF2-40B4-BE49-F238E27FC236}">
                <a16:creationId xmlns:a16="http://schemas.microsoft.com/office/drawing/2014/main" id="{5AC70CE5-9B3E-A435-165D-D83529197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650" y="1611598"/>
            <a:ext cx="5536207" cy="2196029"/>
          </a:xfrm>
          <a:prstGeom prst="rect">
            <a:avLst/>
          </a:prstGeom>
        </p:spPr>
      </p:pic>
      <p:pic>
        <p:nvPicPr>
          <p:cNvPr id="18" name="Picture 17" descr="A graph with blue lines&#10;&#10;Description automatically generated">
            <a:extLst>
              <a:ext uri="{FF2B5EF4-FFF2-40B4-BE49-F238E27FC236}">
                <a16:creationId xmlns:a16="http://schemas.microsoft.com/office/drawing/2014/main" id="{17EFC9B1-DF06-9D12-052E-B39909049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649" y="4010370"/>
            <a:ext cx="5536207" cy="2196029"/>
          </a:xfrm>
          <a:prstGeom prst="rect">
            <a:avLst/>
          </a:prstGeom>
        </p:spPr>
      </p:pic>
    </p:spTree>
    <p:extLst>
      <p:ext uri="{BB962C8B-B14F-4D97-AF65-F5344CB8AC3E}">
        <p14:creationId xmlns:p14="http://schemas.microsoft.com/office/powerpoint/2010/main" val="97656107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_Public.potx" id="{1E44585B-2A49-4E45-AB2E-216308BD4F48}" vid="{876C4311-739E-40A2-9225-5DE4CD12316E}"/>
    </a:ext>
  </a:extLst>
</a:theme>
</file>

<file path=ppt/theme/theme2.xml><?xml version="1.0" encoding="utf-8"?>
<a:theme xmlns:a="http://schemas.openxmlformats.org/drawingml/2006/main" name="Deloitte Brand Theme">
  <a:themeElements>
    <a:clrScheme name="Custom 1">
      <a:dk1>
        <a:sysClr val="windowText" lastClr="000000"/>
      </a:dk1>
      <a:lt1>
        <a:sysClr val="window" lastClr="FFFFFF"/>
      </a:lt1>
      <a:dk2>
        <a:srgbClr val="D0D0CE"/>
      </a:dk2>
      <a:lt2>
        <a:srgbClr val="53565A"/>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eloitt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D49F25BE-4A20-456C-BDCE-F6635A3DE58D}" vid="{37FE3EE6-063D-44DD-A490-0AF0157BE16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324D991FE9C44DA828AD3D6572FF09" ma:contentTypeVersion="0" ma:contentTypeDescription="Create a new document." ma:contentTypeScope="" ma:versionID="b1b4a5ba0388de95c7fcddddc51b579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E3A1B6-05E9-4C78-AFA4-D86EC54658AA}">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http://purl.org/dc/term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0B0626C5-8475-4917-8EB9-1230B9B89010}">
  <ds:schemaRefs>
    <ds:schemaRef ds:uri="http://schemas.microsoft.com/sharepoint/v3/contenttype/forms"/>
  </ds:schemaRefs>
</ds:datastoreItem>
</file>

<file path=customXml/itemProps3.xml><?xml version="1.0" encoding="utf-8"?>
<ds:datastoreItem xmlns:ds="http://schemas.openxmlformats.org/officeDocument/2006/customXml" ds:itemID="{1758BF5B-7FBB-4226-A56A-D197CA100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65074</TotalTime>
  <Words>3284</Words>
  <Application>Microsoft Office PowerPoint</Application>
  <PresentationFormat>Grand écran</PresentationFormat>
  <Paragraphs>352</Paragraphs>
  <Slides>33</Slides>
  <Notes>7</Notes>
  <HiddenSlides>0</HiddenSlides>
  <MMClips>0</MMClips>
  <ScaleCrop>false</ScaleCrop>
  <HeadingPairs>
    <vt:vector size="4" baseType="variant">
      <vt:variant>
        <vt:lpstr>Thème</vt:lpstr>
      </vt:variant>
      <vt:variant>
        <vt:i4>2</vt:i4>
      </vt:variant>
      <vt:variant>
        <vt:lpstr>Titres des diapositives</vt:lpstr>
      </vt:variant>
      <vt:variant>
        <vt:i4>33</vt:i4>
      </vt:variant>
    </vt:vector>
  </HeadingPairs>
  <TitlesOfParts>
    <vt:vector size="35" baseType="lpstr">
      <vt:lpstr>DD Template Aug 2017 16x9</vt:lpstr>
      <vt:lpstr>Deloitte Brand Theme</vt:lpstr>
      <vt:lpstr>Présentation PowerPoint</vt:lpstr>
      <vt:lpstr>Contents</vt:lpstr>
      <vt:lpstr>Présentation Générale du Stage</vt:lpstr>
      <vt:lpstr>Introduction au sujet de mémoire</vt:lpstr>
      <vt:lpstr>Modélisation des Taux d’Intérêts Instantanés</vt:lpstr>
      <vt:lpstr>Mean reverting diffusion models with stochastic volatility : </vt:lpstr>
      <vt:lpstr>Classical Existing Instantaneous rate models </vt:lpstr>
      <vt:lpstr>Présentation PowerPoint</vt:lpstr>
      <vt:lpstr>Stylized facts</vt:lpstr>
      <vt:lpstr>Hidden Markov CEV model (HMCEV) </vt:lpstr>
      <vt:lpstr>HMCEV</vt:lpstr>
      <vt:lpstr>HMCEV</vt:lpstr>
      <vt:lpstr>Model Calibration HMCEV</vt:lpstr>
      <vt:lpstr>Model Calibration HMCEV</vt:lpstr>
      <vt:lpstr>Model Calibration HMCEV</vt:lpstr>
      <vt:lpstr>Model Calibration HMCEV</vt:lpstr>
      <vt:lpstr>Model Calibration HMCEV</vt:lpstr>
      <vt:lpstr>Model Calibration HMCEV</vt:lpstr>
      <vt:lpstr>Model Calibration HMCEV</vt:lpstr>
      <vt:lpstr>Présentation PowerPoint</vt:lpstr>
      <vt:lpstr>Présentation PowerPoint</vt:lpstr>
      <vt:lpstr>Application à la valorisation des Callable Bonds</vt:lpstr>
      <vt:lpstr>Présentation PowerPoint</vt:lpstr>
      <vt:lpstr>Présentation PowerPoint</vt:lpstr>
      <vt:lpstr>Vanilla Bond price</vt:lpstr>
      <vt:lpstr>Callable Bond price</vt:lpstr>
      <vt:lpstr>Modélisation de l’exercice</vt:lpstr>
      <vt:lpstr>Implied spread surface</vt:lpstr>
      <vt:lpstr>Présentation PowerPoint</vt:lpstr>
      <vt:lpstr>Conclusion</vt:lpstr>
      <vt:lpstr>Autres tâches effectuées pendant le stage</vt:lpstr>
      <vt:lpstr>Présentation PowerPoint</vt:lpstr>
      <vt:lpstr>Annexes</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Digital Template</dc:title>
  <dc:creator>Cordeiro, Licinia (LU - Luxembourg)</dc:creator>
  <cp:lastModifiedBy>Xia, Jiaqi</cp:lastModifiedBy>
  <cp:revision>150</cp:revision>
  <cp:lastPrinted>2016-05-03T17:15:39Z</cp:lastPrinted>
  <dcterms:created xsi:type="dcterms:W3CDTF">2018-12-27T13:37:00Z</dcterms:created>
  <dcterms:modified xsi:type="dcterms:W3CDTF">2024-11-24T21:44:53Z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0x0101006C324D991FE9C44DA828AD3D6572FF09</vt:lpwstr>
  </property>
  <property fmtid="{D5CDD505-2E9C-101B-9397-08002B2CF9AE}" pid="3" name="MSIP_Label_ea60d57e-af5b-4752-ac57-3e4f28ca11dc_Enabled">
    <vt:lpwstr>true</vt:lpwstr>
  </property>
  <property fmtid="{D5CDD505-2E9C-101B-9397-08002B2CF9AE}" pid="4" name="MSIP_Label_ea60d57e-af5b-4752-ac57-3e4f28ca11dc_SetDate">
    <vt:lpwstr>2024-10-07T13:44:26Z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b8650bab-5874-4267-adb8-44fbdd700974</vt:lpwstr>
  </property>
  <property fmtid="{D5CDD505-2E9C-101B-9397-08002B2CF9AE}" pid="9" name="MSIP_Label_ea60d57e-af5b-4752-ac57-3e4f28ca11dc_ContentBits">
    <vt:lpwstr>0</vt:lpwstr>
  </property>
</Properties>
</file>