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5" r:id="rId3"/>
    <p:sldId id="272" r:id="rId4"/>
    <p:sldId id="29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4" r:id="rId15"/>
    <p:sldId id="283" r:id="rId16"/>
    <p:sldId id="285" r:id="rId17"/>
    <p:sldId id="293" r:id="rId18"/>
    <p:sldId id="286" r:id="rId19"/>
    <p:sldId id="287" r:id="rId20"/>
    <p:sldId id="289" r:id="rId21"/>
    <p:sldId id="294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F0C4D-A517-231C-2498-A1670586A4F0}" v="2063" dt="2021-02-12T15:38:12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9F492-28BF-4433-9637-998B719C1E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4460DDE-EEDA-49E3-8F4B-4CE3FE9DFA67}">
      <dgm:prSet phldrT="[Texto]"/>
      <dgm:spPr/>
      <dgm:t>
        <a:bodyPr/>
        <a:lstStyle/>
        <a:p>
          <a:r>
            <a:rPr lang="es-ES" dirty="0"/>
            <a:t>Variables continuas</a:t>
          </a:r>
        </a:p>
      </dgm:t>
    </dgm:pt>
    <dgm:pt modelId="{5C58B352-BF5F-4E1C-9606-8FF817F35830}" type="parTrans" cxnId="{09E55796-82DE-4963-B106-DB7AF1BDF7DF}">
      <dgm:prSet/>
      <dgm:spPr/>
      <dgm:t>
        <a:bodyPr/>
        <a:lstStyle/>
        <a:p>
          <a:endParaRPr lang="es-ES"/>
        </a:p>
      </dgm:t>
    </dgm:pt>
    <dgm:pt modelId="{A25E20EC-E3BD-4D9C-9414-6EB60B040517}" type="sibTrans" cxnId="{09E55796-82DE-4963-B106-DB7AF1BDF7DF}">
      <dgm:prSet/>
      <dgm:spPr/>
      <dgm:t>
        <a:bodyPr/>
        <a:lstStyle/>
        <a:p>
          <a:endParaRPr lang="es-ES"/>
        </a:p>
      </dgm:t>
    </dgm:pt>
    <dgm:pt modelId="{6B4F99F6-DF40-4154-8887-78785DD38605}">
      <dgm:prSet phldrT="[Texto]"/>
      <dgm:spPr/>
      <dgm:t>
        <a:bodyPr/>
        <a:lstStyle/>
        <a:p>
          <a:r>
            <a:rPr lang="es-ES" dirty="0"/>
            <a:t>Variables categóricas</a:t>
          </a:r>
        </a:p>
      </dgm:t>
    </dgm:pt>
    <dgm:pt modelId="{C5D2E2E7-ECB2-438F-8458-F693C78DB108}" type="parTrans" cxnId="{2465EA1C-1CB6-4D3C-86D9-5DFD30E74F2D}">
      <dgm:prSet/>
      <dgm:spPr/>
      <dgm:t>
        <a:bodyPr/>
        <a:lstStyle/>
        <a:p>
          <a:endParaRPr lang="es-ES"/>
        </a:p>
      </dgm:t>
    </dgm:pt>
    <dgm:pt modelId="{FE9232E0-BCBA-4AB8-8EBE-A9344CFA935D}" type="sibTrans" cxnId="{2465EA1C-1CB6-4D3C-86D9-5DFD30E74F2D}">
      <dgm:prSet/>
      <dgm:spPr/>
      <dgm:t>
        <a:bodyPr/>
        <a:lstStyle/>
        <a:p>
          <a:endParaRPr lang="es-ES"/>
        </a:p>
      </dgm:t>
    </dgm:pt>
    <dgm:pt modelId="{DB7496FC-8806-4132-BFD6-D834A7EFE71B}">
      <dgm:prSet phldrT="[Texto]"/>
      <dgm:spPr/>
      <dgm:t>
        <a:bodyPr/>
        <a:lstStyle/>
        <a:p>
          <a:r>
            <a:rPr lang="es-ES" dirty="0" err="1"/>
            <a:t>old</a:t>
          </a:r>
          <a:endParaRPr lang="es-ES" dirty="0"/>
        </a:p>
      </dgm:t>
    </dgm:pt>
    <dgm:pt modelId="{B8EE1A2F-D2A9-4A29-8E22-CE59A03891D3}" type="parTrans" cxnId="{99C4241A-AB8D-476F-BADC-62EB3E36B4E5}">
      <dgm:prSet/>
      <dgm:spPr/>
      <dgm:t>
        <a:bodyPr/>
        <a:lstStyle/>
        <a:p>
          <a:endParaRPr lang="es-ES"/>
        </a:p>
      </dgm:t>
    </dgm:pt>
    <dgm:pt modelId="{63490BC2-D25E-480C-9417-83DC31306AF7}" type="sibTrans" cxnId="{99C4241A-AB8D-476F-BADC-62EB3E36B4E5}">
      <dgm:prSet/>
      <dgm:spPr/>
      <dgm:t>
        <a:bodyPr/>
        <a:lstStyle/>
        <a:p>
          <a:endParaRPr lang="es-ES"/>
        </a:p>
      </dgm:t>
    </dgm:pt>
    <dgm:pt modelId="{82F387C8-EA88-43D2-AB67-F8B76DB7A231}">
      <dgm:prSet phldrT="[Texto]"/>
      <dgm:spPr/>
      <dgm:t>
        <a:bodyPr/>
        <a:lstStyle/>
        <a:p>
          <a:r>
            <a:rPr lang="es-ES" dirty="0" err="1"/>
            <a:t>mileage</a:t>
          </a:r>
          <a:r>
            <a:rPr lang="es-ES" dirty="0"/>
            <a:t> </a:t>
          </a:r>
        </a:p>
      </dgm:t>
    </dgm:pt>
    <dgm:pt modelId="{A8E2A5A4-D59D-4F8D-8083-5A26CD9DE067}" type="parTrans" cxnId="{DB85DD64-43C0-43E9-8EAB-77F31952B26A}">
      <dgm:prSet/>
      <dgm:spPr/>
      <dgm:t>
        <a:bodyPr/>
        <a:lstStyle/>
        <a:p>
          <a:endParaRPr lang="es-ES"/>
        </a:p>
      </dgm:t>
    </dgm:pt>
    <dgm:pt modelId="{3AF9D797-8480-430E-AC93-296033F9EA2F}" type="sibTrans" cxnId="{DB85DD64-43C0-43E9-8EAB-77F31952B26A}">
      <dgm:prSet/>
      <dgm:spPr/>
      <dgm:t>
        <a:bodyPr/>
        <a:lstStyle/>
        <a:p>
          <a:endParaRPr lang="es-ES"/>
        </a:p>
      </dgm:t>
    </dgm:pt>
    <dgm:pt modelId="{43B955A4-50C3-4FD1-B842-3BAC67F5F2CF}">
      <dgm:prSet phldrT="[Texto]"/>
      <dgm:spPr/>
      <dgm:t>
        <a:bodyPr/>
        <a:lstStyle/>
        <a:p>
          <a:r>
            <a:rPr lang="es-ES" dirty="0" err="1"/>
            <a:t>model</a:t>
          </a:r>
          <a:endParaRPr lang="es-ES" dirty="0"/>
        </a:p>
      </dgm:t>
    </dgm:pt>
    <dgm:pt modelId="{5186AE49-34BD-48EA-A745-DF65F0567855}" type="parTrans" cxnId="{0F69E91E-9183-4280-B26B-DD17B7D820F2}">
      <dgm:prSet/>
      <dgm:spPr/>
      <dgm:t>
        <a:bodyPr/>
        <a:lstStyle/>
        <a:p>
          <a:endParaRPr lang="es-ES"/>
        </a:p>
      </dgm:t>
    </dgm:pt>
    <dgm:pt modelId="{2BFEBAD3-2D6F-4C1F-A37F-8D21FEF1CB20}" type="sibTrans" cxnId="{0F69E91E-9183-4280-B26B-DD17B7D820F2}">
      <dgm:prSet/>
      <dgm:spPr/>
      <dgm:t>
        <a:bodyPr/>
        <a:lstStyle/>
        <a:p>
          <a:endParaRPr lang="es-ES"/>
        </a:p>
      </dgm:t>
    </dgm:pt>
    <dgm:pt modelId="{A81DFEB8-61A4-4FB8-AD11-5079C0604EC2}">
      <dgm:prSet phldrT="[Texto]"/>
      <dgm:spPr/>
      <dgm:t>
        <a:bodyPr/>
        <a:lstStyle/>
        <a:p>
          <a:r>
            <a:rPr lang="es-ES" dirty="0" err="1"/>
            <a:t>transmission</a:t>
          </a:r>
          <a:endParaRPr lang="es-ES" dirty="0"/>
        </a:p>
      </dgm:t>
    </dgm:pt>
    <dgm:pt modelId="{DC850850-6421-46A2-B55C-CDEE1580D788}" type="parTrans" cxnId="{41FC19D1-BC4A-4467-AD76-E61857DBB506}">
      <dgm:prSet/>
      <dgm:spPr/>
      <dgm:t>
        <a:bodyPr/>
        <a:lstStyle/>
        <a:p>
          <a:endParaRPr lang="es-ES"/>
        </a:p>
      </dgm:t>
    </dgm:pt>
    <dgm:pt modelId="{78E68141-0E02-4608-AA5E-FE586080FF7C}" type="sibTrans" cxnId="{41FC19D1-BC4A-4467-AD76-E61857DBB506}">
      <dgm:prSet/>
      <dgm:spPr/>
      <dgm:t>
        <a:bodyPr/>
        <a:lstStyle/>
        <a:p>
          <a:endParaRPr lang="es-ES"/>
        </a:p>
      </dgm:t>
    </dgm:pt>
    <dgm:pt modelId="{D3CD34B9-5E4C-490F-B401-FF102377D4D7}">
      <dgm:prSet phldrT="[Texto]"/>
      <dgm:spPr/>
      <dgm:t>
        <a:bodyPr/>
        <a:lstStyle/>
        <a:p>
          <a:r>
            <a:rPr lang="es-ES" dirty="0" err="1"/>
            <a:t>tax</a:t>
          </a:r>
          <a:endParaRPr lang="es-ES" dirty="0"/>
        </a:p>
      </dgm:t>
    </dgm:pt>
    <dgm:pt modelId="{D426819B-8D54-4771-AB47-995496A867BE}" type="parTrans" cxnId="{23F97EA1-FA3A-40BD-A2F2-E6C71E11772A}">
      <dgm:prSet/>
      <dgm:spPr/>
      <dgm:t>
        <a:bodyPr/>
        <a:lstStyle/>
        <a:p>
          <a:endParaRPr lang="es-ES"/>
        </a:p>
      </dgm:t>
    </dgm:pt>
    <dgm:pt modelId="{6C56CE58-F4AD-419C-9301-1000CE92FE35}" type="sibTrans" cxnId="{23F97EA1-FA3A-40BD-A2F2-E6C71E11772A}">
      <dgm:prSet/>
      <dgm:spPr/>
      <dgm:t>
        <a:bodyPr/>
        <a:lstStyle/>
        <a:p>
          <a:endParaRPr lang="es-ES"/>
        </a:p>
      </dgm:t>
    </dgm:pt>
    <dgm:pt modelId="{C7CD2713-BBC9-4A51-AFE2-CE8191DDDB83}">
      <dgm:prSet phldrT="[Texto]"/>
      <dgm:spPr/>
      <dgm:t>
        <a:bodyPr/>
        <a:lstStyle/>
        <a:p>
          <a:r>
            <a:rPr lang="es-ES" dirty="0"/>
            <a:t> </a:t>
          </a:r>
          <a:r>
            <a:rPr lang="es-ES" dirty="0" err="1"/>
            <a:t>mpg</a:t>
          </a:r>
          <a:endParaRPr lang="es-ES" dirty="0"/>
        </a:p>
      </dgm:t>
    </dgm:pt>
    <dgm:pt modelId="{06183101-C377-4228-84D3-FE8F86CDA2CE}" type="parTrans" cxnId="{F68A42B0-F392-40B8-A647-FE9231BA7175}">
      <dgm:prSet/>
      <dgm:spPr/>
      <dgm:t>
        <a:bodyPr/>
        <a:lstStyle/>
        <a:p>
          <a:endParaRPr lang="es-ES"/>
        </a:p>
      </dgm:t>
    </dgm:pt>
    <dgm:pt modelId="{10101CE9-F50B-47D3-A43A-CA991F0D77D4}" type="sibTrans" cxnId="{F68A42B0-F392-40B8-A647-FE9231BA7175}">
      <dgm:prSet/>
      <dgm:spPr/>
      <dgm:t>
        <a:bodyPr/>
        <a:lstStyle/>
        <a:p>
          <a:endParaRPr lang="es-ES"/>
        </a:p>
      </dgm:t>
    </dgm:pt>
    <dgm:pt modelId="{8CA550F0-D7BD-450B-9FAD-8C966184FA34}">
      <dgm:prSet phldrT="[Texto]"/>
      <dgm:spPr/>
      <dgm:t>
        <a:bodyPr/>
        <a:lstStyle/>
        <a:p>
          <a:r>
            <a:rPr lang="es-ES" dirty="0" err="1"/>
            <a:t>engineSize</a:t>
          </a:r>
          <a:endParaRPr lang="es-ES" dirty="0"/>
        </a:p>
      </dgm:t>
    </dgm:pt>
    <dgm:pt modelId="{68DD0DC0-D91E-40B4-A488-5D8A567C30D2}" type="parTrans" cxnId="{42571E23-7283-4499-873D-68EDDE82010C}">
      <dgm:prSet/>
      <dgm:spPr/>
      <dgm:t>
        <a:bodyPr/>
        <a:lstStyle/>
        <a:p>
          <a:endParaRPr lang="es-ES"/>
        </a:p>
      </dgm:t>
    </dgm:pt>
    <dgm:pt modelId="{96B8E864-107B-42D1-8C36-03C464CA4FA4}" type="sibTrans" cxnId="{42571E23-7283-4499-873D-68EDDE82010C}">
      <dgm:prSet/>
      <dgm:spPr/>
      <dgm:t>
        <a:bodyPr/>
        <a:lstStyle/>
        <a:p>
          <a:endParaRPr lang="es-ES"/>
        </a:p>
      </dgm:t>
    </dgm:pt>
    <dgm:pt modelId="{30D2071B-E558-4183-819E-EE0EF67F4F4D}">
      <dgm:prSet phldrT="[Texto]"/>
      <dgm:spPr/>
      <dgm:t>
        <a:bodyPr/>
        <a:lstStyle/>
        <a:p>
          <a:r>
            <a:rPr lang="es-ES" dirty="0" err="1"/>
            <a:t>fuelType</a:t>
          </a:r>
          <a:endParaRPr lang="es-ES" dirty="0"/>
        </a:p>
      </dgm:t>
    </dgm:pt>
    <dgm:pt modelId="{2C0BFD5A-8A85-47DD-B932-9E7AD7002E50}" type="parTrans" cxnId="{B04A8199-41BE-41E5-A650-0C17AE8215E9}">
      <dgm:prSet/>
      <dgm:spPr/>
      <dgm:t>
        <a:bodyPr/>
        <a:lstStyle/>
        <a:p>
          <a:endParaRPr lang="es-ES"/>
        </a:p>
      </dgm:t>
    </dgm:pt>
    <dgm:pt modelId="{97EFCC13-D935-4F55-A4C8-CBBA8413B021}" type="sibTrans" cxnId="{B04A8199-41BE-41E5-A650-0C17AE8215E9}">
      <dgm:prSet/>
      <dgm:spPr/>
      <dgm:t>
        <a:bodyPr/>
        <a:lstStyle/>
        <a:p>
          <a:endParaRPr lang="es-ES"/>
        </a:p>
      </dgm:t>
    </dgm:pt>
    <dgm:pt modelId="{18C25C43-4EE1-4CA9-AAD2-B614AA1EC679}">
      <dgm:prSet phldrT="[Texto]"/>
      <dgm:spPr/>
      <dgm:t>
        <a:bodyPr/>
        <a:lstStyle/>
        <a:p>
          <a:r>
            <a:rPr lang="es-ES" dirty="0" err="1"/>
            <a:t>brand</a:t>
          </a:r>
          <a:endParaRPr lang="es-ES" dirty="0"/>
        </a:p>
      </dgm:t>
    </dgm:pt>
    <dgm:pt modelId="{B360D2CB-5003-45D3-8D80-A294C25F51AB}" type="parTrans" cxnId="{D60E650E-DA53-4F51-A42A-682DFF099FD8}">
      <dgm:prSet/>
      <dgm:spPr/>
      <dgm:t>
        <a:bodyPr/>
        <a:lstStyle/>
        <a:p>
          <a:endParaRPr lang="es-ES"/>
        </a:p>
      </dgm:t>
    </dgm:pt>
    <dgm:pt modelId="{B0B2BD37-83D8-4AD2-A759-4ABFE7B12FF1}" type="sibTrans" cxnId="{D60E650E-DA53-4F51-A42A-682DFF099FD8}">
      <dgm:prSet/>
      <dgm:spPr/>
      <dgm:t>
        <a:bodyPr/>
        <a:lstStyle/>
        <a:p>
          <a:endParaRPr lang="es-ES"/>
        </a:p>
      </dgm:t>
    </dgm:pt>
    <dgm:pt modelId="{BB824F49-0F19-4D5C-A655-06F380500462}" type="pres">
      <dgm:prSet presAssocID="{91F9F492-28BF-4433-9637-998B719C1E5E}" presName="Name0" presStyleCnt="0">
        <dgm:presLayoutVars>
          <dgm:dir/>
          <dgm:animLvl val="lvl"/>
          <dgm:resizeHandles val="exact"/>
        </dgm:presLayoutVars>
      </dgm:prSet>
      <dgm:spPr/>
    </dgm:pt>
    <dgm:pt modelId="{17B4D5E1-4937-4565-A210-8C0A52A2277C}" type="pres">
      <dgm:prSet presAssocID="{94460DDE-EEDA-49E3-8F4B-4CE3FE9DFA67}" presName="composite" presStyleCnt="0"/>
      <dgm:spPr/>
    </dgm:pt>
    <dgm:pt modelId="{BAB0EF4E-1456-4572-8FED-A0A96CC1A6BF}" type="pres">
      <dgm:prSet presAssocID="{94460DDE-EEDA-49E3-8F4B-4CE3FE9DFA67}" presName="parTx" presStyleLbl="alignNode1" presStyleIdx="0" presStyleCnt="2" custLinFactNeighborX="319">
        <dgm:presLayoutVars>
          <dgm:chMax val="0"/>
          <dgm:chPref val="0"/>
          <dgm:bulletEnabled val="1"/>
        </dgm:presLayoutVars>
      </dgm:prSet>
      <dgm:spPr/>
    </dgm:pt>
    <dgm:pt modelId="{B892967B-ACED-48DE-BF77-F99EF94DCA57}" type="pres">
      <dgm:prSet presAssocID="{94460DDE-EEDA-49E3-8F4B-4CE3FE9DFA67}" presName="desTx" presStyleLbl="alignAccFollowNode1" presStyleIdx="0" presStyleCnt="2">
        <dgm:presLayoutVars>
          <dgm:bulletEnabled val="1"/>
        </dgm:presLayoutVars>
      </dgm:prSet>
      <dgm:spPr/>
    </dgm:pt>
    <dgm:pt modelId="{341975E1-1A2C-4A46-87FD-8166EA8E19C9}" type="pres">
      <dgm:prSet presAssocID="{A25E20EC-E3BD-4D9C-9414-6EB60B040517}" presName="space" presStyleCnt="0"/>
      <dgm:spPr/>
    </dgm:pt>
    <dgm:pt modelId="{0DF20631-F177-4343-AC2A-276743890BAA}" type="pres">
      <dgm:prSet presAssocID="{6B4F99F6-DF40-4154-8887-78785DD38605}" presName="composite" presStyleCnt="0"/>
      <dgm:spPr/>
    </dgm:pt>
    <dgm:pt modelId="{F6C5CD8E-36BA-48B6-9A68-8BCB627B96A1}" type="pres">
      <dgm:prSet presAssocID="{6B4F99F6-DF40-4154-8887-78785DD386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4E3D0C2-7350-4230-834D-8BDD6C478013}" type="pres">
      <dgm:prSet presAssocID="{6B4F99F6-DF40-4154-8887-78785DD3860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60E650E-DA53-4F51-A42A-682DFF099FD8}" srcId="{6B4F99F6-DF40-4154-8887-78785DD38605}" destId="{18C25C43-4EE1-4CA9-AAD2-B614AA1EC679}" srcOrd="3" destOrd="0" parTransId="{B360D2CB-5003-45D3-8D80-A294C25F51AB}" sibTransId="{B0B2BD37-83D8-4AD2-A759-4ABFE7B12FF1}"/>
    <dgm:cxn modelId="{F3A32216-3605-46F7-897D-69DDB5581685}" type="presOf" srcId="{D3CD34B9-5E4C-490F-B401-FF102377D4D7}" destId="{B892967B-ACED-48DE-BF77-F99EF94DCA57}" srcOrd="0" destOrd="2" presId="urn:microsoft.com/office/officeart/2005/8/layout/hList1"/>
    <dgm:cxn modelId="{99C4241A-AB8D-476F-BADC-62EB3E36B4E5}" srcId="{94460DDE-EEDA-49E3-8F4B-4CE3FE9DFA67}" destId="{DB7496FC-8806-4132-BFD6-D834A7EFE71B}" srcOrd="0" destOrd="0" parTransId="{B8EE1A2F-D2A9-4A29-8E22-CE59A03891D3}" sibTransId="{63490BC2-D25E-480C-9417-83DC31306AF7}"/>
    <dgm:cxn modelId="{2465EA1C-1CB6-4D3C-86D9-5DFD30E74F2D}" srcId="{91F9F492-28BF-4433-9637-998B719C1E5E}" destId="{6B4F99F6-DF40-4154-8887-78785DD38605}" srcOrd="1" destOrd="0" parTransId="{C5D2E2E7-ECB2-438F-8458-F693C78DB108}" sibTransId="{FE9232E0-BCBA-4AB8-8EBE-A9344CFA935D}"/>
    <dgm:cxn modelId="{0F69E91E-9183-4280-B26B-DD17B7D820F2}" srcId="{6B4F99F6-DF40-4154-8887-78785DD38605}" destId="{43B955A4-50C3-4FD1-B842-3BAC67F5F2CF}" srcOrd="0" destOrd="0" parTransId="{5186AE49-34BD-48EA-A745-DF65F0567855}" sibTransId="{2BFEBAD3-2D6F-4C1F-A37F-8D21FEF1CB20}"/>
    <dgm:cxn modelId="{42571E23-7283-4499-873D-68EDDE82010C}" srcId="{94460DDE-EEDA-49E3-8F4B-4CE3FE9DFA67}" destId="{8CA550F0-D7BD-450B-9FAD-8C966184FA34}" srcOrd="4" destOrd="0" parTransId="{68DD0DC0-D91E-40B4-A488-5D8A567C30D2}" sibTransId="{96B8E864-107B-42D1-8C36-03C464CA4FA4}"/>
    <dgm:cxn modelId="{DB85DD64-43C0-43E9-8EAB-77F31952B26A}" srcId="{94460DDE-EEDA-49E3-8F4B-4CE3FE9DFA67}" destId="{82F387C8-EA88-43D2-AB67-F8B76DB7A231}" srcOrd="1" destOrd="0" parTransId="{A8E2A5A4-D59D-4F8D-8083-5A26CD9DE067}" sibTransId="{3AF9D797-8480-430E-AC93-296033F9EA2F}"/>
    <dgm:cxn modelId="{0885E46B-C03C-40F6-B4C2-2FCA5034C88E}" type="presOf" srcId="{94460DDE-EEDA-49E3-8F4B-4CE3FE9DFA67}" destId="{BAB0EF4E-1456-4572-8FED-A0A96CC1A6BF}" srcOrd="0" destOrd="0" presId="urn:microsoft.com/office/officeart/2005/8/layout/hList1"/>
    <dgm:cxn modelId="{A059684E-4C65-4FBA-8B96-66D0A95A0454}" type="presOf" srcId="{6B4F99F6-DF40-4154-8887-78785DD38605}" destId="{F6C5CD8E-36BA-48B6-9A68-8BCB627B96A1}" srcOrd="0" destOrd="0" presId="urn:microsoft.com/office/officeart/2005/8/layout/hList1"/>
    <dgm:cxn modelId="{9E98E64E-6030-4CAF-A044-A26211A710AE}" type="presOf" srcId="{43B955A4-50C3-4FD1-B842-3BAC67F5F2CF}" destId="{04E3D0C2-7350-4230-834D-8BDD6C478013}" srcOrd="0" destOrd="0" presId="urn:microsoft.com/office/officeart/2005/8/layout/hList1"/>
    <dgm:cxn modelId="{5BFC237D-8790-45E1-9BB4-F0CE20E79DBB}" type="presOf" srcId="{18C25C43-4EE1-4CA9-AAD2-B614AA1EC679}" destId="{04E3D0C2-7350-4230-834D-8BDD6C478013}" srcOrd="0" destOrd="3" presId="urn:microsoft.com/office/officeart/2005/8/layout/hList1"/>
    <dgm:cxn modelId="{519E6F84-B575-4F07-889A-9CE693C67E63}" type="presOf" srcId="{A81DFEB8-61A4-4FB8-AD11-5079C0604EC2}" destId="{04E3D0C2-7350-4230-834D-8BDD6C478013}" srcOrd="0" destOrd="1" presId="urn:microsoft.com/office/officeart/2005/8/layout/hList1"/>
    <dgm:cxn modelId="{09E55796-82DE-4963-B106-DB7AF1BDF7DF}" srcId="{91F9F492-28BF-4433-9637-998B719C1E5E}" destId="{94460DDE-EEDA-49E3-8F4B-4CE3FE9DFA67}" srcOrd="0" destOrd="0" parTransId="{5C58B352-BF5F-4E1C-9606-8FF817F35830}" sibTransId="{A25E20EC-E3BD-4D9C-9414-6EB60B040517}"/>
    <dgm:cxn modelId="{B04A8199-41BE-41E5-A650-0C17AE8215E9}" srcId="{6B4F99F6-DF40-4154-8887-78785DD38605}" destId="{30D2071B-E558-4183-819E-EE0EF67F4F4D}" srcOrd="2" destOrd="0" parTransId="{2C0BFD5A-8A85-47DD-B932-9E7AD7002E50}" sibTransId="{97EFCC13-D935-4F55-A4C8-CBBA8413B021}"/>
    <dgm:cxn modelId="{6215D399-57D0-48C4-B6EC-7DEBF30081BA}" type="presOf" srcId="{DB7496FC-8806-4132-BFD6-D834A7EFE71B}" destId="{B892967B-ACED-48DE-BF77-F99EF94DCA57}" srcOrd="0" destOrd="0" presId="urn:microsoft.com/office/officeart/2005/8/layout/hList1"/>
    <dgm:cxn modelId="{23F97EA1-FA3A-40BD-A2F2-E6C71E11772A}" srcId="{94460DDE-EEDA-49E3-8F4B-4CE3FE9DFA67}" destId="{D3CD34B9-5E4C-490F-B401-FF102377D4D7}" srcOrd="2" destOrd="0" parTransId="{D426819B-8D54-4771-AB47-995496A867BE}" sibTransId="{6C56CE58-F4AD-419C-9301-1000CE92FE35}"/>
    <dgm:cxn modelId="{F68A42B0-F392-40B8-A647-FE9231BA7175}" srcId="{94460DDE-EEDA-49E3-8F4B-4CE3FE9DFA67}" destId="{C7CD2713-BBC9-4A51-AFE2-CE8191DDDB83}" srcOrd="3" destOrd="0" parTransId="{06183101-C377-4228-84D3-FE8F86CDA2CE}" sibTransId="{10101CE9-F50B-47D3-A43A-CA991F0D77D4}"/>
    <dgm:cxn modelId="{099A1CCA-2053-4F39-9AE4-C7777C1C7F54}" type="presOf" srcId="{8CA550F0-D7BD-450B-9FAD-8C966184FA34}" destId="{B892967B-ACED-48DE-BF77-F99EF94DCA57}" srcOrd="0" destOrd="4" presId="urn:microsoft.com/office/officeart/2005/8/layout/hList1"/>
    <dgm:cxn modelId="{41FC19D1-BC4A-4467-AD76-E61857DBB506}" srcId="{6B4F99F6-DF40-4154-8887-78785DD38605}" destId="{A81DFEB8-61A4-4FB8-AD11-5079C0604EC2}" srcOrd="1" destOrd="0" parTransId="{DC850850-6421-46A2-B55C-CDEE1580D788}" sibTransId="{78E68141-0E02-4608-AA5E-FE586080FF7C}"/>
    <dgm:cxn modelId="{4338A2E0-039B-4ADB-A97D-EB0111A6B6FF}" type="presOf" srcId="{30D2071B-E558-4183-819E-EE0EF67F4F4D}" destId="{04E3D0C2-7350-4230-834D-8BDD6C478013}" srcOrd="0" destOrd="2" presId="urn:microsoft.com/office/officeart/2005/8/layout/hList1"/>
    <dgm:cxn modelId="{2D6B0EE7-6556-45FB-B8BC-FF47A780EA81}" type="presOf" srcId="{C7CD2713-BBC9-4A51-AFE2-CE8191DDDB83}" destId="{B892967B-ACED-48DE-BF77-F99EF94DCA57}" srcOrd="0" destOrd="3" presId="urn:microsoft.com/office/officeart/2005/8/layout/hList1"/>
    <dgm:cxn modelId="{461157ED-5863-40C9-8625-F9CA68B54145}" type="presOf" srcId="{91F9F492-28BF-4433-9637-998B719C1E5E}" destId="{BB824F49-0F19-4D5C-A655-06F380500462}" srcOrd="0" destOrd="0" presId="urn:microsoft.com/office/officeart/2005/8/layout/hList1"/>
    <dgm:cxn modelId="{CF20A9F4-8D24-4F34-9C73-41A937B608AF}" type="presOf" srcId="{82F387C8-EA88-43D2-AB67-F8B76DB7A231}" destId="{B892967B-ACED-48DE-BF77-F99EF94DCA57}" srcOrd="0" destOrd="1" presId="urn:microsoft.com/office/officeart/2005/8/layout/hList1"/>
    <dgm:cxn modelId="{7BB3C24B-20AD-441B-8C02-D9E863EBCCC7}" type="presParOf" srcId="{BB824F49-0F19-4D5C-A655-06F380500462}" destId="{17B4D5E1-4937-4565-A210-8C0A52A2277C}" srcOrd="0" destOrd="0" presId="urn:microsoft.com/office/officeart/2005/8/layout/hList1"/>
    <dgm:cxn modelId="{E037A533-93FB-4617-867E-06D54E8DE5CB}" type="presParOf" srcId="{17B4D5E1-4937-4565-A210-8C0A52A2277C}" destId="{BAB0EF4E-1456-4572-8FED-A0A96CC1A6BF}" srcOrd="0" destOrd="0" presId="urn:microsoft.com/office/officeart/2005/8/layout/hList1"/>
    <dgm:cxn modelId="{9526BEC5-FFF7-4A5C-A629-496A73097086}" type="presParOf" srcId="{17B4D5E1-4937-4565-A210-8C0A52A2277C}" destId="{B892967B-ACED-48DE-BF77-F99EF94DCA57}" srcOrd="1" destOrd="0" presId="urn:microsoft.com/office/officeart/2005/8/layout/hList1"/>
    <dgm:cxn modelId="{B0BCDF45-3968-4B7A-98FC-D92F9EE06ADA}" type="presParOf" srcId="{BB824F49-0F19-4D5C-A655-06F380500462}" destId="{341975E1-1A2C-4A46-87FD-8166EA8E19C9}" srcOrd="1" destOrd="0" presId="urn:microsoft.com/office/officeart/2005/8/layout/hList1"/>
    <dgm:cxn modelId="{A6F94C71-1ADA-4C61-9AE6-640D59D935F8}" type="presParOf" srcId="{BB824F49-0F19-4D5C-A655-06F380500462}" destId="{0DF20631-F177-4343-AC2A-276743890BAA}" srcOrd="2" destOrd="0" presId="urn:microsoft.com/office/officeart/2005/8/layout/hList1"/>
    <dgm:cxn modelId="{2ABC62D0-7081-4193-B5D2-678601026177}" type="presParOf" srcId="{0DF20631-F177-4343-AC2A-276743890BAA}" destId="{F6C5CD8E-36BA-48B6-9A68-8BCB627B96A1}" srcOrd="0" destOrd="0" presId="urn:microsoft.com/office/officeart/2005/8/layout/hList1"/>
    <dgm:cxn modelId="{72C13859-6CE0-4666-83E9-100236EEC56B}" type="presParOf" srcId="{0DF20631-F177-4343-AC2A-276743890BAA}" destId="{04E3D0C2-7350-4230-834D-8BDD6C4780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0EF4E-1456-4572-8FED-A0A96CC1A6BF}">
      <dsp:nvSpPr>
        <dsp:cNvPr id="0" name=""/>
        <dsp:cNvSpPr/>
      </dsp:nvSpPr>
      <dsp:spPr>
        <a:xfrm>
          <a:off x="9548" y="21605"/>
          <a:ext cx="298361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Variables continuas</a:t>
          </a:r>
        </a:p>
      </dsp:txBody>
      <dsp:txXfrm>
        <a:off x="9548" y="21605"/>
        <a:ext cx="2983612" cy="518400"/>
      </dsp:txXfrm>
    </dsp:sp>
    <dsp:sp modelId="{B892967B-ACED-48DE-BF77-F99EF94DCA57}">
      <dsp:nvSpPr>
        <dsp:cNvPr id="0" name=""/>
        <dsp:cNvSpPr/>
      </dsp:nvSpPr>
      <dsp:spPr>
        <a:xfrm>
          <a:off x="31" y="540005"/>
          <a:ext cx="2983612" cy="1679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old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mileage</a:t>
          </a:r>
          <a:r>
            <a:rPr lang="es-E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tax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 </a:t>
          </a:r>
          <a:r>
            <a:rPr lang="es-ES" sz="1800" kern="1200" dirty="0" err="1"/>
            <a:t>mpg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engineSize</a:t>
          </a:r>
          <a:endParaRPr lang="es-ES" sz="1800" kern="1200" dirty="0"/>
        </a:p>
      </dsp:txBody>
      <dsp:txXfrm>
        <a:off x="31" y="540005"/>
        <a:ext cx="2983612" cy="1679939"/>
      </dsp:txXfrm>
    </dsp:sp>
    <dsp:sp modelId="{F6C5CD8E-36BA-48B6-9A68-8BCB627B96A1}">
      <dsp:nvSpPr>
        <dsp:cNvPr id="0" name=""/>
        <dsp:cNvSpPr/>
      </dsp:nvSpPr>
      <dsp:spPr>
        <a:xfrm>
          <a:off x="3401349" y="21605"/>
          <a:ext cx="298361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Variables categóricas</a:t>
          </a:r>
        </a:p>
      </dsp:txBody>
      <dsp:txXfrm>
        <a:off x="3401349" y="21605"/>
        <a:ext cx="2983612" cy="518400"/>
      </dsp:txXfrm>
    </dsp:sp>
    <dsp:sp modelId="{04E3D0C2-7350-4230-834D-8BDD6C478013}">
      <dsp:nvSpPr>
        <dsp:cNvPr id="0" name=""/>
        <dsp:cNvSpPr/>
      </dsp:nvSpPr>
      <dsp:spPr>
        <a:xfrm>
          <a:off x="3401349" y="540005"/>
          <a:ext cx="2983612" cy="1679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model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transmission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fuelType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brand</a:t>
          </a:r>
          <a:endParaRPr lang="es-ES" sz="1800" kern="1200" dirty="0"/>
        </a:p>
      </dsp:txBody>
      <dsp:txXfrm>
        <a:off x="3401349" y="540005"/>
        <a:ext cx="2983612" cy="167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8C51-5ADD-4E20-9BD5-3760002B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050103-CD6D-49FD-A615-48BA78AA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D7611-DC7B-4D41-8081-A9F987AC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4B37-F065-42F2-954C-7E04212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09E16B-7D03-4995-BB11-5E98DD7E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F20E7-AAD9-4062-A4F1-EC7559F6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B349FC-4A27-4D7D-A6AC-A63D65E62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4CAAB-F940-471F-A697-88B74EDA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5D42D-98BF-4753-98E0-041ED1E1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76414-DAC8-40EF-B12D-13F72BD5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979BF-1E13-4369-B6FE-21C76D417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A2D396-B5AE-401F-BE68-2CA99544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686BE-435D-4EA0-B00E-4394D03F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82F1B-6E5B-4077-ADB9-B960CF43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21E66-BBBE-4CDC-82C0-D85BB39D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55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3C77-4213-47D9-A0F7-858DCCF9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2DA72-74E7-430F-AF70-1EEB1EE7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198E5-F502-4554-80D5-BB66A95D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D76F0-2E28-4C1A-B049-EF284C0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41265-A031-426F-8B0B-B9E3A441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67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D9FF1-61A0-4B1A-B4A0-8662B196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D6D66-1153-4EB1-9AC3-BE008A22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42F62-406A-429A-8362-6FA04FF8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8BBE3-684D-433F-BED5-B39541BF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921BB-FE73-492B-8CB7-84F81475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91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D6BE-3138-4023-80E3-CB48CDC6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34CE0-CF8B-47AF-9D9D-D8138BDBC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E5B084-B501-4079-A6E7-A7A27C24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3A704-6D10-4EB9-8D6E-25EEBB46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D8801E-5CDA-46DE-B763-5433040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0C69F7-A4AE-4683-A778-6598233A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2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A4493-E97B-4086-A94F-C7F6CC88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62DA2-C2A3-4A42-AD65-9825DE45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39C6E5-E4D1-4783-890E-08C9A494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326CCB-A69A-42CF-83C8-6CE87C72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298C47-BDFE-4935-9CE6-75DB9583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723228-8EEF-4372-AA6D-64A328C8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D1D173-7F1A-44C4-ADA7-8572BF84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6EAE81-2395-4FF2-AC18-E4C361C7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9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26541-F8AE-41AB-B5F1-75D7E383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791591-715D-4790-BE16-EFA74341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92496D-3625-408C-A70F-1DB99893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76AB54-C776-4F88-8621-BF06FCC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16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CD1241-4B00-4D52-BABC-9384AC6B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819903-4D38-4419-8695-D1E788DA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52FC29-61FF-4120-A094-621F9D69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14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60848-B6C5-43B1-B027-C005BBAC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1DF39-1BEB-42A3-9C0E-2F44B342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21568-7920-44C3-BE8C-8C332E521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0EE25-D2D3-4247-9B86-295DE4C2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101E1-FFAE-4AD2-96EF-3F329557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E0011A-9261-4817-8637-3CDB91B7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4521-CF58-4140-AA21-A3F0ABA7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17FD6D-F734-4EDA-976B-028515C95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139A87-FFC0-4722-9B67-2FB315D2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AE0F96-C1F7-4B01-AC6A-4059D06E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13856-86DB-4DF5-A713-7E42407F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02530-7516-4ACD-B9C8-93AF69D1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83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FA1C1D-AC8F-4833-9AF2-E09074A3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15758-F926-4942-B5AC-F1302E9C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45985-EBCF-426B-A3E8-E5347610B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9C254-70E1-4D69-AF8D-B3C8C2EC6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A281E-494D-4B07-9795-B1ABA180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8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062D2E4-61AE-4907-9E28-64E2D668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66" y="1645396"/>
            <a:ext cx="11148164" cy="17097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s-ES" sz="3600" b="1" i="0" dirty="0">
                <a:solidFill>
                  <a:srgbClr val="000000"/>
                </a:solidFill>
                <a:effectLst/>
                <a:latin typeface="Helvetica Neue"/>
              </a:rPr>
              <a:t>Predicción del precio de venta de</a:t>
            </a:r>
            <a:r>
              <a:rPr lang="es-ES" sz="3600" b="1" dirty="0">
                <a:solidFill>
                  <a:srgbClr val="000000"/>
                </a:solidFill>
                <a:latin typeface="Helvetica Neue"/>
              </a:rPr>
              <a:t> vehículos </a:t>
            </a:r>
            <a:r>
              <a:rPr lang="es-ES" sz="3600" b="1" i="0" dirty="0">
                <a:solidFill>
                  <a:srgbClr val="000000"/>
                </a:solidFill>
                <a:effectLst/>
                <a:latin typeface="Helvetica Neue"/>
              </a:rPr>
              <a:t>de 2ª mano en función de sus características</a:t>
            </a:r>
            <a:endParaRPr lang="es-ES" sz="3600">
              <a:cs typeface="Calibri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F8200DC-2B34-480B-985B-A3D4A5F18410}"/>
              </a:ext>
            </a:extLst>
          </p:cNvPr>
          <p:cNvSpPr txBox="1">
            <a:spLocks/>
          </p:cNvSpPr>
          <p:nvPr/>
        </p:nvSpPr>
        <p:spPr>
          <a:xfrm>
            <a:off x="3737376" y="3113619"/>
            <a:ext cx="7893472" cy="314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0" i="0" dirty="0" err="1">
                <a:solidFill>
                  <a:srgbClr val="212529"/>
                </a:solidFill>
                <a:effectLst/>
                <a:latin typeface="-apple-system"/>
              </a:rPr>
              <a:t>Icia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 Carro </a:t>
            </a:r>
            <a:r>
              <a:rPr lang="es-ES" sz="2000" b="0" i="0" dirty="0" err="1">
                <a:solidFill>
                  <a:srgbClr val="212529"/>
                </a:solidFill>
                <a:effectLst/>
                <a:latin typeface="-apple-system"/>
              </a:rPr>
              <a:t>Barallobre</a:t>
            </a:r>
            <a:r>
              <a:rPr lang="es-ES" sz="2000" dirty="0">
                <a:solidFill>
                  <a:srgbClr val="212529"/>
                </a:solidFill>
                <a:latin typeface="-apple-system"/>
              </a:rPr>
              <a:t>, K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aren Salazar Gutiérrez</a:t>
            </a:r>
            <a:r>
              <a:rPr lang="es-ES" sz="20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Laura Llorente Sanz</a:t>
            </a:r>
            <a:r>
              <a:rPr lang="es-ES" sz="2000" dirty="0">
                <a:solidFill>
                  <a:srgbClr val="212529"/>
                </a:solidFill>
                <a:latin typeface="-apple-system"/>
              </a:rPr>
              <a:t> </a:t>
            </a:r>
            <a:endParaRPr lang="es-ES" sz="2000" dirty="0"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939D21-6835-4FB6-BBC7-86EA1485E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3" b="25243"/>
          <a:stretch/>
        </p:blipFill>
        <p:spPr>
          <a:xfrm>
            <a:off x="6591043" y="5730528"/>
            <a:ext cx="2372056" cy="5334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72A6E53-EB29-4559-A361-37885104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28" y="5736568"/>
            <a:ext cx="326753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3DD9DCA-5468-4D24-9988-F452C1B8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00" y="1253331"/>
            <a:ext cx="6513149" cy="4351338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62A237C-AB68-4F86-8395-E8A578F24319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brand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E6B44F-E4BB-4C18-9BA1-1B866C2A760A}"/>
              </a:ext>
            </a:extLst>
          </p:cNvPr>
          <p:cNvSpPr txBox="1"/>
          <p:nvPr/>
        </p:nvSpPr>
        <p:spPr>
          <a:xfrm>
            <a:off x="557719" y="5793686"/>
            <a:ext cx="10619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La marca del vehículo influye en el precio: Audi, BMW y Mercedes son las más caras</a:t>
            </a:r>
          </a:p>
        </p:txBody>
      </p:sp>
    </p:spTree>
    <p:extLst>
      <p:ext uri="{BB962C8B-B14F-4D97-AF65-F5344CB8AC3E}">
        <p14:creationId xmlns:p14="http://schemas.microsoft.com/office/powerpoint/2010/main" val="198050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D2103C-E6E5-456B-853C-42715BCA8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59" y="1418326"/>
            <a:ext cx="6144482" cy="398200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391D00E-57CC-42CD-9F77-7111412561EF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engineSize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1D6799-C363-47A0-A92C-9B081CC0A074}"/>
              </a:ext>
            </a:extLst>
          </p:cNvPr>
          <p:cNvSpPr txBox="1"/>
          <p:nvPr/>
        </p:nvSpPr>
        <p:spPr>
          <a:xfrm>
            <a:off x="2243644" y="5603186"/>
            <a:ext cx="7247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A mayor tamaño del motor del vehículo mayor precio</a:t>
            </a:r>
          </a:p>
        </p:txBody>
      </p:sp>
    </p:spTree>
    <p:extLst>
      <p:ext uri="{BB962C8B-B14F-4D97-AF65-F5344CB8AC3E}">
        <p14:creationId xmlns:p14="http://schemas.microsoft.com/office/powerpoint/2010/main" val="357873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F91F36-DABF-4452-9C56-55B16227598C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Ingeniería de características II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11D73755-FB99-4DF6-955F-32A47AE2BCD6}"/>
              </a:ext>
            </a:extLst>
          </p:cNvPr>
          <p:cNvGraphicFramePr/>
          <p:nvPr/>
        </p:nvGraphicFramePr>
        <p:xfrm>
          <a:off x="903254" y="1418326"/>
          <a:ext cx="6384994" cy="2241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E4DA720-382C-46E7-82FA-7FCCAAD61A31}"/>
              </a:ext>
            </a:extLst>
          </p:cNvPr>
          <p:cNvSpPr/>
          <p:nvPr/>
        </p:nvSpPr>
        <p:spPr>
          <a:xfrm>
            <a:off x="2258667" y="3791567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CB97D1FB-FF73-449A-849C-8950DAFD7025}"/>
              </a:ext>
            </a:extLst>
          </p:cNvPr>
          <p:cNvSpPr/>
          <p:nvPr/>
        </p:nvSpPr>
        <p:spPr>
          <a:xfrm>
            <a:off x="5744817" y="3791567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813990-52EC-40FD-A2DA-15B1495F27D0}"/>
              </a:ext>
            </a:extLst>
          </p:cNvPr>
          <p:cNvSpPr txBox="1"/>
          <p:nvPr/>
        </p:nvSpPr>
        <p:spPr>
          <a:xfrm>
            <a:off x="4806190" y="4562822"/>
            <a:ext cx="208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dirty="0" err="1"/>
              <a:t>One</a:t>
            </a:r>
            <a:r>
              <a:rPr lang="es-ES" dirty="0"/>
              <a:t>-Hot-</a:t>
            </a:r>
            <a:r>
              <a:rPr lang="es-ES" dirty="0" err="1"/>
              <a:t>Encoding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F06A79-39F6-4B8F-8B1F-C9463F6697C9}"/>
              </a:ext>
            </a:extLst>
          </p:cNvPr>
          <p:cNvSpPr txBox="1"/>
          <p:nvPr/>
        </p:nvSpPr>
        <p:spPr>
          <a:xfrm>
            <a:off x="1065660" y="4424323"/>
            <a:ext cx="259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ES" dirty="0" err="1"/>
              <a:t>Scale</a:t>
            </a:r>
            <a:r>
              <a:rPr lang="es-ES" dirty="0"/>
              <a:t> --&gt; media=0, </a:t>
            </a:r>
            <a:r>
              <a:rPr lang="es-ES" dirty="0" err="1"/>
              <a:t>desv</a:t>
            </a:r>
            <a:r>
              <a:rPr lang="es-ES" dirty="0"/>
              <a:t>=1</a:t>
            </a:r>
          </a:p>
          <a:p>
            <a:pPr marL="0" indent="0">
              <a:buNone/>
            </a:pPr>
            <a:r>
              <a:rPr lang="es-ES" dirty="0"/>
              <a:t>(asumimos normalidad)</a:t>
            </a:r>
          </a:p>
        </p:txBody>
      </p:sp>
      <p:graphicFrame>
        <p:nvGraphicFramePr>
          <p:cNvPr id="21" name="Tabla 15">
            <a:extLst>
              <a:ext uri="{FF2B5EF4-FFF2-40B4-BE49-F238E27FC236}">
                <a16:creationId xmlns:a16="http://schemas.microsoft.com/office/drawing/2014/main" id="{1C531F4E-1E00-4FD8-83A4-272D391D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23057"/>
              </p:ext>
            </p:extLst>
          </p:nvPr>
        </p:nvGraphicFramePr>
        <p:xfrm>
          <a:off x="9502722" y="4705024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9B3936A-BF61-46AA-BBE0-D7CFFAD57D56}"/>
              </a:ext>
            </a:extLst>
          </p:cNvPr>
          <p:cNvCxnSpPr/>
          <p:nvPr/>
        </p:nvCxnSpPr>
        <p:spPr>
          <a:xfrm>
            <a:off x="9366805" y="476995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9C9BBBE-AE0C-4E68-9559-FD3BF696C30D}"/>
              </a:ext>
            </a:extLst>
          </p:cNvPr>
          <p:cNvCxnSpPr>
            <a:cxnSpLocks/>
          </p:cNvCxnSpPr>
          <p:nvPr/>
        </p:nvCxnSpPr>
        <p:spPr>
          <a:xfrm>
            <a:off x="9502722" y="4582350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767E4D2-8D08-4D2B-A6DE-3CA63C433812}"/>
              </a:ext>
            </a:extLst>
          </p:cNvPr>
          <p:cNvSpPr txBox="1"/>
          <p:nvPr/>
        </p:nvSpPr>
        <p:spPr>
          <a:xfrm>
            <a:off x="8536514" y="535711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A5BB7AF-C869-40E7-810C-DEAF81825DE9}"/>
              </a:ext>
            </a:extLst>
          </p:cNvPr>
          <p:cNvSpPr txBox="1"/>
          <p:nvPr/>
        </p:nvSpPr>
        <p:spPr>
          <a:xfrm>
            <a:off x="10205006" y="4222439"/>
            <a:ext cx="63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22</a:t>
            </a:r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75C5659-69DD-48A2-8B32-FECCBCBFE5E3}"/>
              </a:ext>
            </a:extLst>
          </p:cNvPr>
          <p:cNvSpPr/>
          <p:nvPr/>
        </p:nvSpPr>
        <p:spPr>
          <a:xfrm>
            <a:off x="7219691" y="5360502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4D636D-8DF2-4250-BA4D-D9096B4707D1}"/>
              </a:ext>
            </a:extLst>
          </p:cNvPr>
          <p:cNvSpPr txBox="1"/>
          <p:nvPr/>
        </p:nvSpPr>
        <p:spPr>
          <a:xfrm>
            <a:off x="9932964" y="6188384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0442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15">
            <a:extLst>
              <a:ext uri="{FF2B5EF4-FFF2-40B4-BE49-F238E27FC236}">
                <a16:creationId xmlns:a16="http://schemas.microsoft.com/office/drawing/2014/main" id="{B4401AA4-6E87-46FC-A646-FAF5D90D3672}"/>
              </a:ext>
            </a:extLst>
          </p:cNvPr>
          <p:cNvGraphicFramePr>
            <a:graphicFrameLocks noGrp="1"/>
          </p:cNvGraphicFramePr>
          <p:nvPr/>
        </p:nvGraphicFramePr>
        <p:xfrm>
          <a:off x="1177872" y="2971474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5B4DC58-4BC1-41FD-8C4C-99CF03C3B31C}"/>
              </a:ext>
            </a:extLst>
          </p:cNvPr>
          <p:cNvCxnSpPr/>
          <p:nvPr/>
        </p:nvCxnSpPr>
        <p:spPr>
          <a:xfrm>
            <a:off x="1041955" y="303640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30EF2B2-D637-4FA1-AAA8-799D29BE8D13}"/>
              </a:ext>
            </a:extLst>
          </p:cNvPr>
          <p:cNvCxnSpPr>
            <a:cxnSpLocks/>
          </p:cNvCxnSpPr>
          <p:nvPr/>
        </p:nvCxnSpPr>
        <p:spPr>
          <a:xfrm>
            <a:off x="1177872" y="2848800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90C56E8-661E-40A2-9469-0A44286601EE}"/>
              </a:ext>
            </a:extLst>
          </p:cNvPr>
          <p:cNvSpPr txBox="1"/>
          <p:nvPr/>
        </p:nvSpPr>
        <p:spPr>
          <a:xfrm>
            <a:off x="211664" y="362356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15166-AE40-47BF-9497-A5D3EB17CB2C}"/>
              </a:ext>
            </a:extLst>
          </p:cNvPr>
          <p:cNvSpPr txBox="1"/>
          <p:nvPr/>
        </p:nvSpPr>
        <p:spPr>
          <a:xfrm>
            <a:off x="1880156" y="2488889"/>
            <a:ext cx="63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22</a:t>
            </a:r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0C74B1-ACE5-42C6-99FA-6D18AFF9A44C}"/>
              </a:ext>
            </a:extLst>
          </p:cNvPr>
          <p:cNvSpPr txBox="1"/>
          <p:nvPr/>
        </p:nvSpPr>
        <p:spPr>
          <a:xfrm>
            <a:off x="1608114" y="4505436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02D3E5C-1B5A-4C53-8CF3-2E9B13DF8399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Reducción de dimensiones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CC3C1D-07F0-42F4-B80B-C09FB4E01172}"/>
              </a:ext>
            </a:extLst>
          </p:cNvPr>
          <p:cNvSpPr txBox="1"/>
          <p:nvPr/>
        </p:nvSpPr>
        <p:spPr>
          <a:xfrm>
            <a:off x="3950557" y="4335490"/>
            <a:ext cx="18129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0" dirty="0">
                <a:solidFill>
                  <a:srgbClr val="000000"/>
                </a:solidFill>
                <a:effectLst/>
              </a:rPr>
              <a:t>Principal </a:t>
            </a:r>
            <a:r>
              <a:rPr lang="es-ES" sz="2000" b="0" dirty="0" err="1">
                <a:solidFill>
                  <a:srgbClr val="000000"/>
                </a:solidFill>
                <a:effectLst/>
              </a:rPr>
              <a:t>Component</a:t>
            </a:r>
            <a:r>
              <a:rPr lang="es-ES" sz="2000" b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dirty="0" err="1">
                <a:solidFill>
                  <a:srgbClr val="000000"/>
                </a:solidFill>
                <a:effectLst/>
              </a:rPr>
              <a:t>Analysis</a:t>
            </a:r>
            <a:endParaRPr lang="es-ES" sz="2000" dirty="0">
              <a:solidFill>
                <a:srgbClr val="000000"/>
              </a:solidFill>
            </a:endParaRPr>
          </a:p>
          <a:p>
            <a:pPr algn="ctr"/>
            <a:r>
              <a:rPr lang="es-ES" sz="2000" b="0" dirty="0">
                <a:solidFill>
                  <a:srgbClr val="000000"/>
                </a:solidFill>
                <a:effectLst/>
              </a:rPr>
              <a:t>(PCA)</a:t>
            </a:r>
            <a:endParaRPr lang="es-ES" sz="1600" dirty="0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8FD8AA27-0FDF-49C1-879D-AB21A692E4D7}"/>
              </a:ext>
            </a:extLst>
          </p:cNvPr>
          <p:cNvSpPr/>
          <p:nvPr/>
        </p:nvSpPr>
        <p:spPr>
          <a:xfrm>
            <a:off x="4203550" y="3376808"/>
            <a:ext cx="1309452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9859CEC-C6E8-4DE8-A7DE-08D78A24D498}"/>
              </a:ext>
            </a:extLst>
          </p:cNvPr>
          <p:cNvSpPr txBox="1"/>
          <p:nvPr/>
        </p:nvSpPr>
        <p:spPr>
          <a:xfrm>
            <a:off x="7449446" y="1253068"/>
            <a:ext cx="3145877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/>
              <a:t>Con 16 componentes explicamos el 90% de las variables</a:t>
            </a:r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FABC652A-9990-4699-A63F-3664B8BDA834}"/>
              </a:ext>
            </a:extLst>
          </p:cNvPr>
          <p:cNvSpPr/>
          <p:nvPr/>
        </p:nvSpPr>
        <p:spPr>
          <a:xfrm rot="2820000">
            <a:off x="8570052" y="2149410"/>
            <a:ext cx="642008" cy="339231"/>
          </a:xfrm>
          <a:prstGeom prst="rightArrow">
            <a:avLst>
              <a:gd name="adj1" fmla="val 25863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10" descr="Gráfico&#10;&#10;Descripción generada automáticamente">
            <a:extLst>
              <a:ext uri="{FF2B5EF4-FFF2-40B4-BE49-F238E27FC236}">
                <a16:creationId xmlns:a16="http://schemas.microsoft.com/office/drawing/2014/main" id="{B0A8F215-0E37-4C58-A30D-388CB1F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36" y="2675555"/>
            <a:ext cx="4465528" cy="30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70261EA0-D3F0-4DC9-BA42-02FCFE50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4" y="870073"/>
            <a:ext cx="10738980" cy="56919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09761ED-FECC-4E79-8E55-5D074219D265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Matriz de correlación</a:t>
            </a:r>
            <a:endParaRPr lang="es-ES" dirty="0">
              <a:cs typeface="Calibri Ligh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FA52-4732-40AA-9D89-CC5BF5F8AD87}"/>
              </a:ext>
            </a:extLst>
          </p:cNvPr>
          <p:cNvSpPr/>
          <p:nvPr/>
        </p:nvSpPr>
        <p:spPr>
          <a:xfrm>
            <a:off x="1409180" y="5958608"/>
            <a:ext cx="8117387" cy="32243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17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6FE804B-4841-4577-8BC5-92D0FD332ECC}"/>
              </a:ext>
            </a:extLst>
          </p:cNvPr>
          <p:cNvSpPr/>
          <p:nvPr/>
        </p:nvSpPr>
        <p:spPr>
          <a:xfrm rot="1463537">
            <a:off x="4987101" y="4529028"/>
            <a:ext cx="1242109" cy="373627"/>
          </a:xfrm>
          <a:prstGeom prst="rightArrow">
            <a:avLst>
              <a:gd name="adj1" fmla="val 2586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15">
            <a:extLst>
              <a:ext uri="{FF2B5EF4-FFF2-40B4-BE49-F238E27FC236}">
                <a16:creationId xmlns:a16="http://schemas.microsoft.com/office/drawing/2014/main" id="{5A555C7D-3596-4A58-BE76-1CFEDF0E7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92182"/>
              </p:ext>
            </p:extLst>
          </p:nvPr>
        </p:nvGraphicFramePr>
        <p:xfrm>
          <a:off x="6597597" y="1676074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F2E1CD0-7C7E-4F5D-8B7F-630046040D37}"/>
              </a:ext>
            </a:extLst>
          </p:cNvPr>
          <p:cNvCxnSpPr/>
          <p:nvPr/>
        </p:nvCxnSpPr>
        <p:spPr>
          <a:xfrm>
            <a:off x="6461680" y="174100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F3CFDC3-E135-4EAA-A39C-BCB13545B255}"/>
              </a:ext>
            </a:extLst>
          </p:cNvPr>
          <p:cNvCxnSpPr>
            <a:cxnSpLocks/>
          </p:cNvCxnSpPr>
          <p:nvPr/>
        </p:nvCxnSpPr>
        <p:spPr>
          <a:xfrm>
            <a:off x="6597597" y="1553400"/>
            <a:ext cx="1510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36203F-B417-4D06-AAAC-8E7AEAB61F6B}"/>
              </a:ext>
            </a:extLst>
          </p:cNvPr>
          <p:cNvSpPr txBox="1"/>
          <p:nvPr/>
        </p:nvSpPr>
        <p:spPr>
          <a:xfrm>
            <a:off x="5631389" y="232816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F90641-6DA8-4BB2-BBA0-CAC4FA9B9615}"/>
              </a:ext>
            </a:extLst>
          </p:cNvPr>
          <p:cNvSpPr txBox="1"/>
          <p:nvPr/>
        </p:nvSpPr>
        <p:spPr>
          <a:xfrm>
            <a:off x="7140536" y="1201394"/>
            <a:ext cx="63242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16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99C8E43-9EFE-4FEC-9FAD-F10B7DFD7B81}"/>
              </a:ext>
            </a:extLst>
          </p:cNvPr>
          <p:cNvSpPr txBox="1"/>
          <p:nvPr/>
        </p:nvSpPr>
        <p:spPr>
          <a:xfrm>
            <a:off x="6146660" y="1272288"/>
            <a:ext cx="401292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</a:t>
            </a:r>
            <a:endParaRPr lang="es-ES" b="1" dirty="0"/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9E61D3E6-1A78-4D51-8BC7-57972CD2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77261"/>
              </p:ext>
            </p:extLst>
          </p:nvPr>
        </p:nvGraphicFramePr>
        <p:xfrm>
          <a:off x="7197672" y="4504999"/>
          <a:ext cx="302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D382B1C-3FE4-486B-81DE-A44D54FF13B0}"/>
              </a:ext>
            </a:extLst>
          </p:cNvPr>
          <p:cNvCxnSpPr/>
          <p:nvPr/>
        </p:nvCxnSpPr>
        <p:spPr>
          <a:xfrm>
            <a:off x="7061755" y="4569927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487B392-15A5-4C98-BD52-6129AA1EE88C}"/>
              </a:ext>
            </a:extLst>
          </p:cNvPr>
          <p:cNvCxnSpPr>
            <a:cxnSpLocks/>
          </p:cNvCxnSpPr>
          <p:nvPr/>
        </p:nvCxnSpPr>
        <p:spPr>
          <a:xfrm>
            <a:off x="7174439" y="4391746"/>
            <a:ext cx="354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380CBF-A7D6-4A47-B8A9-47148D7C3F20}"/>
              </a:ext>
            </a:extLst>
          </p:cNvPr>
          <p:cNvSpPr txBox="1"/>
          <p:nvPr/>
        </p:nvSpPr>
        <p:spPr>
          <a:xfrm>
            <a:off x="6231464" y="5157085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7E825F-0023-4A01-9A85-64D3E22972DC}"/>
              </a:ext>
            </a:extLst>
          </p:cNvPr>
          <p:cNvSpPr txBox="1"/>
          <p:nvPr/>
        </p:nvSpPr>
        <p:spPr>
          <a:xfrm>
            <a:off x="7197404" y="4032043"/>
            <a:ext cx="354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9E24C1B-C707-4A39-B9C2-5E56411A0BE0}"/>
              </a:ext>
            </a:extLst>
          </p:cNvPr>
          <p:cNvSpPr txBox="1"/>
          <p:nvPr/>
        </p:nvSpPr>
        <p:spPr>
          <a:xfrm>
            <a:off x="6755759" y="4121617"/>
            <a:ext cx="330850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Y</a:t>
            </a:r>
            <a:endParaRPr lang="es-ES" b="1" dirty="0"/>
          </a:p>
        </p:txBody>
      </p:sp>
      <p:graphicFrame>
        <p:nvGraphicFramePr>
          <p:cNvPr id="21" name="Tabla 15">
            <a:extLst>
              <a:ext uri="{FF2B5EF4-FFF2-40B4-BE49-F238E27FC236}">
                <a16:creationId xmlns:a16="http://schemas.microsoft.com/office/drawing/2014/main" id="{458228A3-7978-4D4D-980E-65D72F0F6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26651"/>
              </p:ext>
            </p:extLst>
          </p:nvPr>
        </p:nvGraphicFramePr>
        <p:xfrm>
          <a:off x="3197172" y="3438199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746D71B-CE76-4837-9B0C-2F1DB393CEE0}"/>
              </a:ext>
            </a:extLst>
          </p:cNvPr>
          <p:cNvCxnSpPr/>
          <p:nvPr/>
        </p:nvCxnSpPr>
        <p:spPr>
          <a:xfrm>
            <a:off x="3061255" y="3503127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2C50D3E-A808-4F97-B2DF-46C26CDA0274}"/>
              </a:ext>
            </a:extLst>
          </p:cNvPr>
          <p:cNvCxnSpPr>
            <a:cxnSpLocks/>
          </p:cNvCxnSpPr>
          <p:nvPr/>
        </p:nvCxnSpPr>
        <p:spPr>
          <a:xfrm>
            <a:off x="3197172" y="3315525"/>
            <a:ext cx="1510820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423F99A-8E1B-47B0-87A3-9320C0A23D4E}"/>
              </a:ext>
            </a:extLst>
          </p:cNvPr>
          <p:cNvSpPr txBox="1"/>
          <p:nvPr/>
        </p:nvSpPr>
        <p:spPr>
          <a:xfrm>
            <a:off x="2230964" y="4090285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E393FF-BDE3-4EA8-A1E1-E875DD11AEB3}"/>
              </a:ext>
            </a:extLst>
          </p:cNvPr>
          <p:cNvSpPr txBox="1"/>
          <p:nvPr/>
        </p:nvSpPr>
        <p:spPr>
          <a:xfrm>
            <a:off x="3787820" y="2955614"/>
            <a:ext cx="42223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732D3B-A915-4344-9193-72A5A3D17B25}"/>
              </a:ext>
            </a:extLst>
          </p:cNvPr>
          <p:cNvSpPr txBox="1"/>
          <p:nvPr/>
        </p:nvSpPr>
        <p:spPr>
          <a:xfrm>
            <a:off x="3522685" y="4950677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E9F0B02-772B-418E-9938-1C8356ADCAF0}"/>
              </a:ext>
            </a:extLst>
          </p:cNvPr>
          <p:cNvSpPr/>
          <p:nvPr/>
        </p:nvSpPr>
        <p:spPr>
          <a:xfrm rot="19820823">
            <a:off x="4976476" y="3665059"/>
            <a:ext cx="1242109" cy="373627"/>
          </a:xfrm>
          <a:prstGeom prst="rightArrow">
            <a:avLst>
              <a:gd name="adj1" fmla="val 2586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51A6A37-F28B-4EC4-9F6B-48C3837E5B58}"/>
              </a:ext>
            </a:extLst>
          </p:cNvPr>
          <p:cNvSpPr/>
          <p:nvPr/>
        </p:nvSpPr>
        <p:spPr>
          <a:xfrm>
            <a:off x="6100563" y="1265427"/>
            <a:ext cx="401292" cy="383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1496692-28F2-474E-A74F-D5D366318C7B}"/>
              </a:ext>
            </a:extLst>
          </p:cNvPr>
          <p:cNvSpPr/>
          <p:nvPr/>
        </p:nvSpPr>
        <p:spPr>
          <a:xfrm>
            <a:off x="6689594" y="4121617"/>
            <a:ext cx="401292" cy="383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0E729086-0252-4B1F-B0EA-14B9E406D2E4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División del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ACAD0E-DD2E-46A0-BE54-18AF57351FD4}"/>
              </a:ext>
            </a:extLst>
          </p:cNvPr>
          <p:cNvSpPr txBox="1"/>
          <p:nvPr/>
        </p:nvSpPr>
        <p:spPr>
          <a:xfrm>
            <a:off x="7029952" y="5984337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Price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7632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D057420-0A50-4D12-98B0-3838F78DD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r="38233"/>
          <a:stretch/>
        </p:blipFill>
        <p:spPr>
          <a:xfrm>
            <a:off x="1065871" y="1715587"/>
            <a:ext cx="4747486" cy="14793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0C6697-57A7-419B-8427-9EA54C06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00" r="4401"/>
          <a:stretch/>
        </p:blipFill>
        <p:spPr>
          <a:xfrm>
            <a:off x="3519734" y="4199074"/>
            <a:ext cx="2209148" cy="147936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87AFF8E-9FD3-45F4-AECF-AC2860AC1A57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División del </a:t>
            </a:r>
            <a:r>
              <a:rPr lang="es-ES" dirty="0" err="1"/>
              <a:t>dataset</a:t>
            </a:r>
            <a:endParaRPr lang="es-ES" dirty="0"/>
          </a:p>
        </p:txBody>
      </p:sp>
      <p:graphicFrame>
        <p:nvGraphicFramePr>
          <p:cNvPr id="13" name="Tabla 15">
            <a:extLst>
              <a:ext uri="{FF2B5EF4-FFF2-40B4-BE49-F238E27FC236}">
                <a16:creationId xmlns:a16="http://schemas.microsoft.com/office/drawing/2014/main" id="{8B6675F2-B7A7-47C1-B968-38C22009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27463"/>
              </p:ext>
            </p:extLst>
          </p:nvPr>
        </p:nvGraphicFramePr>
        <p:xfrm>
          <a:off x="7182379" y="1958346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B463092-DB93-4A03-96EB-4DE3252CC750}"/>
              </a:ext>
            </a:extLst>
          </p:cNvPr>
          <p:cNvSpPr txBox="1"/>
          <p:nvPr/>
        </p:nvSpPr>
        <p:spPr>
          <a:xfrm>
            <a:off x="7563402" y="3607694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X_train</a:t>
            </a:r>
            <a:endParaRPr lang="es-ES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CB9A828-2C76-4F69-BF81-EB1993B4DE78}"/>
              </a:ext>
            </a:extLst>
          </p:cNvPr>
          <p:cNvSpPr txBox="1"/>
          <p:nvPr/>
        </p:nvSpPr>
        <p:spPr>
          <a:xfrm>
            <a:off x="9282959" y="3607694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Y_train</a:t>
            </a:r>
            <a:r>
              <a:rPr lang="es-ES" sz="1800" b="1" dirty="0"/>
              <a:t> 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46AED8-F655-4695-93CA-75F778491B91}"/>
              </a:ext>
            </a:extLst>
          </p:cNvPr>
          <p:cNvSpPr txBox="1"/>
          <p:nvPr/>
        </p:nvSpPr>
        <p:spPr>
          <a:xfrm>
            <a:off x="10433183" y="2456295"/>
            <a:ext cx="619125" cy="3755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ES" sz="1800" b="1" dirty="0"/>
              <a:t>70%</a:t>
            </a:r>
            <a:endParaRPr lang="es-ES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701EE34-A0D6-459F-B967-86297E7780B7}"/>
              </a:ext>
            </a:extLst>
          </p:cNvPr>
          <p:cNvSpPr txBox="1"/>
          <p:nvPr/>
        </p:nvSpPr>
        <p:spPr>
          <a:xfrm>
            <a:off x="10432473" y="5009183"/>
            <a:ext cx="619125" cy="3755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ES" b="1" dirty="0"/>
              <a:t>3</a:t>
            </a:r>
            <a:r>
              <a:rPr lang="es-ES" sz="1800" b="1" dirty="0"/>
              <a:t>0%</a:t>
            </a:r>
            <a:endParaRPr lang="es-ES" b="1" dirty="0"/>
          </a:p>
        </p:txBody>
      </p:sp>
      <p:graphicFrame>
        <p:nvGraphicFramePr>
          <p:cNvPr id="5" name="Tabla 15">
            <a:extLst>
              <a:ext uri="{FF2B5EF4-FFF2-40B4-BE49-F238E27FC236}">
                <a16:creationId xmlns:a16="http://schemas.microsoft.com/office/drawing/2014/main" id="{E25B58EF-5A5B-4352-A5CA-32CC0ECC9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44724"/>
              </p:ext>
            </p:extLst>
          </p:nvPr>
        </p:nvGraphicFramePr>
        <p:xfrm>
          <a:off x="9526968" y="1993864"/>
          <a:ext cx="302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0A6E186-F52E-4B02-A9AD-29436C14047C}"/>
              </a:ext>
            </a:extLst>
          </p:cNvPr>
          <p:cNvCxnSpPr>
            <a:cxnSpLocks/>
          </p:cNvCxnSpPr>
          <p:nvPr/>
        </p:nvCxnSpPr>
        <p:spPr>
          <a:xfrm>
            <a:off x="7018459" y="2032814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9195461-2945-4577-8FD7-F0A426C8009D}"/>
              </a:ext>
            </a:extLst>
          </p:cNvPr>
          <p:cNvSpPr txBox="1"/>
          <p:nvPr/>
        </p:nvSpPr>
        <p:spPr>
          <a:xfrm>
            <a:off x="6231463" y="2524722"/>
            <a:ext cx="942975" cy="3671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75977</a:t>
            </a:r>
            <a:endParaRPr lang="es-ES" dirty="0"/>
          </a:p>
        </p:txBody>
      </p:sp>
      <p:graphicFrame>
        <p:nvGraphicFramePr>
          <p:cNvPr id="41" name="Tabla 15">
            <a:extLst>
              <a:ext uri="{FF2B5EF4-FFF2-40B4-BE49-F238E27FC236}">
                <a16:creationId xmlns:a16="http://schemas.microsoft.com/office/drawing/2014/main" id="{623E88AA-4F83-4CA7-8BD8-2853875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3205"/>
              </p:ext>
            </p:extLst>
          </p:nvPr>
        </p:nvGraphicFramePr>
        <p:xfrm>
          <a:off x="7191038" y="4296300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sp>
        <p:nvSpPr>
          <p:cNvPr id="42" name="CuadroTexto 41">
            <a:extLst>
              <a:ext uri="{FF2B5EF4-FFF2-40B4-BE49-F238E27FC236}">
                <a16:creationId xmlns:a16="http://schemas.microsoft.com/office/drawing/2014/main" id="{489BE86E-12F9-49AF-B601-78D36816C473}"/>
              </a:ext>
            </a:extLst>
          </p:cNvPr>
          <p:cNvSpPr txBox="1"/>
          <p:nvPr/>
        </p:nvSpPr>
        <p:spPr>
          <a:xfrm>
            <a:off x="7572061" y="5945648"/>
            <a:ext cx="88267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800" b="1"/>
              <a:t>X_</a:t>
            </a:r>
            <a:r>
              <a:rPr lang="es-ES" b="1"/>
              <a:t>test</a:t>
            </a:r>
            <a:endParaRPr lang="es-ES" b="1"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ECE8F1D-16D6-4669-9AAF-C2CBBB5AA718}"/>
              </a:ext>
            </a:extLst>
          </p:cNvPr>
          <p:cNvSpPr txBox="1"/>
          <p:nvPr/>
        </p:nvSpPr>
        <p:spPr>
          <a:xfrm>
            <a:off x="9291618" y="5945648"/>
            <a:ext cx="88267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800" b="1"/>
              <a:t>Y_</a:t>
            </a:r>
            <a:r>
              <a:rPr lang="es-ES" b="1"/>
              <a:t>test </a:t>
            </a:r>
            <a:endParaRPr lang="es-ES" b="1" dirty="0"/>
          </a:p>
        </p:txBody>
      </p:sp>
      <p:graphicFrame>
        <p:nvGraphicFramePr>
          <p:cNvPr id="44" name="Tabla 15">
            <a:extLst>
              <a:ext uri="{FF2B5EF4-FFF2-40B4-BE49-F238E27FC236}">
                <a16:creationId xmlns:a16="http://schemas.microsoft.com/office/drawing/2014/main" id="{3A4B50BC-4B86-469D-8DB6-BD5EF80A7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9906"/>
              </p:ext>
            </p:extLst>
          </p:nvPr>
        </p:nvGraphicFramePr>
        <p:xfrm>
          <a:off x="9535627" y="4331818"/>
          <a:ext cx="302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33E3126-8E30-43A7-852B-D0060EE2440A}"/>
              </a:ext>
            </a:extLst>
          </p:cNvPr>
          <p:cNvCxnSpPr>
            <a:cxnSpLocks/>
          </p:cNvCxnSpPr>
          <p:nvPr/>
        </p:nvCxnSpPr>
        <p:spPr>
          <a:xfrm>
            <a:off x="7027118" y="4370768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D0CCA18-5C07-4B2D-AA4B-FC2B17DA375D}"/>
              </a:ext>
            </a:extLst>
          </p:cNvPr>
          <p:cNvSpPr txBox="1"/>
          <p:nvPr/>
        </p:nvSpPr>
        <p:spPr>
          <a:xfrm>
            <a:off x="6240122" y="4862676"/>
            <a:ext cx="942975" cy="3671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32562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48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F9F-DC39-4B8C-AA0D-5A42F483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Regresión: </a:t>
            </a:r>
            <a:r>
              <a:rPr lang="es-ES" dirty="0" err="1">
                <a:cs typeface="Calibri Light"/>
              </a:rPr>
              <a:t>ElasticNet</a:t>
            </a:r>
            <a:endParaRPr lang="es-ES" dirty="0" err="1"/>
          </a:p>
        </p:txBody>
      </p:sp>
      <p:pic>
        <p:nvPicPr>
          <p:cNvPr id="7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B64517CE-5EA6-4BB8-BA94-8D7A468A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0" y="2277382"/>
            <a:ext cx="7753611" cy="3388826"/>
          </a:xfrm>
          <a:prstGeom prst="rect">
            <a:avLst/>
          </a:prstGeom>
        </p:spPr>
      </p:pic>
      <p:pic>
        <p:nvPicPr>
          <p:cNvPr id="8" name="Imagen 8" descr="Diagrama&#10;&#10;Descripción generada automáticamente">
            <a:extLst>
              <a:ext uri="{FF2B5EF4-FFF2-40B4-BE49-F238E27FC236}">
                <a16:creationId xmlns:a16="http://schemas.microsoft.com/office/drawing/2014/main" id="{7438E4F1-F2CF-458B-A970-5607F53A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729" y="3165220"/>
            <a:ext cx="2743200" cy="26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0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E17091D-B135-461E-8E9B-36DF3391D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3" y="1377950"/>
            <a:ext cx="9144000" cy="3521596"/>
          </a:xfr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EE9A7F-3CD9-46D2-BB5B-6009858330DE}"/>
              </a:ext>
            </a:extLst>
          </p:cNvPr>
          <p:cNvSpPr/>
          <p:nvPr/>
        </p:nvSpPr>
        <p:spPr>
          <a:xfrm>
            <a:off x="1637731" y="5268035"/>
            <a:ext cx="8761863" cy="846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probar con diferentes valores para 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l1_ratio.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 el mismo proceso se pueden obtener los mejores 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hiperparámetros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este modelo y conjunto de datos.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tx1"/>
                </a:solidFill>
                <a:latin typeface="Arial"/>
                <a:cs typeface="Arial"/>
              </a:rPr>
              <a:t>En esta ocasión son l2 igual a 0,0001 y l1_ratio igual a 0,000001.</a:t>
            </a:r>
          </a:p>
          <a:p>
            <a:pPr algn="ctr"/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8B41B77-A01E-4A59-8EC8-3A27FD64F8E6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Regresión: </a:t>
            </a:r>
            <a:r>
              <a:rPr lang="es-PE" dirty="0" err="1"/>
              <a:t>ElasticNet</a:t>
            </a:r>
            <a:endParaRPr lang="es-ES" dirty="0" err="1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959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D1D415-A899-4023-A8F9-6E562E86D835}"/>
              </a:ext>
            </a:extLst>
          </p:cNvPr>
          <p:cNvSpPr txBox="1">
            <a:spLocks/>
          </p:cNvSpPr>
          <p:nvPr/>
        </p:nvSpPr>
        <p:spPr>
          <a:xfrm>
            <a:off x="693108" y="2597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Regresión: Redes Neuronales Densas (I)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BE16DC-E300-423A-94CB-FE67630D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47" y="1896139"/>
            <a:ext cx="1609950" cy="234347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103DEEB-3E2C-4843-A109-A06013165611}"/>
              </a:ext>
            </a:extLst>
          </p:cNvPr>
          <p:cNvSpPr txBox="1"/>
          <p:nvPr/>
        </p:nvSpPr>
        <p:spPr>
          <a:xfrm>
            <a:off x="987382" y="4547254"/>
            <a:ext cx="1387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Input </a:t>
            </a:r>
            <a:r>
              <a:rPr lang="es-ES" b="1" dirty="0" err="1">
                <a:solidFill>
                  <a:schemeClr val="tx1"/>
                </a:solidFill>
              </a:rPr>
              <a:t>layer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8BEECAA-CFF0-4450-A045-E07DC6893567}"/>
              </a:ext>
            </a:extLst>
          </p:cNvPr>
          <p:cNvCxnSpPr>
            <a:cxnSpLocks/>
          </p:cNvCxnSpPr>
          <p:nvPr/>
        </p:nvCxnSpPr>
        <p:spPr>
          <a:xfrm>
            <a:off x="1548850" y="1896139"/>
            <a:ext cx="0" cy="2343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CA635E-EFAE-4582-8603-972B4A5AEE0B}"/>
              </a:ext>
            </a:extLst>
          </p:cNvPr>
          <p:cNvSpPr txBox="1"/>
          <p:nvPr/>
        </p:nvSpPr>
        <p:spPr>
          <a:xfrm>
            <a:off x="850528" y="2387522"/>
            <a:ext cx="523832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5,</a:t>
            </a:r>
          </a:p>
          <a:p>
            <a:r>
              <a:rPr lang="es-ES" dirty="0">
                <a:solidFill>
                  <a:schemeClr val="dk1"/>
                </a:solidFill>
              </a:rPr>
              <a:t>10, 25,</a:t>
            </a:r>
            <a:endParaRPr lang="es-ES">
              <a:solidFill>
                <a:schemeClr val="dk1"/>
              </a:solidFill>
            </a:endParaRPr>
          </a:p>
          <a:p>
            <a:r>
              <a:rPr lang="es-ES" dirty="0">
                <a:solidFill>
                  <a:schemeClr val="dk1"/>
                </a:solidFill>
              </a:rPr>
              <a:t>50, 75</a:t>
            </a:r>
            <a:endParaRPr lang="es-ES" dirty="0">
              <a:solidFill>
                <a:schemeClr val="dk1"/>
              </a:solidFill>
              <a:cs typeface="Calibri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5BC5232-04E2-4B0C-8670-C5EF99042C61}"/>
              </a:ext>
            </a:extLst>
          </p:cNvPr>
          <p:cNvSpPr txBox="1"/>
          <p:nvPr/>
        </p:nvSpPr>
        <p:spPr>
          <a:xfrm>
            <a:off x="966505" y="4606408"/>
            <a:ext cx="2817302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s-ES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>
                <a:latin typeface="Calibri"/>
                <a:ea typeface="Segoe UI"/>
                <a:cs typeface="Segoe UI"/>
              </a:rPr>
              <a:t>RMSE = 4344, MAE = 2901</a:t>
            </a:r>
            <a:r>
              <a:rPr lang="en-US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4420, MAE = 2717 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4113, MAE = 2644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3966, MAE = 2500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3875, MAE = 2418</a:t>
            </a:r>
            <a:endParaRPr lang="es-ES" dirty="0">
              <a:cs typeface="Calibri"/>
            </a:endParaRP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91321A21-890A-4FC6-B5BF-57EB791A9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4"/>
          <a:stretch/>
        </p:blipFill>
        <p:spPr>
          <a:xfrm>
            <a:off x="4855922" y="1923769"/>
            <a:ext cx="2682039" cy="244726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B65BC0F-4D5F-4EA3-BE28-FCFBB3B6360B}"/>
              </a:ext>
            </a:extLst>
          </p:cNvPr>
          <p:cNvSpPr txBox="1"/>
          <p:nvPr/>
        </p:nvSpPr>
        <p:spPr>
          <a:xfrm>
            <a:off x="5053711" y="4550133"/>
            <a:ext cx="17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1 </a:t>
            </a:r>
            <a:r>
              <a:rPr lang="es-ES" b="1" dirty="0" err="1"/>
              <a:t>h</a:t>
            </a:r>
            <a:r>
              <a:rPr lang="es-ES" b="1" dirty="0" err="1">
                <a:solidFill>
                  <a:schemeClr val="tx1"/>
                </a:solidFill>
              </a:rPr>
              <a:t>idden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layer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298F807-FD71-4E4E-8532-A67A2D760DA9}"/>
              </a:ext>
            </a:extLst>
          </p:cNvPr>
          <p:cNvCxnSpPr>
            <a:cxnSpLocks/>
          </p:cNvCxnSpPr>
          <p:nvPr/>
        </p:nvCxnSpPr>
        <p:spPr>
          <a:xfrm>
            <a:off x="4711807" y="2027558"/>
            <a:ext cx="0" cy="2343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D226D42-5EBF-4702-8D79-9FFF99151323}"/>
              </a:ext>
            </a:extLst>
          </p:cNvPr>
          <p:cNvSpPr txBox="1"/>
          <p:nvPr/>
        </p:nvSpPr>
        <p:spPr>
          <a:xfrm>
            <a:off x="4076115" y="3009544"/>
            <a:ext cx="52383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  <a:cs typeface="Calibri"/>
              </a:rPr>
              <a:t>5,</a:t>
            </a:r>
            <a:endParaRPr lang="es-ES" dirty="0">
              <a:solidFill>
                <a:schemeClr val="dk1"/>
              </a:solidFill>
            </a:endParaRPr>
          </a:p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s-ES" dirty="0">
                <a:solidFill>
                  <a:schemeClr val="dk1"/>
                </a:solidFill>
              </a:rPr>
              <a:t>,</a:t>
            </a:r>
            <a:endParaRPr lang="es-ES" dirty="0">
              <a:solidFill>
                <a:schemeClr val="dk1"/>
              </a:solidFill>
              <a:cs typeface="Calibri"/>
            </a:endParaRPr>
          </a:p>
          <a:p>
            <a:r>
              <a:rPr lang="es-ES" dirty="0">
                <a:solidFill>
                  <a:schemeClr val="dk1"/>
                </a:solidFill>
                <a:cs typeface="Calibri"/>
              </a:rPr>
              <a:t>25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B820F0C3-6178-4142-8242-1C39D336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58" y="2211500"/>
            <a:ext cx="3092542" cy="19822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125468-9B31-4957-B820-A75BCF9FA77F}"/>
              </a:ext>
            </a:extLst>
          </p:cNvPr>
          <p:cNvSpPr txBox="1"/>
          <p:nvPr/>
        </p:nvSpPr>
        <p:spPr>
          <a:xfrm>
            <a:off x="8597920" y="4419659"/>
            <a:ext cx="17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 </a:t>
            </a:r>
            <a:r>
              <a:rPr lang="es-ES" b="1" dirty="0" err="1"/>
              <a:t>h</a:t>
            </a:r>
            <a:r>
              <a:rPr lang="es-ES" b="1" dirty="0" err="1">
                <a:solidFill>
                  <a:schemeClr val="tx1"/>
                </a:solidFill>
              </a:rPr>
              <a:t>idden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layer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5D4093-A0D8-4F32-85ED-424FE456618E}"/>
              </a:ext>
            </a:extLst>
          </p:cNvPr>
          <p:cNvSpPr txBox="1"/>
          <p:nvPr/>
        </p:nvSpPr>
        <p:spPr>
          <a:xfrm>
            <a:off x="8597920" y="4956685"/>
            <a:ext cx="280686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/>
              <a:t> RMSE = </a:t>
            </a:r>
            <a:r>
              <a:rPr lang="es-ES">
                <a:ea typeface="+mn-lt"/>
                <a:cs typeface="+mn-lt"/>
              </a:rPr>
              <a:t>3533, MAE = 2196,</a:t>
            </a:r>
          </a:p>
          <a:p>
            <a:r>
              <a:rPr lang="es-ES">
                <a:ea typeface="+mn-lt"/>
                <a:cs typeface="+mn-lt"/>
              </a:rPr>
              <a:t> RMSE = 3317, MAE = 2059,</a:t>
            </a:r>
          </a:p>
          <a:p>
            <a:endParaRPr lang="es-ES" dirty="0">
              <a:ea typeface="+mn-lt"/>
              <a:cs typeface="+mn-lt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F2D8061-AAD5-40AC-ABD3-FAE6554DF92A}"/>
              </a:ext>
            </a:extLst>
          </p:cNvPr>
          <p:cNvCxnSpPr>
            <a:cxnSpLocks/>
          </p:cNvCxnSpPr>
          <p:nvPr/>
        </p:nvCxnSpPr>
        <p:spPr>
          <a:xfrm>
            <a:off x="8392371" y="2311895"/>
            <a:ext cx="0" cy="1773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5ED7BA-4A2F-47A4-8E2E-BC6A97BDC5BC}"/>
              </a:ext>
            </a:extLst>
          </p:cNvPr>
          <p:cNvSpPr txBox="1"/>
          <p:nvPr/>
        </p:nvSpPr>
        <p:spPr>
          <a:xfrm>
            <a:off x="7913078" y="2939443"/>
            <a:ext cx="523832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>
                <a:solidFill>
                  <a:schemeClr val="dk1"/>
                </a:solidFill>
              </a:rPr>
              <a:t>10,</a:t>
            </a:r>
            <a:endParaRPr lang="es-ES" dirty="0">
              <a:solidFill>
                <a:schemeClr val="dk1"/>
              </a:solidFill>
              <a:cs typeface="Calibri" panose="020F0502020204030204"/>
            </a:endParaRPr>
          </a:p>
          <a:p>
            <a:r>
              <a:rPr lang="es-ES">
                <a:solidFill>
                  <a:schemeClr val="dk1"/>
                </a:solidFill>
                <a:cs typeface="Calibri"/>
              </a:rPr>
              <a:t>25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E10C861-5681-4EE0-AA04-5427C143373C}"/>
              </a:ext>
            </a:extLst>
          </p:cNvPr>
          <p:cNvSpPr txBox="1"/>
          <p:nvPr/>
        </p:nvSpPr>
        <p:spPr>
          <a:xfrm>
            <a:off x="5850635" y="1621241"/>
            <a:ext cx="77435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  <a:cs typeface="Calibri"/>
              </a:rPr>
              <a:t>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CB5D342-D820-4FB4-9F47-D05D67AD8C03}"/>
              </a:ext>
            </a:extLst>
          </p:cNvPr>
          <p:cNvSpPr txBox="1"/>
          <p:nvPr/>
        </p:nvSpPr>
        <p:spPr>
          <a:xfrm>
            <a:off x="9504059" y="1861322"/>
            <a:ext cx="98311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5          2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0D311CB-D612-4007-9947-AE27003473E8}"/>
              </a:ext>
            </a:extLst>
          </p:cNvPr>
          <p:cNvSpPr txBox="1"/>
          <p:nvPr/>
        </p:nvSpPr>
        <p:spPr>
          <a:xfrm>
            <a:off x="4860012" y="4689914"/>
            <a:ext cx="2817302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</a:t>
            </a:r>
            <a:r>
              <a:rPr lang="es-ES" dirty="0">
                <a:ea typeface="+mn-lt"/>
                <a:cs typeface="+mn-lt"/>
              </a:rPr>
              <a:t>3911</a:t>
            </a:r>
            <a:r>
              <a:rPr lang="es-ES" dirty="0">
                <a:latin typeface="Calibri"/>
                <a:ea typeface="Segoe UI"/>
                <a:cs typeface="Segoe UI"/>
              </a:rPr>
              <a:t>, MAE = </a:t>
            </a:r>
            <a:r>
              <a:rPr lang="es-ES" dirty="0">
                <a:ea typeface="+mn-lt"/>
                <a:cs typeface="+mn-lt"/>
              </a:rPr>
              <a:t>2476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</a:t>
            </a:r>
            <a:r>
              <a:rPr lang="es-ES" dirty="0">
                <a:ea typeface="+mn-lt"/>
                <a:cs typeface="+mn-lt"/>
              </a:rPr>
              <a:t>3759</a:t>
            </a:r>
            <a:r>
              <a:rPr lang="es-ES" dirty="0">
                <a:latin typeface="Calibri"/>
                <a:ea typeface="Segoe UI"/>
                <a:cs typeface="Segoe UI"/>
              </a:rPr>
              <a:t>, MAE = </a:t>
            </a:r>
            <a:r>
              <a:rPr lang="es-ES" dirty="0">
                <a:ea typeface="+mn-lt"/>
                <a:cs typeface="+mn-lt"/>
              </a:rPr>
              <a:t>2348</a:t>
            </a:r>
          </a:p>
          <a:p>
            <a:pPr rtl="0"/>
            <a:r>
              <a:rPr lang="es-ES">
                <a:latin typeface="Calibri"/>
                <a:ea typeface="Segoe UI"/>
                <a:cs typeface="Segoe UI"/>
              </a:rPr>
              <a:t>RMSE = 3500, MAE = 2244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82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062D2E4-61AE-4907-9E28-64E2D668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66" y="1645396"/>
            <a:ext cx="11148164" cy="17097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s-ES" sz="3600" b="1">
                <a:solidFill>
                  <a:srgbClr val="000000"/>
                </a:solidFill>
                <a:latin typeface="Helvetica Neue"/>
              </a:rPr>
              <a:t>Índice</a:t>
            </a:r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F8200DC-2B34-480B-985B-A3D4A5F18410}"/>
              </a:ext>
            </a:extLst>
          </p:cNvPr>
          <p:cNvSpPr txBox="1">
            <a:spLocks/>
          </p:cNvSpPr>
          <p:nvPr/>
        </p:nvSpPr>
        <p:spPr>
          <a:xfrm>
            <a:off x="3737376" y="2727671"/>
            <a:ext cx="7893472" cy="34219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>
                <a:solidFill>
                  <a:srgbClr val="212529"/>
                </a:solidFill>
                <a:latin typeface="-apple-system"/>
              </a:rPr>
              <a:t>Procesamiento de los datos</a:t>
            </a:r>
            <a:endParaRPr lang="es-E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algn="r"/>
            <a:r>
              <a:rPr lang="es-ES" sz="2000">
                <a:solidFill>
                  <a:srgbClr val="212529"/>
                </a:solidFill>
                <a:latin typeface="-apple-system"/>
              </a:rPr>
              <a:t>Ingeniería de características</a:t>
            </a:r>
          </a:p>
          <a:p>
            <a:pPr algn="r"/>
            <a:r>
              <a:rPr lang="es-ES" sz="2000">
                <a:solidFill>
                  <a:srgbClr val="212529"/>
                </a:solidFill>
                <a:latin typeface="-apple-system"/>
              </a:rPr>
              <a:t>Visualización</a:t>
            </a:r>
          </a:p>
          <a:p>
            <a:pPr algn="r"/>
            <a:r>
              <a:rPr lang="es-ES" sz="2000">
                <a:solidFill>
                  <a:srgbClr val="212529"/>
                </a:solidFill>
                <a:latin typeface="-apple-system"/>
              </a:rPr>
              <a:t>PCA</a:t>
            </a:r>
            <a:endParaRPr lang="es-ES"/>
          </a:p>
          <a:p>
            <a:pPr algn="r"/>
            <a:r>
              <a:rPr lang="es-ES" sz="2000">
                <a:solidFill>
                  <a:srgbClr val="212529"/>
                </a:solidFill>
                <a:latin typeface="-apple-system"/>
              </a:rPr>
              <a:t>ElasticNet</a:t>
            </a:r>
            <a:endParaRPr lang="es-ES" sz="2000" dirty="0">
              <a:solidFill>
                <a:srgbClr val="212529"/>
              </a:solidFill>
              <a:latin typeface="-apple-system"/>
            </a:endParaRPr>
          </a:p>
          <a:p>
            <a:pPr algn="r"/>
            <a:r>
              <a:rPr lang="es-ES" sz="2000">
                <a:solidFill>
                  <a:srgbClr val="212529"/>
                </a:solidFill>
                <a:latin typeface="-apple-system"/>
              </a:rPr>
              <a:t>Redes Neuronales Densas</a:t>
            </a:r>
            <a:endParaRPr lang="es-ES" sz="2000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0430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7387D80-55B4-47A5-8EA3-109D55DBCE4B}"/>
              </a:ext>
            </a:extLst>
          </p:cNvPr>
          <p:cNvSpPr txBox="1">
            <a:spLocks/>
          </p:cNvSpPr>
          <p:nvPr/>
        </p:nvSpPr>
        <p:spPr>
          <a:xfrm>
            <a:off x="463464" y="760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ea typeface="+mj-lt"/>
                <a:cs typeface="+mj-lt"/>
              </a:rPr>
              <a:t>Regresión: Redes Neuronales Densas (II)</a:t>
            </a:r>
          </a:p>
          <a:p>
            <a:endParaRPr lang="es-PE" dirty="0">
              <a:cs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486347-F3AB-41AC-A933-D19C9E7F5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r="38233"/>
          <a:stretch/>
        </p:blipFill>
        <p:spPr>
          <a:xfrm>
            <a:off x="1065871" y="1715587"/>
            <a:ext cx="4747486" cy="14793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0277FA-230D-4F8B-BD79-6788CE55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00" r="4401"/>
          <a:stretch/>
        </p:blipFill>
        <p:spPr>
          <a:xfrm>
            <a:off x="1129350" y="3844170"/>
            <a:ext cx="2209148" cy="1479362"/>
          </a:xfrm>
          <a:prstGeom prst="rect">
            <a:avLst/>
          </a:prstGeom>
        </p:spPr>
      </p:pic>
      <p:sp>
        <p:nvSpPr>
          <p:cNvPr id="114" name="CuadroTexto 113">
            <a:extLst>
              <a:ext uri="{FF2B5EF4-FFF2-40B4-BE49-F238E27FC236}">
                <a16:creationId xmlns:a16="http://schemas.microsoft.com/office/drawing/2014/main" id="{58976CD2-5594-441F-ADAF-37CA35E80E0C}"/>
              </a:ext>
            </a:extLst>
          </p:cNvPr>
          <p:cNvSpPr txBox="1"/>
          <p:nvPr/>
        </p:nvSpPr>
        <p:spPr>
          <a:xfrm>
            <a:off x="4098099" y="3116893"/>
            <a:ext cx="15532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KFOLDS = 5</a:t>
            </a:r>
          </a:p>
        </p:txBody>
      </p:sp>
      <p:pic>
        <p:nvPicPr>
          <p:cNvPr id="115" name="Imagen 115">
            <a:extLst>
              <a:ext uri="{FF2B5EF4-FFF2-40B4-BE49-F238E27FC236}">
                <a16:creationId xmlns:a16="http://schemas.microsoft.com/office/drawing/2014/main" id="{6DDACB00-02F4-4A37-9222-A542403B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875" y="1900947"/>
            <a:ext cx="2030681" cy="1451180"/>
          </a:xfrm>
          <a:prstGeom prst="rect">
            <a:avLst/>
          </a:prstGeom>
        </p:spPr>
      </p:pic>
      <p:pic>
        <p:nvPicPr>
          <p:cNvPr id="119" name="Imagen 11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2918FB6-1705-462F-87E6-159416A6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306" y="1811337"/>
            <a:ext cx="2139538" cy="1540245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8F1C7E73-5682-45E2-BD13-7ECF4BF76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746" y="3630537"/>
            <a:ext cx="3995802" cy="27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58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7387D80-55B4-47A5-8EA3-109D55DBCE4B}"/>
              </a:ext>
            </a:extLst>
          </p:cNvPr>
          <p:cNvSpPr txBox="1">
            <a:spLocks/>
          </p:cNvSpPr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¿Alguna pregunta?</a:t>
            </a:r>
          </a:p>
          <a:p>
            <a:pPr>
              <a:spcAft>
                <a:spcPts val="600"/>
              </a:spcAft>
            </a:pPr>
            <a:endParaRPr lang="en-US" sz="4000"/>
          </a:p>
        </p:txBody>
      </p:sp>
      <p:sp>
        <p:nvSpPr>
          <p:cNvPr id="5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77F7E5C-877A-4A14-8ECF-8EA94B3BB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 r="1" b="1054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942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E10AD-E1BD-4DC3-8074-66735864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11968"/>
            <a:ext cx="7269271" cy="761893"/>
          </a:xfrm>
        </p:spPr>
        <p:txBody>
          <a:bodyPr>
            <a:normAutofit fontScale="90000"/>
          </a:bodyPr>
          <a:lstStyle/>
          <a:p>
            <a:r>
              <a:rPr lang="es-ES" dirty="0"/>
              <a:t>Preprocesamiento de los datos (I)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BF34966-99B3-482A-B7F5-1BC4EF6C72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1" y="1419014"/>
          <a:ext cx="3429000" cy="4719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8324">
                  <a:extLst>
                    <a:ext uri="{9D8B030D-6E8A-4147-A177-3AD203B41FA5}">
                      <a16:colId xmlns:a16="http://schemas.microsoft.com/office/drawing/2014/main" val="2915807712"/>
                    </a:ext>
                  </a:extLst>
                </a:gridCol>
                <a:gridCol w="1590676">
                  <a:extLst>
                    <a:ext uri="{9D8B030D-6E8A-4147-A177-3AD203B41FA5}">
                      <a16:colId xmlns:a16="http://schemas.microsoft.com/office/drawing/2014/main" val="256503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 fichero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Núm</a:t>
                      </a:r>
                      <a:r>
                        <a:rPr lang="es-ES" dirty="0"/>
                        <a:t> coches x </a:t>
                      </a:r>
                      <a:r>
                        <a:rPr lang="es-ES" dirty="0" err="1"/>
                        <a:t>Features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Audi.csv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10668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6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Bmw.csv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10781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9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Cclass.csv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3899 x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0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Merc.csv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13119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Ford.csv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17965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3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Focus.csv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5454 x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6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Hyundi.csv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4860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0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skoda.csv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6267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toyota.csv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6738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vauxhall.csv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13632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vw.csv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15157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06996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1A49F2F-89AC-4245-BE77-A5C0CDDD16B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537585"/>
          <a:ext cx="12731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19">
                  <a:extLst>
                    <a:ext uri="{9D8B030D-6E8A-4147-A177-3AD203B41FA5}">
                      <a16:colId xmlns:a16="http://schemas.microsoft.com/office/drawing/2014/main" val="423713519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23419 x 10 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11919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9AD6251-361A-44B3-8D0D-9C6828CA669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800350"/>
          <a:ext cx="1273119" cy="76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19">
                  <a:extLst>
                    <a:ext uri="{9D8B030D-6E8A-4147-A177-3AD203B41FA5}">
                      <a16:colId xmlns:a16="http://schemas.microsoft.com/office/drawing/2014/main" val="1326209796"/>
                    </a:ext>
                  </a:extLst>
                </a:gridCol>
              </a:tblGrid>
              <a:tr h="76073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17018 x 10 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01567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7CE805C0-047F-41FB-96B9-E259D160E973}"/>
              </a:ext>
            </a:extLst>
          </p:cNvPr>
          <p:cNvSpPr/>
          <p:nvPr/>
        </p:nvSpPr>
        <p:spPr>
          <a:xfrm>
            <a:off x="323851" y="2856231"/>
            <a:ext cx="3848100" cy="6477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6F317CB-5F3E-4751-9490-69C37192D860}"/>
              </a:ext>
            </a:extLst>
          </p:cNvPr>
          <p:cNvSpPr/>
          <p:nvPr/>
        </p:nvSpPr>
        <p:spPr>
          <a:xfrm>
            <a:off x="323851" y="3571082"/>
            <a:ext cx="3848100" cy="6477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AF026DFF-348D-4AFD-9041-6935DFD4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49715"/>
              </p:ext>
            </p:extLst>
          </p:nvPr>
        </p:nvGraphicFramePr>
        <p:xfrm>
          <a:off x="4697260" y="1691013"/>
          <a:ext cx="1390818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818">
                  <a:extLst>
                    <a:ext uri="{9D8B030D-6E8A-4147-A177-3AD203B41FA5}">
                      <a16:colId xmlns:a16="http://schemas.microsoft.com/office/drawing/2014/main" val="2826949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2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Audi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0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4746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s-ES" dirty="0"/>
                        <a:t>Mercedes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9273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s-ES" dirty="0"/>
                        <a:t>Ford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Hyundi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Skoda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5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Toyota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Vauxhall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35583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867B2D-1443-40C6-A499-48B851448B41}"/>
              </a:ext>
            </a:extLst>
          </p:cNvPr>
          <p:cNvCxnSpPr/>
          <p:nvPr/>
        </p:nvCxnSpPr>
        <p:spPr>
          <a:xfrm flipV="1">
            <a:off x="4265897" y="3180525"/>
            <a:ext cx="411292" cy="10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69123BC-043C-4930-B67B-3039535A2964}"/>
              </a:ext>
            </a:extLst>
          </p:cNvPr>
          <p:cNvSpPr/>
          <p:nvPr/>
        </p:nvSpPr>
        <p:spPr>
          <a:xfrm>
            <a:off x="7711028" y="3190717"/>
            <a:ext cx="939738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93244E14-C7AD-4FFD-99BE-86552C075D27}"/>
              </a:ext>
            </a:extLst>
          </p:cNvPr>
          <p:cNvGraphicFramePr>
            <a:graphicFrameLocks noGrp="1"/>
          </p:cNvGraphicFramePr>
          <p:nvPr/>
        </p:nvGraphicFramePr>
        <p:xfrm>
          <a:off x="9804620" y="2735422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B9414CF-79C6-44AB-9217-FA39A7F1D557}"/>
              </a:ext>
            </a:extLst>
          </p:cNvPr>
          <p:cNvCxnSpPr/>
          <p:nvPr/>
        </p:nvCxnSpPr>
        <p:spPr>
          <a:xfrm>
            <a:off x="9668703" y="2800350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88FEBA4-69F2-43B3-A1AA-ED58BE18F636}"/>
              </a:ext>
            </a:extLst>
          </p:cNvPr>
          <p:cNvCxnSpPr>
            <a:cxnSpLocks/>
          </p:cNvCxnSpPr>
          <p:nvPr/>
        </p:nvCxnSpPr>
        <p:spPr>
          <a:xfrm>
            <a:off x="9804620" y="2612748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27D464-5DD9-410C-B866-5E36EC5551C6}"/>
              </a:ext>
            </a:extLst>
          </p:cNvPr>
          <p:cNvSpPr txBox="1"/>
          <p:nvPr/>
        </p:nvSpPr>
        <p:spPr>
          <a:xfrm>
            <a:off x="8838412" y="3387508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BDF3969-7268-4371-B7E0-E9DEACFA9923}"/>
              </a:ext>
            </a:extLst>
          </p:cNvPr>
          <p:cNvSpPr txBox="1"/>
          <p:nvPr/>
        </p:nvSpPr>
        <p:spPr>
          <a:xfrm>
            <a:off x="10506904" y="2252838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8281E3C-5093-403E-BFE2-6C75BDF89F8D}"/>
              </a:ext>
            </a:extLst>
          </p:cNvPr>
          <p:cNvSpPr txBox="1"/>
          <p:nvPr/>
        </p:nvSpPr>
        <p:spPr>
          <a:xfrm>
            <a:off x="10234862" y="1861804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5C3188A-97EB-4649-960D-12725F2C338B}"/>
              </a:ext>
            </a:extLst>
          </p:cNvPr>
          <p:cNvCxnSpPr>
            <a:cxnSpLocks/>
          </p:cNvCxnSpPr>
          <p:nvPr/>
        </p:nvCxnSpPr>
        <p:spPr>
          <a:xfrm flipV="1">
            <a:off x="4265896" y="3942524"/>
            <a:ext cx="411292" cy="10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7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E10AD-E1BD-4DC3-8074-66735864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05913"/>
            <a:ext cx="7582422" cy="667948"/>
          </a:xfrm>
        </p:spPr>
        <p:txBody>
          <a:bodyPr>
            <a:normAutofit fontScale="90000"/>
          </a:bodyPr>
          <a:lstStyle/>
          <a:p>
            <a:r>
              <a:rPr lang="es-ES" dirty="0"/>
              <a:t>Preprocesamiento de los datos (II)</a:t>
            </a:r>
          </a:p>
        </p:txBody>
      </p:sp>
      <p:pic>
        <p:nvPicPr>
          <p:cNvPr id="20" name="Imagen 20" descr="Gráfico, Histograma&#10;&#10;Descripción generada automáticamente">
            <a:extLst>
              <a:ext uri="{FF2B5EF4-FFF2-40B4-BE49-F238E27FC236}">
                <a16:creationId xmlns:a16="http://schemas.microsoft.com/office/drawing/2014/main" id="{42C79892-CDD1-407B-8CDE-788B186CA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662" y="1950884"/>
            <a:ext cx="5500893" cy="3714599"/>
          </a:xfr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430D6D5-0531-486D-8A1E-D4DE22DA79FE}"/>
              </a:ext>
            </a:extLst>
          </p:cNvPr>
          <p:cNvSpPr txBox="1"/>
          <p:nvPr/>
        </p:nvSpPr>
        <p:spPr>
          <a:xfrm>
            <a:off x="5253494" y="1610508"/>
            <a:ext cx="1678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Valores atípicos</a:t>
            </a: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FE4B9C7A-0258-4383-8B9A-63B627C54852}"/>
              </a:ext>
            </a:extLst>
          </p:cNvPr>
          <p:cNvSpPr/>
          <p:nvPr/>
        </p:nvSpPr>
        <p:spPr>
          <a:xfrm rot="10800000">
            <a:off x="3958814" y="5668122"/>
            <a:ext cx="208722" cy="3954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F875E42C-CAC3-4667-BCC9-C85CA1F3311F}"/>
              </a:ext>
            </a:extLst>
          </p:cNvPr>
          <p:cNvSpPr/>
          <p:nvPr/>
        </p:nvSpPr>
        <p:spPr>
          <a:xfrm rot="10800000">
            <a:off x="8322047" y="5668121"/>
            <a:ext cx="208722" cy="3954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15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C812E2-3425-4DE2-A5DB-FE31B2A0EC19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Ingeniería de características I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B711F12-B9E1-4296-8867-159A5D723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19883"/>
              </p:ext>
            </p:extLst>
          </p:nvPr>
        </p:nvGraphicFramePr>
        <p:xfrm>
          <a:off x="9729718" y="1825831"/>
          <a:ext cx="16907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57">
                  <a:extLst>
                    <a:ext uri="{9D8B030D-6E8A-4147-A177-3AD203B41FA5}">
                      <a16:colId xmlns:a16="http://schemas.microsoft.com/office/drawing/2014/main" val="122717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Old </a:t>
                      </a:r>
                      <a:endParaRPr lang="es-E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7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9830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F8CB5EF-3ACD-4579-9B66-08AA3A05CACB}"/>
              </a:ext>
            </a:extLst>
          </p:cNvPr>
          <p:cNvGraphicFramePr>
            <a:graphicFrameLocks noGrp="1"/>
          </p:cNvGraphicFramePr>
          <p:nvPr/>
        </p:nvGraphicFramePr>
        <p:xfrm>
          <a:off x="609601" y="1825831"/>
          <a:ext cx="89610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1810506399"/>
                    </a:ext>
                  </a:extLst>
                </a:gridCol>
                <a:gridCol w="644017">
                  <a:extLst>
                    <a:ext uri="{9D8B030D-6E8A-4147-A177-3AD203B41FA5}">
                      <a16:colId xmlns:a16="http://schemas.microsoft.com/office/drawing/2014/main" val="2651723731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849079139"/>
                    </a:ext>
                  </a:extLst>
                </a:gridCol>
                <a:gridCol w="1459929">
                  <a:extLst>
                    <a:ext uri="{9D8B030D-6E8A-4147-A177-3AD203B41FA5}">
                      <a16:colId xmlns:a16="http://schemas.microsoft.com/office/drawing/2014/main" val="121636469"/>
                    </a:ext>
                  </a:extLst>
                </a:gridCol>
                <a:gridCol w="993204">
                  <a:extLst>
                    <a:ext uri="{9D8B030D-6E8A-4147-A177-3AD203B41FA5}">
                      <a16:colId xmlns:a16="http://schemas.microsoft.com/office/drawing/2014/main" val="4260976289"/>
                    </a:ext>
                  </a:extLst>
                </a:gridCol>
                <a:gridCol w="1050417">
                  <a:extLst>
                    <a:ext uri="{9D8B030D-6E8A-4147-A177-3AD203B41FA5}">
                      <a16:colId xmlns:a16="http://schemas.microsoft.com/office/drawing/2014/main" val="244202155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3446047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1108473220"/>
                    </a:ext>
                  </a:extLst>
                </a:gridCol>
                <a:gridCol w="1235901">
                  <a:extLst>
                    <a:ext uri="{9D8B030D-6E8A-4147-A177-3AD203B41FA5}">
                      <a16:colId xmlns:a16="http://schemas.microsoft.com/office/drawing/2014/main" val="1806273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648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Year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Transmission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Mileage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fuelType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Tax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Mpg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engineSize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240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B7EFA18-B501-4157-938F-E2EA02509981}"/>
              </a:ext>
            </a:extLst>
          </p:cNvPr>
          <p:cNvSpPr txBox="1"/>
          <p:nvPr/>
        </p:nvSpPr>
        <p:spPr>
          <a:xfrm>
            <a:off x="9771472" y="362366"/>
            <a:ext cx="210320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2000" dirty="0"/>
              <a:t>Variable Derivada: Antigüedad</a:t>
            </a:r>
            <a:endParaRPr lang="es-ES" dirty="0" err="1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00B076A2-85DE-4D16-81A3-4BB4A8F0A9E2}"/>
              </a:ext>
            </a:extLst>
          </p:cNvPr>
          <p:cNvSpPr/>
          <p:nvPr/>
        </p:nvSpPr>
        <p:spPr>
          <a:xfrm>
            <a:off x="10482787" y="1148314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1" name="Tabla 15">
            <a:extLst>
              <a:ext uri="{FF2B5EF4-FFF2-40B4-BE49-F238E27FC236}">
                <a16:creationId xmlns:a16="http://schemas.microsoft.com/office/drawing/2014/main" id="{A02BC1EF-B0D0-4BAD-9D56-89EBD5370344}"/>
              </a:ext>
            </a:extLst>
          </p:cNvPr>
          <p:cNvGraphicFramePr>
            <a:graphicFrameLocks noGrp="1"/>
          </p:cNvGraphicFramePr>
          <p:nvPr/>
        </p:nvGraphicFramePr>
        <p:xfrm>
          <a:off x="7588197" y="4285924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E13027B-C691-404B-BA9B-71A8F90902AA}"/>
              </a:ext>
            </a:extLst>
          </p:cNvPr>
          <p:cNvCxnSpPr/>
          <p:nvPr/>
        </p:nvCxnSpPr>
        <p:spPr>
          <a:xfrm>
            <a:off x="7452280" y="435085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679375-A93E-4C66-BD27-CA3CA4CA0A01}"/>
              </a:ext>
            </a:extLst>
          </p:cNvPr>
          <p:cNvCxnSpPr>
            <a:cxnSpLocks/>
          </p:cNvCxnSpPr>
          <p:nvPr/>
        </p:nvCxnSpPr>
        <p:spPr>
          <a:xfrm>
            <a:off x="7588197" y="4163250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6C8B7D-5CFD-4AAA-B3AB-CAAA101637F4}"/>
              </a:ext>
            </a:extLst>
          </p:cNvPr>
          <p:cNvSpPr txBox="1"/>
          <p:nvPr/>
        </p:nvSpPr>
        <p:spPr>
          <a:xfrm>
            <a:off x="6621989" y="493801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5B9B68D-DA18-4E11-9414-B7BF62B01920}"/>
              </a:ext>
            </a:extLst>
          </p:cNvPr>
          <p:cNvSpPr txBox="1"/>
          <p:nvPr/>
        </p:nvSpPr>
        <p:spPr>
          <a:xfrm>
            <a:off x="8290481" y="3803340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AF5B8C1-1B20-4D9B-8DE9-5226221C0703}"/>
              </a:ext>
            </a:extLst>
          </p:cNvPr>
          <p:cNvSpPr txBox="1"/>
          <p:nvPr/>
        </p:nvSpPr>
        <p:spPr>
          <a:xfrm>
            <a:off x="8018439" y="6116613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616897E1-47A6-47B2-9A0F-97CFDC726684}"/>
              </a:ext>
            </a:extLst>
          </p:cNvPr>
          <p:cNvSpPr/>
          <p:nvPr/>
        </p:nvSpPr>
        <p:spPr>
          <a:xfrm>
            <a:off x="5449723" y="4810795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7E7E3B-8779-4009-9722-FCB552E7331F}"/>
              </a:ext>
            </a:extLst>
          </p:cNvPr>
          <p:cNvSpPr/>
          <p:nvPr/>
        </p:nvSpPr>
        <p:spPr>
          <a:xfrm>
            <a:off x="1359073" y="1771388"/>
            <a:ext cx="751562" cy="2526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D7D3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0A1FFD-2CE5-4A99-8D77-967F0A91F639}"/>
              </a:ext>
            </a:extLst>
          </p:cNvPr>
          <p:cNvSpPr txBox="1"/>
          <p:nvPr/>
        </p:nvSpPr>
        <p:spPr>
          <a:xfrm>
            <a:off x="1391302" y="3844315"/>
            <a:ext cx="676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>
                <a:solidFill>
                  <a:srgbClr val="ED7D31"/>
                </a:solidFill>
              </a:rPr>
              <a:t>Drop</a:t>
            </a:r>
            <a:endParaRPr lang="es-ES">
              <a:solidFill>
                <a:srgbClr val="ED7D3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17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D8D43B0-434D-4B89-9193-FA1A508F02B2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Exploración de la variable objetivo: Price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BAE9CFE8-19BB-42B1-8AFB-139B8C3A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20099"/>
              </p:ext>
            </p:extLst>
          </p:nvPr>
        </p:nvGraphicFramePr>
        <p:xfrm>
          <a:off x="4636543" y="2101852"/>
          <a:ext cx="2837494" cy="3657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56944">
                  <a:extLst>
                    <a:ext uri="{9D8B030D-6E8A-4147-A177-3AD203B41FA5}">
                      <a16:colId xmlns:a16="http://schemas.microsoft.com/office/drawing/2014/main" val="4160471971"/>
                    </a:ext>
                  </a:extLst>
                </a:gridCol>
                <a:gridCol w="1880550">
                  <a:extLst>
                    <a:ext uri="{9D8B030D-6E8A-4147-A177-3AD203B41FA5}">
                      <a16:colId xmlns:a16="http://schemas.microsoft.com/office/drawing/2014/main" val="27706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108540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0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16890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9756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6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450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2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25%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10229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2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50%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14698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75%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20940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6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159999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3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104DB10-4AA2-48D2-85AB-5D9FBAE3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592" y="1512473"/>
            <a:ext cx="5670787" cy="452879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51557A-B697-406E-816B-126BEB697043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Matriz de correlación           </a:t>
            </a:r>
            <a:r>
              <a:rPr lang="es-ES" sz="2000" dirty="0"/>
              <a:t>(Variables No categóricas)</a:t>
            </a:r>
            <a:endParaRPr lang="es-ES" sz="2000" dirty="0">
              <a:cs typeface="Calibri Ligh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7C3F74-3775-4A88-AFF0-89AE72DAA1EA}"/>
              </a:ext>
            </a:extLst>
          </p:cNvPr>
          <p:cNvSpPr txBox="1"/>
          <p:nvPr/>
        </p:nvSpPr>
        <p:spPr>
          <a:xfrm>
            <a:off x="1433061" y="2463384"/>
            <a:ext cx="207407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2400" dirty="0"/>
              <a:t>Correlaciones bastante altas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3208768-2A9A-45C4-AE8B-A069EB0B04FA}"/>
              </a:ext>
            </a:extLst>
          </p:cNvPr>
          <p:cNvCxnSpPr>
            <a:cxnSpLocks/>
          </p:cNvCxnSpPr>
          <p:nvPr/>
        </p:nvCxnSpPr>
        <p:spPr>
          <a:xfrm>
            <a:off x="3454685" y="3572204"/>
            <a:ext cx="1109485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252561C-36E8-4D88-B712-D0236FC619B3}"/>
              </a:ext>
            </a:extLst>
          </p:cNvPr>
          <p:cNvSpPr/>
          <p:nvPr/>
        </p:nvSpPr>
        <p:spPr>
          <a:xfrm>
            <a:off x="5688906" y="4465923"/>
            <a:ext cx="2658128" cy="6147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1E3304-00FE-4F2C-8633-7330B1160C79}"/>
              </a:ext>
            </a:extLst>
          </p:cNvPr>
          <p:cNvSpPr/>
          <p:nvPr/>
        </p:nvSpPr>
        <p:spPr>
          <a:xfrm>
            <a:off x="8350686" y="5081786"/>
            <a:ext cx="695717" cy="5625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24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B321FF0-BC34-44CD-B41F-68B9D2AC25A6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old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1EC9E-4831-415D-B024-BC2C25E4A47F}"/>
              </a:ext>
            </a:extLst>
          </p:cNvPr>
          <p:cNvSpPr txBox="1"/>
          <p:nvPr/>
        </p:nvSpPr>
        <p:spPr>
          <a:xfrm>
            <a:off x="1530787" y="5727011"/>
            <a:ext cx="9130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El precio del vehículo disminuye a medida que el coche es más antiguo </a:t>
            </a:r>
          </a:p>
        </p:txBody>
      </p:sp>
      <p:pic>
        <p:nvPicPr>
          <p:cNvPr id="2" name="Imagen 2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51A653AF-E9F2-4657-B83E-29926A78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578" y="1749404"/>
            <a:ext cx="5832953" cy="37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1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047297B-AFAB-45E6-AF6B-5A2FB533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167" y="1253331"/>
            <a:ext cx="5836467" cy="4351338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1241C9F-285A-486E-B0F1-26FEB1ED53F5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fuelType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60510A-B14A-494F-BCE9-6547975ABE7D}"/>
              </a:ext>
            </a:extLst>
          </p:cNvPr>
          <p:cNvSpPr txBox="1"/>
          <p:nvPr/>
        </p:nvSpPr>
        <p:spPr>
          <a:xfrm>
            <a:off x="1645087" y="5869886"/>
            <a:ext cx="8901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El tipo de fuel no influye significativamente en el precio del vehículo</a:t>
            </a:r>
          </a:p>
        </p:txBody>
      </p:sp>
    </p:spTree>
    <p:extLst>
      <p:ext uri="{BB962C8B-B14F-4D97-AF65-F5344CB8AC3E}">
        <p14:creationId xmlns:p14="http://schemas.microsoft.com/office/powerpoint/2010/main" val="1565438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461</Words>
  <Application>Microsoft Office PowerPoint</Application>
  <PresentationFormat>Panorámica</PresentationFormat>
  <Paragraphs>175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Presentación de PowerPoint</vt:lpstr>
      <vt:lpstr>Presentación de PowerPoint</vt:lpstr>
      <vt:lpstr>Preprocesamiento de los datos (I)</vt:lpstr>
      <vt:lpstr>Preprocesamiento de los datos (II)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Regresión: ElasticNet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Usuario</dc:creator>
  <cp:lastModifiedBy>JonMMx 2000</cp:lastModifiedBy>
  <cp:revision>442</cp:revision>
  <dcterms:created xsi:type="dcterms:W3CDTF">2021-02-11T17:13:28Z</dcterms:created>
  <dcterms:modified xsi:type="dcterms:W3CDTF">2021-02-12T15:38:31Z</dcterms:modified>
</cp:coreProperties>
</file>