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image" Target="../media/image-15-8.png"/><Relationship Id="rId9" Type="http://schemas.openxmlformats.org/officeDocument/2006/relationships/image" Target="../media/image-15-9.png"/><Relationship Id="rId10" Type="http://schemas.openxmlformats.org/officeDocument/2006/relationships/image" Target="../media/image-15-10.png"/><Relationship Id="rId11" Type="http://schemas.openxmlformats.org/officeDocument/2006/relationships/image" Target="../media/image-15-11.png"/><Relationship Id="rId12" Type="http://schemas.openxmlformats.org/officeDocument/2006/relationships/image" Target="../media/image-15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436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MENSAL DE ATIVIDADES - RMA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942975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do período de 01/08/2025 a 31/08/2025</a:t>
            </a:r>
            <a:endParaRPr lang="en-US" sz="1575" dirty="0"/>
          </a:p>
        </p:txBody>
      </p:sp>
      <p:sp>
        <p:nvSpPr>
          <p:cNvPr id="5" name="Text 2"/>
          <p:cNvSpPr/>
          <p:nvPr/>
        </p:nvSpPr>
        <p:spPr>
          <a:xfrm>
            <a:off x="1828800" y="1528763"/>
            <a:ext cx="54864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 judicial de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828800" y="1880592"/>
            <a:ext cx="31701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Comércio de Papéis Lages Ltda.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828800" y="2094905"/>
            <a:ext cx="1681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CNPJ 46.427.485/0001-03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828800" y="2380655"/>
            <a:ext cx="37476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Comércio de Papéis Espírito Santo Ltda.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828800" y="2594967"/>
            <a:ext cx="1681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CNPJ 43.804.835/0001-07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828800" y="2880717"/>
            <a:ext cx="33678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Indústria e Comércio de Papel S.A.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1828800" y="3095030"/>
            <a:ext cx="1681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CNPJ 07.155.032/0001-05 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1828800" y="3380780"/>
            <a:ext cx="25317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Greenpar Reciclagem de Papéis S.A.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828800" y="3595092"/>
            <a:ext cx="1681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CNPJ 23.291.903/0001-08 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1828800" y="3880842"/>
            <a:ext cx="42066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Indústria e Comércio de Papel Mairiporã Ltda.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1828800" y="4095155"/>
            <a:ext cx="1681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CNPJ 46.426.147/0001-49 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1828800" y="4380905"/>
            <a:ext cx="207099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 de Papéis S.A.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1828800" y="4595217"/>
            <a:ext cx="1681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CNPJ 82.221.730/0001-87 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285750" y="5159573"/>
            <a:ext cx="13640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Número dos Autos: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1649788" y="5159573"/>
            <a:ext cx="18708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0026395-77.2025.8.16.0019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285750" y="5359598"/>
            <a:ext cx="3836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Juízo: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669392" y="5359598"/>
            <a:ext cx="464031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1ª Vara Cível e Empresarial Regional da Comarca de Ponta Grossa/PR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285750" y="5559623"/>
            <a:ext cx="38149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Juíza: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667243" y="5559623"/>
            <a:ext cx="15584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Daniela Flávia Miranda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285750" y="5759648"/>
            <a:ext cx="16353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Administrador Judicial: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1921111" y="5759648"/>
            <a:ext cx="20397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Sgrott Administradora Judicial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PATRIMONIAL CONSOLIDADA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100138"/>
            <a:ext cx="41148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Composição Patrimonial - Agosto/2025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443038"/>
            <a:ext cx="1559458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443038"/>
            <a:ext cx="155945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1845208" y="1443038"/>
            <a:ext cx="1339118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1845208" y="1443038"/>
            <a:ext cx="133911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(R$ milhões)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184327" y="1443038"/>
            <a:ext cx="1216223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3184327" y="1443038"/>
            <a:ext cx="1216223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Participação (%)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85750" y="1757363"/>
            <a:ext cx="4114800" cy="317897"/>
          </a:xfrm>
          <a:prstGeom prst="rect">
            <a:avLst/>
          </a:prstGeom>
          <a:solidFill>
            <a:srgbClr val="E6F0FF"/>
          </a:solidFill>
          <a:ln/>
        </p:spPr>
      </p:sp>
      <p:sp>
        <p:nvSpPr>
          <p:cNvPr id="13" name="Text 10"/>
          <p:cNvSpPr/>
          <p:nvPr/>
        </p:nvSpPr>
        <p:spPr>
          <a:xfrm>
            <a:off x="285750" y="1757363"/>
            <a:ext cx="1559458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TOTAL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1845208" y="1757363"/>
            <a:ext cx="1339118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245,14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3184327" y="1757363"/>
            <a:ext cx="1216223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100,00%</a:t>
            </a:r>
            <a:endParaRPr lang="en-US" sz="837" dirty="0"/>
          </a:p>
        </p:txBody>
      </p:sp>
      <p:sp>
        <p:nvSpPr>
          <p:cNvPr id="16" name="Shape 13"/>
          <p:cNvSpPr/>
          <p:nvPr/>
        </p:nvSpPr>
        <p:spPr>
          <a:xfrm>
            <a:off x="285750" y="2075259"/>
            <a:ext cx="4114800" cy="32146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17" name="Text 14"/>
          <p:cNvSpPr/>
          <p:nvPr/>
        </p:nvSpPr>
        <p:spPr>
          <a:xfrm>
            <a:off x="285750" y="2075259"/>
            <a:ext cx="155945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Circulante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845208" y="2075259"/>
            <a:ext cx="133911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56,07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3184327" y="2075259"/>
            <a:ext cx="121622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22,87%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285750" y="2396728"/>
            <a:ext cx="155945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Não Circulante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1845208" y="2396728"/>
            <a:ext cx="133911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189,07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3184327" y="2396728"/>
            <a:ext cx="121622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77,13%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285750" y="2718197"/>
            <a:ext cx="4114800" cy="321469"/>
          </a:xfrm>
          <a:prstGeom prst="rect">
            <a:avLst/>
          </a:prstGeom>
          <a:solidFill>
            <a:srgbClr val="E6F0FF"/>
          </a:solidFill>
          <a:ln/>
        </p:spPr>
      </p:sp>
      <p:sp>
        <p:nvSpPr>
          <p:cNvPr id="24" name="Text 21"/>
          <p:cNvSpPr/>
          <p:nvPr/>
        </p:nvSpPr>
        <p:spPr>
          <a:xfrm>
            <a:off x="285750" y="2718197"/>
            <a:ext cx="155945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TOTAL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1845208" y="2718197"/>
            <a:ext cx="133911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245,14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3184327" y="2718197"/>
            <a:ext cx="121622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100,00%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85750" y="3039666"/>
            <a:ext cx="155945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Circulante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1845208" y="3039666"/>
            <a:ext cx="133911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182,79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3184327" y="3039666"/>
            <a:ext cx="121622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74,57%</a:t>
            </a:r>
            <a:endParaRPr lang="en-US" sz="837" dirty="0"/>
          </a:p>
        </p:txBody>
      </p:sp>
      <p:sp>
        <p:nvSpPr>
          <p:cNvPr id="30" name="Shape 27"/>
          <p:cNvSpPr/>
          <p:nvPr/>
        </p:nvSpPr>
        <p:spPr>
          <a:xfrm>
            <a:off x="285750" y="3361134"/>
            <a:ext cx="4114800" cy="32146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1" name="Text 28"/>
          <p:cNvSpPr/>
          <p:nvPr/>
        </p:nvSpPr>
        <p:spPr>
          <a:xfrm>
            <a:off x="285750" y="3361134"/>
            <a:ext cx="155945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Não Circulante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1845208" y="3361134"/>
            <a:ext cx="133911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243,40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3184327" y="3361134"/>
            <a:ext cx="121622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99,30%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285750" y="3682603"/>
            <a:ext cx="155945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1845208" y="3682603"/>
            <a:ext cx="133911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(181,05)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3184327" y="3682603"/>
            <a:ext cx="121622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(73,87%)</a:t>
            </a:r>
            <a:endParaRPr lang="en-US" sz="837" dirty="0"/>
          </a:p>
        </p:txBody>
      </p:sp>
      <p:sp>
        <p:nvSpPr>
          <p:cNvPr id="37" name="Shape 34"/>
          <p:cNvSpPr/>
          <p:nvPr/>
        </p:nvSpPr>
        <p:spPr>
          <a:xfrm>
            <a:off x="285750" y="4150519"/>
            <a:ext cx="4114800" cy="1535906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8" name="Shape 35"/>
          <p:cNvSpPr/>
          <p:nvPr/>
        </p:nvSpPr>
        <p:spPr>
          <a:xfrm>
            <a:off x="285750" y="4150519"/>
            <a:ext cx="35719" cy="1535906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39" name="Text 36"/>
          <p:cNvSpPr/>
          <p:nvPr/>
        </p:nvSpPr>
        <p:spPr>
          <a:xfrm>
            <a:off x="392906" y="4257675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 Patrimonial:</a:t>
            </a:r>
            <a:endParaRPr lang="en-US" sz="942" dirty="0"/>
          </a:p>
        </p:txBody>
      </p:sp>
      <p:pic>
        <p:nvPicPr>
          <p:cNvPr id="4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4554141"/>
            <a:ext cx="128588" cy="128588"/>
          </a:xfrm>
          <a:prstGeom prst="rect">
            <a:avLst/>
          </a:prstGeom>
        </p:spPr>
      </p:pic>
      <p:sp>
        <p:nvSpPr>
          <p:cNvPr id="41" name="Text 37"/>
          <p:cNvSpPr/>
          <p:nvPr/>
        </p:nvSpPr>
        <p:spPr>
          <a:xfrm>
            <a:off x="592931" y="4529138"/>
            <a:ext cx="16323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 negativo:</a:t>
            </a:r>
            <a:endParaRPr lang="en-US" sz="837" dirty="0"/>
          </a:p>
        </p:txBody>
      </p:sp>
      <p:sp>
        <p:nvSpPr>
          <p:cNvPr id="42" name="Text 38"/>
          <p:cNvSpPr/>
          <p:nvPr/>
        </p:nvSpPr>
        <p:spPr>
          <a:xfrm>
            <a:off x="2225250" y="4529138"/>
            <a:ext cx="10080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R$ 181,05 milhões</a:t>
            </a:r>
            <a:endParaRPr lang="en-US" sz="837" dirty="0"/>
          </a:p>
        </p:txBody>
      </p:sp>
      <p:pic>
        <p:nvPicPr>
          <p:cNvPr id="4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4818459"/>
            <a:ext cx="128588" cy="128588"/>
          </a:xfrm>
          <a:prstGeom prst="rect">
            <a:avLst/>
          </a:prstGeom>
        </p:spPr>
      </p:pic>
      <p:sp>
        <p:nvSpPr>
          <p:cNvPr id="44" name="Text 39"/>
          <p:cNvSpPr/>
          <p:nvPr/>
        </p:nvSpPr>
        <p:spPr>
          <a:xfrm>
            <a:off x="592931" y="4793456"/>
            <a:ext cx="13892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Insolvência patrimonial:</a:t>
            </a:r>
            <a:endParaRPr lang="en-US" sz="837" dirty="0"/>
          </a:p>
        </p:txBody>
      </p:sp>
      <p:sp>
        <p:nvSpPr>
          <p:cNvPr id="45" name="Text 40"/>
          <p:cNvSpPr/>
          <p:nvPr/>
        </p:nvSpPr>
        <p:spPr>
          <a:xfrm>
            <a:off x="1982139" y="4793456"/>
            <a:ext cx="12187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Passivo supera o ativo</a:t>
            </a:r>
            <a:endParaRPr lang="en-US" sz="837" dirty="0"/>
          </a:p>
        </p:txBody>
      </p:sp>
      <p:pic>
        <p:nvPicPr>
          <p:cNvPr id="4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5082778"/>
            <a:ext cx="128588" cy="128588"/>
          </a:xfrm>
          <a:prstGeom prst="rect">
            <a:avLst/>
          </a:prstGeom>
        </p:spPr>
      </p:pic>
      <p:sp>
        <p:nvSpPr>
          <p:cNvPr id="47" name="Text 41"/>
          <p:cNvSpPr/>
          <p:nvPr/>
        </p:nvSpPr>
        <p:spPr>
          <a:xfrm>
            <a:off x="592931" y="5057775"/>
            <a:ext cx="16780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Concentração no curto prazo:</a:t>
            </a:r>
            <a:endParaRPr lang="en-US" sz="837" dirty="0"/>
          </a:p>
        </p:txBody>
      </p:sp>
      <p:sp>
        <p:nvSpPr>
          <p:cNvPr id="48" name="Text 42"/>
          <p:cNvSpPr/>
          <p:nvPr/>
        </p:nvSpPr>
        <p:spPr>
          <a:xfrm>
            <a:off x="2270987" y="5057775"/>
            <a:ext cx="16650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74,57% do passivo é circulante</a:t>
            </a:r>
            <a:endParaRPr lang="en-US" sz="837" dirty="0"/>
          </a:p>
        </p:txBody>
      </p:sp>
      <p:pic>
        <p:nvPicPr>
          <p:cNvPr id="4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5347097"/>
            <a:ext cx="128588" cy="128588"/>
          </a:xfrm>
          <a:prstGeom prst="rect">
            <a:avLst/>
          </a:prstGeom>
        </p:spPr>
      </p:pic>
      <p:sp>
        <p:nvSpPr>
          <p:cNvPr id="50" name="Text 43"/>
          <p:cNvSpPr/>
          <p:nvPr/>
        </p:nvSpPr>
        <p:spPr>
          <a:xfrm>
            <a:off x="592931" y="5322094"/>
            <a:ext cx="8246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Baixa liquidez:</a:t>
            </a:r>
            <a:endParaRPr lang="en-US" sz="837" dirty="0"/>
          </a:p>
        </p:txBody>
      </p:sp>
      <p:sp>
        <p:nvSpPr>
          <p:cNvPr id="51" name="Text 44"/>
          <p:cNvSpPr/>
          <p:nvPr/>
        </p:nvSpPr>
        <p:spPr>
          <a:xfrm>
            <a:off x="1417616" y="5322094"/>
            <a:ext cx="22413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Apenas 22,87% dos ativos são circulantes</a:t>
            </a:r>
            <a:endParaRPr lang="en-US" sz="837" dirty="0"/>
          </a:p>
        </p:txBody>
      </p:sp>
      <p:pic>
        <p:nvPicPr>
          <p:cNvPr id="5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1100138"/>
            <a:ext cx="4114800" cy="2143125"/>
          </a:xfrm>
          <a:prstGeom prst="rect">
            <a:avLst/>
          </a:prstGeom>
        </p:spPr>
      </p:pic>
      <p:pic>
        <p:nvPicPr>
          <p:cNvPr id="5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386138"/>
            <a:ext cx="4114800" cy="2143125"/>
          </a:xfrm>
          <a:prstGeom prst="rect">
            <a:avLst/>
          </a:prstGeom>
        </p:spPr>
      </p:pic>
      <p:sp>
        <p:nvSpPr>
          <p:cNvPr id="54" name="Text 45"/>
          <p:cNvSpPr/>
          <p:nvPr/>
        </p:nvSpPr>
        <p:spPr>
          <a:xfrm>
            <a:off x="8727486" y="5836444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83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0786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PATRIMONIAL INDIVIDUAL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285750" y="992981"/>
            <a:ext cx="4232672" cy="2089547"/>
          </a:xfrm>
          <a:prstGeom prst="rect">
            <a:avLst/>
          </a:prstGeom>
          <a:solidFill>
            <a:srgbClr val="F8F9FA"/>
          </a:solidFill>
          <a:ln w="99">
            <a:solidFill>
              <a:srgbClr val="DDDD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71475" y="1078706"/>
            <a:ext cx="4061222" cy="214313"/>
          </a:xfrm>
          <a:prstGeom prst="rect">
            <a:avLst/>
          </a:prstGeom>
          <a:noFill/>
          <a:ln/>
        </p:spPr>
        <p:txBody>
          <a:bodyPr wrap="none" lIns="0" tIns="0" rIns="0" bIns="34036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837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50169"/>
            <a:ext cx="4046934" cy="10715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71475" y="2478881"/>
            <a:ext cx="52314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Total:</a:t>
            </a:r>
            <a:endParaRPr lang="en-US" sz="680" dirty="0"/>
          </a:p>
        </p:txBody>
      </p:sp>
      <p:sp>
        <p:nvSpPr>
          <p:cNvPr id="9" name="Text 5"/>
          <p:cNvSpPr/>
          <p:nvPr/>
        </p:nvSpPr>
        <p:spPr>
          <a:xfrm>
            <a:off x="3637815" y="2478881"/>
            <a:ext cx="79488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R$ 121,19 milhões</a:t>
            </a:r>
            <a:endParaRPr lang="en-US" sz="680" dirty="0"/>
          </a:p>
        </p:txBody>
      </p:sp>
      <p:sp>
        <p:nvSpPr>
          <p:cNvPr id="10" name="Text 6"/>
          <p:cNvSpPr/>
          <p:nvPr/>
        </p:nvSpPr>
        <p:spPr>
          <a:xfrm>
            <a:off x="371475" y="2646759"/>
            <a:ext cx="8731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Circulante: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4065017" y="2646759"/>
            <a:ext cx="36768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108,62%</a:t>
            </a:r>
            <a:endParaRPr lang="en-US" sz="680" dirty="0"/>
          </a:p>
        </p:txBody>
      </p:sp>
      <p:sp>
        <p:nvSpPr>
          <p:cNvPr id="12" name="Text 8"/>
          <p:cNvSpPr/>
          <p:nvPr/>
        </p:nvSpPr>
        <p:spPr>
          <a:xfrm>
            <a:off x="371475" y="2814638"/>
            <a:ext cx="9165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Líquido: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4035103" y="2814638"/>
            <a:ext cx="39759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-102,51%</a:t>
            </a:r>
            <a:endParaRPr lang="en-US" sz="680" dirty="0"/>
          </a:p>
        </p:txBody>
      </p:sp>
      <p:sp>
        <p:nvSpPr>
          <p:cNvPr id="14" name="Shape 10"/>
          <p:cNvSpPr/>
          <p:nvPr/>
        </p:nvSpPr>
        <p:spPr>
          <a:xfrm>
            <a:off x="4625578" y="992981"/>
            <a:ext cx="4232672" cy="2089547"/>
          </a:xfrm>
          <a:prstGeom prst="rect">
            <a:avLst/>
          </a:prstGeom>
          <a:solidFill>
            <a:srgbClr val="F8F9FA"/>
          </a:solidFill>
          <a:ln w="99">
            <a:solidFill>
              <a:srgbClr val="DDDDDD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711303" y="1078706"/>
            <a:ext cx="4061222" cy="214313"/>
          </a:xfrm>
          <a:prstGeom prst="rect">
            <a:avLst/>
          </a:prstGeom>
          <a:noFill/>
          <a:ln/>
        </p:spPr>
        <p:txBody>
          <a:bodyPr wrap="none" lIns="0" tIns="0" rIns="0" bIns="34036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 de Papéis S.A.</a:t>
            </a:r>
            <a:endParaRPr lang="en-US" sz="837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03" y="1350169"/>
            <a:ext cx="4046934" cy="1071563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711303" y="2478881"/>
            <a:ext cx="52314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Total:</a:t>
            </a:r>
            <a:endParaRPr lang="en-US" sz="680" dirty="0"/>
          </a:p>
        </p:txBody>
      </p:sp>
      <p:sp>
        <p:nvSpPr>
          <p:cNvPr id="18" name="Text 13"/>
          <p:cNvSpPr/>
          <p:nvPr/>
        </p:nvSpPr>
        <p:spPr>
          <a:xfrm>
            <a:off x="8030775" y="2478881"/>
            <a:ext cx="7417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R$ 72,13 milhões</a:t>
            </a:r>
            <a:endParaRPr lang="en-US" sz="680" dirty="0"/>
          </a:p>
        </p:txBody>
      </p:sp>
      <p:sp>
        <p:nvSpPr>
          <p:cNvPr id="19" name="Text 14"/>
          <p:cNvSpPr/>
          <p:nvPr/>
        </p:nvSpPr>
        <p:spPr>
          <a:xfrm>
            <a:off x="4711303" y="2646759"/>
            <a:ext cx="8731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Circulante:</a:t>
            </a:r>
            <a:endParaRPr lang="en-US" sz="680" dirty="0"/>
          </a:p>
        </p:txBody>
      </p:sp>
      <p:sp>
        <p:nvSpPr>
          <p:cNvPr id="20" name="Text 15"/>
          <p:cNvSpPr/>
          <p:nvPr/>
        </p:nvSpPr>
        <p:spPr>
          <a:xfrm>
            <a:off x="8457977" y="2646759"/>
            <a:ext cx="31454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32,62%</a:t>
            </a:r>
            <a:endParaRPr lang="en-US" sz="680" dirty="0"/>
          </a:p>
        </p:txBody>
      </p:sp>
      <p:sp>
        <p:nvSpPr>
          <p:cNvPr id="21" name="Text 16"/>
          <p:cNvSpPr/>
          <p:nvPr/>
        </p:nvSpPr>
        <p:spPr>
          <a:xfrm>
            <a:off x="4711303" y="2814638"/>
            <a:ext cx="9165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Líquido:</a:t>
            </a:r>
            <a:endParaRPr lang="en-US" sz="680" dirty="0"/>
          </a:p>
        </p:txBody>
      </p:sp>
      <p:sp>
        <p:nvSpPr>
          <p:cNvPr id="22" name="Text 17"/>
          <p:cNvSpPr/>
          <p:nvPr/>
        </p:nvSpPr>
        <p:spPr>
          <a:xfrm>
            <a:off x="8457977" y="2814638"/>
            <a:ext cx="31454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42,93%</a:t>
            </a:r>
            <a:endParaRPr lang="en-US" sz="680" dirty="0"/>
          </a:p>
        </p:txBody>
      </p:sp>
      <p:sp>
        <p:nvSpPr>
          <p:cNvPr id="23" name="Shape 18"/>
          <p:cNvSpPr/>
          <p:nvPr/>
        </p:nvSpPr>
        <p:spPr>
          <a:xfrm>
            <a:off x="285750" y="3175397"/>
            <a:ext cx="4232672" cy="2089547"/>
          </a:xfrm>
          <a:prstGeom prst="rect">
            <a:avLst/>
          </a:prstGeom>
          <a:solidFill>
            <a:srgbClr val="F8F9FA"/>
          </a:solidFill>
          <a:ln w="99">
            <a:solidFill>
              <a:srgbClr val="DDDDDD"/>
            </a:solidFill>
            <a:prstDash val="solid"/>
          </a:ln>
        </p:spPr>
      </p:sp>
      <p:sp>
        <p:nvSpPr>
          <p:cNvPr id="24" name="Text 19"/>
          <p:cNvSpPr/>
          <p:nvPr/>
        </p:nvSpPr>
        <p:spPr>
          <a:xfrm>
            <a:off x="371475" y="3261122"/>
            <a:ext cx="4061222" cy="214313"/>
          </a:xfrm>
          <a:prstGeom prst="rect">
            <a:avLst/>
          </a:prstGeom>
          <a:noFill/>
          <a:ln/>
        </p:spPr>
        <p:txBody>
          <a:bodyPr wrap="none" lIns="0" tIns="0" rIns="0" bIns="34036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Espírito Santo Ltda.</a:t>
            </a:r>
            <a:endParaRPr lang="en-US" sz="837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532584"/>
            <a:ext cx="4046934" cy="1071563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371475" y="4661297"/>
            <a:ext cx="52314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Total:</a:t>
            </a:r>
            <a:endParaRPr lang="en-US" sz="680" dirty="0"/>
          </a:p>
        </p:txBody>
      </p:sp>
      <p:sp>
        <p:nvSpPr>
          <p:cNvPr id="27" name="Text 21"/>
          <p:cNvSpPr/>
          <p:nvPr/>
        </p:nvSpPr>
        <p:spPr>
          <a:xfrm>
            <a:off x="3690947" y="4661297"/>
            <a:ext cx="7417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R$ 10,59 milhões</a:t>
            </a:r>
            <a:endParaRPr lang="en-US" sz="680" dirty="0"/>
          </a:p>
        </p:txBody>
      </p:sp>
      <p:sp>
        <p:nvSpPr>
          <p:cNvPr id="28" name="Text 22"/>
          <p:cNvSpPr/>
          <p:nvPr/>
        </p:nvSpPr>
        <p:spPr>
          <a:xfrm>
            <a:off x="371475" y="4829175"/>
            <a:ext cx="8731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Circulante:</a:t>
            </a:r>
            <a:endParaRPr lang="en-US" sz="680" dirty="0"/>
          </a:p>
        </p:txBody>
      </p:sp>
      <p:sp>
        <p:nvSpPr>
          <p:cNvPr id="29" name="Text 23"/>
          <p:cNvSpPr/>
          <p:nvPr/>
        </p:nvSpPr>
        <p:spPr>
          <a:xfrm>
            <a:off x="4118149" y="4829175"/>
            <a:ext cx="31454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32,58%</a:t>
            </a:r>
            <a:endParaRPr lang="en-US" sz="680" dirty="0"/>
          </a:p>
        </p:txBody>
      </p:sp>
      <p:sp>
        <p:nvSpPr>
          <p:cNvPr id="30" name="Text 24"/>
          <p:cNvSpPr/>
          <p:nvPr/>
        </p:nvSpPr>
        <p:spPr>
          <a:xfrm>
            <a:off x="371475" y="4997053"/>
            <a:ext cx="9165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Líquido:</a:t>
            </a:r>
            <a:endParaRPr lang="en-US" sz="680" dirty="0"/>
          </a:p>
        </p:txBody>
      </p:sp>
      <p:sp>
        <p:nvSpPr>
          <p:cNvPr id="31" name="Text 25"/>
          <p:cNvSpPr/>
          <p:nvPr/>
        </p:nvSpPr>
        <p:spPr>
          <a:xfrm>
            <a:off x="4118149" y="4997053"/>
            <a:ext cx="31454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33,06%</a:t>
            </a:r>
            <a:endParaRPr lang="en-US" sz="680" dirty="0"/>
          </a:p>
        </p:txBody>
      </p:sp>
      <p:sp>
        <p:nvSpPr>
          <p:cNvPr id="32" name="Shape 26"/>
          <p:cNvSpPr/>
          <p:nvPr/>
        </p:nvSpPr>
        <p:spPr>
          <a:xfrm>
            <a:off x="4625578" y="3175397"/>
            <a:ext cx="4232672" cy="2089547"/>
          </a:xfrm>
          <a:prstGeom prst="rect">
            <a:avLst/>
          </a:prstGeom>
          <a:solidFill>
            <a:srgbClr val="F8F9FA"/>
          </a:solidFill>
          <a:ln w="99">
            <a:solidFill>
              <a:srgbClr val="DDDDDD"/>
            </a:solidFill>
            <a:prstDash val="solid"/>
          </a:ln>
        </p:spPr>
      </p:sp>
      <p:sp>
        <p:nvSpPr>
          <p:cNvPr id="33" name="Text 27"/>
          <p:cNvSpPr/>
          <p:nvPr/>
        </p:nvSpPr>
        <p:spPr>
          <a:xfrm>
            <a:off x="4711303" y="3261122"/>
            <a:ext cx="4061222" cy="214313"/>
          </a:xfrm>
          <a:prstGeom prst="rect">
            <a:avLst/>
          </a:prstGeom>
          <a:noFill/>
          <a:ln/>
        </p:spPr>
        <p:txBody>
          <a:bodyPr wrap="none" lIns="0" tIns="0" rIns="0" bIns="34036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Mairiporã Ltda.</a:t>
            </a:r>
            <a:endParaRPr lang="en-US" sz="837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303" y="3532584"/>
            <a:ext cx="4046934" cy="1071563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4711303" y="4661297"/>
            <a:ext cx="52314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Total:</a:t>
            </a:r>
            <a:endParaRPr lang="en-US" sz="680" dirty="0"/>
          </a:p>
        </p:txBody>
      </p:sp>
      <p:sp>
        <p:nvSpPr>
          <p:cNvPr id="36" name="Text 29"/>
          <p:cNvSpPr/>
          <p:nvPr/>
        </p:nvSpPr>
        <p:spPr>
          <a:xfrm>
            <a:off x="8083879" y="4661297"/>
            <a:ext cx="68864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R$ 6,47 milhões</a:t>
            </a:r>
            <a:endParaRPr lang="en-US" sz="680" dirty="0"/>
          </a:p>
        </p:txBody>
      </p:sp>
      <p:sp>
        <p:nvSpPr>
          <p:cNvPr id="37" name="Text 30"/>
          <p:cNvSpPr/>
          <p:nvPr/>
        </p:nvSpPr>
        <p:spPr>
          <a:xfrm>
            <a:off x="4711303" y="4829175"/>
            <a:ext cx="8731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Circulante:</a:t>
            </a:r>
            <a:endParaRPr lang="en-US" sz="680" dirty="0"/>
          </a:p>
        </p:txBody>
      </p:sp>
      <p:sp>
        <p:nvSpPr>
          <p:cNvPr id="38" name="Text 31"/>
          <p:cNvSpPr/>
          <p:nvPr/>
        </p:nvSpPr>
        <p:spPr>
          <a:xfrm>
            <a:off x="8404845" y="4829175"/>
            <a:ext cx="36768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285,97%</a:t>
            </a:r>
            <a:endParaRPr lang="en-US" sz="680" dirty="0"/>
          </a:p>
        </p:txBody>
      </p:sp>
      <p:sp>
        <p:nvSpPr>
          <p:cNvPr id="39" name="Text 32"/>
          <p:cNvSpPr/>
          <p:nvPr/>
        </p:nvSpPr>
        <p:spPr>
          <a:xfrm>
            <a:off x="4711303" y="4997053"/>
            <a:ext cx="9165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Líquido:</a:t>
            </a:r>
            <a:endParaRPr lang="en-US" sz="680" dirty="0"/>
          </a:p>
        </p:txBody>
      </p:sp>
      <p:sp>
        <p:nvSpPr>
          <p:cNvPr id="40" name="Text 33"/>
          <p:cNvSpPr/>
          <p:nvPr/>
        </p:nvSpPr>
        <p:spPr>
          <a:xfrm>
            <a:off x="8374931" y="4997053"/>
            <a:ext cx="39759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-628,63%</a:t>
            </a:r>
            <a:endParaRPr lang="en-US" sz="680" dirty="0"/>
          </a:p>
        </p:txBody>
      </p:sp>
      <p:sp>
        <p:nvSpPr>
          <p:cNvPr id="41" name="Text 34"/>
          <p:cNvSpPr/>
          <p:nvPr/>
        </p:nvSpPr>
        <p:spPr>
          <a:xfrm>
            <a:off x="8727486" y="5329238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11</a:t>
            </a:r>
            <a:endParaRPr lang="en-US" sz="83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DO FLUXO DE CAIXA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028700"/>
            <a:ext cx="4114800" cy="285750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Comparativo Julho x Agosto/2025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421606"/>
            <a:ext cx="1262825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421606"/>
            <a:ext cx="1262825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Indicador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1548575" y="1421606"/>
            <a:ext cx="1088334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1548575" y="1421606"/>
            <a:ext cx="108833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Julho/2025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2636909" y="1421606"/>
            <a:ext cx="1034783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2636909" y="1421606"/>
            <a:ext cx="1034783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Agosto/2025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3671692" y="1421606"/>
            <a:ext cx="728858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3" name="Text 10"/>
          <p:cNvSpPr/>
          <p:nvPr/>
        </p:nvSpPr>
        <p:spPr>
          <a:xfrm>
            <a:off x="3671692" y="1421606"/>
            <a:ext cx="72885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Variação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85750" y="1735931"/>
            <a:ext cx="1262825" cy="53220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Saldo de Caixa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548575" y="1735931"/>
            <a:ext cx="1088334" cy="53220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R$ 375.187,04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636909" y="1735931"/>
            <a:ext cx="1034783" cy="53220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R$ 1.813.688,66</a:t>
            </a:r>
            <a:endParaRPr lang="en-US" sz="837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48" y="1843088"/>
            <a:ext cx="107156" cy="1428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3743130" y="2028825"/>
            <a:ext cx="3970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383,4%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285750" y="2268141"/>
            <a:ext cx="4114800" cy="364331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0" name="Text 16"/>
          <p:cNvSpPr/>
          <p:nvPr/>
        </p:nvSpPr>
        <p:spPr>
          <a:xfrm>
            <a:off x="285750" y="2268141"/>
            <a:ext cx="1262825" cy="36433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Caixa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1548575" y="2268141"/>
            <a:ext cx="1088334" cy="36433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R$ 0,00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2636909" y="2268141"/>
            <a:ext cx="1034783" cy="36433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R$ 1.438.501,62</a:t>
            </a:r>
            <a:endParaRPr lang="en-US" sz="837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48" y="2378869"/>
            <a:ext cx="107156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3921723" y="2382441"/>
            <a:ext cx="3288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100%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285750" y="2632472"/>
            <a:ext cx="1262825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Entradas Operacionais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1548575" y="2632472"/>
            <a:ext cx="108833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R$ 10.500.000,00*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2636909" y="2632472"/>
            <a:ext cx="1034783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R$ 13.135.001,21</a:t>
            </a:r>
            <a:endParaRPr lang="en-US" sz="837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848" y="2807494"/>
            <a:ext cx="107156" cy="142875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3921723" y="2811066"/>
            <a:ext cx="3614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25,1%</a:t>
            </a:r>
            <a:endParaRPr lang="en-US" sz="837" dirty="0"/>
          </a:p>
        </p:txBody>
      </p:sp>
      <p:sp>
        <p:nvSpPr>
          <p:cNvPr id="30" name="Shape 24"/>
          <p:cNvSpPr/>
          <p:nvPr/>
        </p:nvSpPr>
        <p:spPr>
          <a:xfrm>
            <a:off x="285750" y="3125391"/>
            <a:ext cx="4114800" cy="49291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1" name="Text 25"/>
          <p:cNvSpPr/>
          <p:nvPr/>
        </p:nvSpPr>
        <p:spPr>
          <a:xfrm>
            <a:off x="285750" y="3125391"/>
            <a:ext cx="1262825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Saídas Operacionais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1548575" y="3125391"/>
            <a:ext cx="108833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R$ 10.200.000,00*</a:t>
            </a:r>
            <a:endParaRPr lang="en-US" sz="837" dirty="0"/>
          </a:p>
        </p:txBody>
      </p:sp>
      <p:sp>
        <p:nvSpPr>
          <p:cNvPr id="33" name="Text 27"/>
          <p:cNvSpPr/>
          <p:nvPr/>
        </p:nvSpPr>
        <p:spPr>
          <a:xfrm>
            <a:off x="2636909" y="3125391"/>
            <a:ext cx="1034783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R$ 11.696.499,59</a:t>
            </a:r>
            <a:endParaRPr lang="en-US" sz="837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848" y="3300413"/>
            <a:ext cx="107156" cy="14287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3921723" y="3303984"/>
            <a:ext cx="3614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14,7%</a:t>
            </a:r>
            <a:endParaRPr lang="en-US" sz="837" dirty="0"/>
          </a:p>
        </p:txBody>
      </p:sp>
      <p:sp>
        <p:nvSpPr>
          <p:cNvPr id="36" name="Shape 29"/>
          <p:cNvSpPr/>
          <p:nvPr/>
        </p:nvSpPr>
        <p:spPr>
          <a:xfrm>
            <a:off x="285750" y="3764756"/>
            <a:ext cx="4114800" cy="131445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37" name="Text 30"/>
          <p:cNvSpPr/>
          <p:nvPr/>
        </p:nvSpPr>
        <p:spPr>
          <a:xfrm>
            <a:off x="400050" y="3879056"/>
            <a:ext cx="38862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 Valores estimados com base na evolução do saldo de caixa</a:t>
            </a:r>
            <a:endParaRPr lang="en-US" sz="732" dirty="0"/>
          </a:p>
        </p:txBody>
      </p:sp>
      <p:sp>
        <p:nvSpPr>
          <p:cNvPr id="38" name="Text 31"/>
          <p:cNvSpPr/>
          <p:nvPr/>
        </p:nvSpPr>
        <p:spPr>
          <a:xfrm>
            <a:off x="400050" y="4079081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Destaques: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542925" y="427910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expressivo de 383,4% no saldo final de caixa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542925" y="445055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caixa positiva de R$ 1,4 milhão em agosto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542925" y="462200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Crescimento de 25,1% nas entradas operacionais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542925" y="479345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controlado de 14,7% nas saídas operacionais</a:t>
            </a:r>
            <a:endParaRPr lang="en-US" sz="837" dirty="0"/>
          </a:p>
        </p:txBody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1028700"/>
            <a:ext cx="4114800" cy="2143125"/>
          </a:xfrm>
          <a:prstGeom prst="rect">
            <a:avLst/>
          </a:prstGeom>
        </p:spPr>
      </p:pic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314700"/>
            <a:ext cx="4114800" cy="2143125"/>
          </a:xfrm>
          <a:prstGeom prst="rect">
            <a:avLst/>
          </a:prstGeom>
        </p:spPr>
      </p:pic>
      <p:sp>
        <p:nvSpPr>
          <p:cNvPr id="45" name="Text 36"/>
          <p:cNvSpPr/>
          <p:nvPr/>
        </p:nvSpPr>
        <p:spPr>
          <a:xfrm>
            <a:off x="8727486" y="5750719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</a:t>
            </a:r>
            <a:endParaRPr lang="en-US" sz="83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DOS INDICADORES FINANCEIROS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028700"/>
            <a:ext cx="4114800" cy="285750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Comparativo Julho x Agosto/2025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421606"/>
            <a:ext cx="1359015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421606"/>
            <a:ext cx="1359015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Indicador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1644765" y="1421606"/>
            <a:ext cx="1069860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1644765" y="1421606"/>
            <a:ext cx="106986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Julho/2025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2714625" y="1421606"/>
            <a:ext cx="1015808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2714625" y="1421606"/>
            <a:ext cx="101580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Agosto/2025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3730433" y="1421606"/>
            <a:ext cx="670117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3" name="Text 10"/>
          <p:cNvSpPr/>
          <p:nvPr/>
        </p:nvSpPr>
        <p:spPr>
          <a:xfrm>
            <a:off x="3730433" y="1421606"/>
            <a:ext cx="670117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Variação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85750" y="1735931"/>
            <a:ext cx="1359015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Total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644765" y="1735931"/>
            <a:ext cx="1069860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R$ 13.500.000,00*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714625" y="1735931"/>
            <a:ext cx="1015808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R$ 14.695.300,97</a:t>
            </a:r>
            <a:endParaRPr lang="en-US" sz="837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9" y="1907381"/>
            <a:ext cx="107156" cy="1428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3980464" y="1910953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8,9%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285750" y="2225278"/>
            <a:ext cx="4114800" cy="535781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0" name="Text 16"/>
          <p:cNvSpPr/>
          <p:nvPr/>
        </p:nvSpPr>
        <p:spPr>
          <a:xfrm>
            <a:off x="285750" y="2225278"/>
            <a:ext cx="1359015" cy="53578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 Consolidado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1644765" y="2225278"/>
            <a:ext cx="1069860" cy="53578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(450.000,00)*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2714625" y="2225278"/>
            <a:ext cx="1015808" cy="53578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(382.179,26)</a:t>
            </a:r>
            <a:endParaRPr lang="en-US" sz="837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89" y="2336006"/>
            <a:ext cx="107156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3801870" y="2521744"/>
            <a:ext cx="3317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15,1%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285750" y="2761059"/>
            <a:ext cx="1359015" cy="36433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Tributos Recolhidos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1644765" y="2761059"/>
            <a:ext cx="1069860" cy="36433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R$ 290.000,00*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2714625" y="2761059"/>
            <a:ext cx="1015808" cy="36433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R$ 311.367,45</a:t>
            </a:r>
            <a:endParaRPr lang="en-US" sz="837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589" y="2871788"/>
            <a:ext cx="107156" cy="142875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3980464" y="2875359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7,4%</a:t>
            </a:r>
            <a:endParaRPr lang="en-US" sz="837" dirty="0"/>
          </a:p>
        </p:txBody>
      </p:sp>
      <p:sp>
        <p:nvSpPr>
          <p:cNvPr id="30" name="Shape 24"/>
          <p:cNvSpPr/>
          <p:nvPr/>
        </p:nvSpPr>
        <p:spPr>
          <a:xfrm>
            <a:off x="285750" y="3125391"/>
            <a:ext cx="4114800" cy="49291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1" name="Text 25"/>
          <p:cNvSpPr/>
          <p:nvPr/>
        </p:nvSpPr>
        <p:spPr>
          <a:xfrm>
            <a:off x="285750" y="3125391"/>
            <a:ext cx="1359015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Quadro de Colaboradores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1644765" y="3125391"/>
            <a:ext cx="1069860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285</a:t>
            </a:r>
            <a:endParaRPr lang="en-US" sz="837" dirty="0"/>
          </a:p>
        </p:txBody>
      </p:sp>
      <p:sp>
        <p:nvSpPr>
          <p:cNvPr id="33" name="Text 27"/>
          <p:cNvSpPr/>
          <p:nvPr/>
        </p:nvSpPr>
        <p:spPr>
          <a:xfrm>
            <a:off x="2714625" y="3125391"/>
            <a:ext cx="1015808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283</a:t>
            </a:r>
            <a:endParaRPr lang="en-US" sz="837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589" y="3300413"/>
            <a:ext cx="107156" cy="14287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3980464" y="3303984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0,7%</a:t>
            </a:r>
            <a:endParaRPr lang="en-US" sz="837" dirty="0"/>
          </a:p>
        </p:txBody>
      </p:sp>
      <p:sp>
        <p:nvSpPr>
          <p:cNvPr id="36" name="Shape 29"/>
          <p:cNvSpPr/>
          <p:nvPr/>
        </p:nvSpPr>
        <p:spPr>
          <a:xfrm>
            <a:off x="285750" y="3764756"/>
            <a:ext cx="4114800" cy="131445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37" name="Text 30"/>
          <p:cNvSpPr/>
          <p:nvPr/>
        </p:nvSpPr>
        <p:spPr>
          <a:xfrm>
            <a:off x="400050" y="3879056"/>
            <a:ext cx="38862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 Valores estimados com base na evolução dos indicadores de agosto</a:t>
            </a:r>
            <a:endParaRPr lang="en-US" sz="732" dirty="0"/>
          </a:p>
        </p:txBody>
      </p:sp>
      <p:sp>
        <p:nvSpPr>
          <p:cNvPr id="38" name="Text 31"/>
          <p:cNvSpPr/>
          <p:nvPr/>
        </p:nvSpPr>
        <p:spPr>
          <a:xfrm>
            <a:off x="400050" y="4079081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Destaques: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542925" y="427910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Crescimento de 8,9% no faturamento total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542925" y="445055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15,1% no prejuízo consolidado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542925" y="462200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7,4% nos tributos recolhidos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542925" y="479345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Manutenção do quadro de colaboradores (redução de apenas 0,7%)</a:t>
            </a:r>
            <a:endParaRPr lang="en-US" sz="837" dirty="0"/>
          </a:p>
        </p:txBody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1028700"/>
            <a:ext cx="4114800" cy="2143125"/>
          </a:xfrm>
          <a:prstGeom prst="rect">
            <a:avLst/>
          </a:prstGeom>
        </p:spPr>
      </p:pic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314700"/>
            <a:ext cx="4114800" cy="2143125"/>
          </a:xfrm>
          <a:prstGeom prst="rect">
            <a:avLst/>
          </a:prstGeom>
        </p:spPr>
      </p:pic>
      <p:sp>
        <p:nvSpPr>
          <p:cNvPr id="45" name="Text 36"/>
          <p:cNvSpPr/>
          <p:nvPr/>
        </p:nvSpPr>
        <p:spPr>
          <a:xfrm>
            <a:off x="8727486" y="5750719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</a:t>
            </a:r>
            <a:endParaRPr lang="en-US" sz="83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DA ESTRUTURA PATRIMONIAL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028700"/>
            <a:ext cx="4114800" cy="285750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Comparativo Julho x Agosto/2025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421606"/>
            <a:ext cx="1257942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421606"/>
            <a:ext cx="1257942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Indicador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1543692" y="1421606"/>
            <a:ext cx="1112639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1543692" y="1421606"/>
            <a:ext cx="111263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Julho/2025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2656331" y="1421606"/>
            <a:ext cx="1105914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2656331" y="1421606"/>
            <a:ext cx="110591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Agosto/2025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3762245" y="1421606"/>
            <a:ext cx="638305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3" name="Text 10"/>
          <p:cNvSpPr/>
          <p:nvPr/>
        </p:nvSpPr>
        <p:spPr>
          <a:xfrm>
            <a:off x="3762245" y="1421606"/>
            <a:ext cx="638305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Variação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85750" y="1735931"/>
            <a:ext cx="1257942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Ativo Total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543692" y="1735931"/>
            <a:ext cx="1112639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R$ 243,50 milhões*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656331" y="1735931"/>
            <a:ext cx="1105914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R$ 245,14 milhões</a:t>
            </a:r>
            <a:endParaRPr lang="en-US" sz="837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01" y="1907381"/>
            <a:ext cx="107156" cy="1428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4012276" y="1910953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0,7%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285750" y="2225278"/>
            <a:ext cx="4114800" cy="49291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0" name="Text 16"/>
          <p:cNvSpPr/>
          <p:nvPr/>
        </p:nvSpPr>
        <p:spPr>
          <a:xfrm>
            <a:off x="285750" y="2225278"/>
            <a:ext cx="1257942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Passivo Circulante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1543692" y="2225278"/>
            <a:ext cx="1112639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R$ 180,20 milhões*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2656331" y="2225278"/>
            <a:ext cx="110591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R$ 182,79 milhões</a:t>
            </a:r>
            <a:endParaRPr lang="en-US" sz="837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01" y="2400300"/>
            <a:ext cx="107156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4012276" y="2403872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1,4%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285750" y="2718197"/>
            <a:ext cx="1257942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Patrimônio Líquido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1543692" y="2718197"/>
            <a:ext cx="1112639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(180,70) milhões*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2656331" y="2718197"/>
            <a:ext cx="110591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(181,05) milhões</a:t>
            </a:r>
            <a:endParaRPr lang="en-US" sz="837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401" y="2893219"/>
            <a:ext cx="107156" cy="142875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4012276" y="2896791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0,2%</a:t>
            </a:r>
            <a:endParaRPr lang="en-US" sz="837" dirty="0"/>
          </a:p>
        </p:txBody>
      </p:sp>
      <p:sp>
        <p:nvSpPr>
          <p:cNvPr id="30" name="Shape 24"/>
          <p:cNvSpPr/>
          <p:nvPr/>
        </p:nvSpPr>
        <p:spPr>
          <a:xfrm>
            <a:off x="285750" y="3211116"/>
            <a:ext cx="4114800" cy="49291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1" name="Text 25"/>
          <p:cNvSpPr/>
          <p:nvPr/>
        </p:nvSpPr>
        <p:spPr>
          <a:xfrm>
            <a:off x="285750" y="3211116"/>
            <a:ext cx="1257942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Capital Circulante Líquido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1543692" y="3211116"/>
            <a:ext cx="1112639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(125,30) milhões*</a:t>
            </a:r>
            <a:endParaRPr lang="en-US" sz="837" dirty="0"/>
          </a:p>
        </p:txBody>
      </p:sp>
      <p:sp>
        <p:nvSpPr>
          <p:cNvPr id="33" name="Text 27"/>
          <p:cNvSpPr/>
          <p:nvPr/>
        </p:nvSpPr>
        <p:spPr>
          <a:xfrm>
            <a:off x="2656331" y="3211116"/>
            <a:ext cx="110591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(126,72) milhões</a:t>
            </a:r>
            <a:endParaRPr lang="en-US" sz="837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401" y="3386138"/>
            <a:ext cx="107156" cy="14287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4012276" y="3389709"/>
            <a:ext cx="296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1,1%</a:t>
            </a:r>
            <a:endParaRPr lang="en-US" sz="837" dirty="0"/>
          </a:p>
        </p:txBody>
      </p:sp>
      <p:sp>
        <p:nvSpPr>
          <p:cNvPr id="36" name="Shape 29"/>
          <p:cNvSpPr/>
          <p:nvPr/>
        </p:nvSpPr>
        <p:spPr>
          <a:xfrm>
            <a:off x="285750" y="3850481"/>
            <a:ext cx="4114800" cy="165735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37" name="Text 30"/>
          <p:cNvSpPr/>
          <p:nvPr/>
        </p:nvSpPr>
        <p:spPr>
          <a:xfrm>
            <a:off x="400050" y="3964781"/>
            <a:ext cx="38862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 Valores estimados com base na evolução dos indicadores de agosto</a:t>
            </a:r>
            <a:endParaRPr lang="en-US" sz="732" dirty="0"/>
          </a:p>
        </p:txBody>
      </p:sp>
      <p:sp>
        <p:nvSpPr>
          <p:cNvPr id="38" name="Text 31"/>
          <p:cNvSpPr/>
          <p:nvPr/>
        </p:nvSpPr>
        <p:spPr>
          <a:xfrm>
            <a:off x="400050" y="4164806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Destaques: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542925" y="4364831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 aumento de 0,7% no ativo total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542925" y="4536281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1,4% no passivo circulante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542925" y="4707731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Pequena deterioração de 0,2% no patrimônio líquido negativo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542925" y="4879181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Piora de 1,1% no capital circulante líquido negativo</a:t>
            </a:r>
            <a:endParaRPr lang="en-US" sz="837" dirty="0"/>
          </a:p>
        </p:txBody>
      </p:sp>
      <p:sp>
        <p:nvSpPr>
          <p:cNvPr id="43" name="Text 36"/>
          <p:cNvSpPr/>
          <p:nvPr/>
        </p:nvSpPr>
        <p:spPr>
          <a:xfrm>
            <a:off x="542925" y="5050631"/>
            <a:ext cx="3743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patrimonial mantém-se estável, sem alterações significativas</a:t>
            </a:r>
            <a:endParaRPr lang="en-US" sz="837" dirty="0"/>
          </a:p>
        </p:txBody>
      </p:sp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1028700"/>
            <a:ext cx="4114800" cy="2143125"/>
          </a:xfrm>
          <a:prstGeom prst="rect">
            <a:avLst/>
          </a:prstGeom>
        </p:spPr>
      </p:pic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314700"/>
            <a:ext cx="4114800" cy="2143125"/>
          </a:xfrm>
          <a:prstGeom prst="rect">
            <a:avLst/>
          </a:prstGeom>
        </p:spPr>
      </p:pic>
      <p:sp>
        <p:nvSpPr>
          <p:cNvPr id="46" name="Text 37"/>
          <p:cNvSpPr/>
          <p:nvPr/>
        </p:nvSpPr>
        <p:spPr>
          <a:xfrm>
            <a:off x="8727486" y="5750719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</a:t>
            </a:r>
            <a:endParaRPr lang="en-US" sz="83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8636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CONSIDERAÇÕES FINAIS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100138"/>
            <a:ext cx="4114800" cy="307181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Conclusões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1557338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7219" y="1523405"/>
            <a:ext cx="17152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Continuidade Operacional: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2322472" y="1523405"/>
            <a:ext cx="19787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Manutenção das atividades com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607219" y="1716286"/>
            <a:ext cx="19333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de R$ 14,7 milhões </a:t>
            </a:r>
            <a:endParaRPr lang="en-US" sz="942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205025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07219" y="2016323"/>
            <a:ext cx="16804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Caixa Positiva: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2287619" y="2016323"/>
            <a:ext cx="18904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R$ 1,4 milhão gerados no mês, 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607219" y="2209205"/>
            <a:ext cx="21766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elevando o saldo para R$ 1,8 milhão </a:t>
            </a:r>
            <a:endParaRPr lang="en-US" sz="942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" y="2543175"/>
            <a:ext cx="171450" cy="1714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07219" y="2509242"/>
            <a:ext cx="12844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Regularidade Fiscal: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1891698" y="2509242"/>
            <a:ext cx="24505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Recolhimento de R$ 311 mil em tributos 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607219" y="2702123"/>
            <a:ext cx="4858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federais </a:t>
            </a:r>
            <a:endParaRPr lang="en-US" sz="942" dirty="0"/>
          </a:p>
        </p:txBody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1" y="3036094"/>
            <a:ext cx="171450" cy="1714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07219" y="3002161"/>
            <a:ext cx="16823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Preservação de Empregos:</a:t>
            </a:r>
            <a:endParaRPr lang="en-US" sz="942" dirty="0"/>
          </a:p>
        </p:txBody>
      </p:sp>
      <p:sp>
        <p:nvSpPr>
          <p:cNvPr id="20" name="Text 13"/>
          <p:cNvSpPr/>
          <p:nvPr/>
        </p:nvSpPr>
        <p:spPr>
          <a:xfrm>
            <a:off x="2289544" y="3002161"/>
            <a:ext cx="202436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283 postos de trabalho mantidos </a:t>
            </a:r>
            <a:endParaRPr lang="en-US" sz="942" dirty="0"/>
          </a:p>
        </p:txBody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1" y="3400425"/>
            <a:ext cx="171450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607219" y="3366492"/>
            <a:ext cx="14598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Desafios Identificados:</a:t>
            </a:r>
            <a:endParaRPr lang="en-US" sz="942" dirty="0"/>
          </a:p>
        </p:txBody>
      </p:sp>
      <p:sp>
        <p:nvSpPr>
          <p:cNvPr id="23" name="Text 15"/>
          <p:cNvSpPr/>
          <p:nvPr/>
        </p:nvSpPr>
        <p:spPr>
          <a:xfrm>
            <a:off x="2067083" y="3366492"/>
            <a:ext cx="20963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Prejuízo consolidado e patrimônio </a:t>
            </a:r>
            <a:endParaRPr lang="en-US" sz="942" dirty="0"/>
          </a:p>
        </p:txBody>
      </p:sp>
      <p:sp>
        <p:nvSpPr>
          <p:cNvPr id="24" name="Text 16"/>
          <p:cNvSpPr/>
          <p:nvPr/>
        </p:nvSpPr>
        <p:spPr>
          <a:xfrm>
            <a:off x="607219" y="3559373"/>
            <a:ext cx="9743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líquido negativo </a:t>
            </a:r>
            <a:endParaRPr lang="en-US" sz="942" dirty="0"/>
          </a:p>
        </p:txBody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181" y="3893344"/>
            <a:ext cx="171450" cy="17145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607219" y="3859411"/>
            <a:ext cx="11535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Unidades Críticas:</a:t>
            </a:r>
            <a:endParaRPr lang="en-US" sz="942" dirty="0"/>
          </a:p>
        </p:txBody>
      </p:sp>
      <p:sp>
        <p:nvSpPr>
          <p:cNvPr id="27" name="Text 18"/>
          <p:cNvSpPr/>
          <p:nvPr/>
        </p:nvSpPr>
        <p:spPr>
          <a:xfrm>
            <a:off x="1760795" y="3859411"/>
            <a:ext cx="182813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Mairiporã e Lages necessitam </a:t>
            </a:r>
            <a:endParaRPr lang="en-US" sz="942" dirty="0"/>
          </a:p>
        </p:txBody>
      </p:sp>
      <p:sp>
        <p:nvSpPr>
          <p:cNvPr id="28" name="Text 19"/>
          <p:cNvSpPr/>
          <p:nvPr/>
        </p:nvSpPr>
        <p:spPr>
          <a:xfrm>
            <a:off x="607219" y="4052292"/>
            <a:ext cx="14111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reestruturação urgente </a:t>
            </a:r>
            <a:endParaRPr lang="en-US" sz="942" dirty="0"/>
          </a:p>
        </p:txBody>
      </p:sp>
      <p:sp>
        <p:nvSpPr>
          <p:cNvPr id="29" name="Text 20"/>
          <p:cNvSpPr/>
          <p:nvPr/>
        </p:nvSpPr>
        <p:spPr>
          <a:xfrm>
            <a:off x="4743450" y="1100138"/>
            <a:ext cx="4114800" cy="307181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</a:t>
            </a:r>
            <a:endParaRPr lang="en-US" sz="1350" dirty="0"/>
          </a:p>
        </p:txBody>
      </p:sp>
      <p:pic>
        <p:nvPicPr>
          <p:cNvPr id="3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0" y="1550194"/>
            <a:ext cx="107156" cy="142875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4957763" y="1525191"/>
            <a:ext cx="389326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 Plano de Recuperação Judicial (prazo: 04/12/2025)</a:t>
            </a:r>
            <a:endParaRPr lang="en-US" sz="942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3450" y="1871663"/>
            <a:ext cx="142875" cy="142875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4993481" y="1846659"/>
            <a:ext cx="35143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Continuidade do acompanhamento mensal das atividades</a:t>
            </a:r>
            <a:endParaRPr lang="en-US" sz="942" dirty="0"/>
          </a:p>
        </p:txBody>
      </p:sp>
      <p:pic>
        <p:nvPicPr>
          <p:cNvPr id="3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450" y="2193131"/>
            <a:ext cx="107156" cy="142875"/>
          </a:xfrm>
          <a:prstGeom prst="rect">
            <a:avLst/>
          </a:prstGeom>
        </p:spPr>
      </p:pic>
      <p:sp>
        <p:nvSpPr>
          <p:cNvPr id="35" name="Text 23"/>
          <p:cNvSpPr/>
          <p:nvPr/>
        </p:nvSpPr>
        <p:spPr>
          <a:xfrm>
            <a:off x="4957763" y="2168128"/>
            <a:ext cx="371684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na otimização das unidades lucrativas (Onze e Forest ES)</a:t>
            </a:r>
            <a:endParaRPr lang="en-US" sz="942" dirty="0"/>
          </a:p>
        </p:txBody>
      </p:sp>
      <p:pic>
        <p:nvPicPr>
          <p:cNvPr id="3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450" y="2514600"/>
            <a:ext cx="142875" cy="142875"/>
          </a:xfrm>
          <a:prstGeom prst="rect">
            <a:avLst/>
          </a:prstGeom>
        </p:spPr>
      </p:pic>
      <p:sp>
        <p:nvSpPr>
          <p:cNvPr id="37" name="Text 24"/>
          <p:cNvSpPr/>
          <p:nvPr/>
        </p:nvSpPr>
        <p:spPr>
          <a:xfrm>
            <a:off x="4993481" y="2489597"/>
            <a:ext cx="245795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Reestruturação das unidades deficitárias</a:t>
            </a:r>
            <a:endParaRPr lang="en-US" sz="942" dirty="0"/>
          </a:p>
        </p:txBody>
      </p:sp>
      <p:pic>
        <p:nvPicPr>
          <p:cNvPr id="3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3450" y="2800350"/>
            <a:ext cx="4114800" cy="1785938"/>
          </a:xfrm>
          <a:prstGeom prst="rect">
            <a:avLst/>
          </a:prstGeom>
        </p:spPr>
      </p:pic>
      <p:sp>
        <p:nvSpPr>
          <p:cNvPr id="39" name="Text 25"/>
          <p:cNvSpPr/>
          <p:nvPr/>
        </p:nvSpPr>
        <p:spPr>
          <a:xfrm>
            <a:off x="8727486" y="4736306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</a:t>
            </a:r>
            <a:endParaRPr lang="en-US" sz="837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50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64449" y="285750"/>
            <a:ext cx="1615074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CONTATO</a:t>
            </a:r>
            <a:endParaRPr lang="en-US" sz="2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6" y="1151930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4563" y="1160859"/>
            <a:ext cx="77755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Telefone: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992115" y="1160859"/>
            <a:ext cx="123787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[47] 3044-7005 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15" y="1780580"/>
            <a:ext cx="257175" cy="2571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9607" y="1660922"/>
            <a:ext cx="37136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Site: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2540970" y="1660922"/>
            <a:ext cx="385198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administradorajudicialgs.com.br/recuperacoes-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2169607" y="1918097"/>
            <a:ext cx="179389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judiciais/grupo-forest/ </a:t>
            </a:r>
            <a:endParaRPr lang="en-US" sz="13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506" y="2409230"/>
            <a:ext cx="257175" cy="2571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14563" y="2418159"/>
            <a:ext cx="57660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E-mail:</a:t>
            </a:r>
            <a:endParaRPr lang="en-US" sz="1350" dirty="0"/>
          </a:p>
        </p:txBody>
      </p:sp>
      <p:sp>
        <p:nvSpPr>
          <p:cNvPr id="13" name="Text 7"/>
          <p:cNvSpPr/>
          <p:nvPr/>
        </p:nvSpPr>
        <p:spPr>
          <a:xfrm>
            <a:off x="2791169" y="2418159"/>
            <a:ext cx="388145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rjgrupoforest@administradorajudicialgs.com.br </a:t>
            </a:r>
            <a:endParaRPr lang="en-US" sz="13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653" y="2973586"/>
            <a:ext cx="192881" cy="2571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214563" y="2982516"/>
            <a:ext cx="83738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Endereço:</a:t>
            </a:r>
            <a:endParaRPr lang="en-US" sz="1350" dirty="0"/>
          </a:p>
        </p:txBody>
      </p:sp>
      <p:sp>
        <p:nvSpPr>
          <p:cNvPr id="16" name="Text 9"/>
          <p:cNvSpPr/>
          <p:nvPr/>
        </p:nvSpPr>
        <p:spPr>
          <a:xfrm>
            <a:off x="3051944" y="2982516"/>
            <a:ext cx="221464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Brusque - SC / Curitiba - PR </a:t>
            </a:r>
            <a:endParaRPr lang="en-US" sz="135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580" y="3537942"/>
            <a:ext cx="225028" cy="2571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214563" y="3546872"/>
            <a:ext cx="118508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Redes Sociais:</a:t>
            </a:r>
            <a:endParaRPr lang="en-US" sz="1350" dirty="0"/>
          </a:p>
        </p:txBody>
      </p:sp>
      <p:sp>
        <p:nvSpPr>
          <p:cNvPr id="19" name="Text 11"/>
          <p:cNvSpPr/>
          <p:nvPr/>
        </p:nvSpPr>
        <p:spPr>
          <a:xfrm>
            <a:off x="3399644" y="3546872"/>
            <a:ext cx="129873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@sgrottadmjud </a:t>
            </a:r>
            <a:endParaRPr lang="en-US" sz="1350" dirty="0"/>
          </a:p>
        </p:txBody>
      </p:sp>
      <p:sp>
        <p:nvSpPr>
          <p:cNvPr id="20" name="Shape 12"/>
          <p:cNvSpPr/>
          <p:nvPr/>
        </p:nvSpPr>
        <p:spPr>
          <a:xfrm>
            <a:off x="1143000" y="4250531"/>
            <a:ext cx="68580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21" name="Text 13"/>
          <p:cNvSpPr/>
          <p:nvPr/>
        </p:nvSpPr>
        <p:spPr>
          <a:xfrm>
            <a:off x="2274447" y="4622006"/>
            <a:ext cx="459510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spc="2" kern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SGROTT ADMINISTRADORA JUDICIAL</a:t>
            </a:r>
            <a:endParaRPr lang="en-US" sz="1800" dirty="0"/>
          </a:p>
        </p:txBody>
      </p:sp>
      <p:sp>
        <p:nvSpPr>
          <p:cNvPr id="22" name="Text 14"/>
          <p:cNvSpPr/>
          <p:nvPr/>
        </p:nvSpPr>
        <p:spPr>
          <a:xfrm>
            <a:off x="3615714" y="5250656"/>
            <a:ext cx="19125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Data: 07 de outubro de 2025 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SUMÁRIO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100138"/>
            <a:ext cx="60752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8694781" y="1100138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421606"/>
            <a:ext cx="22115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 Econômico-Financeira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8694781" y="1421606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04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743075"/>
            <a:ext cx="23994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Consolidada do Resultado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8694781" y="1743075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05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064544"/>
            <a:ext cx="211971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e Fluxo de Caixa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8694781" y="2064544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06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85750" y="2386013"/>
            <a:ext cx="181680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Quadro de Colaboradores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8694781" y="2386013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07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285750" y="2707481"/>
            <a:ext cx="20712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Acompanhamento Tributário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8694781" y="2707481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08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285750" y="3028950"/>
            <a:ext cx="21389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Índices Financeiros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8694781" y="3028950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09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285750" y="3350419"/>
            <a:ext cx="246618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Patrimonial Consolidada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8694781" y="3350419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285750" y="3671888"/>
            <a:ext cx="231530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Patrimonial Individual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8694781" y="3671888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11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285750" y="3993356"/>
            <a:ext cx="148232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Considerações Finais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8694781" y="3993356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8727486" y="4693444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7776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116211"/>
            <a:ext cx="19498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Conforme determinado pelo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235575" y="1116211"/>
            <a:ext cx="23688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art. 22, I, 'c', da Lei nº 11.101/2005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604454" y="1116211"/>
            <a:ext cx="27414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este Administrador Judicial apresenta o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7345952" y="1116211"/>
            <a:ext cx="14190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Mensal de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344811"/>
            <a:ext cx="121329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Atividades (RMA)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499043" y="1344811"/>
            <a:ext cx="166951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referente ao período de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168560" y="1344811"/>
            <a:ext cx="17042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01/08/2025 a 31/08/2025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872791" y="1344811"/>
            <a:ext cx="383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1046" dirty="0"/>
          </a:p>
        </p:txBody>
      </p:sp>
      <p:sp>
        <p:nvSpPr>
          <p:cNvPr id="13" name="Shape 10"/>
          <p:cNvSpPr/>
          <p:nvPr/>
        </p:nvSpPr>
        <p:spPr>
          <a:xfrm>
            <a:off x="285750" y="1700213"/>
            <a:ext cx="8572500" cy="2277405"/>
          </a:xfrm>
          <a:prstGeom prst="rect">
            <a:avLst/>
          </a:prstGeom>
          <a:solidFill>
            <a:srgbClr val="F8F9FA"/>
          </a:solidFill>
          <a:ln w="198">
            <a:solidFill>
              <a:srgbClr val="0047AB"/>
            </a:solidFill>
            <a:prstDash val="solid"/>
          </a:ln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6" y="2022044"/>
            <a:ext cx="171450" cy="17145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759442" y="1894880"/>
            <a:ext cx="36803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Fornecer ao Juízo, às Recuperandas e aos credores um 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4439757" y="1894880"/>
            <a:ext cx="14969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panorama detalhado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5936679" y="1894880"/>
            <a:ext cx="23010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das atividades desenvolvidas pela 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759442" y="2123480"/>
            <a:ext cx="151620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Administração Judicial.</a:t>
            </a:r>
            <a:endParaRPr lang="en-US" sz="1046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494955"/>
            <a:ext cx="171450" cy="17145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785813" y="2482090"/>
            <a:ext cx="8984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Apresentar a </a:t>
            </a:r>
            <a:endParaRPr lang="en-US" sz="1046" dirty="0"/>
          </a:p>
        </p:txBody>
      </p:sp>
      <p:sp>
        <p:nvSpPr>
          <p:cNvPr id="21" name="Text 16"/>
          <p:cNvSpPr/>
          <p:nvPr/>
        </p:nvSpPr>
        <p:spPr>
          <a:xfrm>
            <a:off x="1684223" y="2482090"/>
            <a:ext cx="21851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 econômico-financeira</a:t>
            </a:r>
            <a:endParaRPr lang="en-US" sz="1046" dirty="0"/>
          </a:p>
        </p:txBody>
      </p:sp>
      <p:sp>
        <p:nvSpPr>
          <p:cNvPr id="22" name="Text 17"/>
          <p:cNvSpPr/>
          <p:nvPr/>
        </p:nvSpPr>
        <p:spPr>
          <a:xfrm>
            <a:off x="3869373" y="2482090"/>
            <a:ext cx="310524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Grupo Forest durante o período analisado.</a:t>
            </a:r>
            <a:endParaRPr lang="en-US" sz="1046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2876420"/>
            <a:ext cx="214313" cy="171450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785813" y="2863555"/>
            <a:ext cx="11647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Contribuir com a </a:t>
            </a:r>
            <a:endParaRPr lang="en-US" sz="1046" dirty="0"/>
          </a:p>
        </p:txBody>
      </p:sp>
      <p:sp>
        <p:nvSpPr>
          <p:cNvPr id="25" name="Text 19"/>
          <p:cNvSpPr/>
          <p:nvPr/>
        </p:nvSpPr>
        <p:spPr>
          <a:xfrm>
            <a:off x="1950551" y="2863555"/>
            <a:ext cx="9955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transparência</a:t>
            </a:r>
            <a:endParaRPr lang="en-US" sz="1046" dirty="0"/>
          </a:p>
        </p:txBody>
      </p:sp>
      <p:sp>
        <p:nvSpPr>
          <p:cNvPr id="26" name="Text 20"/>
          <p:cNvSpPr/>
          <p:nvPr/>
        </p:nvSpPr>
        <p:spPr>
          <a:xfrm>
            <a:off x="2946127" y="2863555"/>
            <a:ext cx="1549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1046" dirty="0"/>
          </a:p>
        </p:txBody>
      </p:sp>
      <p:sp>
        <p:nvSpPr>
          <p:cNvPr id="27" name="Text 21"/>
          <p:cNvSpPr/>
          <p:nvPr/>
        </p:nvSpPr>
        <p:spPr>
          <a:xfrm>
            <a:off x="3101029" y="2863555"/>
            <a:ext cx="6819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eficiência</a:t>
            </a:r>
            <a:endParaRPr lang="en-US" sz="1046" dirty="0"/>
          </a:p>
        </p:txBody>
      </p:sp>
      <p:sp>
        <p:nvSpPr>
          <p:cNvPr id="28" name="Text 22"/>
          <p:cNvSpPr/>
          <p:nvPr/>
        </p:nvSpPr>
        <p:spPr>
          <a:xfrm>
            <a:off x="3782978" y="2863555"/>
            <a:ext cx="247561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processo de recuperação judicial.</a:t>
            </a:r>
            <a:endParaRPr lang="en-US" sz="1046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38" y="3349330"/>
            <a:ext cx="171450" cy="171450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772139" y="3222166"/>
            <a:ext cx="26816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Fornecer informações essenciais para a </a:t>
            </a:r>
            <a:endParaRPr lang="en-US" sz="1046" dirty="0"/>
          </a:p>
        </p:txBody>
      </p:sp>
      <p:sp>
        <p:nvSpPr>
          <p:cNvPr id="31" name="Text 24"/>
          <p:cNvSpPr/>
          <p:nvPr/>
        </p:nvSpPr>
        <p:spPr>
          <a:xfrm>
            <a:off x="3453780" y="3222166"/>
            <a:ext cx="14097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tomada de decisões</a:t>
            </a:r>
            <a:endParaRPr lang="en-US" sz="1046" dirty="0"/>
          </a:p>
        </p:txBody>
      </p:sp>
      <p:sp>
        <p:nvSpPr>
          <p:cNvPr id="32" name="Text 25"/>
          <p:cNvSpPr/>
          <p:nvPr/>
        </p:nvSpPr>
        <p:spPr>
          <a:xfrm>
            <a:off x="4863526" y="3222166"/>
            <a:ext cx="34461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acompanhamento da evolução das empresas em </a:t>
            </a:r>
            <a:endParaRPr lang="en-US" sz="1046" dirty="0"/>
          </a:p>
        </p:txBody>
      </p:sp>
      <p:sp>
        <p:nvSpPr>
          <p:cNvPr id="33" name="Text 26"/>
          <p:cNvSpPr/>
          <p:nvPr/>
        </p:nvSpPr>
        <p:spPr>
          <a:xfrm>
            <a:off x="772139" y="3450766"/>
            <a:ext cx="8718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recuperação.</a:t>
            </a:r>
            <a:endParaRPr lang="en-US" sz="1046" dirty="0"/>
          </a:p>
        </p:txBody>
      </p:sp>
      <p:sp>
        <p:nvSpPr>
          <p:cNvPr id="34" name="Text 27"/>
          <p:cNvSpPr/>
          <p:nvPr/>
        </p:nvSpPr>
        <p:spPr>
          <a:xfrm>
            <a:off x="285750" y="4091918"/>
            <a:ext cx="8572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Este relatório é apresentado em cumprimento às obrigações legais do Administrador Judicial e visa auxiliar todos os envolvidos no processo de recuperação judicial a compreender a atual situação do Grupo Forest. </a:t>
            </a:r>
            <a:endParaRPr lang="en-US" sz="1046" dirty="0"/>
          </a:p>
        </p:txBody>
      </p:sp>
      <p:sp>
        <p:nvSpPr>
          <p:cNvPr id="35" name="Text 28"/>
          <p:cNvSpPr/>
          <p:nvPr/>
        </p:nvSpPr>
        <p:spPr>
          <a:xfrm>
            <a:off x="8727486" y="4699136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 ECONÔMICO-FINANCEIRA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028700"/>
            <a:ext cx="41148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Indicadores Consolidados - Agosto/2025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314450"/>
            <a:ext cx="2310473" cy="289322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6628"/>
            <a:ext cx="2310473" cy="7144"/>
          </a:xfrm>
          <a:prstGeom prst="rect">
            <a:avLst/>
          </a:prstGeom>
          <a:solidFill>
            <a:srgbClr val="DDDDDD"/>
          </a:solidFill>
          <a:ln/>
        </p:spPr>
      </p:sp>
      <p:sp>
        <p:nvSpPr>
          <p:cNvPr id="8" name="Text 5"/>
          <p:cNvSpPr/>
          <p:nvPr/>
        </p:nvSpPr>
        <p:spPr>
          <a:xfrm>
            <a:off x="285750" y="1314450"/>
            <a:ext cx="2310473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Indicador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2596223" y="1314450"/>
            <a:ext cx="1804327" cy="289322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10" name="Shape 7"/>
          <p:cNvSpPr/>
          <p:nvPr/>
        </p:nvSpPr>
        <p:spPr>
          <a:xfrm>
            <a:off x="2596223" y="1596628"/>
            <a:ext cx="1804327" cy="7144"/>
          </a:xfrm>
          <a:prstGeom prst="rect">
            <a:avLst/>
          </a:prstGeom>
          <a:solidFill>
            <a:srgbClr val="DDDDDD"/>
          </a:solidFill>
          <a:ln/>
        </p:spPr>
      </p:sp>
      <p:sp>
        <p:nvSpPr>
          <p:cNvPr id="11" name="Text 8"/>
          <p:cNvSpPr/>
          <p:nvPr/>
        </p:nvSpPr>
        <p:spPr>
          <a:xfrm>
            <a:off x="2596223" y="1314450"/>
            <a:ext cx="1804327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85750" y="1600200"/>
            <a:ext cx="2310473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Total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596223" y="1600200"/>
            <a:ext cx="1804327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R$ 14.695.300,97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85750" y="1889522"/>
            <a:ext cx="2310473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Receita Líquida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596223" y="1889522"/>
            <a:ext cx="1804327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R$ 13.727.149,17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85750" y="2182416"/>
            <a:ext cx="2310473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 Consolidado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596223" y="2182416"/>
            <a:ext cx="1804327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(R$ 382.179,26)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85750" y="2475309"/>
            <a:ext cx="2310473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Caixa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596223" y="2475309"/>
            <a:ext cx="1804327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R$ 1.438.501,62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285750" y="2768203"/>
            <a:ext cx="2310473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Saldo Final de Caixa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2596223" y="2768203"/>
            <a:ext cx="1804327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R$ 1.813.688,66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285750" y="3061097"/>
            <a:ext cx="2310473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de Colaboradores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596223" y="3061097"/>
            <a:ext cx="1804327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283 funcionários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285750" y="3353991"/>
            <a:ext cx="2310473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Tributos Recolhidos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2596223" y="3353991"/>
            <a:ext cx="1804327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R$ 311.367,45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4743450" y="1028700"/>
            <a:ext cx="41148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 por Empresa</a:t>
            </a:r>
            <a:endParaRPr lang="en-US" sz="1046" dirty="0"/>
          </a:p>
        </p:txBody>
      </p:sp>
      <p:sp>
        <p:nvSpPr>
          <p:cNvPr id="27" name="Shape 24"/>
          <p:cNvSpPr/>
          <p:nvPr/>
        </p:nvSpPr>
        <p:spPr>
          <a:xfrm>
            <a:off x="4743450" y="1314450"/>
            <a:ext cx="2903209" cy="289322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8" name="Shape 25"/>
          <p:cNvSpPr/>
          <p:nvPr/>
        </p:nvSpPr>
        <p:spPr>
          <a:xfrm>
            <a:off x="4743450" y="1596628"/>
            <a:ext cx="2903209" cy="7144"/>
          </a:xfrm>
          <a:prstGeom prst="rect">
            <a:avLst/>
          </a:prstGeom>
          <a:solidFill>
            <a:srgbClr val="DDDDDD"/>
          </a:solidFill>
          <a:ln/>
        </p:spPr>
      </p:sp>
      <p:sp>
        <p:nvSpPr>
          <p:cNvPr id="29" name="Text 26"/>
          <p:cNvSpPr/>
          <p:nvPr/>
        </p:nvSpPr>
        <p:spPr>
          <a:xfrm>
            <a:off x="4743450" y="1314450"/>
            <a:ext cx="2903209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</a:t>
            </a:r>
            <a:endParaRPr lang="en-US" sz="837" dirty="0"/>
          </a:p>
        </p:txBody>
      </p:sp>
      <p:sp>
        <p:nvSpPr>
          <p:cNvPr id="30" name="Shape 27"/>
          <p:cNvSpPr/>
          <p:nvPr/>
        </p:nvSpPr>
        <p:spPr>
          <a:xfrm>
            <a:off x="7646659" y="1314450"/>
            <a:ext cx="1211591" cy="289322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1" name="Shape 28"/>
          <p:cNvSpPr/>
          <p:nvPr/>
        </p:nvSpPr>
        <p:spPr>
          <a:xfrm>
            <a:off x="7646659" y="1596628"/>
            <a:ext cx="1211591" cy="7144"/>
          </a:xfrm>
          <a:prstGeom prst="rect">
            <a:avLst/>
          </a:prstGeom>
          <a:solidFill>
            <a:srgbClr val="DDDDDD"/>
          </a:solidFill>
          <a:ln/>
        </p:spPr>
      </p:sp>
      <p:sp>
        <p:nvSpPr>
          <p:cNvPr id="32" name="Text 29"/>
          <p:cNvSpPr/>
          <p:nvPr/>
        </p:nvSpPr>
        <p:spPr>
          <a:xfrm>
            <a:off x="7646659" y="1314450"/>
            <a:ext cx="1211591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4743450" y="1600200"/>
            <a:ext cx="2903209" cy="289322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 de Papéis S.A.</a:t>
            </a:r>
            <a:endParaRPr lang="en-US" sz="837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815" y="1685925"/>
            <a:ext cx="114300" cy="114300"/>
          </a:xfrm>
          <a:prstGeom prst="rect">
            <a:avLst/>
          </a:prstGeom>
        </p:spPr>
      </p:pic>
      <p:sp>
        <p:nvSpPr>
          <p:cNvPr id="35" name="Text 31"/>
          <p:cNvSpPr/>
          <p:nvPr/>
        </p:nvSpPr>
        <p:spPr>
          <a:xfrm>
            <a:off x="7868115" y="1664494"/>
            <a:ext cx="3485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Lucro</a:t>
            </a:r>
            <a:endParaRPr lang="en-US" sz="837" dirty="0"/>
          </a:p>
        </p:txBody>
      </p:sp>
      <p:sp>
        <p:nvSpPr>
          <p:cNvPr id="36" name="Text 32"/>
          <p:cNvSpPr/>
          <p:nvPr/>
        </p:nvSpPr>
        <p:spPr>
          <a:xfrm>
            <a:off x="4743450" y="1889522"/>
            <a:ext cx="2903209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Espírito Santo Ltda.</a:t>
            </a:r>
            <a:endParaRPr lang="en-US" sz="837" dirty="0"/>
          </a:p>
        </p:txBody>
      </p:sp>
      <p:pic>
        <p:nvPicPr>
          <p:cNvPr id="3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15" y="1978819"/>
            <a:ext cx="114300" cy="114300"/>
          </a:xfrm>
          <a:prstGeom prst="rect">
            <a:avLst/>
          </a:prstGeom>
        </p:spPr>
      </p:pic>
      <p:sp>
        <p:nvSpPr>
          <p:cNvPr id="38" name="Text 33"/>
          <p:cNvSpPr/>
          <p:nvPr/>
        </p:nvSpPr>
        <p:spPr>
          <a:xfrm>
            <a:off x="7868115" y="1957388"/>
            <a:ext cx="3485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Lucro</a:t>
            </a:r>
            <a:endParaRPr lang="en-US" sz="837" dirty="0"/>
          </a:p>
        </p:txBody>
      </p:sp>
      <p:sp>
        <p:nvSpPr>
          <p:cNvPr id="39" name="Text 34"/>
          <p:cNvSpPr/>
          <p:nvPr/>
        </p:nvSpPr>
        <p:spPr>
          <a:xfrm>
            <a:off x="4743450" y="2182416"/>
            <a:ext cx="2903209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837" dirty="0"/>
          </a:p>
        </p:txBody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15" y="2271713"/>
            <a:ext cx="114300" cy="114300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7868115" y="2250281"/>
            <a:ext cx="4900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Prejuízo</a:t>
            </a:r>
            <a:endParaRPr lang="en-US" sz="837" dirty="0"/>
          </a:p>
        </p:txBody>
      </p:sp>
      <p:sp>
        <p:nvSpPr>
          <p:cNvPr id="42" name="Text 36"/>
          <p:cNvSpPr/>
          <p:nvPr/>
        </p:nvSpPr>
        <p:spPr>
          <a:xfrm>
            <a:off x="4743450" y="2475309"/>
            <a:ext cx="2903209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Mairiporã Ltda.</a:t>
            </a:r>
            <a:endParaRPr lang="en-US" sz="837" dirty="0"/>
          </a:p>
        </p:txBody>
      </p:sp>
      <p:pic>
        <p:nvPicPr>
          <p:cNvPr id="4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815" y="2564606"/>
            <a:ext cx="114300" cy="114300"/>
          </a:xfrm>
          <a:prstGeom prst="rect">
            <a:avLst/>
          </a:prstGeom>
        </p:spPr>
      </p:pic>
      <p:sp>
        <p:nvSpPr>
          <p:cNvPr id="44" name="Text 37"/>
          <p:cNvSpPr/>
          <p:nvPr/>
        </p:nvSpPr>
        <p:spPr>
          <a:xfrm>
            <a:off x="7868115" y="2543175"/>
            <a:ext cx="4900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Prejuízo</a:t>
            </a:r>
            <a:endParaRPr lang="en-US" sz="837" dirty="0"/>
          </a:p>
        </p:txBody>
      </p:sp>
      <p:sp>
        <p:nvSpPr>
          <p:cNvPr id="45" name="Text 38"/>
          <p:cNvSpPr/>
          <p:nvPr/>
        </p:nvSpPr>
        <p:spPr>
          <a:xfrm>
            <a:off x="4743450" y="2768203"/>
            <a:ext cx="2903209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Lages Ltda.</a:t>
            </a:r>
            <a:endParaRPr lang="en-US" sz="837" dirty="0"/>
          </a:p>
        </p:txBody>
      </p:sp>
      <p:pic>
        <p:nvPicPr>
          <p:cNvPr id="4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815" y="2857500"/>
            <a:ext cx="114300" cy="114300"/>
          </a:xfrm>
          <a:prstGeom prst="rect">
            <a:avLst/>
          </a:prstGeom>
        </p:spPr>
      </p:pic>
      <p:sp>
        <p:nvSpPr>
          <p:cNvPr id="47" name="Text 39"/>
          <p:cNvSpPr/>
          <p:nvPr/>
        </p:nvSpPr>
        <p:spPr>
          <a:xfrm>
            <a:off x="7868115" y="2836069"/>
            <a:ext cx="4900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Prejuízo</a:t>
            </a:r>
            <a:endParaRPr lang="en-US" sz="837" dirty="0"/>
          </a:p>
        </p:txBody>
      </p:sp>
      <p:sp>
        <p:nvSpPr>
          <p:cNvPr id="48" name="Text 40"/>
          <p:cNvSpPr/>
          <p:nvPr/>
        </p:nvSpPr>
        <p:spPr>
          <a:xfrm>
            <a:off x="4743450" y="3061097"/>
            <a:ext cx="2903209" cy="292894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Greenpar S.A.</a:t>
            </a:r>
            <a:endParaRPr lang="en-US" sz="837" dirty="0"/>
          </a:p>
        </p:txBody>
      </p:sp>
      <p:pic>
        <p:nvPicPr>
          <p:cNvPr id="4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815" y="3150394"/>
            <a:ext cx="114300" cy="114300"/>
          </a:xfrm>
          <a:prstGeom prst="rect">
            <a:avLst/>
          </a:prstGeom>
        </p:spPr>
      </p:pic>
      <p:sp>
        <p:nvSpPr>
          <p:cNvPr id="50" name="Text 41"/>
          <p:cNvSpPr/>
          <p:nvPr/>
        </p:nvSpPr>
        <p:spPr>
          <a:xfrm>
            <a:off x="7868115" y="3128963"/>
            <a:ext cx="4900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Prejuízo</a:t>
            </a:r>
            <a:endParaRPr lang="en-US" sz="837" dirty="0"/>
          </a:p>
        </p:txBody>
      </p:sp>
      <p:sp>
        <p:nvSpPr>
          <p:cNvPr id="51" name="Shape 42"/>
          <p:cNvSpPr/>
          <p:nvPr/>
        </p:nvSpPr>
        <p:spPr>
          <a:xfrm>
            <a:off x="4743450" y="3471863"/>
            <a:ext cx="4114800" cy="91440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2" name="Shape 43"/>
          <p:cNvSpPr/>
          <p:nvPr/>
        </p:nvSpPr>
        <p:spPr>
          <a:xfrm>
            <a:off x="4743450" y="3471863"/>
            <a:ext cx="28575" cy="914400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53" name="Text 44"/>
          <p:cNvSpPr/>
          <p:nvPr/>
        </p:nvSpPr>
        <p:spPr>
          <a:xfrm>
            <a:off x="4829175" y="3557588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Destaques:</a:t>
            </a:r>
            <a:endParaRPr lang="en-US" sz="837" dirty="0"/>
          </a:p>
        </p:txBody>
      </p:sp>
      <p:sp>
        <p:nvSpPr>
          <p:cNvPr id="54" name="Text 45"/>
          <p:cNvSpPr/>
          <p:nvPr/>
        </p:nvSpPr>
        <p:spPr>
          <a:xfrm>
            <a:off x="4972050" y="3786188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Duas empresas com resultado positivo</a:t>
            </a:r>
            <a:endParaRPr lang="en-US" sz="837" dirty="0"/>
          </a:p>
        </p:txBody>
      </p:sp>
      <p:sp>
        <p:nvSpPr>
          <p:cNvPr id="55" name="Text 46"/>
          <p:cNvSpPr/>
          <p:nvPr/>
        </p:nvSpPr>
        <p:spPr>
          <a:xfrm>
            <a:off x="4972050" y="3957638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caixa positiva no período</a:t>
            </a:r>
            <a:endParaRPr lang="en-US" sz="837" dirty="0"/>
          </a:p>
        </p:txBody>
      </p:sp>
      <p:sp>
        <p:nvSpPr>
          <p:cNvPr id="56" name="Text 47"/>
          <p:cNvSpPr/>
          <p:nvPr/>
        </p:nvSpPr>
        <p:spPr>
          <a:xfrm>
            <a:off x="4972050" y="4129088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Manutenção de 283 postos de trabalho</a:t>
            </a:r>
            <a:endParaRPr lang="en-US" sz="837" dirty="0"/>
          </a:p>
        </p:txBody>
      </p:sp>
      <p:sp>
        <p:nvSpPr>
          <p:cNvPr id="57" name="Text 48"/>
          <p:cNvSpPr/>
          <p:nvPr/>
        </p:nvSpPr>
        <p:spPr>
          <a:xfrm>
            <a:off x="8727486" y="4693444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04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CONSOLIDADA DO RESULTADO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285750" y="1028700"/>
            <a:ext cx="1673116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6" name="Text 3"/>
          <p:cNvSpPr/>
          <p:nvPr/>
        </p:nvSpPr>
        <p:spPr>
          <a:xfrm>
            <a:off x="285750" y="1028700"/>
            <a:ext cx="1673116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1958866" y="1028700"/>
            <a:ext cx="1535795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8" name="Text 5"/>
          <p:cNvSpPr/>
          <p:nvPr/>
        </p:nvSpPr>
        <p:spPr>
          <a:xfrm>
            <a:off x="1958866" y="1028700"/>
            <a:ext cx="1535795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Receita Líquida (R$)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3494661" y="1028700"/>
            <a:ext cx="1166999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0" name="Text 7"/>
          <p:cNvSpPr/>
          <p:nvPr/>
        </p:nvSpPr>
        <p:spPr>
          <a:xfrm>
            <a:off x="3494661" y="1028700"/>
            <a:ext cx="116699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 (R$)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4661660" y="1028700"/>
            <a:ext cx="767590" cy="31432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2" name="Text 9"/>
          <p:cNvSpPr/>
          <p:nvPr/>
        </p:nvSpPr>
        <p:spPr>
          <a:xfrm>
            <a:off x="4661660" y="1028700"/>
            <a:ext cx="76759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85750" y="1343025"/>
            <a:ext cx="1673116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1958866" y="1343025"/>
            <a:ext cx="1535795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7.528.395,46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3494661" y="1343025"/>
            <a:ext cx="1166999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(819.664,48)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4661660" y="1343025"/>
            <a:ext cx="767590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Prejuízo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85750" y="1632347"/>
            <a:ext cx="167311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958866" y="1632347"/>
            <a:ext cx="1535795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4.967.551,26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3494661" y="1632347"/>
            <a:ext cx="116699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8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322.737,69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4661660" y="1632347"/>
            <a:ext cx="76759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Lucro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285750" y="1925241"/>
            <a:ext cx="167311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Espírito Santo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1958866" y="1925241"/>
            <a:ext cx="1535795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1.231.202,45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3494661" y="1925241"/>
            <a:ext cx="116699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8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455.668,22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4661660" y="1925241"/>
            <a:ext cx="76759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Lucro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285750" y="2218134"/>
            <a:ext cx="167311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Mairiporã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1958866" y="2218134"/>
            <a:ext cx="1535795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0,00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3494661" y="2218134"/>
            <a:ext cx="116699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(246.866,45)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4661660" y="2218134"/>
            <a:ext cx="76759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Prejuízo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285750" y="2511028"/>
            <a:ext cx="167311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Lages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1958866" y="2511028"/>
            <a:ext cx="1535795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0,00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3494661" y="2511028"/>
            <a:ext cx="116699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(89.101,56)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4661660" y="2511028"/>
            <a:ext cx="76759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Prejuízo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285750" y="2803922"/>
            <a:ext cx="167311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Greenpar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1958866" y="2803922"/>
            <a:ext cx="1535795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0,00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3494661" y="2803922"/>
            <a:ext cx="116699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(4.952,68)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4661660" y="2803922"/>
            <a:ext cx="76759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Prejuízo</a:t>
            </a:r>
            <a:endParaRPr lang="en-US" sz="837" dirty="0"/>
          </a:p>
        </p:txBody>
      </p:sp>
      <p:sp>
        <p:nvSpPr>
          <p:cNvPr id="37" name="Shape 34"/>
          <p:cNvSpPr/>
          <p:nvPr/>
        </p:nvSpPr>
        <p:spPr>
          <a:xfrm>
            <a:off x="285750" y="3096816"/>
            <a:ext cx="5143500" cy="292894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8" name="Text 35"/>
          <p:cNvSpPr/>
          <p:nvPr/>
        </p:nvSpPr>
        <p:spPr>
          <a:xfrm>
            <a:off x="285750" y="3096816"/>
            <a:ext cx="167311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CONSOLIDADO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1958866" y="3096816"/>
            <a:ext cx="1535795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13.727.149,17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3494661" y="3096816"/>
            <a:ext cx="116699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(382.179,26)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4661660" y="3096816"/>
            <a:ext cx="76759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Prejuízo</a:t>
            </a:r>
            <a:endParaRPr lang="en-US" sz="837" dirty="0"/>
          </a:p>
        </p:txBody>
      </p:sp>
      <p:sp>
        <p:nvSpPr>
          <p:cNvPr id="42" name="Shape 39"/>
          <p:cNvSpPr/>
          <p:nvPr/>
        </p:nvSpPr>
        <p:spPr>
          <a:xfrm>
            <a:off x="285750" y="3500438"/>
            <a:ext cx="5143500" cy="1214438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3" name="Shape 40"/>
          <p:cNvSpPr/>
          <p:nvPr/>
        </p:nvSpPr>
        <p:spPr>
          <a:xfrm>
            <a:off x="285750" y="3500438"/>
            <a:ext cx="35719" cy="1214438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4" name="Text 41"/>
          <p:cNvSpPr/>
          <p:nvPr/>
        </p:nvSpPr>
        <p:spPr>
          <a:xfrm>
            <a:off x="392906" y="3607594"/>
            <a:ext cx="49291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Observações:</a:t>
            </a:r>
            <a:endParaRPr lang="en-US" sz="942" dirty="0"/>
          </a:p>
        </p:txBody>
      </p:sp>
      <p:pic>
        <p:nvPicPr>
          <p:cNvPr id="4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3889772"/>
            <a:ext cx="128588" cy="128588"/>
          </a:xfrm>
          <a:prstGeom prst="rect">
            <a:avLst/>
          </a:prstGeom>
        </p:spPr>
      </p:pic>
      <p:sp>
        <p:nvSpPr>
          <p:cNvPr id="46" name="Text 42"/>
          <p:cNvSpPr/>
          <p:nvPr/>
        </p:nvSpPr>
        <p:spPr>
          <a:xfrm>
            <a:off x="592931" y="3864769"/>
            <a:ext cx="14922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Duas empresas lucrativas:</a:t>
            </a:r>
            <a:endParaRPr lang="en-US" sz="837" dirty="0"/>
          </a:p>
        </p:txBody>
      </p:sp>
      <p:sp>
        <p:nvSpPr>
          <p:cNvPr id="47" name="Text 43"/>
          <p:cNvSpPr/>
          <p:nvPr/>
        </p:nvSpPr>
        <p:spPr>
          <a:xfrm>
            <a:off x="2085138" y="3864769"/>
            <a:ext cx="29144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Onze e Forest ES demonstram viabilidade operacional</a:t>
            </a:r>
            <a:endParaRPr lang="en-US" sz="837" dirty="0"/>
          </a:p>
        </p:txBody>
      </p:sp>
      <p:pic>
        <p:nvPicPr>
          <p:cNvPr id="4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4139803"/>
            <a:ext cx="128588" cy="128588"/>
          </a:xfrm>
          <a:prstGeom prst="rect">
            <a:avLst/>
          </a:prstGeom>
        </p:spPr>
      </p:pic>
      <p:sp>
        <p:nvSpPr>
          <p:cNvPr id="49" name="Text 44"/>
          <p:cNvSpPr/>
          <p:nvPr/>
        </p:nvSpPr>
        <p:spPr>
          <a:xfrm>
            <a:off x="592931" y="4114800"/>
            <a:ext cx="16929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Quatro empresas deficitárias:</a:t>
            </a:r>
            <a:endParaRPr lang="en-US" sz="837" dirty="0"/>
          </a:p>
        </p:txBody>
      </p:sp>
      <p:sp>
        <p:nvSpPr>
          <p:cNvPr id="50" name="Text 45"/>
          <p:cNvSpPr/>
          <p:nvPr/>
        </p:nvSpPr>
        <p:spPr>
          <a:xfrm>
            <a:off x="2285833" y="4114800"/>
            <a:ext cx="21001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Necessitam de reestruturação urgente</a:t>
            </a:r>
            <a:endParaRPr lang="en-US" sz="837" dirty="0"/>
          </a:p>
        </p:txBody>
      </p:sp>
      <p:pic>
        <p:nvPicPr>
          <p:cNvPr id="5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4389834"/>
            <a:ext cx="128588" cy="128588"/>
          </a:xfrm>
          <a:prstGeom prst="rect">
            <a:avLst/>
          </a:prstGeom>
        </p:spPr>
      </p:pic>
      <p:sp>
        <p:nvSpPr>
          <p:cNvPr id="52" name="Text 46"/>
          <p:cNvSpPr/>
          <p:nvPr/>
        </p:nvSpPr>
        <p:spPr>
          <a:xfrm>
            <a:off x="592931" y="4364831"/>
            <a:ext cx="15128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Três unidades sem receita:</a:t>
            </a:r>
            <a:endParaRPr lang="en-US" sz="837" dirty="0"/>
          </a:p>
        </p:txBody>
      </p:sp>
      <p:sp>
        <p:nvSpPr>
          <p:cNvPr id="53" name="Text 47"/>
          <p:cNvSpPr/>
          <p:nvPr/>
        </p:nvSpPr>
        <p:spPr>
          <a:xfrm>
            <a:off x="2105816" y="4364831"/>
            <a:ext cx="29483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Mairiporã, Lages e Greenpar com atividades reduzidas</a:t>
            </a:r>
            <a:endParaRPr lang="en-US" sz="837" dirty="0"/>
          </a:p>
        </p:txBody>
      </p:sp>
      <p:pic>
        <p:nvPicPr>
          <p:cNvPr id="5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028700"/>
            <a:ext cx="3257550" cy="1785938"/>
          </a:xfrm>
          <a:prstGeom prst="rect">
            <a:avLst/>
          </a:prstGeom>
        </p:spPr>
      </p:pic>
      <p:sp>
        <p:nvSpPr>
          <p:cNvPr id="55" name="Text 48"/>
          <p:cNvSpPr/>
          <p:nvPr/>
        </p:nvSpPr>
        <p:spPr>
          <a:xfrm>
            <a:off x="8727486" y="4793456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05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935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E FLUXO DE CAIXA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992981"/>
            <a:ext cx="4214813" cy="250031"/>
          </a:xfrm>
          <a:prstGeom prst="rect">
            <a:avLst/>
          </a:prstGeom>
          <a:noFill/>
          <a:ln/>
        </p:spPr>
        <p:txBody>
          <a:bodyPr wrap="none" lIns="0" tIns="0" rIns="0" bIns="25527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Composição do Faturamento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00163"/>
            <a:ext cx="4214813" cy="157162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285750" y="2871788"/>
            <a:ext cx="2020621" cy="235744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8" name="Text 4"/>
          <p:cNvSpPr/>
          <p:nvPr/>
        </p:nvSpPr>
        <p:spPr>
          <a:xfrm>
            <a:off x="285750" y="2871788"/>
            <a:ext cx="2020621" cy="235744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Segmento</a:t>
            </a:r>
            <a:endParaRPr lang="en-US" sz="732" dirty="0"/>
          </a:p>
        </p:txBody>
      </p:sp>
      <p:sp>
        <p:nvSpPr>
          <p:cNvPr id="9" name="Shape 5"/>
          <p:cNvSpPr/>
          <p:nvPr/>
        </p:nvSpPr>
        <p:spPr>
          <a:xfrm>
            <a:off x="2306371" y="2871788"/>
            <a:ext cx="1124052" cy="235744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0" name="Text 6"/>
          <p:cNvSpPr/>
          <p:nvPr/>
        </p:nvSpPr>
        <p:spPr>
          <a:xfrm>
            <a:off x="2306371" y="2871788"/>
            <a:ext cx="1124052" cy="235744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(R$)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3430423" y="2871788"/>
            <a:ext cx="1070139" cy="235744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2" name="Text 8"/>
          <p:cNvSpPr/>
          <p:nvPr/>
        </p:nvSpPr>
        <p:spPr>
          <a:xfrm>
            <a:off x="3430423" y="2871788"/>
            <a:ext cx="1070139" cy="235744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Participação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285750" y="3107531"/>
            <a:ext cx="2020621" cy="239316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Forest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2306371" y="3107531"/>
            <a:ext cx="1124052" cy="239316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9.728.674,20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3430423" y="3107531"/>
            <a:ext cx="1070139" cy="239316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66,2%</a:t>
            </a:r>
            <a:endParaRPr lang="en-US" sz="732" dirty="0"/>
          </a:p>
        </p:txBody>
      </p:sp>
      <p:sp>
        <p:nvSpPr>
          <p:cNvPr id="16" name="Shape 12"/>
          <p:cNvSpPr/>
          <p:nvPr/>
        </p:nvSpPr>
        <p:spPr>
          <a:xfrm>
            <a:off x="285750" y="3346847"/>
            <a:ext cx="4214813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17" name="Text 13"/>
          <p:cNvSpPr/>
          <p:nvPr/>
        </p:nvSpPr>
        <p:spPr>
          <a:xfrm>
            <a:off x="285750" y="3346847"/>
            <a:ext cx="2020621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Faturamento Revita (Onze)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2306371" y="3346847"/>
            <a:ext cx="1124052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4.966.626,77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3430423" y="3346847"/>
            <a:ext cx="1070139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33,8%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285750" y="3589734"/>
            <a:ext cx="2020621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2306371" y="3589734"/>
            <a:ext cx="1124052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14.695.300,97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3430423" y="3589734"/>
            <a:ext cx="1070139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100,0%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4643438" y="992981"/>
            <a:ext cx="4214813" cy="250031"/>
          </a:xfrm>
          <a:prstGeom prst="rect">
            <a:avLst/>
          </a:prstGeom>
          <a:noFill/>
          <a:ln/>
        </p:spPr>
        <p:txBody>
          <a:bodyPr wrap="none" lIns="0" tIns="0" rIns="0" bIns="25527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de Caixa Consolidado</a:t>
            </a:r>
            <a:endParaRPr lang="en-US" sz="1046" dirty="0"/>
          </a:p>
        </p:txBody>
      </p:sp>
      <p:sp>
        <p:nvSpPr>
          <p:cNvPr id="24" name="Shape 20"/>
          <p:cNvSpPr/>
          <p:nvPr/>
        </p:nvSpPr>
        <p:spPr>
          <a:xfrm>
            <a:off x="4643438" y="1300163"/>
            <a:ext cx="2624268" cy="235744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25" name="Text 21"/>
          <p:cNvSpPr/>
          <p:nvPr/>
        </p:nvSpPr>
        <p:spPr>
          <a:xfrm>
            <a:off x="4643438" y="1300163"/>
            <a:ext cx="2624268" cy="235744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</a:t>
            </a:r>
            <a:endParaRPr lang="en-US" sz="732" dirty="0"/>
          </a:p>
        </p:txBody>
      </p:sp>
      <p:sp>
        <p:nvSpPr>
          <p:cNvPr id="26" name="Shape 22"/>
          <p:cNvSpPr/>
          <p:nvPr/>
        </p:nvSpPr>
        <p:spPr>
          <a:xfrm>
            <a:off x="7267705" y="1300163"/>
            <a:ext cx="1590545" cy="235744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27" name="Text 23"/>
          <p:cNvSpPr/>
          <p:nvPr/>
        </p:nvSpPr>
        <p:spPr>
          <a:xfrm>
            <a:off x="7267705" y="1300163"/>
            <a:ext cx="1590545" cy="235744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(R$)</a:t>
            </a:r>
            <a:endParaRPr lang="en-US" sz="732" dirty="0"/>
          </a:p>
        </p:txBody>
      </p:sp>
      <p:sp>
        <p:nvSpPr>
          <p:cNvPr id="28" name="Text 24"/>
          <p:cNvSpPr/>
          <p:nvPr/>
        </p:nvSpPr>
        <p:spPr>
          <a:xfrm>
            <a:off x="4643438" y="1535906"/>
            <a:ext cx="2624268" cy="239316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Saldo Inicial (31/07/2025)</a:t>
            </a:r>
            <a:endParaRPr lang="en-US" sz="732" dirty="0"/>
          </a:p>
        </p:txBody>
      </p:sp>
      <p:sp>
        <p:nvSpPr>
          <p:cNvPr id="29" name="Text 25"/>
          <p:cNvSpPr/>
          <p:nvPr/>
        </p:nvSpPr>
        <p:spPr>
          <a:xfrm>
            <a:off x="7267705" y="1535906"/>
            <a:ext cx="1590545" cy="239316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375.187,04</a:t>
            </a:r>
            <a:endParaRPr lang="en-US" sz="732" dirty="0"/>
          </a:p>
        </p:txBody>
      </p:sp>
      <p:sp>
        <p:nvSpPr>
          <p:cNvPr id="30" name="Shape 26"/>
          <p:cNvSpPr/>
          <p:nvPr/>
        </p:nvSpPr>
        <p:spPr>
          <a:xfrm>
            <a:off x="4643438" y="1775222"/>
            <a:ext cx="4214813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1" name="Text 27"/>
          <p:cNvSpPr/>
          <p:nvPr/>
        </p:nvSpPr>
        <p:spPr>
          <a:xfrm>
            <a:off x="4643438" y="1775222"/>
            <a:ext cx="2624268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Entrada Operacional</a:t>
            </a:r>
            <a:endParaRPr lang="en-US" sz="732" dirty="0"/>
          </a:p>
        </p:txBody>
      </p:sp>
      <p:sp>
        <p:nvSpPr>
          <p:cNvPr id="32" name="Text 28"/>
          <p:cNvSpPr/>
          <p:nvPr/>
        </p:nvSpPr>
        <p:spPr>
          <a:xfrm>
            <a:off x="7267705" y="1775222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13.135.001,21</a:t>
            </a:r>
            <a:endParaRPr lang="en-US" sz="732" dirty="0"/>
          </a:p>
        </p:txBody>
      </p:sp>
      <p:sp>
        <p:nvSpPr>
          <p:cNvPr id="33" name="Text 29"/>
          <p:cNvSpPr/>
          <p:nvPr/>
        </p:nvSpPr>
        <p:spPr>
          <a:xfrm>
            <a:off x="4643438" y="2018109"/>
            <a:ext cx="2624268" cy="242888"/>
          </a:xfrm>
          <a:prstGeom prst="rect">
            <a:avLst/>
          </a:prstGeom>
          <a:noFill/>
          <a:ln/>
        </p:spPr>
        <p:txBody>
          <a:bodyPr wrap="square" lIns="127508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Recebimentos</a:t>
            </a:r>
            <a:endParaRPr lang="en-US" sz="732" dirty="0"/>
          </a:p>
        </p:txBody>
      </p:sp>
      <p:sp>
        <p:nvSpPr>
          <p:cNvPr id="34" name="Text 30"/>
          <p:cNvSpPr/>
          <p:nvPr/>
        </p:nvSpPr>
        <p:spPr>
          <a:xfrm>
            <a:off x="7267705" y="2018109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4.315.377,09</a:t>
            </a:r>
            <a:endParaRPr lang="en-US" sz="732" dirty="0"/>
          </a:p>
        </p:txBody>
      </p:sp>
      <p:sp>
        <p:nvSpPr>
          <p:cNvPr id="35" name="Shape 31"/>
          <p:cNvSpPr/>
          <p:nvPr/>
        </p:nvSpPr>
        <p:spPr>
          <a:xfrm>
            <a:off x="4643438" y="2260997"/>
            <a:ext cx="4214813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6" name="Text 32"/>
          <p:cNvSpPr/>
          <p:nvPr/>
        </p:nvSpPr>
        <p:spPr>
          <a:xfrm>
            <a:off x="4643438" y="2260997"/>
            <a:ext cx="2624268" cy="242888"/>
          </a:xfrm>
          <a:prstGeom prst="rect">
            <a:avLst/>
          </a:prstGeom>
          <a:noFill/>
          <a:ln/>
        </p:spPr>
        <p:txBody>
          <a:bodyPr wrap="square" lIns="127508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Operações de Desconto</a:t>
            </a:r>
            <a:endParaRPr lang="en-US" sz="732" dirty="0"/>
          </a:p>
        </p:txBody>
      </p:sp>
      <p:sp>
        <p:nvSpPr>
          <p:cNvPr id="37" name="Text 33"/>
          <p:cNvSpPr/>
          <p:nvPr/>
        </p:nvSpPr>
        <p:spPr>
          <a:xfrm>
            <a:off x="7267705" y="2260997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8.819.624,12</a:t>
            </a:r>
            <a:endParaRPr lang="en-US" sz="732" dirty="0"/>
          </a:p>
        </p:txBody>
      </p:sp>
      <p:sp>
        <p:nvSpPr>
          <p:cNvPr id="38" name="Text 34"/>
          <p:cNvSpPr/>
          <p:nvPr/>
        </p:nvSpPr>
        <p:spPr>
          <a:xfrm>
            <a:off x="4643438" y="2503884"/>
            <a:ext cx="2624268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Saídas Operacionais</a:t>
            </a:r>
            <a:endParaRPr lang="en-US" sz="732" dirty="0"/>
          </a:p>
        </p:txBody>
      </p:sp>
      <p:sp>
        <p:nvSpPr>
          <p:cNvPr id="39" name="Text 35"/>
          <p:cNvSpPr/>
          <p:nvPr/>
        </p:nvSpPr>
        <p:spPr>
          <a:xfrm>
            <a:off x="7267705" y="2503884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(11.696.499,59)</a:t>
            </a:r>
            <a:endParaRPr lang="en-US" sz="732" dirty="0"/>
          </a:p>
        </p:txBody>
      </p:sp>
      <p:sp>
        <p:nvSpPr>
          <p:cNvPr id="40" name="Shape 36"/>
          <p:cNvSpPr/>
          <p:nvPr/>
        </p:nvSpPr>
        <p:spPr>
          <a:xfrm>
            <a:off x="4643438" y="2746772"/>
            <a:ext cx="4214813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41" name="Text 37"/>
          <p:cNvSpPr/>
          <p:nvPr/>
        </p:nvSpPr>
        <p:spPr>
          <a:xfrm>
            <a:off x="4643438" y="2746772"/>
            <a:ext cx="2624268" cy="242888"/>
          </a:xfrm>
          <a:prstGeom prst="rect">
            <a:avLst/>
          </a:prstGeom>
          <a:noFill/>
          <a:ln/>
        </p:spPr>
        <p:txBody>
          <a:bodyPr wrap="square" lIns="127508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Matéria Prima</a:t>
            </a:r>
            <a:endParaRPr lang="en-US" sz="732" dirty="0"/>
          </a:p>
        </p:txBody>
      </p:sp>
      <p:sp>
        <p:nvSpPr>
          <p:cNvPr id="42" name="Text 38"/>
          <p:cNvSpPr/>
          <p:nvPr/>
        </p:nvSpPr>
        <p:spPr>
          <a:xfrm>
            <a:off x="7267705" y="2746772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(7.973.391,52)</a:t>
            </a:r>
            <a:endParaRPr lang="en-US" sz="732" dirty="0"/>
          </a:p>
        </p:txBody>
      </p:sp>
      <p:sp>
        <p:nvSpPr>
          <p:cNvPr id="43" name="Text 39"/>
          <p:cNvSpPr/>
          <p:nvPr/>
        </p:nvSpPr>
        <p:spPr>
          <a:xfrm>
            <a:off x="4643438" y="2989659"/>
            <a:ext cx="2624268" cy="242888"/>
          </a:xfrm>
          <a:prstGeom prst="rect">
            <a:avLst/>
          </a:prstGeom>
          <a:noFill/>
          <a:ln/>
        </p:spPr>
        <p:txBody>
          <a:bodyPr wrap="square" lIns="127508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Outras Despesas</a:t>
            </a:r>
            <a:endParaRPr lang="en-US" sz="732" dirty="0"/>
          </a:p>
        </p:txBody>
      </p:sp>
      <p:sp>
        <p:nvSpPr>
          <p:cNvPr id="44" name="Text 40"/>
          <p:cNvSpPr/>
          <p:nvPr/>
        </p:nvSpPr>
        <p:spPr>
          <a:xfrm>
            <a:off x="7267705" y="2989659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(3.723.108,07)</a:t>
            </a:r>
            <a:endParaRPr lang="en-US" sz="732" dirty="0"/>
          </a:p>
        </p:txBody>
      </p:sp>
      <p:sp>
        <p:nvSpPr>
          <p:cNvPr id="45" name="Shape 41"/>
          <p:cNvSpPr/>
          <p:nvPr/>
        </p:nvSpPr>
        <p:spPr>
          <a:xfrm>
            <a:off x="4643438" y="3232547"/>
            <a:ext cx="4214813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46" name="Text 42"/>
          <p:cNvSpPr/>
          <p:nvPr/>
        </p:nvSpPr>
        <p:spPr>
          <a:xfrm>
            <a:off x="4643438" y="3232547"/>
            <a:ext cx="2624268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Líquida de Caixa</a:t>
            </a:r>
            <a:endParaRPr lang="en-US" sz="732" dirty="0"/>
          </a:p>
        </p:txBody>
      </p:sp>
      <p:sp>
        <p:nvSpPr>
          <p:cNvPr id="47" name="Text 43"/>
          <p:cNvSpPr/>
          <p:nvPr/>
        </p:nvSpPr>
        <p:spPr>
          <a:xfrm>
            <a:off x="7267705" y="3232547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1.438.501,62</a:t>
            </a:r>
            <a:endParaRPr lang="en-US" sz="732" dirty="0"/>
          </a:p>
        </p:txBody>
      </p:sp>
      <p:sp>
        <p:nvSpPr>
          <p:cNvPr id="48" name="Text 44"/>
          <p:cNvSpPr/>
          <p:nvPr/>
        </p:nvSpPr>
        <p:spPr>
          <a:xfrm>
            <a:off x="4643438" y="3475434"/>
            <a:ext cx="2624268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Saldo Final (31/08/2025)</a:t>
            </a:r>
            <a:endParaRPr lang="en-US" sz="732" dirty="0"/>
          </a:p>
        </p:txBody>
      </p:sp>
      <p:sp>
        <p:nvSpPr>
          <p:cNvPr id="49" name="Text 45"/>
          <p:cNvSpPr/>
          <p:nvPr/>
        </p:nvSpPr>
        <p:spPr>
          <a:xfrm>
            <a:off x="7267705" y="3475434"/>
            <a:ext cx="1590545" cy="242888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1.813.688,66</a:t>
            </a:r>
            <a:endParaRPr lang="en-US" sz="732" dirty="0"/>
          </a:p>
        </p:txBody>
      </p:sp>
      <p:pic>
        <p:nvPicPr>
          <p:cNvPr id="5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721894"/>
            <a:ext cx="4214813" cy="1143000"/>
          </a:xfrm>
          <a:prstGeom prst="rect">
            <a:avLst/>
          </a:prstGeom>
        </p:spPr>
      </p:pic>
      <p:sp>
        <p:nvSpPr>
          <p:cNvPr id="51" name="Text 46"/>
          <p:cNvSpPr/>
          <p:nvPr/>
        </p:nvSpPr>
        <p:spPr>
          <a:xfrm>
            <a:off x="8727486" y="4943475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06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150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QUADRO DE COLABORADORES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100138"/>
            <a:ext cx="5143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Distribuição por Empresa - Agosto/2025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414463"/>
            <a:ext cx="1479147" cy="34290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414463"/>
            <a:ext cx="1479147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1764897" y="1414463"/>
            <a:ext cx="1530688" cy="34290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1764897" y="1414463"/>
            <a:ext cx="1530688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Funcionários Ativos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295585" y="1414463"/>
            <a:ext cx="921711" cy="34290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3295585" y="1414463"/>
            <a:ext cx="921711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Admissões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4217296" y="1414463"/>
            <a:ext cx="1211954" cy="34290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3" name="Text 10"/>
          <p:cNvSpPr/>
          <p:nvPr/>
        </p:nvSpPr>
        <p:spPr>
          <a:xfrm>
            <a:off x="4217296" y="1414463"/>
            <a:ext cx="1211954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Desligamentos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85750" y="1757363"/>
            <a:ext cx="1479147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764897" y="1757363"/>
            <a:ext cx="1530688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145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3295585" y="1757363"/>
            <a:ext cx="921711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217296" y="1757363"/>
            <a:ext cx="1211954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285750" y="2075259"/>
            <a:ext cx="5143500" cy="32146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19" name="Text 16"/>
          <p:cNvSpPr/>
          <p:nvPr/>
        </p:nvSpPr>
        <p:spPr>
          <a:xfrm>
            <a:off x="285750" y="2075259"/>
            <a:ext cx="147914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1764897" y="2075259"/>
            <a:ext cx="153068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120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3295585" y="2075259"/>
            <a:ext cx="921711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217296" y="2075259"/>
            <a:ext cx="121195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85750" y="2396728"/>
            <a:ext cx="147914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Espírito Santo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1764897" y="2396728"/>
            <a:ext cx="153068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3295585" y="2396728"/>
            <a:ext cx="921711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4217296" y="2396728"/>
            <a:ext cx="121195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7" name="Shape 24"/>
          <p:cNvSpPr/>
          <p:nvPr/>
        </p:nvSpPr>
        <p:spPr>
          <a:xfrm>
            <a:off x="285750" y="2718197"/>
            <a:ext cx="5143500" cy="32146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8" name="Text 25"/>
          <p:cNvSpPr/>
          <p:nvPr/>
        </p:nvSpPr>
        <p:spPr>
          <a:xfrm>
            <a:off x="285750" y="2718197"/>
            <a:ext cx="147914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Mairiporã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1764897" y="2718197"/>
            <a:ext cx="153068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3295585" y="2718197"/>
            <a:ext cx="921711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4217296" y="2718197"/>
            <a:ext cx="121195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285750" y="3039666"/>
            <a:ext cx="147914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Lages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1764897" y="3039666"/>
            <a:ext cx="153068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3295585" y="3039666"/>
            <a:ext cx="921711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4217296" y="3039666"/>
            <a:ext cx="121195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285750" y="3361134"/>
            <a:ext cx="5143500" cy="321469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7" name="Text 34"/>
          <p:cNvSpPr/>
          <p:nvPr/>
        </p:nvSpPr>
        <p:spPr>
          <a:xfrm>
            <a:off x="285750" y="3361134"/>
            <a:ext cx="147914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1764897" y="3361134"/>
            <a:ext cx="153068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283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3295585" y="3361134"/>
            <a:ext cx="921711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4217296" y="3361134"/>
            <a:ext cx="121195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5600700" y="1100138"/>
            <a:ext cx="3257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Distribuição de Colaboradores</a:t>
            </a:r>
            <a:endParaRPr lang="en-US" sz="1046" dirty="0"/>
          </a:p>
        </p:txBody>
      </p:sp>
      <p:pic>
        <p:nvPicPr>
          <p:cNvPr id="4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414463"/>
            <a:ext cx="3257550" cy="2143125"/>
          </a:xfrm>
          <a:prstGeom prst="rect">
            <a:avLst/>
          </a:prstGeom>
        </p:spPr>
      </p:pic>
      <p:sp>
        <p:nvSpPr>
          <p:cNvPr id="43" name="Shape 39"/>
          <p:cNvSpPr/>
          <p:nvPr/>
        </p:nvSpPr>
        <p:spPr>
          <a:xfrm>
            <a:off x="285750" y="4114800"/>
            <a:ext cx="4114800" cy="59293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4" name="Shape 40"/>
          <p:cNvSpPr/>
          <p:nvPr/>
        </p:nvSpPr>
        <p:spPr>
          <a:xfrm>
            <a:off x="285750" y="4114800"/>
            <a:ext cx="28575" cy="592931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5" name="Text 41"/>
          <p:cNvSpPr/>
          <p:nvPr/>
        </p:nvSpPr>
        <p:spPr>
          <a:xfrm>
            <a:off x="392906" y="4221956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Saldo líquido:</a:t>
            </a:r>
            <a:endParaRPr lang="en-US" sz="837" dirty="0"/>
          </a:p>
        </p:txBody>
      </p:sp>
      <p:sp>
        <p:nvSpPr>
          <p:cNvPr id="46" name="Text 42"/>
          <p:cNvSpPr/>
          <p:nvPr/>
        </p:nvSpPr>
        <p:spPr>
          <a:xfrm>
            <a:off x="392906" y="4436269"/>
            <a:ext cx="9726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 colaboradores</a:t>
            </a:r>
            <a:endParaRPr lang="en-US" sz="837" dirty="0"/>
          </a:p>
        </p:txBody>
      </p:sp>
      <p:sp>
        <p:nvSpPr>
          <p:cNvPr id="47" name="Text 43"/>
          <p:cNvSpPr/>
          <p:nvPr/>
        </p:nvSpPr>
        <p:spPr>
          <a:xfrm>
            <a:off x="1365600" y="4436269"/>
            <a:ext cx="4253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mês</a:t>
            </a:r>
            <a:endParaRPr lang="en-US" sz="837" dirty="0"/>
          </a:p>
        </p:txBody>
      </p:sp>
      <p:sp>
        <p:nvSpPr>
          <p:cNvPr id="48" name="Shape 44"/>
          <p:cNvSpPr/>
          <p:nvPr/>
        </p:nvSpPr>
        <p:spPr>
          <a:xfrm>
            <a:off x="4743450" y="4114800"/>
            <a:ext cx="4114800" cy="59293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9" name="Shape 45"/>
          <p:cNvSpPr/>
          <p:nvPr/>
        </p:nvSpPr>
        <p:spPr>
          <a:xfrm>
            <a:off x="4743450" y="4114800"/>
            <a:ext cx="28575" cy="592931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50" name="Text 46"/>
          <p:cNvSpPr/>
          <p:nvPr/>
        </p:nvSpPr>
        <p:spPr>
          <a:xfrm>
            <a:off x="4850606" y="4221956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Taxa de rotatividade:</a:t>
            </a:r>
            <a:endParaRPr lang="en-US" sz="837" dirty="0"/>
          </a:p>
        </p:txBody>
      </p:sp>
      <p:sp>
        <p:nvSpPr>
          <p:cNvPr id="51" name="Text 47"/>
          <p:cNvSpPr/>
          <p:nvPr/>
        </p:nvSpPr>
        <p:spPr>
          <a:xfrm>
            <a:off x="4850606" y="4436269"/>
            <a:ext cx="2663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2,1%</a:t>
            </a:r>
            <a:endParaRPr lang="en-US" sz="837" dirty="0"/>
          </a:p>
        </p:txBody>
      </p:sp>
      <p:sp>
        <p:nvSpPr>
          <p:cNvPr id="52" name="Text 48"/>
          <p:cNvSpPr/>
          <p:nvPr/>
        </p:nvSpPr>
        <p:spPr>
          <a:xfrm>
            <a:off x="5116934" y="4436269"/>
            <a:ext cx="6193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período</a:t>
            </a:r>
            <a:endParaRPr lang="en-US" sz="837" dirty="0"/>
          </a:p>
        </p:txBody>
      </p:sp>
      <p:sp>
        <p:nvSpPr>
          <p:cNvPr id="53" name="Shape 49"/>
          <p:cNvSpPr/>
          <p:nvPr/>
        </p:nvSpPr>
        <p:spPr>
          <a:xfrm>
            <a:off x="285750" y="4814888"/>
            <a:ext cx="4114800" cy="59293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54" name="Shape 50"/>
          <p:cNvSpPr/>
          <p:nvPr/>
        </p:nvSpPr>
        <p:spPr>
          <a:xfrm>
            <a:off x="285750" y="4814888"/>
            <a:ext cx="28575" cy="592931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55" name="Text 51"/>
          <p:cNvSpPr/>
          <p:nvPr/>
        </p:nvSpPr>
        <p:spPr>
          <a:xfrm>
            <a:off x="392906" y="4922044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Manutenção de empregos:</a:t>
            </a:r>
            <a:endParaRPr lang="en-US" sz="837" dirty="0"/>
          </a:p>
        </p:txBody>
      </p:sp>
      <p:sp>
        <p:nvSpPr>
          <p:cNvPr id="56" name="Text 52"/>
          <p:cNvSpPr/>
          <p:nvPr/>
        </p:nvSpPr>
        <p:spPr>
          <a:xfrm>
            <a:off x="392906" y="5129213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Compromisso com preservação dos postos de trabalho</a:t>
            </a:r>
            <a:endParaRPr lang="en-US" sz="837" dirty="0"/>
          </a:p>
        </p:txBody>
      </p:sp>
      <p:sp>
        <p:nvSpPr>
          <p:cNvPr id="57" name="Shape 53"/>
          <p:cNvSpPr/>
          <p:nvPr/>
        </p:nvSpPr>
        <p:spPr>
          <a:xfrm>
            <a:off x="4743450" y="4814888"/>
            <a:ext cx="4114800" cy="59293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58" name="Shape 54"/>
          <p:cNvSpPr/>
          <p:nvPr/>
        </p:nvSpPr>
        <p:spPr>
          <a:xfrm>
            <a:off x="4743450" y="4814888"/>
            <a:ext cx="28575" cy="592931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59" name="Text 55"/>
          <p:cNvSpPr/>
          <p:nvPr/>
        </p:nvSpPr>
        <p:spPr>
          <a:xfrm>
            <a:off x="4850606" y="4922044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Concentração:</a:t>
            </a:r>
            <a:endParaRPr lang="en-US" sz="837" dirty="0"/>
          </a:p>
        </p:txBody>
      </p:sp>
      <p:sp>
        <p:nvSpPr>
          <p:cNvPr id="60" name="Text 56"/>
          <p:cNvSpPr/>
          <p:nvPr/>
        </p:nvSpPr>
        <p:spPr>
          <a:xfrm>
            <a:off x="4850606" y="5136356"/>
            <a:ext cx="3317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93,6%</a:t>
            </a:r>
            <a:endParaRPr lang="en-US" sz="837" dirty="0"/>
          </a:p>
        </p:txBody>
      </p:sp>
      <p:sp>
        <p:nvSpPr>
          <p:cNvPr id="61" name="Text 57"/>
          <p:cNvSpPr/>
          <p:nvPr/>
        </p:nvSpPr>
        <p:spPr>
          <a:xfrm>
            <a:off x="5182316" y="5136356"/>
            <a:ext cx="25066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dos funcionários nas duas principais unidades</a:t>
            </a:r>
            <a:endParaRPr lang="en-US" sz="837" dirty="0"/>
          </a:p>
        </p:txBody>
      </p:sp>
      <p:sp>
        <p:nvSpPr>
          <p:cNvPr id="62" name="Text 58"/>
          <p:cNvSpPr/>
          <p:nvPr/>
        </p:nvSpPr>
        <p:spPr>
          <a:xfrm>
            <a:off x="8727486" y="5664994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07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ACOMPANHAMENTO TRIBUTÁRIO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028700"/>
            <a:ext cx="47148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Tributos Recolhidos - Agosto/2025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335881"/>
            <a:ext cx="2401946" cy="28575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335881"/>
            <a:ext cx="2401946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687696" y="1335881"/>
            <a:ext cx="993874" cy="28575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2687696" y="1335881"/>
            <a:ext cx="993874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Tributo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681571" y="1335881"/>
            <a:ext cx="1319054" cy="285750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3681571" y="1335881"/>
            <a:ext cx="1319054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(R$)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85750" y="1621631"/>
            <a:ext cx="2401946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Espírito Santo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687696" y="1621631"/>
            <a:ext cx="993874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PIS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3681571" y="1621631"/>
            <a:ext cx="1319054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8.305,98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285750" y="1910953"/>
            <a:ext cx="4714875" cy="292894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16" name="Text 13"/>
          <p:cNvSpPr/>
          <p:nvPr/>
        </p:nvSpPr>
        <p:spPr>
          <a:xfrm>
            <a:off x="285750" y="1910953"/>
            <a:ext cx="2401946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687696" y="1910953"/>
            <a:ext cx="99387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PIS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3681571" y="1910953"/>
            <a:ext cx="131905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19.727,90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85750" y="2203847"/>
            <a:ext cx="2401946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2687696" y="2203847"/>
            <a:ext cx="99387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PIS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3681571" y="2203847"/>
            <a:ext cx="131905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34.274,69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285750" y="2496741"/>
            <a:ext cx="4714875" cy="292894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3" name="Text 20"/>
          <p:cNvSpPr/>
          <p:nvPr/>
        </p:nvSpPr>
        <p:spPr>
          <a:xfrm>
            <a:off x="285750" y="2496741"/>
            <a:ext cx="2401946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2687696" y="2496741"/>
            <a:ext cx="99387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COFINS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3681571" y="2496741"/>
            <a:ext cx="131905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90.867,91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85750" y="2789634"/>
            <a:ext cx="2401946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687696" y="2789634"/>
            <a:ext cx="99387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COFINS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3681571" y="2789634"/>
            <a:ext cx="131905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158.190,97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285750" y="3082528"/>
            <a:ext cx="4714875" cy="292894"/>
          </a:xfrm>
          <a:prstGeom prst="rect">
            <a:avLst/>
          </a:prstGeom>
          <a:solidFill>
            <a:srgbClr val="E6F0FF"/>
          </a:solidFill>
          <a:ln/>
        </p:spPr>
      </p:sp>
      <p:sp>
        <p:nvSpPr>
          <p:cNvPr id="30" name="Text 27"/>
          <p:cNvSpPr/>
          <p:nvPr/>
        </p:nvSpPr>
        <p:spPr>
          <a:xfrm>
            <a:off x="285750" y="3082528"/>
            <a:ext cx="2401946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ARRECADADO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3681571" y="3082528"/>
            <a:ext cx="131905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311.367,45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285750" y="3486150"/>
            <a:ext cx="47148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Regularidade Fiscal</a:t>
            </a:r>
            <a:endParaRPr lang="en-US" sz="1238" dirty="0"/>
          </a:p>
        </p:txBody>
      </p:sp>
      <p:pic>
        <p:nvPicPr>
          <p:cNvPr id="3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807619"/>
            <a:ext cx="142875" cy="142875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500063" y="3800475"/>
            <a:ext cx="14116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Tributos federais em dia:</a:t>
            </a:r>
            <a:endParaRPr lang="en-US" sz="837" dirty="0"/>
          </a:p>
        </p:txBody>
      </p:sp>
      <p:sp>
        <p:nvSpPr>
          <p:cNvPr id="35" name="Text 31"/>
          <p:cNvSpPr/>
          <p:nvPr/>
        </p:nvSpPr>
        <p:spPr>
          <a:xfrm>
            <a:off x="1911679" y="3800475"/>
            <a:ext cx="13181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PIS e COFINS recolhidos</a:t>
            </a:r>
            <a:endParaRPr lang="en-US" sz="837" dirty="0"/>
          </a:p>
        </p:txBody>
      </p:sp>
      <p:pic>
        <p:nvPicPr>
          <p:cNvPr id="3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036219"/>
            <a:ext cx="142875" cy="142875"/>
          </a:xfrm>
          <a:prstGeom prst="rect">
            <a:avLst/>
          </a:prstGeom>
        </p:spPr>
      </p:pic>
      <p:sp>
        <p:nvSpPr>
          <p:cNvPr id="37" name="Text 32"/>
          <p:cNvSpPr/>
          <p:nvPr/>
        </p:nvSpPr>
        <p:spPr>
          <a:xfrm>
            <a:off x="500063" y="4029075"/>
            <a:ext cx="11408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Compromisso fiscal: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1640914" y="4029075"/>
            <a:ext cx="13558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Demonstração de boa-fé</a:t>
            </a:r>
            <a:endParaRPr lang="en-US" sz="837" dirty="0"/>
          </a:p>
        </p:txBody>
      </p:sp>
      <p:pic>
        <p:nvPicPr>
          <p:cNvPr id="3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4264819"/>
            <a:ext cx="142875" cy="142875"/>
          </a:xfrm>
          <a:prstGeom prst="rect">
            <a:avLst/>
          </a:prstGeom>
        </p:spPr>
      </p:pic>
      <p:sp>
        <p:nvSpPr>
          <p:cNvPr id="40" name="Text 34"/>
          <p:cNvSpPr/>
          <p:nvPr/>
        </p:nvSpPr>
        <p:spPr>
          <a:xfrm>
            <a:off x="500063" y="4257675"/>
            <a:ext cx="12552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Obrigações correntes: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1755325" y="4257675"/>
            <a:ext cx="17100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Cumprimento pós-pedido de RJ</a:t>
            </a:r>
            <a:endParaRPr lang="en-US" sz="837" dirty="0"/>
          </a:p>
        </p:txBody>
      </p:sp>
      <p:pic>
        <p:nvPicPr>
          <p:cNvPr id="4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0" y="1028700"/>
            <a:ext cx="3429000" cy="2000250"/>
          </a:xfrm>
          <a:prstGeom prst="rect">
            <a:avLst/>
          </a:prstGeom>
        </p:spPr>
      </p:pic>
      <p:sp>
        <p:nvSpPr>
          <p:cNvPr id="43" name="Text 36"/>
          <p:cNvSpPr/>
          <p:nvPr/>
        </p:nvSpPr>
        <p:spPr>
          <a:xfrm>
            <a:off x="8727486" y="4693444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08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8572500" cy="600075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" name="Text 1"/>
          <p:cNvSpPr/>
          <p:nvPr/>
        </p:nvSpPr>
        <p:spPr>
          <a:xfrm>
            <a:off x="500063" y="392906"/>
            <a:ext cx="8143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ÍNDICES FINANCEIROS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1028700"/>
            <a:ext cx="41148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Índices de Liquidez e Rentabilidade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314450"/>
            <a:ext cx="1314896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1314450"/>
            <a:ext cx="1314896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1600646" y="1314450"/>
            <a:ext cx="1213321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9" name="Text 6"/>
          <p:cNvSpPr/>
          <p:nvPr/>
        </p:nvSpPr>
        <p:spPr>
          <a:xfrm>
            <a:off x="1600646" y="1314450"/>
            <a:ext cx="1213321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Liquidez Corrente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2813968" y="1314450"/>
            <a:ext cx="530535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1" name="Text 8"/>
          <p:cNvSpPr/>
          <p:nvPr/>
        </p:nvSpPr>
        <p:spPr>
          <a:xfrm>
            <a:off x="2813968" y="1314450"/>
            <a:ext cx="530535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ROA</a:t>
            </a:r>
            <a:endParaRPr lang="en-US" sz="732" dirty="0"/>
          </a:p>
        </p:txBody>
      </p:sp>
      <p:sp>
        <p:nvSpPr>
          <p:cNvPr id="12" name="Shape 9"/>
          <p:cNvSpPr/>
          <p:nvPr/>
        </p:nvSpPr>
        <p:spPr>
          <a:xfrm>
            <a:off x="3344503" y="1314450"/>
            <a:ext cx="1056047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13" name="Text 10"/>
          <p:cNvSpPr/>
          <p:nvPr/>
        </p:nvSpPr>
        <p:spPr>
          <a:xfrm>
            <a:off x="3344503" y="1314450"/>
            <a:ext cx="1056047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Endividamento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285750" y="1578769"/>
            <a:ext cx="1314896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1600646" y="1578769"/>
            <a:ext cx="121332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0,27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2813968" y="1578769"/>
            <a:ext cx="530535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-0,68%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3344503" y="1578769"/>
            <a:ext cx="1056047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202,51%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285750" y="1818084"/>
            <a:ext cx="4114800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19" name="Text 16"/>
          <p:cNvSpPr/>
          <p:nvPr/>
        </p:nvSpPr>
        <p:spPr>
          <a:xfrm>
            <a:off x="285750" y="1818084"/>
            <a:ext cx="1314896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1600646" y="1818084"/>
            <a:ext cx="121332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0,45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2813968" y="1818084"/>
            <a:ext cx="530535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0,45%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3344503" y="1818084"/>
            <a:ext cx="1056047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57,07%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285750" y="2060972"/>
            <a:ext cx="1314896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Espírito Santo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1600646" y="2060972"/>
            <a:ext cx="121332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1,34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2813968" y="2060972"/>
            <a:ext cx="530535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4,30%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3344503" y="2060972"/>
            <a:ext cx="1056047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66,94%</a:t>
            </a:r>
            <a:endParaRPr lang="en-US" sz="732" dirty="0"/>
          </a:p>
        </p:txBody>
      </p:sp>
      <p:sp>
        <p:nvSpPr>
          <p:cNvPr id="27" name="Shape 24"/>
          <p:cNvSpPr/>
          <p:nvPr/>
        </p:nvSpPr>
        <p:spPr>
          <a:xfrm>
            <a:off x="285750" y="2303859"/>
            <a:ext cx="4114800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8" name="Text 25"/>
          <p:cNvSpPr/>
          <p:nvPr/>
        </p:nvSpPr>
        <p:spPr>
          <a:xfrm>
            <a:off x="285750" y="2303859"/>
            <a:ext cx="1314896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Mairiporã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1600646" y="2303859"/>
            <a:ext cx="121332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0,11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2813968" y="2303859"/>
            <a:ext cx="530535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-3,81%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3344503" y="2303859"/>
            <a:ext cx="1056047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728,63%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285750" y="2546747"/>
            <a:ext cx="1314896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Lages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1600646" y="2546747"/>
            <a:ext cx="121332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0,29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2813968" y="2546747"/>
            <a:ext cx="530535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-2,87%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3344503" y="2546747"/>
            <a:ext cx="1056047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574,90%</a:t>
            </a:r>
            <a:endParaRPr lang="en-US" sz="732" dirty="0"/>
          </a:p>
        </p:txBody>
      </p:sp>
      <p:sp>
        <p:nvSpPr>
          <p:cNvPr id="36" name="Shape 33"/>
          <p:cNvSpPr/>
          <p:nvPr/>
        </p:nvSpPr>
        <p:spPr>
          <a:xfrm>
            <a:off x="285750" y="2789634"/>
            <a:ext cx="4114800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7" name="Text 34"/>
          <p:cNvSpPr/>
          <p:nvPr/>
        </p:nvSpPr>
        <p:spPr>
          <a:xfrm>
            <a:off x="285750" y="2789634"/>
            <a:ext cx="1314896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Greenpar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1600646" y="2789634"/>
            <a:ext cx="121332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1,36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2813968" y="2789634"/>
            <a:ext cx="530535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-0,02%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3344503" y="2789634"/>
            <a:ext cx="1056047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213,25%</a:t>
            </a:r>
            <a:endParaRPr lang="en-US" sz="732" dirty="0"/>
          </a:p>
        </p:txBody>
      </p:sp>
      <p:pic>
        <p:nvPicPr>
          <p:cNvPr id="4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43250"/>
            <a:ext cx="4114800" cy="1571625"/>
          </a:xfrm>
          <a:prstGeom prst="rect">
            <a:avLst/>
          </a:prstGeom>
        </p:spPr>
      </p:pic>
      <p:sp>
        <p:nvSpPr>
          <p:cNvPr id="42" name="Text 38"/>
          <p:cNvSpPr/>
          <p:nvPr/>
        </p:nvSpPr>
        <p:spPr>
          <a:xfrm>
            <a:off x="4743450" y="1028700"/>
            <a:ext cx="41148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47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Capital Circulante Líquido</a:t>
            </a:r>
            <a:endParaRPr lang="en-US" sz="1046" dirty="0"/>
          </a:p>
        </p:txBody>
      </p:sp>
      <p:sp>
        <p:nvSpPr>
          <p:cNvPr id="43" name="Shape 39"/>
          <p:cNvSpPr/>
          <p:nvPr/>
        </p:nvSpPr>
        <p:spPr>
          <a:xfrm>
            <a:off x="4743450" y="1314450"/>
            <a:ext cx="1669014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4" name="Text 40"/>
          <p:cNvSpPr/>
          <p:nvPr/>
        </p:nvSpPr>
        <p:spPr>
          <a:xfrm>
            <a:off x="4743450" y="1314450"/>
            <a:ext cx="1669014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</a:t>
            </a:r>
            <a:endParaRPr lang="en-US" sz="732" dirty="0"/>
          </a:p>
        </p:txBody>
      </p:sp>
      <p:sp>
        <p:nvSpPr>
          <p:cNvPr id="45" name="Shape 41"/>
          <p:cNvSpPr/>
          <p:nvPr/>
        </p:nvSpPr>
        <p:spPr>
          <a:xfrm>
            <a:off x="6412464" y="1314450"/>
            <a:ext cx="1441531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6" name="Text 42"/>
          <p:cNvSpPr/>
          <p:nvPr/>
        </p:nvSpPr>
        <p:spPr>
          <a:xfrm>
            <a:off x="6412464" y="1314450"/>
            <a:ext cx="1441531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CCL (R$ milhões)</a:t>
            </a:r>
            <a:endParaRPr lang="en-US" sz="732" dirty="0"/>
          </a:p>
        </p:txBody>
      </p:sp>
      <p:sp>
        <p:nvSpPr>
          <p:cNvPr id="47" name="Shape 43"/>
          <p:cNvSpPr/>
          <p:nvPr/>
        </p:nvSpPr>
        <p:spPr>
          <a:xfrm>
            <a:off x="7853995" y="1314450"/>
            <a:ext cx="1004255" cy="264319"/>
          </a:xfrm>
          <a:prstGeom prst="rect">
            <a:avLst/>
          </a:prstGeom>
          <a:solidFill>
            <a:srgbClr val="0047AB"/>
          </a:solidFill>
          <a:ln/>
        </p:spPr>
      </p:sp>
      <p:sp>
        <p:nvSpPr>
          <p:cNvPr id="48" name="Text 44"/>
          <p:cNvSpPr/>
          <p:nvPr/>
        </p:nvSpPr>
        <p:spPr>
          <a:xfrm>
            <a:off x="7853995" y="1314450"/>
            <a:ext cx="1004255" cy="2643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Situação</a:t>
            </a:r>
            <a:endParaRPr lang="en-US" sz="732" dirty="0"/>
          </a:p>
        </p:txBody>
      </p:sp>
      <p:sp>
        <p:nvSpPr>
          <p:cNvPr id="49" name="Text 45"/>
          <p:cNvSpPr/>
          <p:nvPr/>
        </p:nvSpPr>
        <p:spPr>
          <a:xfrm>
            <a:off x="4743450" y="1578769"/>
            <a:ext cx="1669014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Paper S.A.</a:t>
            </a:r>
            <a:endParaRPr lang="en-US" sz="732" dirty="0"/>
          </a:p>
        </p:txBody>
      </p:sp>
      <p:sp>
        <p:nvSpPr>
          <p:cNvPr id="50" name="Text 46"/>
          <p:cNvSpPr/>
          <p:nvPr/>
        </p:nvSpPr>
        <p:spPr>
          <a:xfrm>
            <a:off x="6412464" y="1578769"/>
            <a:ext cx="144153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(95,5)</a:t>
            </a:r>
            <a:endParaRPr lang="en-US" sz="732" dirty="0"/>
          </a:p>
        </p:txBody>
      </p:sp>
      <p:pic>
        <p:nvPicPr>
          <p:cNvPr id="5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45" y="1646634"/>
            <a:ext cx="100013" cy="100013"/>
          </a:xfrm>
          <a:prstGeom prst="rect">
            <a:avLst/>
          </a:prstGeom>
        </p:spPr>
      </p:pic>
      <p:sp>
        <p:nvSpPr>
          <p:cNvPr id="52" name="Text 47"/>
          <p:cNvSpPr/>
          <p:nvPr/>
        </p:nvSpPr>
        <p:spPr>
          <a:xfrm>
            <a:off x="8011158" y="1628775"/>
            <a:ext cx="3513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Crítica</a:t>
            </a:r>
            <a:endParaRPr lang="en-US" sz="732" dirty="0"/>
          </a:p>
        </p:txBody>
      </p:sp>
      <p:sp>
        <p:nvSpPr>
          <p:cNvPr id="53" name="Shape 48"/>
          <p:cNvSpPr/>
          <p:nvPr/>
        </p:nvSpPr>
        <p:spPr>
          <a:xfrm>
            <a:off x="4743450" y="1818084"/>
            <a:ext cx="4114800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4" name="Text 49"/>
          <p:cNvSpPr/>
          <p:nvPr/>
        </p:nvSpPr>
        <p:spPr>
          <a:xfrm>
            <a:off x="4743450" y="1818084"/>
            <a:ext cx="1669014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Onze Indústria</a:t>
            </a:r>
            <a:endParaRPr lang="en-US" sz="732" dirty="0"/>
          </a:p>
        </p:txBody>
      </p:sp>
      <p:sp>
        <p:nvSpPr>
          <p:cNvPr id="55" name="Text 50"/>
          <p:cNvSpPr/>
          <p:nvPr/>
        </p:nvSpPr>
        <p:spPr>
          <a:xfrm>
            <a:off x="6412464" y="1818084"/>
            <a:ext cx="144153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(13,1)</a:t>
            </a:r>
            <a:endParaRPr lang="en-US" sz="732" dirty="0"/>
          </a:p>
        </p:txBody>
      </p:sp>
      <p:pic>
        <p:nvPicPr>
          <p:cNvPr id="5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45" y="1889522"/>
            <a:ext cx="100013" cy="100013"/>
          </a:xfrm>
          <a:prstGeom prst="rect">
            <a:avLst/>
          </a:prstGeom>
        </p:spPr>
      </p:pic>
      <p:sp>
        <p:nvSpPr>
          <p:cNvPr id="57" name="Text 51"/>
          <p:cNvSpPr/>
          <p:nvPr/>
        </p:nvSpPr>
        <p:spPr>
          <a:xfrm>
            <a:off x="8011158" y="1871663"/>
            <a:ext cx="4369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C10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Atenção</a:t>
            </a:r>
            <a:endParaRPr lang="en-US" sz="732" dirty="0"/>
          </a:p>
        </p:txBody>
      </p:sp>
      <p:sp>
        <p:nvSpPr>
          <p:cNvPr id="58" name="Text 52"/>
          <p:cNvSpPr/>
          <p:nvPr/>
        </p:nvSpPr>
        <p:spPr>
          <a:xfrm>
            <a:off x="4743450" y="2060972"/>
            <a:ext cx="1669014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Espírito Santo</a:t>
            </a:r>
            <a:endParaRPr lang="en-US" sz="732" dirty="0"/>
          </a:p>
        </p:txBody>
      </p:sp>
      <p:sp>
        <p:nvSpPr>
          <p:cNvPr id="59" name="Text 53"/>
          <p:cNvSpPr/>
          <p:nvPr/>
        </p:nvSpPr>
        <p:spPr>
          <a:xfrm>
            <a:off x="6412464" y="2060972"/>
            <a:ext cx="144153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1,2</a:t>
            </a:r>
            <a:endParaRPr lang="en-US" sz="732" dirty="0"/>
          </a:p>
        </p:txBody>
      </p:sp>
      <p:pic>
        <p:nvPicPr>
          <p:cNvPr id="6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145" y="2132409"/>
            <a:ext cx="100013" cy="100013"/>
          </a:xfrm>
          <a:prstGeom prst="rect">
            <a:avLst/>
          </a:prstGeom>
        </p:spPr>
      </p:pic>
      <p:sp>
        <p:nvSpPr>
          <p:cNvPr id="61" name="Text 54"/>
          <p:cNvSpPr/>
          <p:nvPr/>
        </p:nvSpPr>
        <p:spPr>
          <a:xfrm>
            <a:off x="8011158" y="2114550"/>
            <a:ext cx="4221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Positiva</a:t>
            </a:r>
            <a:endParaRPr lang="en-US" sz="732" dirty="0"/>
          </a:p>
        </p:txBody>
      </p:sp>
      <p:sp>
        <p:nvSpPr>
          <p:cNvPr id="62" name="Shape 55"/>
          <p:cNvSpPr/>
          <p:nvPr/>
        </p:nvSpPr>
        <p:spPr>
          <a:xfrm>
            <a:off x="4743450" y="2303859"/>
            <a:ext cx="4114800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63" name="Text 56"/>
          <p:cNvSpPr/>
          <p:nvPr/>
        </p:nvSpPr>
        <p:spPr>
          <a:xfrm>
            <a:off x="4743450" y="2303859"/>
            <a:ext cx="1669014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Mairiporã</a:t>
            </a:r>
            <a:endParaRPr lang="en-US" sz="732" dirty="0"/>
          </a:p>
        </p:txBody>
      </p:sp>
      <p:sp>
        <p:nvSpPr>
          <p:cNvPr id="64" name="Text 57"/>
          <p:cNvSpPr/>
          <p:nvPr/>
        </p:nvSpPr>
        <p:spPr>
          <a:xfrm>
            <a:off x="6412464" y="2303859"/>
            <a:ext cx="144153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(16,4)</a:t>
            </a:r>
            <a:endParaRPr lang="en-US" sz="732" dirty="0"/>
          </a:p>
        </p:txBody>
      </p:sp>
      <p:pic>
        <p:nvPicPr>
          <p:cNvPr id="6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145" y="2375297"/>
            <a:ext cx="100013" cy="100013"/>
          </a:xfrm>
          <a:prstGeom prst="rect">
            <a:avLst/>
          </a:prstGeom>
        </p:spPr>
      </p:pic>
      <p:sp>
        <p:nvSpPr>
          <p:cNvPr id="66" name="Text 58"/>
          <p:cNvSpPr/>
          <p:nvPr/>
        </p:nvSpPr>
        <p:spPr>
          <a:xfrm>
            <a:off x="8011158" y="2357438"/>
            <a:ext cx="3513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Crítica</a:t>
            </a:r>
            <a:endParaRPr lang="en-US" sz="732" dirty="0"/>
          </a:p>
        </p:txBody>
      </p:sp>
      <p:sp>
        <p:nvSpPr>
          <p:cNvPr id="67" name="Text 59"/>
          <p:cNvSpPr/>
          <p:nvPr/>
        </p:nvSpPr>
        <p:spPr>
          <a:xfrm>
            <a:off x="4743450" y="2546747"/>
            <a:ext cx="1669014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Forest Lages</a:t>
            </a:r>
            <a:endParaRPr lang="en-US" sz="732" dirty="0"/>
          </a:p>
        </p:txBody>
      </p:sp>
      <p:sp>
        <p:nvSpPr>
          <p:cNvPr id="68" name="Text 60"/>
          <p:cNvSpPr/>
          <p:nvPr/>
        </p:nvSpPr>
        <p:spPr>
          <a:xfrm>
            <a:off x="6412464" y="2546747"/>
            <a:ext cx="144153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(3,3)</a:t>
            </a:r>
            <a:endParaRPr lang="en-US" sz="732" dirty="0"/>
          </a:p>
        </p:txBody>
      </p:sp>
      <p:pic>
        <p:nvPicPr>
          <p:cNvPr id="6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145" y="2618184"/>
            <a:ext cx="100013" cy="100013"/>
          </a:xfrm>
          <a:prstGeom prst="rect">
            <a:avLst/>
          </a:prstGeom>
        </p:spPr>
      </p:pic>
      <p:sp>
        <p:nvSpPr>
          <p:cNvPr id="70" name="Text 61"/>
          <p:cNvSpPr/>
          <p:nvPr/>
        </p:nvSpPr>
        <p:spPr>
          <a:xfrm>
            <a:off x="8011158" y="2600325"/>
            <a:ext cx="3513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35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Crítica</a:t>
            </a:r>
            <a:endParaRPr lang="en-US" sz="732" dirty="0"/>
          </a:p>
        </p:txBody>
      </p:sp>
      <p:sp>
        <p:nvSpPr>
          <p:cNvPr id="71" name="Shape 62"/>
          <p:cNvSpPr/>
          <p:nvPr/>
        </p:nvSpPr>
        <p:spPr>
          <a:xfrm>
            <a:off x="4743450" y="2789634"/>
            <a:ext cx="4114800" cy="242888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72" name="Text 63"/>
          <p:cNvSpPr/>
          <p:nvPr/>
        </p:nvSpPr>
        <p:spPr>
          <a:xfrm>
            <a:off x="4743450" y="2789634"/>
            <a:ext cx="1669014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Greenpar</a:t>
            </a:r>
            <a:endParaRPr lang="en-US" sz="732" dirty="0"/>
          </a:p>
        </p:txBody>
      </p:sp>
      <p:sp>
        <p:nvSpPr>
          <p:cNvPr id="73" name="Text 64"/>
          <p:cNvSpPr/>
          <p:nvPr/>
        </p:nvSpPr>
        <p:spPr>
          <a:xfrm>
            <a:off x="6412464" y="2789634"/>
            <a:ext cx="1441531" cy="242888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0,4</a:t>
            </a:r>
            <a:endParaRPr lang="en-US" sz="732" dirty="0"/>
          </a:p>
        </p:txBody>
      </p:sp>
      <p:pic>
        <p:nvPicPr>
          <p:cNvPr id="7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145" y="2861072"/>
            <a:ext cx="100013" cy="100013"/>
          </a:xfrm>
          <a:prstGeom prst="rect">
            <a:avLst/>
          </a:prstGeom>
        </p:spPr>
      </p:pic>
      <p:sp>
        <p:nvSpPr>
          <p:cNvPr id="75" name="Text 65"/>
          <p:cNvSpPr/>
          <p:nvPr/>
        </p:nvSpPr>
        <p:spPr>
          <a:xfrm>
            <a:off x="8011158" y="2843213"/>
            <a:ext cx="4221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8A7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Positiva</a:t>
            </a:r>
            <a:endParaRPr lang="en-US" sz="732" dirty="0"/>
          </a:p>
        </p:txBody>
      </p:sp>
      <p:pic>
        <p:nvPicPr>
          <p:cNvPr id="7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3450" y="3143250"/>
            <a:ext cx="4114800" cy="1571625"/>
          </a:xfrm>
          <a:prstGeom prst="rect">
            <a:avLst/>
          </a:prstGeom>
        </p:spPr>
      </p:pic>
      <p:sp>
        <p:nvSpPr>
          <p:cNvPr id="77" name="Text 66"/>
          <p:cNvSpPr/>
          <p:nvPr/>
        </p:nvSpPr>
        <p:spPr>
          <a:xfrm>
            <a:off x="8727486" y="4793456"/>
            <a:ext cx="130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09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2025-10-07T23:53:10Z</dcterms:created>
  <dcterms:modified xsi:type="dcterms:W3CDTF">2025-10-07T23:53:10Z</dcterms:modified>
</cp:coreProperties>
</file>