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6" r:id="rId6"/>
    <p:sldId id="287" r:id="rId7"/>
    <p:sldId id="288" r:id="rId8"/>
    <p:sldId id="289" r:id="rId9"/>
    <p:sldId id="292" r:id="rId10"/>
    <p:sldId id="293" r:id="rId11"/>
    <p:sldId id="290" r:id="rId12"/>
    <p:sldId id="291" r:id="rId13"/>
    <p:sldId id="294" r:id="rId14"/>
    <p:sldId id="295" r:id="rId15"/>
    <p:sldId id="296" r:id="rId16"/>
    <p:sldId id="297" r:id="rId17"/>
    <p:sldId id="277" r:id="rId18"/>
    <p:sldId id="278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98E2B6-37C9-45DB-8EEE-8C1069672BEC}">
          <p14:sldIdLst>
            <p14:sldId id="256"/>
            <p14:sldId id="286"/>
            <p14:sldId id="287"/>
            <p14:sldId id="288"/>
            <p14:sldId id="289"/>
            <p14:sldId id="292"/>
            <p14:sldId id="293"/>
            <p14:sldId id="290"/>
            <p14:sldId id="291"/>
            <p14:sldId id="294"/>
            <p14:sldId id="295"/>
            <p14:sldId id="296"/>
            <p14:sldId id="297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 showGuides="1"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508412-C702-48D6-A485-9E3F48E9270C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6A15-2481-4E66-917C-551C926382B7}" type="datetime1">
              <a:rPr lang="en-GB" smtClean="0"/>
              <a:pPr/>
              <a:t>17/01/2024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08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84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26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8C0A23-6967-4A67-AE2F-92D04DDF4891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E9821-77E5-4D4A-848A-7DE07E7D6463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B90E9-CEA5-4F91-B14B-ED7C72F643DF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298BE-3648-4D6C-B9A4-B00856595700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4" name="Picture Placeholder 11" descr="Competitors’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2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7" name="Picture Placeholder 11" descr="Competitors’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1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8" name="Picture Placeholder 11" descr="Competitors’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3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0" name="Picture Placeholder 11" descr="Competitors’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4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1" name="Picture Placeholder 11" descr="Competitors’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5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2" name="Picture Placeholder 11" descr="Competitors’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6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B4F49-92DA-40A2-8350-3533265B49EC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7A146-CB6B-4DF1-95E9-09E9378ABF2A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3050F-93FC-4B70-9063-66124832755B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AEAD-3DEB-4BB8-86B7-29BF6B24523F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CB914-C5A3-480F-AC6D-52BB3E11D2B7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FD4D8-A432-4EC9-B90A-A467D8770C45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EF7F1-EA6C-45CA-A313-CBD5ED13B3B0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chart</a:t>
            </a:r>
            <a:endParaRPr lang="en-GB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69A3C-404C-42A0-9277-77E13BBF3448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n-GB" noProof="0" dirty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E0BE2-91A0-4D12-BAB2-7D48DE5F2326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Allan </a:t>
            </a:r>
            <a:r>
              <a:rPr lang="en-GB" noProof="0" dirty="0" err="1"/>
              <a:t>Mattsson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Phone number: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2085550183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Email address: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E7625-35D1-45C7-BA15-98B74631BF8B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0E51-7711-412D-9683-BF86B29B554A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1232-9583-471E-AACE-18D4EE3C62C5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6EF56-B2D0-4A70-935A-C9910209EE6E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986-8467-4919-8B29-1A8D47B98740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5134B-D1A0-48D1-AB9A-2AC6AA5FAE33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50059-8D6D-4372-BF03-586B82C77D45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CEDBC-8098-44A7-A208-6CC91A55276C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7CEF9-2948-4B16-A184-024EFACBC141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05E78-8FE0-4B52-85F8-2D2415906031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2EBA6-BA14-45E7-A7E9-62B7B97449CC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D8F2-8D2A-4C9E-B365-5226BD243E7E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F281D-F8AC-4FE4-B771-C2CD6270501C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99B59-7A51-4563-9360-5E0E86E5BE2E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D3D95-CB70-49B0-94B7-C4E3CF11EAC0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79CD-4069-4C07-B978-495F1D3265F8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ED31D-5229-49F0-A180-A633892A28E4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EBC2-F3B7-4B52-A76D-39B81DAD2AB9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512DC-4E54-4112-9CB3-585DF25B02A6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B94B20DF-A541-4651-AF97-FC925C1459D5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HXBQG6DKQ?:display_count=n&amp;:origin=viz_shar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 err="1"/>
              <a:t>Rockbuster</a:t>
            </a:r>
            <a:br>
              <a:rPr lang="en-GB" dirty="0"/>
            </a:br>
            <a:r>
              <a:rPr lang="en-GB" dirty="0"/>
              <a:t>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2193" y="4573546"/>
            <a:ext cx="5027613" cy="82719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>
                <a:latin typeface="+mj-lt"/>
              </a:rPr>
              <a:t>A Strategy to a successful</a:t>
            </a:r>
          </a:p>
          <a:p>
            <a:pPr rtl="0"/>
            <a:r>
              <a:rPr lang="en-GB" dirty="0">
                <a:latin typeface="+mj-lt"/>
              </a:rPr>
              <a:t>launch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3133B9E-FF26-3662-A9E5-162CC5BDFD70}"/>
              </a:ext>
            </a:extLst>
          </p:cNvPr>
          <p:cNvSpPr txBox="1">
            <a:spLocks/>
          </p:cNvSpPr>
          <p:nvPr/>
        </p:nvSpPr>
        <p:spPr>
          <a:xfrm>
            <a:off x="3581400" y="684149"/>
            <a:ext cx="5012500" cy="545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Marvin Krenge</a:t>
            </a:r>
          </a:p>
          <a:p>
            <a:r>
              <a:rPr lang="de-DE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16 </a:t>
            </a:r>
            <a:r>
              <a:rPr lang="de-DE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January</a:t>
            </a:r>
            <a:r>
              <a:rPr lang="de-DE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 2024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88" y="828007"/>
            <a:ext cx="7943823" cy="552848"/>
          </a:xfrm>
        </p:spPr>
        <p:txBody>
          <a:bodyPr>
            <a:normAutofit/>
          </a:bodyPr>
          <a:lstStyle/>
          <a:p>
            <a:r>
              <a:rPr lang="de-DE" dirty="0"/>
              <a:t>Revenue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Geographical</a:t>
            </a:r>
            <a:r>
              <a:rPr lang="de-DE" dirty="0"/>
              <a:t> </a:t>
            </a:r>
            <a:r>
              <a:rPr lang="de-DE" dirty="0" err="1"/>
              <a:t>Regions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10</a:t>
            </a:fld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A1FF4-6FCC-2328-9B28-CACFDA8C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3" y="2226337"/>
            <a:ext cx="6483083" cy="4113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6B0599-8095-234F-BCF5-D5E2559F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88" y="2226337"/>
            <a:ext cx="1438275" cy="55245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E5CCA1-DDF8-AC10-08BE-E0C2000F6617}"/>
              </a:ext>
            </a:extLst>
          </p:cNvPr>
          <p:cNvSpPr txBox="1"/>
          <p:nvPr/>
        </p:nvSpPr>
        <p:spPr>
          <a:xfrm>
            <a:off x="7985102" y="3507286"/>
            <a:ext cx="3254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Sales </a:t>
            </a:r>
            <a:r>
              <a:rPr lang="de-DE" dirty="0" err="1">
                <a:solidFill>
                  <a:schemeClr val="bg1"/>
                </a:solidFill>
              </a:rPr>
              <a:t>show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variation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across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geographic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regions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Notably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higher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sales</a:t>
            </a:r>
            <a:r>
              <a:rPr lang="de-DE" dirty="0">
                <a:solidFill>
                  <a:schemeClr val="bg1"/>
                </a:solidFill>
              </a:rPr>
              <a:t> in countries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higher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population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3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88" y="828007"/>
            <a:ext cx="7943823" cy="552848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Most &amp; Least Revenue Countries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11</a:t>
            </a:fld>
            <a:endParaRPr lang="en-GB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3170D-CCA3-AF6C-05C6-13573E22F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7"/>
          <a:stretch/>
        </p:blipFill>
        <p:spPr>
          <a:xfrm>
            <a:off x="770542" y="2246051"/>
            <a:ext cx="3617801" cy="4176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75B7F7-7ABC-EF54-FBBB-37C06047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54" y="2246051"/>
            <a:ext cx="1381125" cy="51435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7689E-3973-1F3C-24C2-A693E56C6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623" y="2246051"/>
            <a:ext cx="3649700" cy="4176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073B85-2451-B031-C86B-2D06B3F1D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102" y="2246051"/>
            <a:ext cx="1409700" cy="5429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203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88" y="828007"/>
            <a:ext cx="7943823" cy="552848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Loyalty</a:t>
            </a:r>
            <a:r>
              <a:rPr lang="de-DE" dirty="0"/>
              <a:t>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Top 5 Customer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12</a:t>
            </a:fld>
            <a:endParaRPr lang="en-GB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BE6A2-693A-A3FA-2907-85273653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683"/>
            <a:ext cx="7606276" cy="3632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76A4B8-A67F-D7A5-7CF2-7270FF9E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798" y="2272683"/>
            <a:ext cx="1438275" cy="533400"/>
          </a:xfrm>
          <a:prstGeom prst="rect">
            <a:avLst/>
          </a:prstGeom>
          <a:effectLst>
            <a:softEdge rad="31750"/>
          </a:effectLst>
        </p:spPr>
      </p:pic>
      <p:graphicFrame>
        <p:nvGraphicFramePr>
          <p:cNvPr id="11" name="Content Placeholder 1">
            <a:extLst>
              <a:ext uri="{FF2B5EF4-FFF2-40B4-BE49-F238E27FC236}">
                <a16:creationId xmlns:a16="http://schemas.microsoft.com/office/drawing/2014/main" id="{25B540A9-CDEA-FF84-0C35-B105F388F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028014"/>
              </p:ext>
            </p:extLst>
          </p:nvPr>
        </p:nvGraphicFramePr>
        <p:xfrm>
          <a:off x="8821398" y="3348078"/>
          <a:ext cx="2649894" cy="20421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89640">
                  <a:extLst>
                    <a:ext uri="{9D8B030D-6E8A-4147-A177-3AD203B41FA5}">
                      <a16:colId xmlns:a16="http://schemas.microsoft.com/office/drawing/2014/main" val="1470208733"/>
                    </a:ext>
                  </a:extLst>
                </a:gridCol>
                <a:gridCol w="883177">
                  <a:extLst>
                    <a:ext uri="{9D8B030D-6E8A-4147-A177-3AD203B41FA5}">
                      <a16:colId xmlns:a16="http://schemas.microsoft.com/office/drawing/2014/main" val="72479267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1984656414"/>
                    </a:ext>
                  </a:extLst>
                </a:gridCol>
              </a:tblGrid>
              <a:tr h="245802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City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Amount</a:t>
                      </a:r>
                      <a:r>
                        <a:rPr lang="de-DE" sz="1400" b="1" dirty="0"/>
                        <a:t> ($)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6425"/>
                  </a:ext>
                </a:extLst>
              </a:tr>
              <a:tr h="24580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/>
                        <a:t>Ambattur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111,76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67440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/>
                        <a:t>Shanwei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109,71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78"/>
                  </a:ext>
                </a:extLst>
              </a:tr>
              <a:tr h="15356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Japan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/>
                        <a:t>Iwaki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106,77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95439"/>
                  </a:ext>
                </a:extLst>
              </a:tr>
              <a:tr h="25090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Mexico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/>
                        <a:t>Acua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100,77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08208"/>
                  </a:ext>
                </a:extLst>
              </a:tr>
              <a:tr h="24580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U.S.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Aurora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98,76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9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90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88" y="828007"/>
            <a:ext cx="7943823" cy="552848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Recommendation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13</a:t>
            </a:fld>
            <a:endParaRPr lang="en-GB" noProof="0" dirty="0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5A4501F6-C7EE-C5C2-B4BA-118EAB5A55B4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1819923" y="2547889"/>
            <a:ext cx="8593584" cy="2841121"/>
          </a:xfrm>
        </p:spPr>
        <p:txBody>
          <a:bodyPr>
            <a:normAutofit/>
          </a:bodyPr>
          <a:lstStyle/>
          <a:p>
            <a:r>
              <a:rPr lang="de-DE" sz="1600" dirty="0"/>
              <a:t>Most </a:t>
            </a:r>
            <a:r>
              <a:rPr lang="de-DE" sz="1600" dirty="0" err="1"/>
              <a:t>popular</a:t>
            </a:r>
            <a:r>
              <a:rPr lang="de-DE" sz="1600" dirty="0"/>
              <a:t> Film Rating: PG-13</a:t>
            </a:r>
          </a:p>
          <a:p>
            <a:r>
              <a:rPr lang="de-DE" sz="1600" dirty="0"/>
              <a:t>Most </a:t>
            </a:r>
            <a:r>
              <a:rPr lang="de-DE" sz="1600" dirty="0" err="1"/>
              <a:t>revenue</a:t>
            </a:r>
            <a:r>
              <a:rPr lang="de-DE" sz="1600" dirty="0"/>
              <a:t> </a:t>
            </a:r>
            <a:r>
              <a:rPr lang="de-DE" sz="1600" dirty="0" err="1"/>
              <a:t>genres</a:t>
            </a:r>
            <a:r>
              <a:rPr lang="de-DE" sz="1600" dirty="0"/>
              <a:t>: Sports, </a:t>
            </a:r>
            <a:r>
              <a:rPr lang="de-DE" sz="1600" dirty="0" err="1"/>
              <a:t>Sci-Fi</a:t>
            </a:r>
            <a:r>
              <a:rPr lang="de-DE" sz="1600" dirty="0"/>
              <a:t> and Animation</a:t>
            </a:r>
          </a:p>
          <a:p>
            <a:pPr marL="0" indent="0">
              <a:buNone/>
            </a:pPr>
            <a:r>
              <a:rPr lang="de-DE" sz="1600" dirty="0"/>
              <a:t>These </a:t>
            </a:r>
            <a:r>
              <a:rPr lang="de-DE" sz="1600" dirty="0" err="1"/>
              <a:t>results</a:t>
            </a:r>
            <a:r>
              <a:rPr lang="de-DE" sz="1600" dirty="0"/>
              <a:t> </a:t>
            </a:r>
            <a:r>
              <a:rPr lang="de-DE" sz="1600" dirty="0" err="1"/>
              <a:t>show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Rockbuster</a:t>
            </a:r>
            <a:r>
              <a:rPr lang="de-DE" sz="1600" dirty="0"/>
              <a:t>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focus</a:t>
            </a:r>
            <a:r>
              <a:rPr lang="de-DE" sz="1600" dirty="0"/>
              <a:t> on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 on </a:t>
            </a:r>
            <a:r>
              <a:rPr lang="de-DE" sz="1600" dirty="0" err="1"/>
              <a:t>these</a:t>
            </a:r>
            <a:r>
              <a:rPr lang="de-DE" sz="1600" dirty="0"/>
              <a:t> </a:t>
            </a:r>
            <a:r>
              <a:rPr lang="de-DE" sz="1600" dirty="0" err="1"/>
              <a:t>genres</a:t>
            </a:r>
            <a:r>
              <a:rPr lang="de-DE" sz="1600" dirty="0"/>
              <a:t> and at </a:t>
            </a:r>
            <a:r>
              <a:rPr lang="de-DE" sz="1600" dirty="0" err="1"/>
              <a:t>best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a PG-13 film </a:t>
            </a:r>
            <a:r>
              <a:rPr lang="de-DE" sz="1600" dirty="0" err="1"/>
              <a:t>rating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launch.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/>
              <a:t>Most </a:t>
            </a:r>
            <a:r>
              <a:rPr lang="de-DE" sz="1600" dirty="0" err="1"/>
              <a:t>customers</a:t>
            </a:r>
            <a:r>
              <a:rPr lang="de-DE" sz="1600" dirty="0"/>
              <a:t> </a:t>
            </a:r>
            <a:r>
              <a:rPr lang="de-DE" sz="1600" dirty="0" err="1"/>
              <a:t>come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large </a:t>
            </a:r>
            <a:r>
              <a:rPr lang="de-DE" sz="1600" dirty="0" err="1"/>
              <a:t>population</a:t>
            </a:r>
            <a:r>
              <a:rPr lang="de-DE" sz="1600" dirty="0"/>
              <a:t> countries like India, China, U.S., Japan, Brazil,…</a:t>
            </a:r>
          </a:p>
          <a:p>
            <a:r>
              <a:rPr lang="de-DE" sz="1600" dirty="0"/>
              <a:t>The </a:t>
            </a:r>
            <a:r>
              <a:rPr lang="de-DE" sz="1600" dirty="0" err="1"/>
              <a:t>most</a:t>
            </a:r>
            <a:r>
              <a:rPr lang="de-DE" sz="1600" dirty="0"/>
              <a:t> loyal </a:t>
            </a:r>
            <a:r>
              <a:rPr lang="de-DE" sz="1600" dirty="0" err="1"/>
              <a:t>customer</a:t>
            </a:r>
            <a:r>
              <a:rPr lang="de-DE" sz="1600" dirty="0"/>
              <a:t> 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comes</a:t>
            </a:r>
            <a:r>
              <a:rPr lang="de-DE" sz="1600" dirty="0"/>
              <a:t> also </a:t>
            </a:r>
            <a:r>
              <a:rPr lang="de-DE" sz="1600" dirty="0" err="1"/>
              <a:t>from</a:t>
            </a:r>
            <a:r>
              <a:rPr lang="de-DE" sz="1600" dirty="0"/>
              <a:t> India and China</a:t>
            </a:r>
          </a:p>
          <a:p>
            <a:pPr marL="0" indent="0">
              <a:buNone/>
            </a:pPr>
            <a:r>
              <a:rPr lang="de-DE" sz="1600" dirty="0"/>
              <a:t>These </a:t>
            </a:r>
            <a:r>
              <a:rPr lang="de-DE" sz="1600" dirty="0" err="1"/>
              <a:t>results</a:t>
            </a:r>
            <a:r>
              <a:rPr lang="de-DE" sz="1600" dirty="0"/>
              <a:t> </a:t>
            </a:r>
            <a:r>
              <a:rPr lang="de-DE" sz="1600" dirty="0" err="1"/>
              <a:t>suggest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Rockbuster</a:t>
            </a:r>
            <a:r>
              <a:rPr lang="de-DE" sz="1600" dirty="0"/>
              <a:t>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focus</a:t>
            </a:r>
            <a:r>
              <a:rPr lang="de-DE" sz="1600" dirty="0"/>
              <a:t> </a:t>
            </a:r>
            <a:r>
              <a:rPr lang="de-DE" sz="1600" dirty="0" err="1"/>
              <a:t>mainly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big</a:t>
            </a:r>
            <a:r>
              <a:rPr lang="de-DE" sz="1600" dirty="0"/>
              <a:t> </a:t>
            </a:r>
            <a:r>
              <a:rPr lang="de-DE" sz="1600" dirty="0" err="1"/>
              <a:t>population</a:t>
            </a:r>
            <a:r>
              <a:rPr lang="de-DE" sz="1600" dirty="0"/>
              <a:t> countries and </a:t>
            </a:r>
            <a:r>
              <a:rPr lang="de-DE" sz="1600" dirty="0" err="1"/>
              <a:t>especially</a:t>
            </a:r>
            <a:r>
              <a:rPr lang="de-DE" sz="1600" dirty="0"/>
              <a:t> India and China, </a:t>
            </a:r>
            <a:r>
              <a:rPr lang="de-DE" sz="1600" dirty="0" err="1"/>
              <a:t>because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high </a:t>
            </a:r>
            <a:r>
              <a:rPr lang="de-DE" sz="1600" dirty="0" err="1"/>
              <a:t>loyalty</a:t>
            </a:r>
            <a:r>
              <a:rPr lang="de-DE" sz="1600" dirty="0"/>
              <a:t> </a:t>
            </a:r>
            <a:r>
              <a:rPr lang="de-DE" sz="1600" dirty="0" err="1"/>
              <a:t>customer</a:t>
            </a:r>
            <a:r>
              <a:rPr lang="de-DE" sz="1600" dirty="0"/>
              <a:t> </a:t>
            </a:r>
            <a:r>
              <a:rPr lang="de-DE" sz="1600" dirty="0" err="1"/>
              <a:t>count</a:t>
            </a:r>
            <a:r>
              <a:rPr lang="de-DE" sz="1600" dirty="0"/>
              <a:t>.</a:t>
            </a:r>
          </a:p>
          <a:p>
            <a:endParaRPr lang="en-GB" sz="16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C3B854A-7A4C-F944-B7D3-284CBFFEA7DE}"/>
              </a:ext>
            </a:extLst>
          </p:cNvPr>
          <p:cNvSpPr/>
          <p:nvPr/>
        </p:nvSpPr>
        <p:spPr>
          <a:xfrm>
            <a:off x="1162975" y="3320249"/>
            <a:ext cx="603681" cy="195308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B154605-B89A-BB44-120D-AF7C0173ADDE}"/>
              </a:ext>
            </a:extLst>
          </p:cNvPr>
          <p:cNvSpPr/>
          <p:nvPr/>
        </p:nvSpPr>
        <p:spPr>
          <a:xfrm>
            <a:off x="1208843" y="4875321"/>
            <a:ext cx="603681" cy="195308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86A88-BFE8-4F5B-9B64-52CC8D2E8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Marvin Krenge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09EEB-D8CE-4A9D-8D99-68EFE76E04FA}" type="datetime1">
              <a:rPr lang="en-GB" smtClean="0"/>
              <a:t>17/01/2024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DC8BC1-74F3-4B45-BB02-4EEAC257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2689-84A4-4618-8A56-056B7B0E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15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268F-D46F-4F74-ABB9-AB9E41B4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C6A006-027F-4A69-AD77-D65FA49B6CD9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BADC71-44DB-E938-E9D0-9073914E822A}"/>
              </a:ext>
            </a:extLst>
          </p:cNvPr>
          <p:cNvSpPr txBox="1">
            <a:spLocks/>
          </p:cNvSpPr>
          <p:nvPr/>
        </p:nvSpPr>
        <p:spPr>
          <a:xfrm>
            <a:off x="3582193" y="1745668"/>
            <a:ext cx="5027613" cy="827197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  <a:latin typeface="+mj-lt"/>
              </a:rPr>
              <a:t>Find the Visualizations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  <a:latin typeface="+mj-lt"/>
              </a:rPr>
              <a:t>Here: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2AEDA06-950A-8830-91CB-05505FEA2B9E}"/>
              </a:ext>
            </a:extLst>
          </p:cNvPr>
          <p:cNvSpPr txBox="1">
            <a:spLocks/>
          </p:cNvSpPr>
          <p:nvPr/>
        </p:nvSpPr>
        <p:spPr>
          <a:xfrm>
            <a:off x="3582193" y="3272853"/>
            <a:ext cx="5027613" cy="49127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36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993" y="784191"/>
            <a:ext cx="6862011" cy="552848"/>
          </a:xfrm>
        </p:spPr>
        <p:txBody>
          <a:bodyPr/>
          <a:lstStyle/>
          <a:p>
            <a:pPr algn="ctr"/>
            <a:r>
              <a:rPr lang="de-DE" dirty="0"/>
              <a:t>Background &amp; </a:t>
            </a:r>
            <a:r>
              <a:rPr lang="de-DE" dirty="0" err="1"/>
              <a:t>Objectives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9141-E967-D207-4932-903C5C49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D5134B-D1A0-48D1-AB9A-2AC6AA5FAE33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729A-FD29-0680-F515-B23F9B0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Marvin Krenge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2</a:t>
            </a:fld>
            <a:endParaRPr lang="en-GB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B8D1EF-F939-0111-060C-D71AA9A9A03B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2382432" y="2956263"/>
            <a:ext cx="7427135" cy="2841121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Rockbuster</a:t>
            </a:r>
            <a:r>
              <a:rPr lang="de-DE" dirty="0"/>
              <a:t> Stealth LLC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u="sng" dirty="0" err="1"/>
              <a:t>movie</a:t>
            </a:r>
            <a:r>
              <a:rPr lang="de-DE" u="sng" dirty="0"/>
              <a:t> </a:t>
            </a:r>
            <a:r>
              <a:rPr lang="de-DE" u="sng" dirty="0" err="1"/>
              <a:t>rental</a:t>
            </a:r>
            <a:r>
              <a:rPr lang="de-DE" u="sng" dirty="0"/>
              <a:t> </a:t>
            </a:r>
            <a:r>
              <a:rPr lang="de-DE" u="sng" dirty="0" err="1"/>
              <a:t>company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all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tough </a:t>
            </a:r>
            <a:r>
              <a:rPr lang="de-DE" dirty="0" err="1"/>
              <a:t>competition</a:t>
            </a:r>
            <a:r>
              <a:rPr lang="de-DE" dirty="0"/>
              <a:t> like Netflix, Disney Plus </a:t>
            </a:r>
            <a:r>
              <a:rPr lang="de-DE" dirty="0" err="1"/>
              <a:t>or</a:t>
            </a:r>
            <a:r>
              <a:rPr lang="de-DE" dirty="0"/>
              <a:t> Amazon Prime,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online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rental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competitive</a:t>
            </a:r>
            <a:r>
              <a:rPr lang="de-DE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72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993" y="784191"/>
            <a:ext cx="6862011" cy="552848"/>
          </a:xfrm>
        </p:spPr>
        <p:txBody>
          <a:bodyPr/>
          <a:lstStyle/>
          <a:p>
            <a:pPr algn="ctr"/>
            <a:r>
              <a:rPr lang="de-DE" dirty="0"/>
              <a:t>Slide </a:t>
            </a:r>
            <a:r>
              <a:rPr lang="de-DE" dirty="0" err="1"/>
              <a:t>Overview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9141-E967-D207-4932-903C5C49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D5134B-D1A0-48D1-AB9A-2AC6AA5FAE33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729A-FD29-0680-F515-B23F9B0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Marvin Krenge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B8D1EF-F939-0111-060C-D71AA9A9A03B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1066800" y="2840852"/>
            <a:ext cx="4977156" cy="2841121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Overview</a:t>
            </a:r>
            <a:endParaRPr lang="de-DE" dirty="0"/>
          </a:p>
          <a:p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Film Rental</a:t>
            </a:r>
          </a:p>
          <a:p>
            <a:r>
              <a:rPr lang="de-DE" dirty="0"/>
              <a:t>Most Revenue </a:t>
            </a:r>
            <a:r>
              <a:rPr lang="de-DE" dirty="0" err="1"/>
              <a:t>by</a:t>
            </a:r>
            <a:r>
              <a:rPr lang="de-DE" dirty="0"/>
              <a:t> Genre</a:t>
            </a:r>
          </a:p>
          <a:p>
            <a:r>
              <a:rPr lang="de-DE" dirty="0"/>
              <a:t>Most Revenue </a:t>
            </a:r>
            <a:r>
              <a:rPr lang="de-DE" dirty="0" err="1"/>
              <a:t>by</a:t>
            </a:r>
            <a:r>
              <a:rPr lang="de-DE" dirty="0"/>
              <a:t> Rating</a:t>
            </a:r>
          </a:p>
          <a:p>
            <a:r>
              <a:rPr lang="de-DE" dirty="0"/>
              <a:t>Most &amp; Least Revenue Movies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EBE2EA5E-B219-76A7-4084-6DEBC63DBC19}"/>
              </a:ext>
            </a:extLst>
          </p:cNvPr>
          <p:cNvSpPr txBox="1">
            <a:spLocks/>
          </p:cNvSpPr>
          <p:nvPr/>
        </p:nvSpPr>
        <p:spPr>
          <a:xfrm>
            <a:off x="6252840" y="2823098"/>
            <a:ext cx="4977156" cy="284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Most Customers </a:t>
            </a:r>
            <a:r>
              <a:rPr lang="de-DE" dirty="0" err="1"/>
              <a:t>by</a:t>
            </a:r>
            <a:r>
              <a:rPr lang="de-DE" dirty="0"/>
              <a:t> Country</a:t>
            </a:r>
          </a:p>
          <a:p>
            <a:r>
              <a:rPr lang="de-DE" dirty="0"/>
              <a:t>Revenue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Geographical</a:t>
            </a:r>
            <a:r>
              <a:rPr lang="de-DE" dirty="0"/>
              <a:t> </a:t>
            </a:r>
            <a:r>
              <a:rPr lang="de-DE" dirty="0" err="1"/>
              <a:t>Regions</a:t>
            </a:r>
            <a:endParaRPr lang="de-DE" dirty="0"/>
          </a:p>
          <a:p>
            <a:r>
              <a:rPr lang="de-DE" dirty="0"/>
              <a:t>Most &amp; Least Revenue Countries</a:t>
            </a:r>
          </a:p>
          <a:p>
            <a:r>
              <a:rPr lang="de-DE" dirty="0" err="1"/>
              <a:t>Loyalty</a:t>
            </a:r>
            <a:r>
              <a:rPr lang="de-DE" dirty="0"/>
              <a:t>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Top 5 Customer</a:t>
            </a:r>
          </a:p>
          <a:p>
            <a:r>
              <a:rPr lang="de-DE" dirty="0" err="1"/>
              <a:t>Recommendation</a:t>
            </a:r>
            <a:endParaRPr lang="de-DE" dirty="0"/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15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993" y="784191"/>
            <a:ext cx="6862011" cy="552848"/>
          </a:xfrm>
        </p:spPr>
        <p:txBody>
          <a:bodyPr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Overview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9141-E967-D207-4932-903C5C49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D5134B-D1A0-48D1-AB9A-2AC6AA5FAE33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729A-FD29-0680-F515-B23F9B0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Marvin Krenge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4</a:t>
            </a:fld>
            <a:endParaRPr lang="en-GB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B8D1EF-F939-0111-060C-D71AA9A9A03B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2382432" y="2956263"/>
            <a:ext cx="7427135" cy="2841121"/>
          </a:xfrm>
        </p:spPr>
        <p:txBody>
          <a:bodyPr/>
          <a:lstStyle/>
          <a:p>
            <a:r>
              <a:rPr lang="de-DE" dirty="0"/>
              <a:t>Movies: 1000</a:t>
            </a:r>
          </a:p>
          <a:p>
            <a:r>
              <a:rPr lang="de-DE" dirty="0"/>
              <a:t>Customers: 599</a:t>
            </a:r>
          </a:p>
          <a:p>
            <a:r>
              <a:rPr lang="de-DE" dirty="0"/>
              <a:t>Countries: 109</a:t>
            </a:r>
          </a:p>
          <a:p>
            <a:r>
              <a:rPr lang="de-DE" dirty="0"/>
              <a:t>Movie Language: English</a:t>
            </a:r>
          </a:p>
          <a:p>
            <a:r>
              <a:rPr lang="de-DE" dirty="0"/>
              <a:t>Release Year: 2006</a:t>
            </a:r>
          </a:p>
          <a:p>
            <a:r>
              <a:rPr lang="de-DE" dirty="0"/>
              <a:t>Store Location: Australia and Canada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17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993" y="784191"/>
            <a:ext cx="6862011" cy="552848"/>
          </a:xfrm>
        </p:spPr>
        <p:txBody>
          <a:bodyPr/>
          <a:lstStyle/>
          <a:p>
            <a:pPr algn="ctr"/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Film Rental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9141-E967-D207-4932-903C5C49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D5134B-D1A0-48D1-AB9A-2AC6AA5FAE33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729A-FD29-0680-F515-B23F9B0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Marvin Krenge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5</a:t>
            </a:fld>
            <a:endParaRPr lang="en-GB" noProof="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1B1CEFB-C5C5-267C-FA5E-8A95A8D27342}"/>
              </a:ext>
            </a:extLst>
          </p:cNvPr>
          <p:cNvGraphicFramePr>
            <a:graphicFrameLocks noGrp="1"/>
          </p:cNvGraphicFramePr>
          <p:nvPr>
            <p:ph sz="quarter" idx="53"/>
            <p:extLst>
              <p:ext uri="{D42A27DB-BD31-4B8C-83A1-F6EECF244321}">
                <p14:modId xmlns:p14="http://schemas.microsoft.com/office/powerpoint/2010/main" val="3824188529"/>
              </p:ext>
            </p:extLst>
          </p:nvPr>
        </p:nvGraphicFramePr>
        <p:xfrm>
          <a:off x="1066800" y="2378106"/>
          <a:ext cx="4344772" cy="1483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72386">
                  <a:extLst>
                    <a:ext uri="{9D8B030D-6E8A-4147-A177-3AD203B41FA5}">
                      <a16:colId xmlns:a16="http://schemas.microsoft.com/office/drawing/2014/main" val="1470208733"/>
                    </a:ext>
                  </a:extLst>
                </a:gridCol>
                <a:gridCol w="2172386">
                  <a:extLst>
                    <a:ext uri="{9D8B030D-6E8A-4147-A177-3AD203B41FA5}">
                      <a16:colId xmlns:a16="http://schemas.microsoft.com/office/drawing/2014/main" val="19846564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Rental Rate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7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Average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2,98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6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Maximum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78"/>
                  </a:ext>
                </a:extLst>
              </a:tr>
            </a:tbl>
          </a:graphicData>
        </a:graphic>
      </p:graphicFrame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D3ACBA68-07EA-07CA-9EDF-432233041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607362"/>
              </p:ext>
            </p:extLst>
          </p:nvPr>
        </p:nvGraphicFramePr>
        <p:xfrm>
          <a:off x="6780430" y="2378106"/>
          <a:ext cx="4344772" cy="1483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72386">
                  <a:extLst>
                    <a:ext uri="{9D8B030D-6E8A-4147-A177-3AD203B41FA5}">
                      <a16:colId xmlns:a16="http://schemas.microsoft.com/office/drawing/2014/main" val="1470208733"/>
                    </a:ext>
                  </a:extLst>
                </a:gridCol>
                <a:gridCol w="2172386">
                  <a:extLst>
                    <a:ext uri="{9D8B030D-6E8A-4147-A177-3AD203B41FA5}">
                      <a16:colId xmlns:a16="http://schemas.microsoft.com/office/drawing/2014/main" val="19846564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Rental Duration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7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Average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6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Maximum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78"/>
                  </a:ext>
                </a:extLst>
              </a:tr>
            </a:tbl>
          </a:graphicData>
        </a:graphic>
      </p:graphicFrame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97E3B7F6-5124-D4EC-19AC-FF318AA30B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109288"/>
              </p:ext>
            </p:extLst>
          </p:nvPr>
        </p:nvGraphicFramePr>
        <p:xfrm>
          <a:off x="6780430" y="4296817"/>
          <a:ext cx="4344772" cy="1483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72386">
                  <a:extLst>
                    <a:ext uri="{9D8B030D-6E8A-4147-A177-3AD203B41FA5}">
                      <a16:colId xmlns:a16="http://schemas.microsoft.com/office/drawing/2014/main" val="1470208733"/>
                    </a:ext>
                  </a:extLst>
                </a:gridCol>
                <a:gridCol w="2172386">
                  <a:extLst>
                    <a:ext uri="{9D8B030D-6E8A-4147-A177-3AD203B41FA5}">
                      <a16:colId xmlns:a16="http://schemas.microsoft.com/office/drawing/2014/main" val="19846564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Rental Rate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7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Average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19,98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6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Maximum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78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BE0EDDDA-4BD7-7727-B9A2-ECA1F48C1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270610"/>
              </p:ext>
            </p:extLst>
          </p:nvPr>
        </p:nvGraphicFramePr>
        <p:xfrm>
          <a:off x="1066798" y="4296842"/>
          <a:ext cx="4344772" cy="1483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72386">
                  <a:extLst>
                    <a:ext uri="{9D8B030D-6E8A-4147-A177-3AD203B41FA5}">
                      <a16:colId xmlns:a16="http://schemas.microsoft.com/office/drawing/2014/main" val="1470208733"/>
                    </a:ext>
                  </a:extLst>
                </a:gridCol>
                <a:gridCol w="2172386">
                  <a:extLst>
                    <a:ext uri="{9D8B030D-6E8A-4147-A177-3AD203B41FA5}">
                      <a16:colId xmlns:a16="http://schemas.microsoft.com/office/drawing/2014/main" val="19846564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Rental Rate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7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Average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115,27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6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Maximum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993" y="784191"/>
            <a:ext cx="6862011" cy="552848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Most Revenue </a:t>
            </a:r>
            <a:r>
              <a:rPr lang="de-DE" dirty="0" err="1"/>
              <a:t>by</a:t>
            </a:r>
            <a:r>
              <a:rPr lang="de-DE" dirty="0"/>
              <a:t> Genre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9141-E967-D207-4932-903C5C49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D5134B-D1A0-48D1-AB9A-2AC6AA5FAE33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729A-FD29-0680-F515-B23F9B0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Marvin Krenge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A660F2-FDD7-3477-AAF9-D3912CC28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" t="13981" r="3973" b="6990"/>
          <a:stretch/>
        </p:blipFill>
        <p:spPr>
          <a:xfrm>
            <a:off x="838200" y="2232983"/>
            <a:ext cx="9197267" cy="3176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E48372-DC6E-BC4D-C795-EAE73352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858" y="2232983"/>
            <a:ext cx="1371600" cy="5619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1332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993" y="784191"/>
            <a:ext cx="6862011" cy="552848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Most Revenue </a:t>
            </a:r>
            <a:r>
              <a:rPr lang="de-DE" dirty="0" err="1"/>
              <a:t>by</a:t>
            </a:r>
            <a:r>
              <a:rPr lang="de-DE" dirty="0"/>
              <a:t> Rating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9141-E967-D207-4932-903C5C49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D5134B-D1A0-48D1-AB9A-2AC6AA5FAE33}" type="datetime1">
              <a:rPr lang="en-GB" noProof="0" smtClean="0"/>
              <a:t>17/01/2024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729A-FD29-0680-F515-B23F9B0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Marvin Krenge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42FC8-9812-C948-A6AF-D33CA9B7D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88"/>
          <a:stretch/>
        </p:blipFill>
        <p:spPr>
          <a:xfrm>
            <a:off x="678398" y="2188882"/>
            <a:ext cx="6159703" cy="380959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A711B-348B-91DE-2938-284091B6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939" y="2198398"/>
            <a:ext cx="1362075" cy="561975"/>
          </a:xfrm>
          <a:prstGeom prst="rect">
            <a:avLst/>
          </a:prstGeom>
          <a:effectLst>
            <a:softEdge rad="31750"/>
          </a:effectLst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900CA15-B35C-C773-8C41-63805BC21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881594"/>
              </p:ext>
            </p:extLst>
          </p:nvPr>
        </p:nvGraphicFramePr>
        <p:xfrm>
          <a:off x="7693976" y="3288545"/>
          <a:ext cx="3092698" cy="201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546349">
                  <a:extLst>
                    <a:ext uri="{9D8B030D-6E8A-4147-A177-3AD203B41FA5}">
                      <a16:colId xmlns:a16="http://schemas.microsoft.com/office/drawing/2014/main" val="1470208733"/>
                    </a:ext>
                  </a:extLst>
                </a:gridCol>
                <a:gridCol w="1546349">
                  <a:extLst>
                    <a:ext uri="{9D8B030D-6E8A-4147-A177-3AD203B41FA5}">
                      <a16:colId xmlns:a16="http://schemas.microsoft.com/office/drawing/2014/main" val="1984656414"/>
                    </a:ext>
                  </a:extLst>
                </a:gridCol>
              </a:tblGrid>
              <a:tr h="2959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Revenue ($)</a:t>
                      </a:r>
                      <a:endParaRPr lang="en-GB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6425"/>
                  </a:ext>
                </a:extLst>
              </a:tr>
              <a:tr h="29598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PG-13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13856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67440"/>
                  </a:ext>
                </a:extLst>
              </a:tr>
              <a:tr h="29598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NC-17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12635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78"/>
                  </a:ext>
                </a:extLst>
              </a:tr>
              <a:tr h="29598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12237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95439"/>
                  </a:ext>
                </a:extLst>
              </a:tr>
              <a:tr h="29598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12073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08208"/>
                  </a:ext>
                </a:extLst>
              </a:tr>
              <a:tr h="29598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10512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9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92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88" y="828007"/>
            <a:ext cx="7943823" cy="552848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Most &amp; Least Revenue Movies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8</a:t>
            </a:fld>
            <a:endParaRPr lang="en-GB" noProof="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1B1CEFB-C5C5-267C-FA5E-8A95A8D27342}"/>
              </a:ext>
            </a:extLst>
          </p:cNvPr>
          <p:cNvGraphicFramePr>
            <a:graphicFrameLocks noGrp="1"/>
          </p:cNvGraphicFramePr>
          <p:nvPr>
            <p:ph sz="quarter" idx="53"/>
            <p:extLst>
              <p:ext uri="{D42A27DB-BD31-4B8C-83A1-F6EECF244321}">
                <p14:modId xmlns:p14="http://schemas.microsoft.com/office/powerpoint/2010/main" val="2844652285"/>
              </p:ext>
            </p:extLst>
          </p:nvPr>
        </p:nvGraphicFramePr>
        <p:xfrm>
          <a:off x="1066798" y="2089311"/>
          <a:ext cx="4344772" cy="40792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72386">
                  <a:extLst>
                    <a:ext uri="{9D8B030D-6E8A-4147-A177-3AD203B41FA5}">
                      <a16:colId xmlns:a16="http://schemas.microsoft.com/office/drawing/2014/main" val="1470208733"/>
                    </a:ext>
                  </a:extLst>
                </a:gridCol>
                <a:gridCol w="2172386">
                  <a:extLst>
                    <a:ext uri="{9D8B030D-6E8A-4147-A177-3AD203B41FA5}">
                      <a16:colId xmlns:a16="http://schemas.microsoft.com/office/drawing/2014/main" val="19846564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 10 Movies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7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Telegraph Voyage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215,75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Zorro Ark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199,72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6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Wife</a:t>
                      </a:r>
                      <a:r>
                        <a:rPr lang="de-DE" dirty="0"/>
                        <a:t> 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198,73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Innocent </a:t>
                      </a:r>
                      <a:r>
                        <a:rPr lang="de-DE" dirty="0" err="1"/>
                        <a:t>Usual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191,74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9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Hustler Party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190,78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Saturday Lambs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190,74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9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Titans </a:t>
                      </a:r>
                      <a:r>
                        <a:rPr lang="de-DE" dirty="0" err="1"/>
                        <a:t>Jerk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186,73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3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Harry Idaho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177,73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Torque 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169,76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9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Dogma Family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168,72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FC41E4E6-483A-C34F-3870-9186A1FF3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094769"/>
              </p:ext>
            </p:extLst>
          </p:nvPr>
        </p:nvGraphicFramePr>
        <p:xfrm>
          <a:off x="6798821" y="2076611"/>
          <a:ext cx="4344772" cy="40792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72386">
                  <a:extLst>
                    <a:ext uri="{9D8B030D-6E8A-4147-A177-3AD203B41FA5}">
                      <a16:colId xmlns:a16="http://schemas.microsoft.com/office/drawing/2014/main" val="1470208733"/>
                    </a:ext>
                  </a:extLst>
                </a:gridCol>
                <a:gridCol w="2172386">
                  <a:extLst>
                    <a:ext uri="{9D8B030D-6E8A-4147-A177-3AD203B41FA5}">
                      <a16:colId xmlns:a16="http://schemas.microsoft.com/office/drawing/2014/main" val="19846564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Bottom 10 Movies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7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Texas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5,94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Oklahoma </a:t>
                      </a:r>
                      <a:r>
                        <a:rPr lang="de-DE" dirty="0" err="1"/>
                        <a:t>Jumanji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5,94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6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Duffel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Apocalypse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5,94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Freedom Cleopatra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5,95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9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Young Language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6,93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Rebel</a:t>
                      </a:r>
                      <a:r>
                        <a:rPr lang="de-DE" dirty="0"/>
                        <a:t> Airport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6,93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9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Cruelty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Unforgiven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6,94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3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Treatment Jekyll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6,94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Lights </a:t>
                      </a:r>
                      <a:r>
                        <a:rPr lang="de-DE" dirty="0" err="1"/>
                        <a:t>Deer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7,93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9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Stallion</a:t>
                      </a:r>
                      <a:r>
                        <a:rPr lang="de-DE" dirty="0"/>
                        <a:t> Sundance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7,93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3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AFEC74-8CCF-2780-74CA-C4F62E5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88" y="828007"/>
            <a:ext cx="7943823" cy="552848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Most Customers </a:t>
            </a:r>
            <a:r>
              <a:rPr lang="de-DE" dirty="0" err="1"/>
              <a:t>by</a:t>
            </a:r>
            <a:r>
              <a:rPr lang="de-DE" dirty="0"/>
              <a:t> Country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18EC-114E-951F-C5F8-65A208D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9</a:t>
            </a:fld>
            <a:endParaRPr lang="en-GB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FF024-BDCB-DFCD-58C5-AA32A077B521}"/>
              </a:ext>
            </a:extLst>
          </p:cNvPr>
          <p:cNvPicPr>
            <a:picLocks noGrp="1" noChangeAspect="1"/>
          </p:cNvPicPr>
          <p:nvPr>
            <p:ph sz="quarter" idx="53"/>
          </p:nvPr>
        </p:nvPicPr>
        <p:blipFill>
          <a:blip r:embed="rId2"/>
          <a:stretch>
            <a:fillRect/>
          </a:stretch>
        </p:blipFill>
        <p:spPr>
          <a:xfrm>
            <a:off x="1295400" y="2159055"/>
            <a:ext cx="3443056" cy="3996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08DDDF2D-29C0-E157-A1E9-449EDDBDCB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286530"/>
              </p:ext>
            </p:extLst>
          </p:nvPr>
        </p:nvGraphicFramePr>
        <p:xfrm>
          <a:off x="6551828" y="2170549"/>
          <a:ext cx="4801972" cy="39853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00986">
                  <a:extLst>
                    <a:ext uri="{9D8B030D-6E8A-4147-A177-3AD203B41FA5}">
                      <a16:colId xmlns:a16="http://schemas.microsoft.com/office/drawing/2014/main" val="1470208733"/>
                    </a:ext>
                  </a:extLst>
                </a:gridCol>
                <a:gridCol w="2400986">
                  <a:extLst>
                    <a:ext uri="{9D8B030D-6E8A-4147-A177-3AD203B41FA5}">
                      <a16:colId xmlns:a16="http://schemas.microsoft.com/office/drawing/2014/main" val="1984656414"/>
                    </a:ext>
                  </a:extLst>
                </a:gridCol>
              </a:tblGrid>
              <a:tr h="398530"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60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6425"/>
                  </a:ext>
                </a:extLst>
              </a:tr>
              <a:tr h="39853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67440"/>
                  </a:ext>
                </a:extLst>
              </a:tr>
              <a:tr h="39853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78"/>
                  </a:ext>
                </a:extLst>
              </a:tr>
              <a:tr h="39853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95439"/>
                  </a:ext>
                </a:extLst>
              </a:tr>
              <a:tr h="39853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Mexico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08208"/>
                  </a:ext>
                </a:extLst>
              </a:tr>
              <a:tr h="39853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Russia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92571"/>
                  </a:ext>
                </a:extLst>
              </a:tr>
              <a:tr h="39853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Brazil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32565"/>
                  </a:ext>
                </a:extLst>
              </a:tr>
              <a:tr h="39853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Philippines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65952"/>
                  </a:ext>
                </a:extLst>
              </a:tr>
              <a:tr h="39853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Turkey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90944"/>
                  </a:ext>
                </a:extLst>
              </a:tr>
              <a:tr h="39853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Indonesia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270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5D30CD5-A1B9-94DC-A204-8BE0C2C7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80" y="2159055"/>
            <a:ext cx="1314450" cy="5334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7573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604_TF33968143" id="{8DC784E7-05DF-45BD-84D8-E1E66AEC0D7A}" vid="{ACDD0EDF-4589-4FB8-B084-B2A7E0159C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{7DEA2201-F1E4-47B2-AA23-862D0FF14F2D}tf33968143_win32</Template>
  <TotalTime>0</TotalTime>
  <Words>485</Words>
  <Application>Microsoft Office PowerPoint</Application>
  <PresentationFormat>Widescreen</PresentationFormat>
  <Paragraphs>203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Calibri</vt:lpstr>
      <vt:lpstr>Franklin Gothic Book</vt:lpstr>
      <vt:lpstr>Wingdings</vt:lpstr>
      <vt:lpstr>Office Theme</vt:lpstr>
      <vt:lpstr>Rockbuster Stealth</vt:lpstr>
      <vt:lpstr>Background &amp; Objectives</vt:lpstr>
      <vt:lpstr>Slide Overview</vt:lpstr>
      <vt:lpstr>Data Overview</vt:lpstr>
      <vt:lpstr>Statistics of Film Rental</vt:lpstr>
      <vt:lpstr>Most Revenue by Genre</vt:lpstr>
      <vt:lpstr>Most Revenue by Rating</vt:lpstr>
      <vt:lpstr>Most &amp; Least Revenue Movies</vt:lpstr>
      <vt:lpstr>Most Customers by Country</vt:lpstr>
      <vt:lpstr>Revenue by Geographical Regions</vt:lpstr>
      <vt:lpstr>Most &amp; Least Revenue Countries</vt:lpstr>
      <vt:lpstr>Loyalty Reward for Top 5 Customer</vt:lpstr>
      <vt:lpstr>Recommendation</vt:lpstr>
      <vt:lpstr>Thank you!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Marvin Krenge</dc:creator>
  <cp:lastModifiedBy>Marvin Krenge</cp:lastModifiedBy>
  <cp:revision>3</cp:revision>
  <dcterms:created xsi:type="dcterms:W3CDTF">2024-01-16T10:52:41Z</dcterms:created>
  <dcterms:modified xsi:type="dcterms:W3CDTF">2024-01-17T12:16:35Z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