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44" r:id="rId6"/>
    <p:sldId id="345" r:id="rId7"/>
    <p:sldId id="346" r:id="rId8"/>
    <p:sldId id="347" r:id="rId9"/>
    <p:sldId id="348" r:id="rId10"/>
    <p:sldId id="349" r:id="rId11"/>
    <p:sldId id="354" r:id="rId12"/>
    <p:sldId id="350" r:id="rId13"/>
    <p:sldId id="372" r:id="rId14"/>
    <p:sldId id="351" r:id="rId15"/>
    <p:sldId id="352" r:id="rId16"/>
    <p:sldId id="353" r:id="rId17"/>
    <p:sldId id="355" r:id="rId18"/>
    <p:sldId id="356" r:id="rId19"/>
    <p:sldId id="367" r:id="rId20"/>
    <p:sldId id="358" r:id="rId21"/>
    <p:sldId id="363" r:id="rId22"/>
    <p:sldId id="364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2F3"/>
    <a:srgbClr val="FFFFFF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66" d="100"/>
          <a:sy n="66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 小组展示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162975" y="5069711"/>
            <a:ext cx="4404447" cy="539132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400" dirty="0"/>
              <a:t>小组</a:t>
            </a:r>
            <a:r>
              <a:rPr lang="zh-CN" altLang="en-US" sz="1400" dirty="0" smtClean="0"/>
              <a:t>成员：侯政通、刘亚兰、赵胜龙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原抽奖函数</a:t>
            </a:r>
            <a:endParaRPr lang="en-US" altLang="zh-CN" b="1" dirty="0"/>
          </a:p>
        </p:txBody>
      </p:sp>
      <p:pic>
        <p:nvPicPr>
          <p:cNvPr id="7" name="图片 6" descr="PQNEC@ZSBM6O)@DXK6R9UT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5495" y="2287270"/>
            <a:ext cx="4352553" cy="396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7675" y="191897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买卡包抽卡</a:t>
            </a:r>
            <a:endParaRPr lang="zh-CN" altLang="en-US"/>
          </a:p>
        </p:txBody>
      </p:sp>
      <p:pic>
        <p:nvPicPr>
          <p:cNvPr id="8" name="图片 7" descr="EN(Q7EFX%5~V32L0GFQW5`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" y="2592705"/>
            <a:ext cx="4010488" cy="151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05834" y="222453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计算月充值总额</a:t>
            </a:r>
            <a:endParaRPr lang="zh-CN" altLang="en-US" dirty="0"/>
          </a:p>
        </p:txBody>
      </p:sp>
      <p:pic>
        <p:nvPicPr>
          <p:cNvPr id="14" name="图片 13" descr="T93{R5GX5KAYIC9CI56O[{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4737735"/>
            <a:ext cx="3003191" cy="1584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05834" y="4368298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/>
              <a:t>抽奖函数主要逻辑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原抽奖函数测试</a:t>
            </a:r>
            <a:endParaRPr lang="en-US" altLang="zh-CN" b="1" dirty="0"/>
          </a:p>
        </p:txBody>
      </p:sp>
      <p:pic>
        <p:nvPicPr>
          <p:cNvPr id="9" name="图片 1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949" y="2262191"/>
            <a:ext cx="4019866" cy="4869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1247816" y="2321250"/>
            <a:ext cx="22332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b="0" dirty="0" smtClean="0">
                <a:latin typeface="+mn-ea"/>
                <a:cs typeface="+mn-ea"/>
              </a:rPr>
              <a:t>调用</a:t>
            </a:r>
            <a:r>
              <a:rPr lang="zh-CN" altLang="en-US" dirty="0">
                <a:latin typeface="+mn-ea"/>
                <a:cs typeface="+mn-ea"/>
              </a:rPr>
              <a:t>抽奖函数</a:t>
            </a:r>
            <a:r>
              <a:rPr lang="zh-CN" b="0" dirty="0" smtClean="0">
                <a:latin typeface="+mn-ea"/>
                <a:cs typeface="+mn-ea"/>
              </a:rPr>
              <a:t>800</a:t>
            </a:r>
            <a:r>
              <a:rPr lang="zh-CN" b="0" dirty="0">
                <a:latin typeface="+mn-ea"/>
                <a:cs typeface="+mn-ea"/>
              </a:rPr>
              <a:t>遍</a:t>
            </a:r>
            <a:endParaRPr lang="zh-CN" altLang="en-US" dirty="0">
              <a:latin typeface="+mn-ea"/>
              <a:cs typeface="+mn-ea"/>
            </a:endParaRPr>
          </a:p>
        </p:txBody>
      </p:sp>
      <p:pic>
        <p:nvPicPr>
          <p:cNvPr id="12" name="图片 18" descr="IMG_256"/>
          <p:cNvPicPr>
            <a:picLocks noChangeAspect="1"/>
          </p:cNvPicPr>
          <p:nvPr/>
        </p:nvPicPr>
        <p:blipFill rotWithShape="1">
          <a:blip r:embed="rId2"/>
          <a:srcRect l="-358" t="75207" r="31634" b="-5537"/>
          <a:stretch>
            <a:fillRect/>
          </a:stretch>
        </p:blipFill>
        <p:spPr>
          <a:xfrm>
            <a:off x="3932878" y="3400768"/>
            <a:ext cx="4176006" cy="36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06183" y="3392805"/>
            <a:ext cx="231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修改全局变量参数值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2005" y="4526280"/>
            <a:ext cx="312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将月充值总额作为字段保存</a:t>
            </a:r>
            <a:endParaRPr lang="zh-CN" altLang="en-US"/>
          </a:p>
        </p:txBody>
      </p:sp>
      <p:pic>
        <p:nvPicPr>
          <p:cNvPr id="16" name="图片 25" descr="IMG_256"/>
          <p:cNvPicPr>
            <a:picLocks noChangeAspect="1"/>
          </p:cNvPicPr>
          <p:nvPr/>
        </p:nvPicPr>
        <p:blipFill rotWithShape="1">
          <a:blip r:embed="rId3"/>
          <a:srcRect l="34" t="87567" r="68911" b="4343"/>
          <a:stretch>
            <a:fillRect/>
          </a:stretch>
        </p:blipFill>
        <p:spPr>
          <a:xfrm>
            <a:off x="4069073" y="4452032"/>
            <a:ext cx="3903617" cy="516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1" name="图片 2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2362032"/>
            <a:ext cx="7981432" cy="30025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4437380" y="4838065"/>
            <a:ext cx="3225165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优化抽奖函数核心逻辑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" name="图片 33" descr="IMG_256"/>
          <p:cNvPicPr>
            <a:picLocks noChangeAspect="1"/>
          </p:cNvPicPr>
          <p:nvPr/>
        </p:nvPicPr>
        <p:blipFill rotWithShape="1">
          <a:blip r:embed="rId1"/>
          <a:srcRect l="-171" t="87207" r="69013" b="4261"/>
          <a:stretch>
            <a:fillRect/>
          </a:stretch>
        </p:blipFill>
        <p:spPr>
          <a:xfrm>
            <a:off x="2824110" y="4885737"/>
            <a:ext cx="3713194" cy="5168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3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65" y="2494915"/>
            <a:ext cx="7748270" cy="1736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抽奖函数优化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再优化抽奖函数（更改表结构）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3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6461" y="2604328"/>
            <a:ext cx="3870325" cy="177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5577840" y="1951990"/>
            <a:ext cx="2895600" cy="428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63927" y="1981722"/>
            <a:ext cx="27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增加一个记录稀有度的表</a:t>
            </a:r>
            <a:endParaRPr lang="zh-CN" altLang="en-US" dirty="0"/>
          </a:p>
        </p:txBody>
      </p:sp>
      <p:pic>
        <p:nvPicPr>
          <p:cNvPr id="11" name="图片 36" descr="IMG_256"/>
          <p:cNvPicPr>
            <a:picLocks noChangeAspect="1"/>
          </p:cNvPicPr>
          <p:nvPr/>
        </p:nvPicPr>
        <p:blipFill rotWithShape="1">
          <a:blip r:embed="rId2"/>
          <a:srcRect l="-49" t="87589" r="69519" b="5009"/>
          <a:stretch>
            <a:fillRect/>
          </a:stretch>
        </p:blipFill>
        <p:spPr>
          <a:xfrm>
            <a:off x="2381243" y="5045043"/>
            <a:ext cx="4381766" cy="54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(CU8LAYF0H]926$EO~D88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" y="2537460"/>
            <a:ext cx="4846660" cy="190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原函数逻辑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43355" y="236029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日胜率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53075" y="1991995"/>
            <a:ext cx="217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近一个月日胜率</a:t>
            </a:r>
            <a:endParaRPr lang="zh-CN" altLang="en-US"/>
          </a:p>
        </p:txBody>
      </p:sp>
      <p:pic>
        <p:nvPicPr>
          <p:cNvPr id="6" name="图片 5" descr="%]8V@IJ@H7U4X~TAHAD43B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" y="2728595"/>
            <a:ext cx="3907805" cy="2952000"/>
          </a:xfrm>
          <a:prstGeom prst="rect">
            <a:avLst/>
          </a:prstGeom>
        </p:spPr>
      </p:pic>
      <p:pic>
        <p:nvPicPr>
          <p:cNvPr id="7" name="图片 6" descr="{3V572SQ`4IO)KD[7NX}[5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55" y="2505075"/>
            <a:ext cx="4861598" cy="370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7" name="图片 6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639445" y="2326005"/>
            <a:ext cx="7503795" cy="262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C8K8@6PNE91`6F%7IDEVPPC"/>
          <p:cNvPicPr/>
          <p:nvPr/>
        </p:nvPicPr>
        <p:blipFill rotWithShape="1">
          <a:blip r:embed="rId2"/>
          <a:srcRect l="-269" t="92491" r="47663" b="3329"/>
          <a:stretch>
            <a:fillRect/>
          </a:stretch>
        </p:blipFill>
        <p:spPr>
          <a:xfrm>
            <a:off x="1649095" y="5608955"/>
            <a:ext cx="5193030" cy="5156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83798" y="2102845"/>
            <a:ext cx="175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查询胜率</a:t>
            </a:r>
            <a:r>
              <a:rPr lang="en-US" altLang="zh-CN" dirty="0" smtClean="0"/>
              <a:t>500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507105" y="5101590"/>
            <a:ext cx="275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没索引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8395" y="1807210"/>
            <a:ext cx="283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加了临时表，每次插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条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b="1"/>
              <a:t>Explain</a:t>
            </a:r>
            <a:endParaRPr lang="en-US" altLang="zh-CN" b="1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胜率浏览</a:t>
            </a:r>
            <a:endParaRPr lang="zh-CN" altLang="en-US"/>
          </a:p>
        </p:txBody>
      </p:sp>
      <p:pic>
        <p:nvPicPr>
          <p:cNvPr id="5" name="图片 4" descr="@LK}XJ63[IQ`ZKN@}6(Y~L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2259965"/>
            <a:ext cx="5272848" cy="2628000"/>
          </a:xfrm>
          <a:prstGeom prst="rect">
            <a:avLst/>
          </a:prstGeom>
        </p:spPr>
      </p:pic>
      <p:pic>
        <p:nvPicPr>
          <p:cNvPr id="12" name="图片 11" descr="IMG_256"/>
          <p:cNvPicPr/>
          <p:nvPr/>
        </p:nvPicPr>
        <p:blipFill rotWithShape="1">
          <a:blip r:embed="rId2"/>
          <a:srcRect t="91914" r="46401" b="3579"/>
          <a:stretch>
            <a:fillRect/>
          </a:stretch>
        </p:blipFill>
        <p:spPr>
          <a:xfrm>
            <a:off x="1826260" y="5492750"/>
            <a:ext cx="5113020" cy="512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00723" y="5124182"/>
            <a:ext cx="175935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/>
              <a:t>有索引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胜率浏览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修改表结构（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9" name="图片 8" descr="IMG_256"/>
          <p:cNvPicPr/>
          <p:nvPr/>
        </p:nvPicPr>
        <p:blipFill>
          <a:blip r:embed="rId1"/>
          <a:stretch>
            <a:fillRect/>
          </a:stretch>
        </p:blipFill>
        <p:spPr>
          <a:xfrm>
            <a:off x="1819903" y="2245789"/>
            <a:ext cx="5247019" cy="27838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 descr="IMG_256"/>
          <p:cNvPicPr/>
          <p:nvPr/>
        </p:nvPicPr>
        <p:blipFill rotWithShape="1">
          <a:blip r:embed="rId2"/>
          <a:srcRect t="92163" r="47844" b="3818"/>
          <a:stretch>
            <a:fillRect/>
          </a:stretch>
        </p:blipFill>
        <p:spPr>
          <a:xfrm>
            <a:off x="703139" y="5433992"/>
            <a:ext cx="3708000" cy="4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41121" y="59985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多值插入一次</a:t>
            </a:r>
            <a:r>
              <a:rPr lang="en-US" altLang="zh-CN"/>
              <a:t>10</a:t>
            </a:r>
            <a:r>
              <a:rPr lang="zh-CN" altLang="zh-CN"/>
              <a:t>条</a:t>
            </a:r>
            <a:endParaRPr lang="zh-CN" altLang="en-US" dirty="0"/>
          </a:p>
        </p:txBody>
      </p:sp>
      <p:pic>
        <p:nvPicPr>
          <p:cNvPr id="7" name="图片 6" descr="IMG_256"/>
          <p:cNvPicPr/>
          <p:nvPr/>
        </p:nvPicPr>
        <p:blipFill rotWithShape="1">
          <a:blip r:embed="rId3"/>
          <a:srcRect t="88775" r="43626" b="5174"/>
          <a:stretch>
            <a:fillRect/>
          </a:stretch>
        </p:blipFill>
        <p:spPr>
          <a:xfrm>
            <a:off x="5003511" y="5433992"/>
            <a:ext cx="3568716" cy="43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243965" y="6000115"/>
            <a:ext cx="2625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 do</a:t>
            </a:r>
            <a:r>
              <a:rPr lang="zh-CN" altLang="en-US"/>
              <a:t>一次插一条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6106" y="30013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多值插入一次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endParaRPr lang="zh-CN" altLang="en-US" dirty="0"/>
          </a:p>
        </p:txBody>
      </p:sp>
      <p:pic>
        <p:nvPicPr>
          <p:cNvPr id="8" name="图片 7" descr="L7D@E4IKK_}}W]]PYJ8[0}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53" y="1871402"/>
            <a:ext cx="808926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37436" y="2112442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029934" y="25201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337436" y="3032415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029934" y="3440080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337436" y="3952388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029934" y="436005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789499" y="2157410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匹配函数优化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789499" y="3106309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抽奖函数优化</a:t>
            </a:r>
            <a:endParaRPr lang="zh-CN" altLang="en-US" sz="20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789499" y="4025998"/>
            <a:ext cx="35187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查询历史纪录优化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256106" y="3001392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多值插入一次</a:t>
            </a:r>
            <a:r>
              <a:rPr lang="en-US" altLang="zh-CN" dirty="0"/>
              <a:t>10</a:t>
            </a:r>
            <a:r>
              <a:rPr lang="zh-CN" altLang="zh-CN" dirty="0"/>
              <a:t>条</a:t>
            </a:r>
            <a:endParaRPr lang="zh-CN" altLang="en-US" dirty="0"/>
          </a:p>
        </p:txBody>
      </p:sp>
      <p:pic>
        <p:nvPicPr>
          <p:cNvPr id="6" name="图片 5" descr="M4CEYTG9U9IB4)(2~_YW%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24" y="1685678"/>
            <a:ext cx="8065770" cy="4373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4647" y="6058923"/>
            <a:ext cx="851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可以生成随机数据并进行预览，之后自动插入到数据库中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谢谢！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</a:t>
            </a:r>
            <a:r>
              <a:rPr lang="zh-CN" altLang="en-US" dirty="0" smtClean="0"/>
              <a:t>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原函数</a:t>
            </a:r>
            <a:endParaRPr lang="zh-CN" altLang="en-US" b="1" dirty="0" smtClean="0"/>
          </a:p>
        </p:txBody>
      </p:sp>
      <p:pic>
        <p:nvPicPr>
          <p:cNvPr id="5" name="图片 4" descr="C`}UE05E7CU0}B6KUU``TQ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2513330"/>
            <a:ext cx="3975724" cy="2196000"/>
          </a:xfrm>
          <a:prstGeom prst="rect">
            <a:avLst/>
          </a:prstGeom>
        </p:spPr>
      </p:pic>
      <p:pic>
        <p:nvPicPr>
          <p:cNvPr id="6" name="图片 5" descr="34JJ7S]OZ`%EIQEZS]LETT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2449830"/>
            <a:ext cx="4803618" cy="828000"/>
          </a:xfrm>
          <a:prstGeom prst="rect">
            <a:avLst/>
          </a:prstGeom>
        </p:spPr>
      </p:pic>
      <p:pic>
        <p:nvPicPr>
          <p:cNvPr id="7" name="图片 6" descr="EV~6TDD@1Y9C~QJT~QHUEV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3668395"/>
            <a:ext cx="4796677" cy="244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4400" y="3300095"/>
            <a:ext cx="2443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Calibri" panose="020F0502020204030204" pitchFamily="34" charset="0"/>
                <a:cs typeface="Calibri" panose="020F0502020204030204" pitchFamily="34" charset="0"/>
              </a:rPr>
              <a:t>match_game()</a:t>
            </a:r>
            <a:endParaRPr lang="en-US" altLang="zh-CN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70877" y="1685678"/>
            <a:ext cx="8372163" cy="4921498"/>
          </a:xfrm>
        </p:spPr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76" b="-210"/>
          <a:stretch>
            <a:fillRect/>
          </a:stretch>
        </p:blipFill>
        <p:spPr>
          <a:xfrm>
            <a:off x="298375" y="2764690"/>
            <a:ext cx="3734102" cy="228123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 r="44514"/>
          <a:stretch>
            <a:fillRect/>
          </a:stretch>
        </p:blipFill>
        <p:spPr>
          <a:xfrm>
            <a:off x="4271645" y="2477770"/>
            <a:ext cx="4594860" cy="30518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314440" y="4982210"/>
            <a:ext cx="2529205" cy="309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1" dirty="0" smtClean="0"/>
              <a:t>Explain</a:t>
            </a:r>
            <a:endParaRPr lang="en-US" altLang="zh-CN" dirty="0"/>
          </a:p>
          <a:p>
            <a:pPr lvl="1"/>
            <a:r>
              <a:rPr lang="en-US" altLang="zh-CN" dirty="0" smtClean="0"/>
              <a:t>Wait_queue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599" y="3222273"/>
            <a:ext cx="3700048" cy="33849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4" y="2456059"/>
            <a:ext cx="7835623" cy="7662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91588"/>
          <a:stretch>
            <a:fillRect/>
          </a:stretch>
        </p:blipFill>
        <p:spPr>
          <a:xfrm>
            <a:off x="494024" y="4027131"/>
            <a:ext cx="3993868" cy="3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7" t="89543"/>
          <a:stretch>
            <a:fillRect/>
          </a:stretch>
        </p:blipFill>
        <p:spPr>
          <a:xfrm>
            <a:off x="494024" y="4635739"/>
            <a:ext cx="3979742" cy="46869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9054" y="3483259"/>
            <a:ext cx="249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Waiting_queue</a:t>
            </a:r>
            <a:r>
              <a:rPr lang="zh-CN" altLang="en-US" dirty="0"/>
              <a:t>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02C_~S3YGB8X{H4JOEG9$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2206625"/>
            <a:ext cx="4732667" cy="28080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230505" y="3636645"/>
            <a:ext cx="2691130" cy="6559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8" y="5230076"/>
            <a:ext cx="4208120" cy="383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57" y="1921778"/>
            <a:ext cx="4019530" cy="4285599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846506" y="3044142"/>
            <a:ext cx="3348369" cy="960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8" y="5967113"/>
            <a:ext cx="4208120" cy="392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优化</a:t>
            </a:r>
            <a:r>
              <a:rPr lang="en-US" altLang="zh-CN" b="1" dirty="0" smtClean="0"/>
              <a:t>match_queue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playing_list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memory table   	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改成用</a:t>
            </a:r>
            <a:r>
              <a:rPr lang="en-US" altLang="zh-CN" dirty="0" smtClean="0"/>
              <a:t>insert into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7486" y="5356746"/>
            <a:ext cx="3790797" cy="324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04790" y="4545330"/>
            <a:ext cx="3014345" cy="595630"/>
            <a:chOff x="9113" y="6815"/>
            <a:chExt cx="4747" cy="938"/>
          </a:xfrm>
        </p:grpSpPr>
        <p:sp>
          <p:nvSpPr>
            <p:cNvPr id="4" name="左箭头 3"/>
            <p:cNvSpPr/>
            <p:nvPr/>
          </p:nvSpPr>
          <p:spPr>
            <a:xfrm>
              <a:off x="9113" y="7281"/>
              <a:ext cx="4648" cy="472"/>
            </a:xfrm>
            <a:prstGeom prst="leftArrow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598" y="6815"/>
              <a:ext cx="42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单数行同时匹配下一行</a:t>
              </a:r>
              <a:endParaRPr lang="zh-CN" altLang="en-US"/>
            </a:p>
          </p:txBody>
        </p:sp>
      </p:grpSp>
      <p:pic>
        <p:nvPicPr>
          <p:cNvPr id="8" name="图片 7" descr="0IVHJA5_RM$0}3@6[)YGS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" y="2538095"/>
            <a:ext cx="4047932" cy="36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更改系统全局变量和参数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Innodb_flush_log_at_trx_commit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Sync_binlog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208" y="4557929"/>
            <a:ext cx="5620832" cy="576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48" y="2955771"/>
            <a:ext cx="6352544" cy="13260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匹配函数优化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调优系统全局变量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参数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Innodb_flush_log_at_trx_commit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0--</a:t>
            </a:r>
            <a:r>
              <a:rPr lang="zh-CN" altLang="zh-CN" sz="1400" dirty="0">
                <a:latin typeface="+mn-ea"/>
                <a:cs typeface="+mn-ea"/>
              </a:rPr>
              <a:t>log buffer将每秒一次地写入log file中，并且log file的flush(刷到磁盘)操作同时进行</a:t>
            </a:r>
            <a:endParaRPr lang="zh-CN" altLang="zh-CN" sz="1400" dirty="0">
              <a:latin typeface="+mn-ea"/>
              <a:cs typeface="+mn-ea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1--</a:t>
            </a:r>
            <a:r>
              <a:rPr lang="zh-CN" altLang="zh-CN" sz="1400" dirty="0">
                <a:latin typeface="+mn-ea"/>
                <a:cs typeface="+mn-ea"/>
              </a:rPr>
              <a:t>每次事务提交时MySQL都会把log buffer的数据写入log file，并且flush(刷到磁盘)中去</a:t>
            </a:r>
            <a:endParaRPr lang="zh-CN" altLang="zh-CN" sz="1400" dirty="0">
              <a:latin typeface="+mn-ea"/>
              <a:cs typeface="+mn-ea"/>
            </a:endParaRP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2--</a:t>
            </a:r>
            <a:r>
              <a:rPr lang="zh-CN" altLang="zh-CN" sz="1400" dirty="0">
                <a:latin typeface="+mn-ea"/>
                <a:cs typeface="+mn-ea"/>
              </a:rPr>
              <a:t>每次事务提交时MySQL都会把log buffer的数据写入log file，但是flush(刷到磁盘)操作每秒才执行一次</a:t>
            </a:r>
            <a:endParaRPr lang="zh-CN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Sync_binlog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latin typeface="+mn-ea"/>
                <a:cs typeface="+mn-ea"/>
              </a:rPr>
              <a:t>当sync_binlog =N (N&gt;0) ，MySQL 在每写N次二进制日志binary log时，会使用fdatasync()函数将它的写二进制日志binary log同步到磁盘中去。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0</TotalTime>
  <Words>921</Words>
  <Application>WPS 演示</Application>
  <PresentationFormat>全屏显示(4:3)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楷体</vt:lpstr>
      <vt:lpstr>等线</vt:lpstr>
      <vt:lpstr>Arial Unicode MS</vt:lpstr>
      <vt:lpstr>等线 Light</vt:lpstr>
      <vt:lpstr>2016-VI主题</vt:lpstr>
      <vt:lpstr>活动三 小组展示</vt:lpstr>
      <vt:lpstr>目录 Contents</vt:lpstr>
      <vt:lpstr>匹配函数优化</vt:lpstr>
      <vt:lpstr>匹配函数优化</vt:lpstr>
      <vt:lpstr>匹配函数优化</vt:lpstr>
      <vt:lpstr>匹配函数优化</vt:lpstr>
      <vt:lpstr>匹配函数优化</vt:lpstr>
      <vt:lpstr>匹配函数优化</vt:lpstr>
      <vt:lpstr>匹配函数优化</vt:lpstr>
      <vt:lpstr>抽奖函数优化</vt:lpstr>
      <vt:lpstr>抽奖函数优化</vt:lpstr>
      <vt:lpstr>抽奖函数优化</vt:lpstr>
      <vt:lpstr>抽奖函数优化</vt:lpstr>
      <vt:lpstr>抽奖函数优化</vt:lpstr>
      <vt:lpstr>胜率浏览</vt:lpstr>
      <vt:lpstr>胜率浏览</vt:lpstr>
      <vt:lpstr>胜率浏览</vt:lpstr>
      <vt:lpstr>胜率浏览</vt:lpstr>
      <vt:lpstr>第三方工具</vt:lpstr>
      <vt:lpstr>第三方工具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qq</cp:lastModifiedBy>
  <cp:revision>133</cp:revision>
  <dcterms:created xsi:type="dcterms:W3CDTF">2016-01-21T16:32:00Z</dcterms:created>
  <dcterms:modified xsi:type="dcterms:W3CDTF">2019-06-06T09:33:05Z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