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4" r:id="rId13"/>
    <p:sldId id="351" r:id="rId14"/>
    <p:sldId id="352" r:id="rId15"/>
    <p:sldId id="353" r:id="rId16"/>
    <p:sldId id="355" r:id="rId17"/>
    <p:sldId id="356" r:id="rId18"/>
    <p:sldId id="357" r:id="rId19"/>
    <p:sldId id="358" r:id="rId20"/>
    <p:sldId id="25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2F3"/>
    <a:srgbClr val="FFFFFF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66" d="100"/>
          <a:sy n="66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 小组展示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62975" y="5069711"/>
            <a:ext cx="4404447" cy="539132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1400" dirty="0"/>
              <a:t>小组</a:t>
            </a:r>
            <a:r>
              <a:rPr lang="zh-CN" altLang="en-US" sz="1400" dirty="0" smtClean="0"/>
              <a:t>成员：侯政通、刘亚兰、赵胜龙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调优系统全局变量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Innodb_flush_log_at_trx_commit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3"/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每次事务提交时，</a:t>
            </a:r>
            <a:r>
              <a:rPr lang="zh-CN" altLang="zh-CN" sz="1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根本不会去刷日志缓冲区</a:t>
            </a:r>
            <a:r>
              <a:rPr lang="zh-CN" altLang="zh-CN" sz="1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/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3"/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每次事务提交时MySQL都</a:t>
            </a:r>
            <a:r>
              <a:rPr lang="zh-CN" altLang="zh-CN" sz="1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会把log buffer的数据写入到OS cache的log file，并且flush(刷到磁盘)Log Files中</a:t>
            </a:r>
            <a:r>
              <a:rPr lang="zh-CN" altLang="zh-CN" sz="1800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去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3"/>
            <a:r>
              <a:rPr lang="zh-CN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MySQL会每秒执行一次 flush(刷到磁盘)操作</a:t>
            </a:r>
            <a:r>
              <a:rPr lang="zh-CN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Sync_binlog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当sync_binlog =N (N&gt;0) ，MySQL 在每写 N次 二进制日志binary log时，会使用fdatasync()函数将它的写二进制日志binary log同步到磁盘中去。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12" name="图片 18" descr="IMG_256"/>
          <p:cNvPicPr>
            <a:picLocks noChangeAspect="1"/>
          </p:cNvPicPr>
          <p:nvPr/>
        </p:nvPicPr>
        <p:blipFill rotWithShape="1">
          <a:blip r:embed="rId1"/>
          <a:srcRect l="-358" t="75207" r="31634" b="-5537"/>
          <a:stretch>
            <a:fillRect/>
          </a:stretch>
        </p:blipFill>
        <p:spPr>
          <a:xfrm>
            <a:off x="1608881" y="6364948"/>
            <a:ext cx="5619698" cy="48445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1" name="图片 2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24" y="2362032"/>
            <a:ext cx="7981432" cy="300255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1921397" y="4838218"/>
            <a:ext cx="5741044" cy="2893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优化抽奖函数核心逻辑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" name="图片 33" descr="IMG_256"/>
          <p:cNvPicPr>
            <a:picLocks noChangeAspect="1"/>
          </p:cNvPicPr>
          <p:nvPr/>
        </p:nvPicPr>
        <p:blipFill rotWithShape="1">
          <a:blip r:embed="rId1"/>
          <a:srcRect l="-171" t="87207" r="69013" b="4261"/>
          <a:stretch>
            <a:fillRect/>
          </a:stretch>
        </p:blipFill>
        <p:spPr>
          <a:xfrm>
            <a:off x="4397640" y="5185457"/>
            <a:ext cx="3713194" cy="516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25" descr="IMG_256"/>
          <p:cNvPicPr>
            <a:picLocks noChangeAspect="1"/>
          </p:cNvPicPr>
          <p:nvPr/>
        </p:nvPicPr>
        <p:blipFill rotWithShape="1">
          <a:blip r:embed="rId2"/>
          <a:srcRect l="34" t="87567" r="68911" b="4343"/>
          <a:stretch>
            <a:fillRect/>
          </a:stretch>
        </p:blipFill>
        <p:spPr>
          <a:xfrm>
            <a:off x="494023" y="5185457"/>
            <a:ext cx="3903617" cy="516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3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2467610"/>
            <a:ext cx="7748270" cy="2343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再优化抽奖函数（更改表结构）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3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6926" y="2604328"/>
            <a:ext cx="3870325" cy="177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2269490"/>
            <a:ext cx="3956685" cy="23831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577118" y="1861758"/>
            <a:ext cx="2895550" cy="6053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63927" y="1981722"/>
            <a:ext cx="27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增加一个记录稀有度的表</a:t>
            </a:r>
            <a:endParaRPr lang="zh-CN" altLang="en-US" dirty="0"/>
          </a:p>
        </p:txBody>
      </p:sp>
      <p:pic>
        <p:nvPicPr>
          <p:cNvPr id="11" name="图片 36" descr="IMG_256"/>
          <p:cNvPicPr>
            <a:picLocks noChangeAspect="1"/>
          </p:cNvPicPr>
          <p:nvPr/>
        </p:nvPicPr>
        <p:blipFill rotWithShape="1">
          <a:blip r:embed="rId3"/>
          <a:srcRect l="-49" t="87589" r="69519" b="5009"/>
          <a:stretch>
            <a:fillRect/>
          </a:stretch>
        </p:blipFill>
        <p:spPr>
          <a:xfrm>
            <a:off x="494023" y="4909153"/>
            <a:ext cx="4738888" cy="58401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原函数逻辑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24" y="2094596"/>
            <a:ext cx="3925739" cy="2789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4961134"/>
            <a:ext cx="3186725" cy="17832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10" y="2094596"/>
            <a:ext cx="4770533" cy="4381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494024" y="2226670"/>
            <a:ext cx="7504082" cy="2507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 descr="C8K8@6PNE91`6F%7IDEVPPC"/>
          <p:cNvPicPr/>
          <p:nvPr/>
        </p:nvPicPr>
        <p:blipFill rotWithShape="1">
          <a:blip r:embed="rId2"/>
          <a:srcRect l="-269" t="92491" r="47663" b="3329"/>
          <a:stretch>
            <a:fillRect/>
          </a:stretch>
        </p:blipFill>
        <p:spPr>
          <a:xfrm>
            <a:off x="494023" y="4943848"/>
            <a:ext cx="5474825" cy="662377"/>
          </a:xfrm>
          <a:prstGeom prst="rect">
            <a:avLst/>
          </a:prstGeom>
        </p:spPr>
      </p:pic>
      <p:pic>
        <p:nvPicPr>
          <p:cNvPr id="12" name="图片 11" descr="IMG_256"/>
          <p:cNvPicPr/>
          <p:nvPr/>
        </p:nvPicPr>
        <p:blipFill rotWithShape="1">
          <a:blip r:embed="rId3"/>
          <a:srcRect t="91914" r="46401" b="3579"/>
          <a:stretch>
            <a:fillRect/>
          </a:stretch>
        </p:blipFill>
        <p:spPr>
          <a:xfrm>
            <a:off x="494023" y="5864835"/>
            <a:ext cx="5455363" cy="657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065133" y="6008737"/>
            <a:ext cx="17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</a:t>
            </a:r>
            <a:r>
              <a:rPr lang="zh-CN" altLang="en-US" dirty="0" smtClean="0"/>
              <a:t>了索引之后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50373" y="2226670"/>
            <a:ext cx="17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查询胜率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修改表结构（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9" name="图片 8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494023" y="2436289"/>
            <a:ext cx="5247019" cy="27838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IMG_256"/>
          <p:cNvPicPr/>
          <p:nvPr/>
        </p:nvPicPr>
        <p:blipFill rotWithShape="1">
          <a:blip r:embed="rId2"/>
          <a:srcRect t="92163" r="47844" b="3818"/>
          <a:stretch>
            <a:fillRect/>
          </a:stretch>
        </p:blipFill>
        <p:spPr>
          <a:xfrm>
            <a:off x="494023" y="5425102"/>
            <a:ext cx="5108124" cy="68290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修改表结构（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9" name="图片 8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494023" y="2436289"/>
            <a:ext cx="5247019" cy="27838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IMG_256"/>
          <p:cNvPicPr/>
          <p:nvPr/>
        </p:nvPicPr>
        <p:blipFill rotWithShape="1">
          <a:blip r:embed="rId2"/>
          <a:srcRect t="92163" r="47844" b="3818"/>
          <a:stretch>
            <a:fillRect/>
          </a:stretch>
        </p:blipFill>
        <p:spPr>
          <a:xfrm>
            <a:off x="459299" y="5425102"/>
            <a:ext cx="4306504" cy="7673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256106" y="3001392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多值插入一次</a:t>
            </a:r>
            <a:r>
              <a:rPr lang="en-US" altLang="zh-CN"/>
              <a:t>10</a:t>
            </a:r>
            <a:r>
              <a:rPr lang="zh-CN" altLang="zh-CN"/>
              <a:t>条</a:t>
            </a:r>
            <a:endParaRPr lang="zh-CN" altLang="en-US" dirty="0"/>
          </a:p>
        </p:txBody>
      </p:sp>
      <p:pic>
        <p:nvPicPr>
          <p:cNvPr id="7" name="图片 6" descr="IMG_256"/>
          <p:cNvPicPr/>
          <p:nvPr/>
        </p:nvPicPr>
        <p:blipFill rotWithShape="1">
          <a:blip r:embed="rId3"/>
          <a:srcRect t="88775" r="43626" b="5174"/>
          <a:stretch>
            <a:fillRect/>
          </a:stretch>
        </p:blipFill>
        <p:spPr>
          <a:xfrm>
            <a:off x="4783166" y="5425102"/>
            <a:ext cx="4117750" cy="76735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37436" y="2112442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029934" y="25201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37436" y="3032415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029934" y="34400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337436" y="3952388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029934" y="436005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89499" y="2109150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匹配函数优化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789499" y="3106309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789499" y="4098388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查询历史纪录优化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</a:t>
            </a:r>
            <a:r>
              <a:rPr lang="zh-CN" altLang="en-US" dirty="0" smtClean="0"/>
              <a:t>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原函数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464" y="2142538"/>
            <a:ext cx="4534293" cy="10135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4" y="3546378"/>
            <a:ext cx="4534293" cy="23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758" y="2433760"/>
            <a:ext cx="3255174" cy="28905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5" y="4216257"/>
            <a:ext cx="4385036" cy="24868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rot="1966323">
            <a:off x="6628222" y="2268106"/>
            <a:ext cx="26468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玩家加入游戏</a:t>
            </a:r>
            <a:endParaRPr lang="zh-CN" alt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6434" y="6177384"/>
            <a:ext cx="48495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solidFill>
                  <a:schemeClr val="accent3"/>
                </a:solidFill>
                <a:effectLst/>
              </a:rPr>
              <a:t>将队列中的玩家匹配</a:t>
            </a:r>
            <a:endParaRPr lang="zh-CN" altLang="en-US" sz="3600" b="1" cap="none" spc="0" dirty="0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0877" y="1685678"/>
            <a:ext cx="8372163" cy="4921498"/>
          </a:xfrm>
        </p:spPr>
        <p:txBody>
          <a:bodyPr/>
          <a:lstStyle/>
          <a:p>
            <a:r>
              <a:rPr lang="en-US" altLang="zh-CN" dirty="0" smtClean="0"/>
              <a:t>Explain</a:t>
            </a:r>
            <a:endParaRPr lang="en-US" altLang="zh-CN" dirty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ait_queue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8" name="图片 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76" b="-210"/>
          <a:stretch>
            <a:fillRect/>
          </a:stretch>
        </p:blipFill>
        <p:spPr>
          <a:xfrm>
            <a:off x="720015" y="2765325"/>
            <a:ext cx="3734102" cy="22812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5729" y="5109494"/>
            <a:ext cx="41054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waiting_queue</a:t>
            </a:r>
            <a:endParaRPr lang="en-US" altLang="zh-CN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展开</a:t>
            </a:r>
            <a:endParaRPr lang="zh-CN" altLang="en-US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5214150" y="6032823"/>
            <a:ext cx="321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Using filesort</a:t>
            </a:r>
            <a:r>
              <a:rPr lang="en-US" altLang="zh-CN" dirty="0"/>
              <a:t> </a:t>
            </a:r>
            <a:r>
              <a:rPr lang="en-US" altLang="zh-CN" dirty="0" smtClean="0"/>
              <a:t>Using temporary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" r="44514"/>
          <a:stretch>
            <a:fillRect/>
          </a:stretch>
        </p:blipFill>
        <p:spPr>
          <a:xfrm>
            <a:off x="4548980" y="2395440"/>
            <a:ext cx="4595020" cy="3259999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562846" y="5046563"/>
            <a:ext cx="2529332" cy="372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endParaRPr lang="en-US" altLang="zh-CN" dirty="0"/>
          </a:p>
          <a:p>
            <a:pPr lvl="1"/>
            <a:r>
              <a:rPr lang="en-US" altLang="zh-CN" dirty="0" smtClean="0"/>
              <a:t>Wait_queue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599" y="3222273"/>
            <a:ext cx="3700048" cy="33849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2456059"/>
            <a:ext cx="7835623" cy="7662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8" t="91588"/>
          <a:stretch>
            <a:fillRect/>
          </a:stretch>
        </p:blipFill>
        <p:spPr>
          <a:xfrm>
            <a:off x="494024" y="4027131"/>
            <a:ext cx="3993868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7" t="89543"/>
          <a:stretch>
            <a:fillRect/>
          </a:stretch>
        </p:blipFill>
        <p:spPr>
          <a:xfrm>
            <a:off x="494024" y="4635739"/>
            <a:ext cx="3979742" cy="46869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 rot="20598116">
            <a:off x="69054" y="3483259"/>
            <a:ext cx="249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Waiting_queue</a:t>
            </a:r>
            <a:r>
              <a:rPr lang="zh-CN" altLang="en-US" dirty="0"/>
              <a:t>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waiting_queue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24" y="2381589"/>
            <a:ext cx="3169513" cy="271127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48182" y="3090441"/>
            <a:ext cx="2257064" cy="729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06186" y="3206187"/>
            <a:ext cx="158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展开</a:t>
            </a:r>
            <a:r>
              <a:rPr lang="en-US" altLang="zh-CN" dirty="0" smtClean="0"/>
              <a:t>waiting_queue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8" y="5230076"/>
            <a:ext cx="4208120" cy="3836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57" y="1921778"/>
            <a:ext cx="4019530" cy="4285599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846506" y="3044142"/>
            <a:ext cx="3348369" cy="9606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8" y="5967113"/>
            <a:ext cx="4208120" cy="392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match_queue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playing_list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memory table   	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改成用</a:t>
            </a:r>
            <a:r>
              <a:rPr lang="en-US" altLang="zh-CN" dirty="0" smtClean="0"/>
              <a:t>insert into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2615" y="2511671"/>
            <a:ext cx="4530520" cy="3276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06" y="5925706"/>
            <a:ext cx="4643797" cy="3969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更改系统全局变量和参数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Innodb_flush_log_at_trx_commit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Sync_binlog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893" y="4539514"/>
            <a:ext cx="5620832" cy="5764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93" y="2964661"/>
            <a:ext cx="6352544" cy="1326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原抽奖函数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52" y="2897023"/>
            <a:ext cx="3567049" cy="19076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024" y="2632843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抽奖函数主要逻辑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75" y="2228881"/>
            <a:ext cx="3817739" cy="3835092"/>
          </a:xfrm>
          <a:prstGeom prst="rect">
            <a:avLst/>
          </a:prstGeom>
        </p:spPr>
      </p:pic>
      <p:pic>
        <p:nvPicPr>
          <p:cNvPr id="9" name="图片 17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2" y="4941891"/>
            <a:ext cx="4019866" cy="48699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89852" y="5566100"/>
            <a:ext cx="2233213" cy="3775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调用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抽奖函数</a:t>
            </a:r>
            <a:r>
              <a:rPr lang="zh-CN" b="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800</a:t>
            </a:r>
            <a:r>
              <a:rPr lang="zh-CN" b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遍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806</Words>
  <Application>WPS 演示</Application>
  <PresentationFormat>全屏显示(4:3)</PresentationFormat>
  <Paragraphs>141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楷体</vt:lpstr>
      <vt:lpstr>等线</vt:lpstr>
      <vt:lpstr>Arial Unicode MS</vt:lpstr>
      <vt:lpstr>等线 Light</vt:lpstr>
      <vt:lpstr>2016-VI主题</vt:lpstr>
      <vt:lpstr>活动三 小组展示</vt:lpstr>
      <vt:lpstr>目录 Contents</vt:lpstr>
      <vt:lpstr>匹配函数优化</vt:lpstr>
      <vt:lpstr>匹配函数优化</vt:lpstr>
      <vt:lpstr>匹配函数优化</vt:lpstr>
      <vt:lpstr>匹配函数优化</vt:lpstr>
      <vt:lpstr>匹配函数优化</vt:lpstr>
      <vt:lpstr>匹配函数优化</vt:lpstr>
      <vt:lpstr>抽奖函数优化</vt:lpstr>
      <vt:lpstr>抽奖函数优化</vt:lpstr>
      <vt:lpstr>抽奖函数优化</vt:lpstr>
      <vt:lpstr>抽奖函数优化</vt:lpstr>
      <vt:lpstr>抽奖函数优化</vt:lpstr>
      <vt:lpstr>胜率浏览</vt:lpstr>
      <vt:lpstr>胜率浏览</vt:lpstr>
      <vt:lpstr>胜率浏览</vt:lpstr>
      <vt:lpstr>胜率浏览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qq</cp:lastModifiedBy>
  <cp:revision>130</cp:revision>
  <dcterms:created xsi:type="dcterms:W3CDTF">2016-01-21T16:32:00Z</dcterms:created>
  <dcterms:modified xsi:type="dcterms:W3CDTF">2019-06-05T15:20:07Z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