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896fe3de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896fe3de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896fe3d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896fe3d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896fe3de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896fe3de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896fe3de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896fe3de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896fe3de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96fe3de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896fe3d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896fe3d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896fe3de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896fe3de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896fe3d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896fe3d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896fe3d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896fe3d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896fe3de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896fe3d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896fe3de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896fe3de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896fe3de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896fe3de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896fe3de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896fe3de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896fe3de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896fe3de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896fe3de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896fe3de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22408" y="9689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Keras</a:t>
            </a:r>
            <a:endParaRPr/>
          </a:p>
        </p:txBody>
      </p:sp>
      <p:sp>
        <p:nvSpPr>
          <p:cNvPr id="60" name="Google Shape;60;p13"/>
          <p:cNvSpPr txBox="1"/>
          <p:nvPr>
            <p:ph idx="1" type="subTitle"/>
          </p:nvPr>
        </p:nvSpPr>
        <p:spPr>
          <a:xfrm>
            <a:off x="839250" y="337512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Deep learning library for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0" y="0"/>
            <a:ext cx="91440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rPr>
              <a:t>## Import the libraries</a:t>
            </a:r>
            <a:endParaRPr sz="1300">
              <a:solidFill>
                <a:schemeClr val="accent3"/>
              </a:solidFill>
            </a:endParaRPr>
          </a:p>
          <a:p>
            <a:pPr indent="0" lvl="0" marL="0" rtl="0" algn="l">
              <a:spcBef>
                <a:spcPts val="0"/>
              </a:spcBef>
              <a:spcAft>
                <a:spcPts val="0"/>
              </a:spcAft>
              <a:buNone/>
            </a:pPr>
            <a:r>
              <a:rPr lang="en" sz="1300">
                <a:solidFill>
                  <a:schemeClr val="accent3"/>
                </a:solidFill>
              </a:rPr>
              <a:t>from tensorflow.keras.models import Sequential</a:t>
            </a:r>
            <a:endParaRPr sz="1300">
              <a:solidFill>
                <a:schemeClr val="accent3"/>
              </a:solidFill>
            </a:endParaRPr>
          </a:p>
          <a:p>
            <a:pPr indent="0" lvl="0" marL="0" rtl="0" algn="l">
              <a:spcBef>
                <a:spcPts val="0"/>
              </a:spcBef>
              <a:spcAft>
                <a:spcPts val="0"/>
              </a:spcAft>
              <a:buNone/>
            </a:pPr>
            <a:r>
              <a:rPr lang="en" sz="1300">
                <a:solidFill>
                  <a:schemeClr val="accent3"/>
                </a:solidFill>
              </a:rPr>
              <a:t>from tensorflow.keras.layers import Dense, Activation</a:t>
            </a:r>
            <a:endParaRPr sz="1300">
              <a:solidFill>
                <a:schemeClr val="accent3"/>
              </a:solidFill>
            </a:endParaRPr>
          </a:p>
          <a:p>
            <a:pPr indent="0" lvl="0" marL="0" rtl="0" algn="l">
              <a:spcBef>
                <a:spcPts val="0"/>
              </a:spcBef>
              <a:spcAft>
                <a:spcPts val="0"/>
              </a:spcAft>
              <a:buNone/>
            </a:pPr>
            <a:r>
              <a:rPr lang="en" sz="1300">
                <a:solidFill>
                  <a:schemeClr val="accent3"/>
                </a:solidFill>
              </a:rPr>
              <a:t>from tensorflow.keras.optimizers import Adam</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Creating the model</a:t>
            </a:r>
            <a:endParaRPr sz="1300">
              <a:solidFill>
                <a:schemeClr val="accent3"/>
              </a:solidFill>
            </a:endParaRPr>
          </a:p>
          <a:p>
            <a:pPr indent="0" lvl="0" marL="0" rtl="0" algn="l">
              <a:spcBef>
                <a:spcPts val="0"/>
              </a:spcBef>
              <a:spcAft>
                <a:spcPts val="0"/>
              </a:spcAft>
              <a:buNone/>
            </a:pPr>
            <a:r>
              <a:rPr lang="en" sz="1300">
                <a:solidFill>
                  <a:schemeClr val="accent3"/>
                </a:solidFill>
              </a:rPr>
              <a:t>model = Sequential()</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Adding the first hidden layer with 4 neurons and ReLU activation function</a:t>
            </a:r>
            <a:endParaRPr sz="1300">
              <a:solidFill>
                <a:schemeClr val="accent3"/>
              </a:solidFill>
            </a:endParaRPr>
          </a:p>
          <a:p>
            <a:pPr indent="0" lvl="0" marL="0" rtl="0" algn="l">
              <a:spcBef>
                <a:spcPts val="0"/>
              </a:spcBef>
              <a:spcAft>
                <a:spcPts val="0"/>
              </a:spcAft>
              <a:buNone/>
            </a:pPr>
            <a:r>
              <a:rPr lang="en" sz="1300">
                <a:solidFill>
                  <a:schemeClr val="accent3"/>
                </a:solidFill>
              </a:rPr>
              <a:t>model.add(Dense(4, activation='relu')) ##&lt;----- You don't have to specify input size. Just define the hidden layers</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Adding the second hidden layer with 4 neurons and ReLU activation function</a:t>
            </a:r>
            <a:endParaRPr sz="1300">
              <a:solidFill>
                <a:schemeClr val="accent3"/>
              </a:solidFill>
            </a:endParaRPr>
          </a:p>
          <a:p>
            <a:pPr indent="0" lvl="0" marL="0" rtl="0" algn="l">
              <a:spcBef>
                <a:spcPts val="0"/>
              </a:spcBef>
              <a:spcAft>
                <a:spcPts val="0"/>
              </a:spcAft>
              <a:buNone/>
            </a:pPr>
            <a:r>
              <a:rPr lang="en" sz="1300">
                <a:solidFill>
                  <a:schemeClr val="accent3"/>
                </a:solidFill>
              </a:rPr>
              <a:t>model.add(Dense(4, activation='relu'))</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Adding the output layer with 1 neuron (for regression) or more (for classification)</a:t>
            </a:r>
            <a:endParaRPr sz="1300">
              <a:solidFill>
                <a:schemeClr val="accent3"/>
              </a:solidFill>
            </a:endParaRPr>
          </a:p>
          <a:p>
            <a:pPr indent="0" lvl="0" marL="0" rtl="0" algn="l">
              <a:spcBef>
                <a:spcPts val="0"/>
              </a:spcBef>
              <a:spcAft>
                <a:spcPts val="0"/>
              </a:spcAft>
              <a:buNone/>
            </a:pPr>
            <a:r>
              <a:rPr lang="en" sz="1300">
                <a:solidFill>
                  <a:schemeClr val="accent3"/>
                </a:solidFill>
              </a:rPr>
              <a:t>model.add(Dense(1))</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Defining the optimizer (Adam) and loss function (Mean Squared Error)</a:t>
            </a:r>
            <a:endParaRPr sz="1300">
              <a:solidFill>
                <a:schemeClr val="accent3"/>
              </a:solidFill>
            </a:endParaRPr>
          </a:p>
          <a:p>
            <a:pPr indent="0" lvl="0" marL="0" rtl="0" algn="l">
              <a:spcBef>
                <a:spcPts val="0"/>
              </a:spcBef>
              <a:spcAft>
                <a:spcPts val="0"/>
              </a:spcAft>
              <a:buNone/>
            </a:pPr>
            <a:r>
              <a:rPr lang="en" sz="1300">
                <a:solidFill>
                  <a:schemeClr val="accent3"/>
                </a:solidFill>
              </a:rPr>
              <a:t>model.compile(optimizer='adam', loss='mse')</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Training the model</a:t>
            </a:r>
            <a:endParaRPr sz="1300">
              <a:solidFill>
                <a:schemeClr val="accent3"/>
              </a:solidFill>
            </a:endParaRPr>
          </a:p>
          <a:p>
            <a:pPr indent="0" lvl="0" marL="0" rtl="0" algn="l">
              <a:spcBef>
                <a:spcPts val="0"/>
              </a:spcBef>
              <a:spcAft>
                <a:spcPts val="0"/>
              </a:spcAft>
              <a:buNone/>
            </a:pPr>
            <a:r>
              <a:rPr lang="en" sz="1300">
                <a:solidFill>
                  <a:schemeClr val="accent3"/>
                </a:solidFill>
              </a:rPr>
              <a:t>model.fit(x=X_train, y=y_train,</a:t>
            </a:r>
            <a:endParaRPr sz="1300">
              <a:solidFill>
                <a:schemeClr val="accent3"/>
              </a:solidFill>
            </a:endParaRPr>
          </a:p>
          <a:p>
            <a:pPr indent="0" lvl="0" marL="0" rtl="0" algn="l">
              <a:spcBef>
                <a:spcPts val="0"/>
              </a:spcBef>
              <a:spcAft>
                <a:spcPts val="0"/>
              </a:spcAft>
              <a:buNone/>
            </a:pPr>
            <a:r>
              <a:rPr lang="en" sz="1300">
                <a:solidFill>
                  <a:schemeClr val="accent3"/>
                </a:solidFill>
              </a:rPr>
              <a:t>          validation_data=(X_test, y_test),</a:t>
            </a:r>
            <a:endParaRPr sz="1300">
              <a:solidFill>
                <a:schemeClr val="accent3"/>
              </a:solidFill>
            </a:endParaRPr>
          </a:p>
          <a:p>
            <a:pPr indent="0" lvl="0" marL="0" rtl="0" algn="l">
              <a:spcBef>
                <a:spcPts val="0"/>
              </a:spcBef>
              <a:spcAft>
                <a:spcPts val="0"/>
              </a:spcAft>
              <a:buNone/>
            </a:pPr>
            <a:r>
              <a:rPr lang="en" sz="1300">
                <a:solidFill>
                  <a:schemeClr val="accent3"/>
                </a:solidFill>
              </a:rPr>
              <a:t>          batch_size=128, epochs=400)</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0" y="0"/>
            <a:ext cx="9063300" cy="53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rPr>
              <a:t>## Import the libraries</a:t>
            </a:r>
            <a:endParaRPr sz="1300">
              <a:solidFill>
                <a:schemeClr val="accent3"/>
              </a:solidFill>
            </a:endParaRPr>
          </a:p>
          <a:p>
            <a:pPr indent="0" lvl="0" marL="0" rtl="0" algn="l">
              <a:spcBef>
                <a:spcPts val="0"/>
              </a:spcBef>
              <a:spcAft>
                <a:spcPts val="0"/>
              </a:spcAft>
              <a:buNone/>
            </a:pPr>
            <a:r>
              <a:rPr lang="en" sz="1300">
                <a:solidFill>
                  <a:schemeClr val="accent3"/>
                </a:solidFill>
              </a:rPr>
              <a:t>from tensorflow.keras.models import Model</a:t>
            </a:r>
            <a:endParaRPr sz="1300">
              <a:solidFill>
                <a:schemeClr val="accent3"/>
              </a:solidFill>
            </a:endParaRPr>
          </a:p>
          <a:p>
            <a:pPr indent="0" lvl="0" marL="0" rtl="0" algn="l">
              <a:spcBef>
                <a:spcPts val="0"/>
              </a:spcBef>
              <a:spcAft>
                <a:spcPts val="0"/>
              </a:spcAft>
              <a:buNone/>
            </a:pPr>
            <a:r>
              <a:rPr lang="en" sz="1300">
                <a:solidFill>
                  <a:schemeClr val="accent3"/>
                </a:solidFill>
              </a:rPr>
              <a:t>from tensorflow.keras.layers import Input, Dense</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Creating the layers</a:t>
            </a:r>
            <a:endParaRPr sz="1300">
              <a:solidFill>
                <a:schemeClr val="accent3"/>
              </a:solidFill>
            </a:endParaRPr>
          </a:p>
          <a:p>
            <a:pPr indent="0" lvl="0" marL="0" rtl="0" algn="l">
              <a:spcBef>
                <a:spcPts val="0"/>
              </a:spcBef>
              <a:spcAft>
                <a:spcPts val="0"/>
              </a:spcAft>
              <a:buNone/>
            </a:pPr>
            <a:r>
              <a:rPr lang="en" sz="1300">
                <a:solidFill>
                  <a:schemeClr val="accent3"/>
                </a:solidFill>
              </a:rPr>
              <a:t># Define the input layer with a shape of (3,)</a:t>
            </a:r>
            <a:endParaRPr sz="1300">
              <a:solidFill>
                <a:schemeClr val="accent3"/>
              </a:solidFill>
            </a:endParaRPr>
          </a:p>
          <a:p>
            <a:pPr indent="0" lvl="0" marL="0" rtl="0" algn="l">
              <a:spcBef>
                <a:spcPts val="0"/>
              </a:spcBef>
              <a:spcAft>
                <a:spcPts val="0"/>
              </a:spcAft>
              <a:buNone/>
            </a:pPr>
            <a:r>
              <a:rPr lang="en" sz="1300">
                <a:solidFill>
                  <a:schemeClr val="accent3"/>
                </a:solidFill>
              </a:rPr>
              <a:t>input_layer = Input(shape=(3,))</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Adding the first hidden layer with 4 neurons and ReLU activation function</a:t>
            </a:r>
            <a:endParaRPr sz="1300">
              <a:solidFill>
                <a:schemeClr val="accent3"/>
              </a:solidFill>
            </a:endParaRPr>
          </a:p>
          <a:p>
            <a:pPr indent="0" lvl="0" marL="0" rtl="0" algn="l">
              <a:spcBef>
                <a:spcPts val="0"/>
              </a:spcBef>
              <a:spcAft>
                <a:spcPts val="0"/>
              </a:spcAft>
              <a:buNone/>
            </a:pPr>
            <a:r>
              <a:rPr lang="en" sz="1300">
                <a:solidFill>
                  <a:schemeClr val="accent3"/>
                </a:solidFill>
              </a:rPr>
              <a:t>Layer_1 = Dense(4, activation="relu")(input_layer)</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Adding the second hidden layer with 4 neurons and ReLU activation function</a:t>
            </a:r>
            <a:endParaRPr sz="1300">
              <a:solidFill>
                <a:schemeClr val="accent3"/>
              </a:solidFill>
            </a:endParaRPr>
          </a:p>
          <a:p>
            <a:pPr indent="0" lvl="0" marL="0" rtl="0" algn="l">
              <a:spcBef>
                <a:spcPts val="0"/>
              </a:spcBef>
              <a:spcAft>
                <a:spcPts val="0"/>
              </a:spcAft>
              <a:buNone/>
            </a:pPr>
            <a:r>
              <a:rPr lang="en" sz="1300">
                <a:solidFill>
                  <a:schemeClr val="accent3"/>
                </a:solidFill>
              </a:rPr>
              <a:t>Layer_2 = Dense(4, activation="relu")(Layer_1)</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Adding the output layer with 1 neuron (for regression) and linear activation function</a:t>
            </a:r>
            <a:endParaRPr sz="1300">
              <a:solidFill>
                <a:schemeClr val="accent3"/>
              </a:solidFill>
            </a:endParaRPr>
          </a:p>
          <a:p>
            <a:pPr indent="0" lvl="0" marL="0" rtl="0" algn="l">
              <a:spcBef>
                <a:spcPts val="0"/>
              </a:spcBef>
              <a:spcAft>
                <a:spcPts val="0"/>
              </a:spcAft>
              <a:buNone/>
            </a:pPr>
            <a:r>
              <a:rPr lang="en" sz="1300">
                <a:solidFill>
                  <a:schemeClr val="accent3"/>
                </a:solidFill>
              </a:rPr>
              <a:t>output_layer = Dense(1, activation="linear")(Layer_2)</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Defining the model by specifying the input and output layers</a:t>
            </a:r>
            <a:endParaRPr sz="1300">
              <a:solidFill>
                <a:schemeClr val="accent3"/>
              </a:solidFill>
            </a:endParaRPr>
          </a:p>
          <a:p>
            <a:pPr indent="0" lvl="0" marL="0" rtl="0" algn="l">
              <a:spcBef>
                <a:spcPts val="0"/>
              </a:spcBef>
              <a:spcAft>
                <a:spcPts val="0"/>
              </a:spcAft>
              <a:buNone/>
            </a:pPr>
            <a:r>
              <a:rPr lang="en" sz="1300">
                <a:solidFill>
                  <a:schemeClr val="accent3"/>
                </a:solidFill>
              </a:rPr>
              <a:t>model = Model(inputs=input_layer, outputs=output_layer)</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Defining the optimizer (Adam) and loss function (Mean Squared Error)</a:t>
            </a:r>
            <a:endParaRPr sz="1300">
              <a:solidFill>
                <a:schemeClr val="accent3"/>
              </a:solidFill>
            </a:endParaRPr>
          </a:p>
          <a:p>
            <a:pPr indent="0" lvl="0" marL="0" rtl="0" algn="l">
              <a:spcBef>
                <a:spcPts val="0"/>
              </a:spcBef>
              <a:spcAft>
                <a:spcPts val="0"/>
              </a:spcAft>
              <a:buNone/>
            </a:pPr>
            <a:r>
              <a:rPr lang="en" sz="1300">
                <a:solidFill>
                  <a:schemeClr val="accent3"/>
                </a:solidFill>
              </a:rPr>
              <a:t>model.compile(optimizer='adam', loss='mse')</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a:p>
            <a:pPr indent="0" lvl="0" marL="0" rtl="0" algn="l">
              <a:spcBef>
                <a:spcPts val="0"/>
              </a:spcBef>
              <a:spcAft>
                <a:spcPts val="0"/>
              </a:spcAft>
              <a:buNone/>
            </a:pPr>
            <a:r>
              <a:rPr lang="en" sz="1300">
                <a:solidFill>
                  <a:schemeClr val="accent3"/>
                </a:solidFill>
              </a:rPr>
              <a:t>## Training the model</a:t>
            </a:r>
            <a:endParaRPr sz="1300">
              <a:solidFill>
                <a:schemeClr val="accent3"/>
              </a:solidFill>
            </a:endParaRPr>
          </a:p>
          <a:p>
            <a:pPr indent="0" lvl="0" marL="0" rtl="0" algn="l">
              <a:spcBef>
                <a:spcPts val="0"/>
              </a:spcBef>
              <a:spcAft>
                <a:spcPts val="0"/>
              </a:spcAft>
              <a:buNone/>
            </a:pPr>
            <a:r>
              <a:rPr lang="en" sz="1300">
                <a:solidFill>
                  <a:schemeClr val="accent3"/>
                </a:solidFill>
              </a:rPr>
              <a:t>model.fit(X_train, y_train, epochs=400, batch_size=128, validation_data=(X_test, y_test))</a:t>
            </a:r>
            <a:endParaRPr sz="1300">
              <a:solidFill>
                <a:schemeClr val="accent3"/>
              </a:solidFill>
            </a:endParaRPr>
          </a:p>
          <a:p>
            <a:pPr indent="0" lvl="0" marL="0" rtl="0" algn="l">
              <a:spcBef>
                <a:spcPts val="0"/>
              </a:spcBef>
              <a:spcAft>
                <a:spcPts val="0"/>
              </a:spcAft>
              <a:buNone/>
            </a:pPr>
            <a:r>
              <a:t/>
            </a:r>
            <a:endParaRPr sz="13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Regularization: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latin typeface="Times New Roman"/>
                <a:ea typeface="Times New Roman"/>
                <a:cs typeface="Times New Roman"/>
                <a:sym typeface="Times New Roman"/>
              </a:rPr>
              <a:t>Penalize the weight matrices of node. To avoid:</a:t>
            </a:r>
            <a:endParaRPr sz="1500">
              <a:latin typeface="Times New Roman"/>
              <a:ea typeface="Times New Roman"/>
              <a:cs typeface="Times New Roman"/>
              <a:sym typeface="Times New Roman"/>
            </a:endParaRPr>
          </a:p>
          <a:p>
            <a:pPr indent="-304800" lvl="0" marL="457200" rtl="0" algn="l">
              <a:spcBef>
                <a:spcPts val="1200"/>
              </a:spcBef>
              <a:spcAft>
                <a:spcPts val="0"/>
              </a:spcAft>
              <a:buClr>
                <a:schemeClr val="accent3"/>
              </a:buClr>
              <a:buSzPts val="1200"/>
              <a:buFont typeface="Arial"/>
              <a:buChar char="●"/>
            </a:pPr>
            <a:r>
              <a:rPr lang="en" sz="1500">
                <a:latin typeface="Times New Roman"/>
                <a:ea typeface="Times New Roman"/>
                <a:cs typeface="Times New Roman"/>
                <a:sym typeface="Times New Roman"/>
              </a:rPr>
              <a:t>Underfitting</a:t>
            </a:r>
            <a:endParaRPr sz="1500">
              <a:latin typeface="Times New Roman"/>
              <a:ea typeface="Times New Roman"/>
              <a:cs typeface="Times New Roman"/>
              <a:sym typeface="Times New Roman"/>
            </a:endParaRPr>
          </a:p>
          <a:p>
            <a:pPr indent="-304800" lvl="0" marL="457200" rtl="0" algn="l">
              <a:spcBef>
                <a:spcPts val="0"/>
              </a:spcBef>
              <a:spcAft>
                <a:spcPts val="0"/>
              </a:spcAft>
              <a:buClr>
                <a:schemeClr val="accent3"/>
              </a:buClr>
              <a:buSzPts val="1200"/>
              <a:buFont typeface="Arial"/>
              <a:buChar char="●"/>
            </a:pPr>
            <a:r>
              <a:rPr lang="en" sz="1500">
                <a:latin typeface="Times New Roman"/>
                <a:ea typeface="Times New Roman"/>
                <a:cs typeface="Times New Roman"/>
                <a:sym typeface="Times New Roman"/>
              </a:rPr>
              <a:t>Overfitting</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Techniques:</a:t>
            </a:r>
            <a:endParaRPr>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DropOut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Data Augmentation</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Dropout:</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9090"/>
              </a:lnSpc>
              <a:spcBef>
                <a:spcPts val="1200"/>
              </a:spcBef>
              <a:spcAft>
                <a:spcPts val="0"/>
              </a:spcAft>
              <a:buNone/>
            </a:pPr>
            <a:r>
              <a:rPr lang="en" sz="1500">
                <a:latin typeface="Times New Roman"/>
                <a:ea typeface="Times New Roman"/>
                <a:cs typeface="Times New Roman"/>
                <a:sym typeface="Times New Roman"/>
              </a:rPr>
              <a:t>At every iteration, it randomly selects some nodes and remove them , along with all of their incoming and outgoing connections.</a:t>
            </a:r>
            <a:endParaRPr sz="15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2190750" y="2015175"/>
            <a:ext cx="4286250" cy="2833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9090"/>
              </a:lnSpc>
              <a:spcBef>
                <a:spcPts val="1200"/>
              </a:spcBef>
              <a:spcAft>
                <a:spcPts val="0"/>
              </a:spcAft>
              <a:buNone/>
            </a:pPr>
            <a:r>
              <a:rPr lang="en" sz="1400">
                <a:latin typeface="Times New Roman"/>
                <a:ea typeface="Times New Roman"/>
                <a:cs typeface="Times New Roman"/>
                <a:sym typeface="Times New Roman"/>
              </a:rPr>
              <a:t>Reduce Overfitting is to increase the size of training data.</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2124825" y="1778700"/>
            <a:ext cx="4556525" cy="2563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and Backward Propagation:</a:t>
            </a:r>
            <a:endParaRPr/>
          </a:p>
        </p:txBody>
      </p:sp>
      <p:sp>
        <p:nvSpPr>
          <p:cNvPr id="150" name="Google Shape;150;p27"/>
          <p:cNvSpPr txBox="1"/>
          <p:nvPr>
            <p:ph idx="1" type="body"/>
          </p:nvPr>
        </p:nvSpPr>
        <p:spPr>
          <a:xfrm>
            <a:off x="311700" y="1159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Forward propagation computes network output; backward propagation calculates parameter gradients for optimization.</a:t>
            </a:r>
            <a:endParaRPr/>
          </a:p>
        </p:txBody>
      </p:sp>
      <p:pic>
        <p:nvPicPr>
          <p:cNvPr id="151" name="Google Shape;151;p27"/>
          <p:cNvPicPr preferRelativeResize="0"/>
          <p:nvPr/>
        </p:nvPicPr>
        <p:blipFill>
          <a:blip r:embed="rId3">
            <a:alphaModFix/>
          </a:blip>
          <a:stretch>
            <a:fillRect/>
          </a:stretch>
        </p:blipFill>
        <p:spPr>
          <a:xfrm>
            <a:off x="2249375" y="1855100"/>
            <a:ext cx="4579325" cy="30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Epochs and Batch:</a:t>
            </a:r>
            <a:endParaRPr/>
          </a:p>
        </p:txBody>
      </p:sp>
      <p:sp>
        <p:nvSpPr>
          <p:cNvPr id="157" name="Google Shape;157;p28"/>
          <p:cNvSpPr txBox="1"/>
          <p:nvPr>
            <p:ph idx="1" type="body"/>
          </p:nvPr>
        </p:nvSpPr>
        <p:spPr>
          <a:xfrm>
            <a:off x="311700" y="1152475"/>
            <a:ext cx="8627100" cy="37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Epochs represent the number of complete passes through the training dataset.</a:t>
            </a:r>
            <a:endParaRPr/>
          </a:p>
          <a:p>
            <a:pPr indent="0" lvl="0" marL="0" rtl="0" algn="l">
              <a:spcBef>
                <a:spcPts val="1200"/>
              </a:spcBef>
              <a:spcAft>
                <a:spcPts val="1200"/>
              </a:spcAft>
              <a:buNone/>
            </a:pPr>
            <a:r>
              <a:rPr lang="en"/>
              <a:t>Batch size determines the number of examples processed in each training iteration</a:t>
            </a:r>
            <a:endParaRPr/>
          </a:p>
        </p:txBody>
      </p:sp>
      <p:pic>
        <p:nvPicPr>
          <p:cNvPr id="158" name="Google Shape;158;p28"/>
          <p:cNvPicPr preferRelativeResize="0"/>
          <p:nvPr/>
        </p:nvPicPr>
        <p:blipFill>
          <a:blip r:embed="rId3">
            <a:alphaModFix/>
          </a:blip>
          <a:stretch>
            <a:fillRect/>
          </a:stretch>
        </p:blipFill>
        <p:spPr>
          <a:xfrm>
            <a:off x="2036875" y="2102825"/>
            <a:ext cx="4901725" cy="270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Deep Learning: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is a subset of machine learning that utilizes artificial neural networks to model and solve complex problems, particularly those involving large amounts of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700">
                <a:solidFill>
                  <a:schemeClr val="dk1"/>
                </a:solidFill>
                <a:latin typeface="Oswald"/>
                <a:ea typeface="Oswald"/>
                <a:cs typeface="Oswald"/>
                <a:sym typeface="Oswald"/>
              </a:rPr>
              <a:t>Real World Example:</a:t>
            </a:r>
            <a:endParaRPr sz="2700">
              <a:solidFill>
                <a:schemeClr val="dk1"/>
              </a:solidFill>
              <a:latin typeface="Oswald"/>
              <a:ea typeface="Oswald"/>
              <a:cs typeface="Oswald"/>
              <a:sym typeface="Oswald"/>
            </a:endParaRPr>
          </a:p>
          <a:p>
            <a:pPr indent="0" lvl="0" marL="0" rtl="0" algn="l">
              <a:spcBef>
                <a:spcPts val="1200"/>
              </a:spcBef>
              <a:spcAft>
                <a:spcPts val="1200"/>
              </a:spcAft>
              <a:buNone/>
            </a:pPr>
            <a:r>
              <a:rPr lang="en"/>
              <a:t>One real-world example of deep learning is image recognition in self-driving cars. Deep neural networks can be trained to identify objects, pedestrians, and road signs from camera images, allowing the car to make decisions and navigate safely based on what it "sees."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Neural Networks: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Neural networks are a type of computational model inspired by the structure and function of the human brain. They consist of interconnected nodes, called neurons, organized into layers. Neural networks are used in machine learning and deep learning to process and analyze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Basic Overview:</a:t>
            </a:r>
            <a:endParaRPr/>
          </a:p>
          <a:p>
            <a:pPr indent="-342900" lvl="0" marL="457200" rtl="0" algn="l">
              <a:spcBef>
                <a:spcPts val="1200"/>
              </a:spcBef>
              <a:spcAft>
                <a:spcPts val="0"/>
              </a:spcAft>
              <a:buSzPts val="1800"/>
              <a:buChar char="●"/>
            </a:pPr>
            <a:r>
              <a:rPr lang="en"/>
              <a:t>Input Layers</a:t>
            </a:r>
            <a:endParaRPr/>
          </a:p>
          <a:p>
            <a:pPr indent="-342900" lvl="0" marL="457200" rtl="0" algn="l">
              <a:spcBef>
                <a:spcPts val="0"/>
              </a:spcBef>
              <a:spcAft>
                <a:spcPts val="0"/>
              </a:spcAft>
              <a:buSzPts val="1800"/>
              <a:buChar char="●"/>
            </a:pPr>
            <a:r>
              <a:rPr lang="en"/>
              <a:t>Output Layers</a:t>
            </a:r>
            <a:endParaRPr/>
          </a:p>
          <a:p>
            <a:pPr indent="-342900" lvl="0" marL="457200" rtl="0" algn="l">
              <a:spcBef>
                <a:spcPts val="0"/>
              </a:spcBef>
              <a:spcAft>
                <a:spcPts val="0"/>
              </a:spcAft>
              <a:buSzPts val="1800"/>
              <a:buChar char="●"/>
            </a:pPr>
            <a:r>
              <a:rPr lang="en"/>
              <a:t>Hidden Layers</a:t>
            </a:r>
            <a:endParaRPr/>
          </a:p>
        </p:txBody>
      </p:sp>
      <p:pic>
        <p:nvPicPr>
          <p:cNvPr id="73" name="Google Shape;73;p15"/>
          <p:cNvPicPr preferRelativeResize="0"/>
          <p:nvPr/>
        </p:nvPicPr>
        <p:blipFill>
          <a:blip r:embed="rId3">
            <a:alphaModFix/>
          </a:blip>
          <a:stretch>
            <a:fillRect/>
          </a:stretch>
        </p:blipFill>
        <p:spPr>
          <a:xfrm>
            <a:off x="5334000" y="2322625"/>
            <a:ext cx="3133375" cy="233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a:t>
            </a:r>
            <a:endParaRPr/>
          </a:p>
        </p:txBody>
      </p:sp>
      <p:sp>
        <p:nvSpPr>
          <p:cNvPr id="79" name="Google Shape;79;p16"/>
          <p:cNvSpPr txBox="1"/>
          <p:nvPr>
            <p:ph idx="1" type="body"/>
          </p:nvPr>
        </p:nvSpPr>
        <p:spPr>
          <a:xfrm>
            <a:off x="258450" y="1017725"/>
            <a:ext cx="8627100" cy="383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 neural network, a weight is a parameter associated with each connection between neurons. These weights determine the strength of the connection and are used to multiply the input data or activations when calculating the output of a neuron. During training, these weights are adjusted through optimization algorithms like gradient descent to make the network's predictions more accurate.</a:t>
            </a:r>
            <a:endParaRPr/>
          </a:p>
        </p:txBody>
      </p:sp>
      <p:pic>
        <p:nvPicPr>
          <p:cNvPr id="80" name="Google Shape;80;p16"/>
          <p:cNvPicPr preferRelativeResize="0"/>
          <p:nvPr/>
        </p:nvPicPr>
        <p:blipFill>
          <a:blip r:embed="rId3">
            <a:alphaModFix/>
          </a:blip>
          <a:stretch>
            <a:fillRect/>
          </a:stretch>
        </p:blipFill>
        <p:spPr>
          <a:xfrm>
            <a:off x="2183425" y="2996700"/>
            <a:ext cx="4926026" cy="1904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a:t>
            </a:r>
            <a:r>
              <a:rPr lang="en"/>
              <a:t> Descent: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Gradient descent is an optimization algorithm used in machine learning and deep learning to minimize the loss or error of a model by iteratively adjusting its parameters, such as weights and biases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activation function in neural networks is like a decision-making switch for artificial neurons, determining whether they should be "on" (active) or "off" (not active) based on the input they receive.This means that it will decide whether the neuron's input to the network is important or not in the process of prediction using simpler mathematical operations.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3194525" y="2605125"/>
            <a:ext cx="5436575" cy="234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Sigmoid</a:t>
            </a:r>
            <a:endParaRPr/>
          </a:p>
          <a:p>
            <a:pPr indent="0" lvl="0" marL="457200" rtl="0" algn="l">
              <a:spcBef>
                <a:spcPts val="1200"/>
              </a:spcBef>
              <a:spcAft>
                <a:spcPts val="0"/>
              </a:spcAft>
              <a:buNone/>
            </a:pPr>
            <a:r>
              <a:rPr lang="en"/>
              <a:t>Maps input values to a range between 0 and 1</a:t>
            </a:r>
            <a:endParaRPr/>
          </a:p>
          <a:p>
            <a:pPr indent="-342900" lvl="0" marL="457200" rtl="0" algn="l">
              <a:spcBef>
                <a:spcPts val="1200"/>
              </a:spcBef>
              <a:spcAft>
                <a:spcPts val="0"/>
              </a:spcAft>
              <a:buSzPts val="1800"/>
              <a:buChar char="●"/>
            </a:pPr>
            <a:r>
              <a:rPr lang="en"/>
              <a:t>Relu (Rectified Linear Unit)</a:t>
            </a:r>
            <a:endParaRPr/>
          </a:p>
          <a:p>
            <a:pPr indent="0" lvl="0" marL="0" rtl="0" algn="l">
              <a:spcBef>
                <a:spcPts val="1200"/>
              </a:spcBef>
              <a:spcAft>
                <a:spcPts val="0"/>
              </a:spcAft>
              <a:buNone/>
            </a:pPr>
            <a:r>
              <a:rPr lang="en"/>
              <a:t>        </a:t>
            </a:r>
            <a:r>
              <a:rPr lang="en"/>
              <a:t>Outputs the input if it's positive and 0 if it's negative.</a:t>
            </a:r>
            <a:endParaRPr/>
          </a:p>
          <a:p>
            <a:pPr indent="-342900" lvl="0" marL="457200" rtl="0" algn="l">
              <a:spcBef>
                <a:spcPts val="1200"/>
              </a:spcBef>
              <a:spcAft>
                <a:spcPts val="0"/>
              </a:spcAft>
              <a:buSzPts val="1800"/>
              <a:buChar char="●"/>
            </a:pPr>
            <a:r>
              <a:rPr lang="en"/>
              <a:t>Softmax</a:t>
            </a:r>
            <a:endParaRPr/>
          </a:p>
          <a:p>
            <a:pPr indent="0" lvl="0" marL="0" rtl="0" algn="l">
              <a:spcBef>
                <a:spcPts val="1200"/>
              </a:spcBef>
              <a:spcAft>
                <a:spcPts val="1200"/>
              </a:spcAft>
              <a:buNone/>
            </a:pPr>
            <a:r>
              <a:rPr lang="en"/>
              <a:t>        Used in the output layer for multi-class classification problems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Keras: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9090"/>
              </a:lnSpc>
              <a:spcBef>
                <a:spcPts val="1200"/>
              </a:spcBef>
              <a:spcAft>
                <a:spcPts val="0"/>
              </a:spcAft>
              <a:buNone/>
            </a:pPr>
            <a:r>
              <a:rPr lang="en" sz="1600">
                <a:latin typeface="Times New Roman"/>
                <a:ea typeface="Times New Roman"/>
                <a:cs typeface="Times New Roman"/>
                <a:sym typeface="Times New Roman"/>
              </a:rPr>
              <a:t>Keras is a high-level api and this high-level api can run on multiple low-level api such as tensorflow etc. Keras works on the frontend and supports multiple backend engine.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1839050" y="2044450"/>
            <a:ext cx="5143500" cy="272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0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12" name="Google Shape;112;p21"/>
          <p:cNvSpPr txBox="1"/>
          <p:nvPr>
            <p:ph idx="1" type="body"/>
          </p:nvPr>
        </p:nvSpPr>
        <p:spPr>
          <a:xfrm>
            <a:off x="311700" y="1145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Sequential Model</a:t>
            </a:r>
            <a:endParaRPr/>
          </a:p>
          <a:p>
            <a:pPr indent="0" lvl="0" marL="0" rtl="0" algn="l">
              <a:spcBef>
                <a:spcPts val="1200"/>
              </a:spcBef>
              <a:spcAft>
                <a:spcPts val="0"/>
              </a:spcAft>
              <a:buNone/>
            </a:pPr>
            <a:r>
              <a:rPr lang="en"/>
              <a:t>Functional Mode</a:t>
            </a:r>
            <a:endParaRPr/>
          </a:p>
          <a:p>
            <a:pPr indent="0" lvl="0" marL="0" rtl="0" algn="l">
              <a:spcBef>
                <a:spcPts val="12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4881575" y="2447200"/>
            <a:ext cx="3442576" cy="2073500"/>
          </a:xfrm>
          <a:prstGeom prst="rect">
            <a:avLst/>
          </a:prstGeom>
          <a:noFill/>
          <a:ln>
            <a:noFill/>
          </a:ln>
        </p:spPr>
      </p:pic>
      <p:pic>
        <p:nvPicPr>
          <p:cNvPr id="114" name="Google Shape;114;p21"/>
          <p:cNvPicPr preferRelativeResize="0"/>
          <p:nvPr/>
        </p:nvPicPr>
        <p:blipFill>
          <a:blip r:embed="rId4">
            <a:alphaModFix/>
          </a:blip>
          <a:stretch>
            <a:fillRect/>
          </a:stretch>
        </p:blipFill>
        <p:spPr>
          <a:xfrm>
            <a:off x="674075" y="2447200"/>
            <a:ext cx="3760451" cy="207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