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62C72FFC-29A3-49E9-B0E8-A261FC464F70}"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CB59A50C-2061-499C-9163-2A47851DD10B}"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73D4A358-C659-4BB3-8D17-D718DBE3412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8084359B-853D-4DD9-89CD-05F27915AC7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5B7754F-CCC6-4C71-8D1C-26FD7107BE8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E2699778-051E-4F2F-B842-1C00093F33B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DA2E17C4-AA38-4618-9D87-D8F080E2637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96F72F43-A9B4-40D5-B25C-E1FD5C90C18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D16BC13C-0578-41D9-A755-DE7EEDE78811}"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8D78E5D2-90B3-4510-A1A8-BBB29F16DA95}"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83721DB6-775B-48E5-BB02-30A524A352C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8CFE7929-3B81-451C-8F89-92172EC6F1B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DACE53AB-02E4-49AD-BA79-8330E9EC6D4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490A2EF7-B19F-4DD6-903B-84397190817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199724F1-95BE-4539-B121-665081DD24BE}"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F9B75FB0-2312-4AE2-BDE3-CCE552449DFE}"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37DCA841-50BD-4F25-92C3-46374620DC67}"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B8DC122C-7158-4775-AE7D-B699BAC4A8F0}"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7DDF8343-9CBC-4389-9A5D-07BC8113FBAF}"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CFEA7669-FA53-4591-BDD6-0B00BFAFA472}"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B65AB78A-3F8F-4EC0-BE34-BA1555AA3D19}"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1E9872FF-1FE8-4EDB-AC2B-8A02A51EDBC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FB1D0BA2-9A16-46EA-8F52-E12F9498AACC}"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858AEDAD-E19A-474C-BAD3-33D82C63CA2C}"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6"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1DA95EBF-08FC-4792-835D-2B332F1A31C5}"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0"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1"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5BE6C0B4-D78F-4D79-AFB2-44112693354D}"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4"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0373B9F3-BDCE-43F4-866D-BB9012985C7F}"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499C66CB-92D8-4F7A-9192-9028153D4B9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96D8F951-1FB9-44F6-A6E4-132C333422AE}"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8"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9"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0"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E854E4C1-4899-45EF-854F-3EEF0824D7B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52E99695-FB03-4180-BE43-81C8680AD22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7CD0991A-75B4-462A-81AB-763B2A08F27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6C3CDC0A-04BF-4E00-A9A7-3B41BDBC417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ABBD1DD6-86B7-43DC-9655-B3E7E1F62C0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7B1C041D-6D53-480D-922B-28AB225BB5E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7B5AB226-437D-4DF3-AA73-6E2C247E433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grpSp>
        <p:nvGrpSpPr>
          <p:cNvPr id="0" name="Google Shape;10;p2"/>
          <p:cNvGrpSpPr/>
          <p:nvPr/>
        </p:nvGrpSpPr>
        <p:grpSpPr>
          <a:xfrm>
            <a:off x="4350240" y="2855520"/>
            <a:ext cx="443160" cy="105120"/>
            <a:chOff x="4350240" y="2855520"/>
            <a:chExt cx="443160" cy="105120"/>
          </a:xfrm>
        </p:grpSpPr>
        <p:sp>
          <p:nvSpPr>
            <p:cNvPr id="1" name="Google Shape;11;p2"/>
            <p:cNvSpPr/>
            <p:nvPr/>
          </p:nvSpPr>
          <p:spPr>
            <a:xfrm>
              <a:off x="4519080" y="2855520"/>
              <a:ext cx="105120" cy="105120"/>
            </a:xfrm>
            <a:prstGeom prst="ellipse">
              <a:avLst/>
            </a:prstGeom>
            <a:solidFill>
              <a:schemeClr val="dk1"/>
            </a:solidFill>
            <a:ln w="0">
              <a:noFill/>
            </a:ln>
          </p:spPr>
          <p:style>
            <a:lnRef idx="0"/>
            <a:fillRef idx="0"/>
            <a:effectRef idx="0"/>
            <a:fontRef idx="minor"/>
          </p:style>
        </p:sp>
        <p:sp>
          <p:nvSpPr>
            <p:cNvPr id="2" name="Google Shape;12;p2"/>
            <p:cNvSpPr/>
            <p:nvPr/>
          </p:nvSpPr>
          <p:spPr>
            <a:xfrm>
              <a:off x="4688280" y="2855520"/>
              <a:ext cx="105120" cy="105120"/>
            </a:xfrm>
            <a:prstGeom prst="ellipse">
              <a:avLst/>
            </a:prstGeom>
            <a:solidFill>
              <a:schemeClr val="dk1"/>
            </a:solidFill>
            <a:ln w="0">
              <a:noFill/>
            </a:ln>
          </p:spPr>
          <p:style>
            <a:lnRef idx="0"/>
            <a:fillRef idx="0"/>
            <a:effectRef idx="0"/>
            <a:fontRef idx="minor"/>
          </p:style>
        </p:sp>
        <p:sp>
          <p:nvSpPr>
            <p:cNvPr id="3" name="Google Shape;13;p2"/>
            <p:cNvSpPr/>
            <p:nvPr/>
          </p:nvSpPr>
          <p:spPr>
            <a:xfrm>
              <a:off x="4350240" y="2855520"/>
              <a:ext cx="105120" cy="105120"/>
            </a:xfrm>
            <a:prstGeom prst="ellipse">
              <a:avLst/>
            </a:prstGeom>
            <a:solidFill>
              <a:schemeClr val="dk1"/>
            </a:solidFill>
            <a:ln w="0">
              <a:noFill/>
            </a:ln>
          </p:spPr>
          <p:style>
            <a:lnRef idx="0"/>
            <a:fillRef idx="0"/>
            <a:effectRef idx="0"/>
            <a:fontRef idx="minor"/>
          </p:style>
        </p:sp>
      </p:grpSp>
      <p:sp>
        <p:nvSpPr>
          <p:cNvPr id="4" name="PlaceHolder 1"/>
          <p:cNvSpPr>
            <a:spLocks noGrp="1"/>
          </p:cNvSpPr>
          <p:nvPr>
            <p:ph type="title"/>
          </p:nvPr>
        </p:nvSpPr>
        <p:spPr>
          <a:xfrm>
            <a:off x="671400" y="990720"/>
            <a:ext cx="7801200" cy="1729800"/>
          </a:xfrm>
          <a:prstGeom prst="rect">
            <a:avLst/>
          </a:prstGeom>
          <a:noFill/>
          <a:ln w="0">
            <a:noFill/>
          </a:ln>
        </p:spPr>
        <p:txBody>
          <a:bodyPr tIns="91440" bIns="91440" anchor="b">
            <a:normAutofit/>
          </a:bodyPr>
          <a:p>
            <a:r>
              <a:rPr b="0" lang="en-US" sz="4800" spc="-1" strike="noStrike">
                <a:solidFill>
                  <a:srgbClr val="000000"/>
                </a:solidFill>
                <a:latin typeface="Arial"/>
              </a:rPr>
              <a:t>Click to edit the title text </a:t>
            </a:r>
            <a:r>
              <a:rPr b="0" lang="en-US" sz="4800" spc="-1" strike="noStrike">
                <a:solidFill>
                  <a:srgbClr val="000000"/>
                </a:solidFill>
                <a:latin typeface="Arial"/>
              </a:rPr>
              <a:t>format</a:t>
            </a:r>
            <a:endParaRPr b="0" lang="en-US" sz="4800" spc="-1" strike="noStrike">
              <a:solidFill>
                <a:srgbClr val="000000"/>
              </a:solidFill>
              <a:latin typeface="Arial"/>
            </a:endParaRPr>
          </a:p>
        </p:txBody>
      </p:sp>
      <p:sp>
        <p:nvSpPr>
          <p:cNvPr id="5" name="PlaceHolder 2"/>
          <p:cNvSpPr>
            <a:spLocks noGrp="1"/>
          </p:cNvSpPr>
          <p:nvPr>
            <p:ph type="sldNum" idx="1"/>
          </p:nvPr>
        </p:nvSpPr>
        <p:spPr>
          <a:xfrm>
            <a:off x="8490240" y="4681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cacaca"/>
                </a:solidFill>
                <a:latin typeface="Average"/>
                <a:ea typeface="Average"/>
              </a:defRPr>
            </a:lvl1pPr>
          </a:lstStyle>
          <a:p>
            <a:pPr algn="r">
              <a:lnSpc>
                <a:spcPct val="100000"/>
              </a:lnSpc>
              <a:buNone/>
              <a:tabLst>
                <a:tab algn="l" pos="0"/>
              </a:tabLst>
            </a:pPr>
            <a:fld id="{56D6EA35-E2FF-459F-98EB-315F003D5A41}" type="slidenum">
              <a:rPr b="0" lang="en" sz="1000" spc="-1" strike="noStrike">
                <a:solidFill>
                  <a:srgbClr val="cacaca"/>
                </a:solidFill>
                <a:latin typeface="Average"/>
                <a:ea typeface="Average"/>
              </a:rPr>
              <a:t>&lt;number&gt;</a:t>
            </a:fld>
            <a:endParaRPr b="0" lang="en-US" sz="1000" spc="-1" strike="noStrike">
              <a:latin typeface="Times New Roman"/>
            </a:endParaRPr>
          </a:p>
        </p:txBody>
      </p:sp>
      <p:sp>
        <p:nvSpPr>
          <p:cNvPr id="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4"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5" name="PlaceHolder 3"/>
          <p:cNvSpPr>
            <a:spLocks noGrp="1"/>
          </p:cNvSpPr>
          <p:nvPr>
            <p:ph type="sldNum" idx="2"/>
          </p:nvPr>
        </p:nvSpPr>
        <p:spPr>
          <a:xfrm>
            <a:off x="8490240" y="4681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cacaca"/>
                </a:solidFill>
                <a:latin typeface="Average"/>
                <a:ea typeface="Average"/>
              </a:defRPr>
            </a:lvl1pPr>
          </a:lstStyle>
          <a:p>
            <a:pPr algn="r">
              <a:lnSpc>
                <a:spcPct val="100000"/>
              </a:lnSpc>
              <a:buNone/>
              <a:tabLst>
                <a:tab algn="l" pos="0"/>
              </a:tabLst>
            </a:pPr>
            <a:fld id="{2CDDB547-0BB7-449F-A52D-114058F93F38}" type="slidenum">
              <a:rPr b="0" lang="en" sz="1000" spc="-1" strike="noStrike">
                <a:solidFill>
                  <a:srgbClr val="cacaca"/>
                </a:solidFill>
                <a:latin typeface="Average"/>
                <a:ea typeface="Average"/>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82" name="PlaceHolder 1"/>
          <p:cNvSpPr>
            <a:spLocks noGrp="1"/>
          </p:cNvSpPr>
          <p:nvPr>
            <p:ph type="sldNum" idx="3"/>
          </p:nvPr>
        </p:nvSpPr>
        <p:spPr>
          <a:xfrm>
            <a:off x="8490240" y="4681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cacaca"/>
                </a:solidFill>
                <a:latin typeface="Average"/>
                <a:ea typeface="Average"/>
              </a:defRPr>
            </a:lvl1pPr>
          </a:lstStyle>
          <a:p>
            <a:pPr algn="r">
              <a:lnSpc>
                <a:spcPct val="100000"/>
              </a:lnSpc>
              <a:buNone/>
              <a:tabLst>
                <a:tab algn="l" pos="0"/>
              </a:tabLst>
            </a:pPr>
            <a:fld id="{0697EE94-DC05-47B5-851C-652B674310F6}" type="slidenum">
              <a:rPr b="0" lang="en" sz="1000" spc="-1" strike="noStrike">
                <a:solidFill>
                  <a:srgbClr val="cacaca"/>
                </a:solidFill>
                <a:latin typeface="Average"/>
                <a:ea typeface="Average"/>
              </a:rPr>
              <a:t>&lt;number&gt;</a:t>
            </a:fld>
            <a:endParaRPr b="0" lang="en-US" sz="1000" spc="-1" strike="noStrike">
              <a:latin typeface="Times New Roman"/>
            </a:endParaRPr>
          </a:p>
        </p:txBody>
      </p:sp>
      <p:sp>
        <p:nvSpPr>
          <p:cNvPr id="83"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722520" y="968760"/>
            <a:ext cx="7801200" cy="1729800"/>
          </a:xfrm>
          <a:prstGeom prst="rect">
            <a:avLst/>
          </a:prstGeom>
          <a:noFill/>
          <a:ln w="0">
            <a:noFill/>
          </a:ln>
        </p:spPr>
        <p:txBody>
          <a:bodyPr tIns="91440" bIns="91440" anchor="b">
            <a:normAutofit/>
          </a:bodyPr>
          <a:p>
            <a:pPr algn="ctr">
              <a:lnSpc>
                <a:spcPct val="100000"/>
              </a:lnSpc>
              <a:buNone/>
              <a:tabLst>
                <a:tab algn="l" pos="0"/>
              </a:tabLst>
            </a:pPr>
            <a:r>
              <a:rPr b="0" lang="en" sz="4800" spc="-1" strike="noStrike">
                <a:solidFill>
                  <a:srgbClr val="ffffff"/>
                </a:solidFill>
                <a:latin typeface="Oswald"/>
                <a:ea typeface="Oswald"/>
              </a:rPr>
              <a:t>Keras</a:t>
            </a:r>
            <a:endParaRPr b="0" lang="en-US" sz="4800" spc="-1" strike="noStrike">
              <a:solidFill>
                <a:srgbClr val="000000"/>
              </a:solidFill>
              <a:latin typeface="Arial"/>
            </a:endParaRPr>
          </a:p>
        </p:txBody>
      </p:sp>
      <p:sp>
        <p:nvSpPr>
          <p:cNvPr id="122" name="PlaceHolder 2"/>
          <p:cNvSpPr>
            <a:spLocks noGrp="1"/>
          </p:cNvSpPr>
          <p:nvPr>
            <p:ph type="subTitle"/>
          </p:nvPr>
        </p:nvSpPr>
        <p:spPr>
          <a:xfrm>
            <a:off x="839160" y="3375000"/>
            <a:ext cx="7801200" cy="792360"/>
          </a:xfrm>
          <a:prstGeom prst="rect">
            <a:avLst/>
          </a:prstGeom>
          <a:noFill/>
          <a:ln w="0">
            <a:noFill/>
          </a:ln>
        </p:spPr>
        <p:txBody>
          <a:bodyPr tIns="91440" bIns="91440" anchor="t">
            <a:normAutofit/>
          </a:bodyPr>
          <a:p>
            <a:pPr algn="ctr">
              <a:lnSpc>
                <a:spcPct val="100000"/>
              </a:lnSpc>
              <a:buNone/>
              <a:tabLst>
                <a:tab algn="l" pos="0"/>
              </a:tabLst>
            </a:pPr>
            <a:r>
              <a:rPr b="0" lang="en" sz="2100" spc="-1" strike="noStrike">
                <a:solidFill>
                  <a:srgbClr val="cacaca"/>
                </a:solidFill>
                <a:latin typeface="Average"/>
                <a:ea typeface="Average"/>
              </a:rPr>
              <a:t>Deep learning library for Python</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Google Shape;119;p22"/>
          <p:cNvSpPr/>
          <p:nvPr/>
        </p:nvSpPr>
        <p:spPr>
          <a:xfrm>
            <a:off x="0" y="0"/>
            <a:ext cx="9143640" cy="513252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300" spc="-1" strike="noStrike">
                <a:solidFill>
                  <a:srgbClr val="cacaca"/>
                </a:solidFill>
                <a:latin typeface="Arial"/>
                <a:ea typeface="Arial"/>
              </a:rPr>
              <a:t>## Import the libraries</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from tensorflow.keras.models import Sequential</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from tensorflow.keras.layers import Dense, Activation</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from tensorflow.keras.optimizers import Adam</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Creating the model</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model = Sequential()</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Adding the first hidden layer with 4 neurons and ReLU activation function</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model.add(Dense(4, activation='relu')) ##&lt;----- You don't have to specify input size. Just define the hidden layers</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Adding the second hidden layer with 4 neurons and ReLU activation function</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model.add(Dense(4, activation='relu'))</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Adding the output layer with 1 neuron (for regression) or more (for classification)</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model.add(Dense(1))</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Defining the optimizer (Adam) and loss function (Mean Squared Error)</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model.compile(optimizer='adam', loss='mse')</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Training the model</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model.fit(x=X_train, y=y_train,</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a:t>
            </a:r>
            <a:r>
              <a:rPr b="0" lang="en" sz="1300" spc="-1" strike="noStrike">
                <a:solidFill>
                  <a:srgbClr val="cacaca"/>
                </a:solidFill>
                <a:latin typeface="Arial"/>
                <a:ea typeface="Arial"/>
              </a:rPr>
              <a:t>validation_data=(X_test, y_test),</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a:t>
            </a:r>
            <a:r>
              <a:rPr b="0" lang="en" sz="1300" spc="-1" strike="noStrike">
                <a:solidFill>
                  <a:srgbClr val="cacaca"/>
                </a:solidFill>
                <a:latin typeface="Arial"/>
                <a:ea typeface="Arial"/>
              </a:rPr>
              <a:t>batch_size=128, epochs=400)</a:t>
            </a:r>
            <a:endParaRPr b="0" lang="en-US" sz="1300" spc="-1" strike="noStrike">
              <a:latin typeface="Arial"/>
            </a:endParaRPr>
          </a:p>
          <a:p>
            <a:pPr>
              <a:lnSpc>
                <a:spcPct val="100000"/>
              </a:lnSpc>
              <a:buNone/>
              <a:tabLst>
                <a:tab algn="l" pos="0"/>
              </a:tabLst>
            </a:pP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Google Shape;124;p23"/>
          <p:cNvSpPr/>
          <p:nvPr/>
        </p:nvSpPr>
        <p:spPr>
          <a:xfrm>
            <a:off x="0" y="0"/>
            <a:ext cx="9063000" cy="533052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300" spc="-1" strike="noStrike">
                <a:solidFill>
                  <a:srgbClr val="cacaca"/>
                </a:solidFill>
                <a:latin typeface="Arial"/>
                <a:ea typeface="Arial"/>
              </a:rPr>
              <a:t>## Import the libraries</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from tensorflow.keras.models import Model</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from tensorflow.keras.layers import Input, Dense</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Creating the layers</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Define the input layer with a shape of (3,)</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input_layer = Input(shape=(3,))</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Adding the first hidden layer with 4 neurons and ReLU activation function</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Layer_1 = Dense(4, activation="relu")(input_layer)</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Adding the second hidden layer with 4 neurons and ReLU activation function</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Layer_2 = Dense(4, activation="relu")(Layer_1)</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Adding the output layer with 1 neuron (for regression) and linear activation function</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output_layer = Dense(1, activation="linear")(Layer_2)</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Defining the model by specifying the input and output layers</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model = Model(inputs=input_layer, outputs=output_layer)</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Defining the optimizer (Adam) and loss function (Mean Squared Error)</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model.compile(optimizer='adam', loss='mse')</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 Training the model</a:t>
            </a:r>
            <a:endParaRPr b="0" lang="en-US" sz="1300" spc="-1" strike="noStrike">
              <a:latin typeface="Arial"/>
            </a:endParaRPr>
          </a:p>
          <a:p>
            <a:pPr>
              <a:lnSpc>
                <a:spcPct val="100000"/>
              </a:lnSpc>
              <a:buNone/>
              <a:tabLst>
                <a:tab algn="l" pos="0"/>
              </a:tabLst>
            </a:pPr>
            <a:r>
              <a:rPr b="0" lang="en" sz="1300" spc="-1" strike="noStrike">
                <a:solidFill>
                  <a:srgbClr val="cacaca"/>
                </a:solidFill>
                <a:latin typeface="Arial"/>
                <a:ea typeface="Arial"/>
              </a:rPr>
              <a:t>model.fit(X_train, y_train, epochs=400, batch_size=128, validation_data=(X_test, y_test))</a:t>
            </a:r>
            <a:endParaRPr b="0" lang="en-US" sz="1300" spc="-1" strike="noStrike">
              <a:latin typeface="Arial"/>
            </a:endParaRPr>
          </a:p>
          <a:p>
            <a:pPr>
              <a:lnSpc>
                <a:spcPct val="100000"/>
              </a:lnSpc>
              <a:buNone/>
              <a:tabLst>
                <a:tab algn="l" pos="0"/>
              </a:tabLst>
            </a:pP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Regularization:</a:t>
            </a:r>
            <a:endParaRPr b="0" lang="en-US" sz="3000" spc="-1" strike="noStrike">
              <a:solidFill>
                <a:srgbClr val="000000"/>
              </a:solidFill>
              <a:latin typeface="Arial"/>
            </a:endParaRPr>
          </a:p>
        </p:txBody>
      </p:sp>
      <p:sp>
        <p:nvSpPr>
          <p:cNvPr id="148"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15000"/>
              </a:lnSpc>
              <a:spcBef>
                <a:spcPts val="1199"/>
              </a:spcBef>
              <a:buNone/>
              <a:tabLst>
                <a:tab algn="l" pos="0"/>
              </a:tabLst>
            </a:pPr>
            <a:r>
              <a:rPr b="0" lang="en" sz="1500" spc="-1" strike="noStrike">
                <a:solidFill>
                  <a:srgbClr val="cacaca"/>
                </a:solidFill>
                <a:latin typeface="Times New Roman"/>
                <a:ea typeface="Times New Roman"/>
              </a:rPr>
              <a:t>Penalize the weight matrices of node. To avoid:</a:t>
            </a:r>
            <a:endParaRPr b="0" lang="en-US" sz="1500" spc="-1" strike="noStrike">
              <a:solidFill>
                <a:srgbClr val="000000"/>
              </a:solidFill>
              <a:latin typeface="Arial"/>
            </a:endParaRPr>
          </a:p>
          <a:p>
            <a:pPr marL="457200" indent="-304920">
              <a:lnSpc>
                <a:spcPct val="115000"/>
              </a:lnSpc>
              <a:spcBef>
                <a:spcPts val="1199"/>
              </a:spcBef>
              <a:buClr>
                <a:srgbClr val="cacaca"/>
              </a:buClr>
              <a:buFont typeface="Arial"/>
              <a:buChar char="●"/>
              <a:tabLst>
                <a:tab algn="l" pos="0"/>
              </a:tabLst>
            </a:pPr>
            <a:r>
              <a:rPr b="0" lang="en" sz="1500" spc="-1" strike="noStrike">
                <a:solidFill>
                  <a:srgbClr val="cacaca"/>
                </a:solidFill>
                <a:latin typeface="Times New Roman"/>
                <a:ea typeface="Times New Roman"/>
              </a:rPr>
              <a:t>Underfitting</a:t>
            </a:r>
            <a:endParaRPr b="0" lang="en-US" sz="1500" spc="-1" strike="noStrike">
              <a:solidFill>
                <a:srgbClr val="000000"/>
              </a:solidFill>
              <a:latin typeface="Arial"/>
            </a:endParaRPr>
          </a:p>
          <a:p>
            <a:pPr marL="457200" indent="-304920">
              <a:lnSpc>
                <a:spcPct val="115000"/>
              </a:lnSpc>
              <a:buClr>
                <a:srgbClr val="cacaca"/>
              </a:buClr>
              <a:buFont typeface="Arial"/>
              <a:buChar char="●"/>
              <a:tabLst>
                <a:tab algn="l" pos="0"/>
              </a:tabLst>
            </a:pPr>
            <a:r>
              <a:rPr b="0" lang="en" sz="1500" spc="-1" strike="noStrike">
                <a:solidFill>
                  <a:srgbClr val="cacaca"/>
                </a:solidFill>
                <a:latin typeface="Times New Roman"/>
                <a:ea typeface="Times New Roman"/>
              </a:rPr>
              <a:t>Overfitting</a:t>
            </a:r>
            <a:endParaRPr b="0" lang="en-US" sz="15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ffffff"/>
                </a:solidFill>
                <a:latin typeface="Times New Roman"/>
                <a:ea typeface="Times New Roman"/>
              </a:rPr>
              <a:t>Techniques:</a:t>
            </a:r>
            <a:endParaRPr b="0" lang="en-US" sz="1800" spc="-1" strike="noStrike">
              <a:solidFill>
                <a:srgbClr val="000000"/>
              </a:solidFill>
              <a:latin typeface="Arial"/>
            </a:endParaRPr>
          </a:p>
          <a:p>
            <a:pPr marL="457200" indent="-324000">
              <a:lnSpc>
                <a:spcPct val="115000"/>
              </a:lnSpc>
              <a:spcBef>
                <a:spcPts val="1199"/>
              </a:spcBef>
              <a:buClr>
                <a:srgbClr val="cacaca"/>
              </a:buClr>
              <a:buFont typeface="Times New Roman"/>
              <a:buChar char="●"/>
              <a:tabLst>
                <a:tab algn="l" pos="0"/>
              </a:tabLst>
            </a:pPr>
            <a:r>
              <a:rPr b="0" lang="en" sz="1500" spc="-1" strike="noStrike">
                <a:solidFill>
                  <a:srgbClr val="cacaca"/>
                </a:solidFill>
                <a:latin typeface="Times New Roman"/>
                <a:ea typeface="Times New Roman"/>
              </a:rPr>
              <a:t>DropOut</a:t>
            </a:r>
            <a:endParaRPr b="0" lang="en-US" sz="1500" spc="-1" strike="noStrike">
              <a:solidFill>
                <a:srgbClr val="000000"/>
              </a:solidFill>
              <a:latin typeface="Arial"/>
            </a:endParaRPr>
          </a:p>
          <a:p>
            <a:pPr marL="457200" indent="-324000">
              <a:lnSpc>
                <a:spcPct val="115000"/>
              </a:lnSpc>
              <a:buClr>
                <a:srgbClr val="cacaca"/>
              </a:buClr>
              <a:buFont typeface="Times New Roman"/>
              <a:buChar char="●"/>
              <a:tabLst>
                <a:tab algn="l" pos="0"/>
              </a:tabLst>
            </a:pPr>
            <a:r>
              <a:rPr b="0" lang="en" sz="1500" spc="-1" strike="noStrike">
                <a:solidFill>
                  <a:srgbClr val="cacaca"/>
                </a:solidFill>
                <a:latin typeface="Times New Roman"/>
                <a:ea typeface="Times New Roman"/>
              </a:rPr>
              <a:t>Data Augmentation</a:t>
            </a:r>
            <a:endParaRPr b="0" lang="en-US" sz="1500" spc="-1" strike="noStrike">
              <a:solidFill>
                <a:srgbClr val="000000"/>
              </a:solidFill>
              <a:latin typeface="Arial"/>
            </a:endParaRPr>
          </a:p>
          <a:p>
            <a:pPr>
              <a:lnSpc>
                <a:spcPct val="115000"/>
              </a:lnSpc>
              <a:spcBef>
                <a:spcPts val="1199"/>
              </a:spcBef>
              <a:buNone/>
              <a:tabLst>
                <a:tab algn="l" pos="0"/>
              </a:tabLst>
            </a:pPr>
            <a:endParaRPr b="0" lang="en-US" sz="15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Dropout:</a:t>
            </a:r>
            <a:endParaRPr b="0" lang="en-US" sz="3000" spc="-1" strike="noStrike">
              <a:solidFill>
                <a:srgbClr val="000000"/>
              </a:solidFill>
              <a:latin typeface="Arial"/>
            </a:endParaRPr>
          </a:p>
        </p:txBody>
      </p:sp>
      <p:sp>
        <p:nvSpPr>
          <p:cNvPr id="150"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09000"/>
              </a:lnSpc>
              <a:spcBef>
                <a:spcPts val="1199"/>
              </a:spcBef>
              <a:buNone/>
              <a:tabLst>
                <a:tab algn="l" pos="0"/>
              </a:tabLst>
            </a:pPr>
            <a:r>
              <a:rPr b="0" lang="en" sz="1500" spc="-1" strike="noStrike">
                <a:solidFill>
                  <a:srgbClr val="cacaca"/>
                </a:solidFill>
                <a:latin typeface="Times New Roman"/>
                <a:ea typeface="Times New Roman"/>
              </a:rPr>
              <a:t>At every iteration, it randomly selects some nodes and remove them , along with all of their incoming and outgoing connections.</a:t>
            </a:r>
            <a:endParaRPr b="0" lang="en-US" sz="1500" spc="-1" strike="noStrike">
              <a:solidFill>
                <a:srgbClr val="000000"/>
              </a:solidFill>
              <a:latin typeface="Arial"/>
            </a:endParaRPr>
          </a:p>
          <a:p>
            <a:pPr>
              <a:lnSpc>
                <a:spcPct val="115000"/>
              </a:lnSpc>
              <a:spcAft>
                <a:spcPts val="1199"/>
              </a:spcAft>
              <a:buNone/>
              <a:tabLst>
                <a:tab algn="l" pos="0"/>
              </a:tabLst>
            </a:pPr>
            <a:endParaRPr b="0" lang="en-US" sz="1800" spc="-1" strike="noStrike">
              <a:solidFill>
                <a:srgbClr val="000000"/>
              </a:solidFill>
              <a:latin typeface="Arial"/>
            </a:endParaRPr>
          </a:p>
        </p:txBody>
      </p:sp>
      <p:pic>
        <p:nvPicPr>
          <p:cNvPr id="151" name="Google Shape;137;p25" descr=""/>
          <p:cNvPicPr/>
          <p:nvPr/>
        </p:nvPicPr>
        <p:blipFill>
          <a:blip r:embed="rId1"/>
          <a:stretch/>
        </p:blipFill>
        <p:spPr>
          <a:xfrm>
            <a:off x="2190600" y="2015280"/>
            <a:ext cx="4285800" cy="2833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Data Augmentation:</a:t>
            </a:r>
            <a:endParaRPr b="0" lang="en-US" sz="3000" spc="-1" strike="noStrike">
              <a:solidFill>
                <a:srgbClr val="000000"/>
              </a:solidFill>
              <a:latin typeface="Arial"/>
            </a:endParaRPr>
          </a:p>
        </p:txBody>
      </p:sp>
      <p:sp>
        <p:nvSpPr>
          <p:cNvPr id="153"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09000"/>
              </a:lnSpc>
              <a:spcBef>
                <a:spcPts val="1199"/>
              </a:spcBef>
              <a:buNone/>
              <a:tabLst>
                <a:tab algn="l" pos="0"/>
              </a:tabLst>
            </a:pPr>
            <a:r>
              <a:rPr b="0" lang="en" sz="1400" spc="-1" strike="noStrike">
                <a:solidFill>
                  <a:srgbClr val="cacaca"/>
                </a:solidFill>
                <a:latin typeface="Times New Roman"/>
                <a:ea typeface="Times New Roman"/>
              </a:rPr>
              <a:t>Reduce Overfitting is to increase the size of training data.</a:t>
            </a:r>
            <a:endParaRPr b="0" lang="en-US" sz="1400" spc="-1" strike="noStrike">
              <a:solidFill>
                <a:srgbClr val="000000"/>
              </a:solidFill>
              <a:latin typeface="Arial"/>
            </a:endParaRPr>
          </a:p>
          <a:p>
            <a:pPr>
              <a:lnSpc>
                <a:spcPct val="115000"/>
              </a:lnSpc>
              <a:spcAft>
                <a:spcPts val="1199"/>
              </a:spcAft>
              <a:buNone/>
              <a:tabLst>
                <a:tab algn="l" pos="0"/>
              </a:tabLst>
            </a:pPr>
            <a:endParaRPr b="0" lang="en-US" sz="1800" spc="-1" strike="noStrike">
              <a:solidFill>
                <a:srgbClr val="000000"/>
              </a:solidFill>
              <a:latin typeface="Arial"/>
            </a:endParaRPr>
          </a:p>
        </p:txBody>
      </p:sp>
      <p:pic>
        <p:nvPicPr>
          <p:cNvPr id="154" name="Google Shape;144;p26" descr=""/>
          <p:cNvPicPr/>
          <p:nvPr/>
        </p:nvPicPr>
        <p:blipFill>
          <a:blip r:embed="rId1"/>
          <a:stretch/>
        </p:blipFill>
        <p:spPr>
          <a:xfrm>
            <a:off x="2124720" y="1778760"/>
            <a:ext cx="4556160" cy="25628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Forward and Backward Propagation:</a:t>
            </a:r>
            <a:endParaRPr b="0" lang="en-US" sz="3000" spc="-1" strike="noStrike">
              <a:solidFill>
                <a:srgbClr val="000000"/>
              </a:solidFill>
              <a:latin typeface="Arial"/>
            </a:endParaRPr>
          </a:p>
        </p:txBody>
      </p:sp>
      <p:sp>
        <p:nvSpPr>
          <p:cNvPr id="156" name="PlaceHolder 2"/>
          <p:cNvSpPr>
            <a:spLocks noGrp="1"/>
          </p:cNvSpPr>
          <p:nvPr>
            <p:ph/>
          </p:nvPr>
        </p:nvSpPr>
        <p:spPr>
          <a:xfrm>
            <a:off x="311760" y="1159920"/>
            <a:ext cx="852012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cacaca"/>
                </a:solidFill>
                <a:latin typeface="Average"/>
                <a:ea typeface="Average"/>
              </a:rPr>
              <a:t>Forward propagation computes network output; backward propagation calculates parameter gradients for optimization.</a:t>
            </a:r>
            <a:endParaRPr b="0" lang="en-US" sz="1800" spc="-1" strike="noStrike">
              <a:solidFill>
                <a:srgbClr val="000000"/>
              </a:solidFill>
              <a:latin typeface="Arial"/>
            </a:endParaRPr>
          </a:p>
        </p:txBody>
      </p:sp>
      <p:pic>
        <p:nvPicPr>
          <p:cNvPr id="157" name="Google Shape;151;p27" descr=""/>
          <p:cNvPicPr/>
          <p:nvPr/>
        </p:nvPicPr>
        <p:blipFill>
          <a:blip r:embed="rId1"/>
          <a:stretch/>
        </p:blipFill>
        <p:spPr>
          <a:xfrm>
            <a:off x="2249280" y="1855080"/>
            <a:ext cx="4578840" cy="3061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Epochs and Batch:</a:t>
            </a:r>
            <a:endParaRPr b="0" lang="en-US" sz="3000" spc="-1" strike="noStrike">
              <a:solidFill>
                <a:srgbClr val="000000"/>
              </a:solidFill>
              <a:latin typeface="Arial"/>
            </a:endParaRPr>
          </a:p>
        </p:txBody>
      </p:sp>
      <p:sp>
        <p:nvSpPr>
          <p:cNvPr id="159" name="PlaceHolder 2"/>
          <p:cNvSpPr>
            <a:spLocks noGrp="1"/>
          </p:cNvSpPr>
          <p:nvPr>
            <p:ph/>
          </p:nvPr>
        </p:nvSpPr>
        <p:spPr>
          <a:xfrm>
            <a:off x="311760" y="1152360"/>
            <a:ext cx="8626680" cy="3712320"/>
          </a:xfrm>
          <a:prstGeom prst="rect">
            <a:avLst/>
          </a:prstGeom>
          <a:noFill/>
          <a:ln w="0">
            <a:noFill/>
          </a:ln>
        </p:spPr>
        <p:txBody>
          <a:bodyPr tIns="91440" bIns="91440" anchor="t">
            <a:normAutofit/>
          </a:bodyPr>
          <a:p>
            <a:pPr>
              <a:lnSpc>
                <a:spcPct val="115000"/>
              </a:lnSpc>
              <a:buNone/>
              <a:tabLst>
                <a:tab algn="l" pos="0"/>
              </a:tabLst>
            </a:pPr>
            <a:r>
              <a:rPr b="0" lang="en" sz="1800" spc="-1" strike="noStrike">
                <a:solidFill>
                  <a:srgbClr val="cacaca"/>
                </a:solidFill>
                <a:latin typeface="Average"/>
                <a:ea typeface="Average"/>
              </a:rPr>
              <a:t>Epochs represent the number of complete passes through the training dataset.</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cacaca"/>
                </a:solidFill>
                <a:latin typeface="Average"/>
                <a:ea typeface="Average"/>
              </a:rPr>
              <a:t>Batch size determines the number of examples processed in each training iteration</a:t>
            </a:r>
            <a:endParaRPr b="0" lang="en-US" sz="1800" spc="-1" strike="noStrike">
              <a:solidFill>
                <a:srgbClr val="000000"/>
              </a:solidFill>
              <a:latin typeface="Arial"/>
            </a:endParaRPr>
          </a:p>
        </p:txBody>
      </p:sp>
      <p:pic>
        <p:nvPicPr>
          <p:cNvPr id="160" name="Google Shape;158;p28" descr=""/>
          <p:cNvPicPr/>
          <p:nvPr/>
        </p:nvPicPr>
        <p:blipFill>
          <a:blip r:embed="rId1"/>
          <a:stretch/>
        </p:blipFill>
        <p:spPr>
          <a:xfrm>
            <a:off x="3617640" y="2509200"/>
            <a:ext cx="4154760" cy="22914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What is Deep Learning:</a:t>
            </a:r>
            <a:endParaRPr b="0" lang="en-US" sz="3000" spc="-1" strike="noStrike">
              <a:solidFill>
                <a:srgbClr val="000000"/>
              </a:solidFill>
              <a:latin typeface="Arial"/>
            </a:endParaRPr>
          </a:p>
        </p:txBody>
      </p:sp>
      <p:sp>
        <p:nvSpPr>
          <p:cNvPr id="124" name="PlaceHolder 2"/>
          <p:cNvSpPr>
            <a:spLocks noGrp="1"/>
          </p:cNvSpPr>
          <p:nvPr>
            <p:ph/>
          </p:nvPr>
        </p:nvSpPr>
        <p:spPr>
          <a:xfrm>
            <a:off x="311760" y="1152360"/>
            <a:ext cx="8520120" cy="3416040"/>
          </a:xfrm>
          <a:prstGeom prst="rect">
            <a:avLst/>
          </a:prstGeom>
          <a:noFill/>
          <a:ln w="0">
            <a:noFill/>
          </a:ln>
        </p:spPr>
        <p:txBody>
          <a:bodyPr tIns="91440" bIns="91440" anchor="t">
            <a:normAutofit fontScale="93000"/>
          </a:bodyPr>
          <a:p>
            <a:pPr>
              <a:lnSpc>
                <a:spcPct val="115000"/>
              </a:lnSpc>
              <a:buNone/>
              <a:tabLst>
                <a:tab algn="l" pos="0"/>
              </a:tabLst>
            </a:pPr>
            <a:r>
              <a:rPr b="0" lang="en" sz="1800" spc="-1" strike="noStrike">
                <a:solidFill>
                  <a:srgbClr val="cacaca"/>
                </a:solidFill>
                <a:latin typeface="Average"/>
                <a:ea typeface="Average"/>
              </a:rPr>
              <a:t>Deep learning is a subset of machine learning that utilizes artificial neural networks to model and solve complex problems, particularly those involving large amounts of data.</a:t>
            </a:r>
            <a:endParaRPr b="0" lang="en-US" sz="1800" spc="-1" strike="noStrike">
              <a:solidFill>
                <a:srgbClr val="000000"/>
              </a:solidFill>
              <a:latin typeface="Arial"/>
            </a:endParaRPr>
          </a:p>
          <a:p>
            <a:pPr>
              <a:lnSpc>
                <a:spcPct val="115000"/>
              </a:lnSpc>
              <a:spcBef>
                <a:spcPts val="1199"/>
              </a:spcBef>
              <a:buNone/>
              <a:tabLst>
                <a:tab algn="l" pos="0"/>
              </a:tabLst>
            </a:pPr>
            <a:endParaRPr b="0" lang="en-US" sz="1800" spc="-1" strike="noStrike">
              <a:solidFill>
                <a:srgbClr val="000000"/>
              </a:solidFill>
              <a:latin typeface="Arial"/>
            </a:endParaRPr>
          </a:p>
          <a:p>
            <a:pPr>
              <a:lnSpc>
                <a:spcPct val="115000"/>
              </a:lnSpc>
              <a:spcBef>
                <a:spcPts val="1199"/>
              </a:spcBef>
              <a:buNone/>
              <a:tabLst>
                <a:tab algn="l" pos="0"/>
              </a:tabLst>
            </a:pPr>
            <a:r>
              <a:rPr b="0" lang="en" sz="2700" spc="-1" strike="noStrike">
                <a:solidFill>
                  <a:srgbClr val="ffffff"/>
                </a:solidFill>
                <a:latin typeface="Oswald"/>
                <a:ea typeface="Oswald"/>
              </a:rPr>
              <a:t>Real World Example:</a:t>
            </a:r>
            <a:endParaRPr b="0" lang="en-US" sz="27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cacaca"/>
                </a:solidFill>
                <a:latin typeface="Average"/>
                <a:ea typeface="Average"/>
              </a:rPr>
              <a:t>One real-world example of deep learning is image recognition in self-driving cars. Deep neural networks can be trained to identify objects, pedestrians, and road signs from camera images, allowing the car to make decisions and navigate safely based on what it "sees."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What is Neural Networks:</a:t>
            </a:r>
            <a:endParaRPr b="0" lang="en-US" sz="3000" spc="-1" strike="noStrike">
              <a:solidFill>
                <a:srgbClr val="000000"/>
              </a:solidFill>
              <a:latin typeface="Arial"/>
            </a:endParaRPr>
          </a:p>
        </p:txBody>
      </p:sp>
      <p:sp>
        <p:nvSpPr>
          <p:cNvPr id="126" name="PlaceHolder 2"/>
          <p:cNvSpPr>
            <a:spLocks noGrp="1"/>
          </p:cNvSpPr>
          <p:nvPr>
            <p:ph/>
          </p:nvPr>
        </p:nvSpPr>
        <p:spPr>
          <a:xfrm>
            <a:off x="311760" y="1152360"/>
            <a:ext cx="8520120" cy="3416040"/>
          </a:xfrm>
          <a:prstGeom prst="rect">
            <a:avLst/>
          </a:prstGeom>
          <a:noFill/>
          <a:ln w="0">
            <a:noFill/>
          </a:ln>
        </p:spPr>
        <p:txBody>
          <a:bodyPr tIns="91440" bIns="91440" anchor="t">
            <a:normAutofit fontScale="97000"/>
          </a:bodyPr>
          <a:p>
            <a:pPr>
              <a:lnSpc>
                <a:spcPct val="115000"/>
              </a:lnSpc>
              <a:buNone/>
              <a:tabLst>
                <a:tab algn="l" pos="0"/>
              </a:tabLst>
            </a:pPr>
            <a:r>
              <a:rPr b="0" lang="en" sz="1800" spc="-1" strike="noStrike">
                <a:solidFill>
                  <a:srgbClr val="cacaca"/>
                </a:solidFill>
                <a:latin typeface="Average"/>
                <a:ea typeface="Average"/>
              </a:rPr>
              <a:t>Neural networks are a type of computational model inspired by the structure and function of the human brain. They consist of interconnected nodes, called neurons, organized into layers. Neural networks are used in machine learning and deep learning to process and analyze data.</a:t>
            </a:r>
            <a:endParaRPr b="0" lang="en-US" sz="1800" spc="-1" strike="noStrike">
              <a:solidFill>
                <a:srgbClr val="000000"/>
              </a:solidFill>
              <a:latin typeface="Arial"/>
            </a:endParaRPr>
          </a:p>
          <a:p>
            <a:pPr>
              <a:lnSpc>
                <a:spcPct val="115000"/>
              </a:lnSpc>
              <a:spcBef>
                <a:spcPts val="1199"/>
              </a:spcBef>
              <a:buNone/>
              <a:tabLst>
                <a:tab algn="l" pos="0"/>
              </a:tabLst>
            </a:pP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cacaca"/>
                </a:solidFill>
                <a:latin typeface="Average"/>
                <a:ea typeface="Average"/>
              </a:rPr>
              <a:t>Basic Overview:</a:t>
            </a:r>
            <a:endParaRPr b="0" lang="en-US" sz="1800" spc="-1" strike="noStrike">
              <a:solidFill>
                <a:srgbClr val="000000"/>
              </a:solidFill>
              <a:latin typeface="Arial"/>
            </a:endParaRPr>
          </a:p>
          <a:p>
            <a:pPr marL="457200" indent="-343080">
              <a:lnSpc>
                <a:spcPct val="115000"/>
              </a:lnSpc>
              <a:spcBef>
                <a:spcPts val="1199"/>
              </a:spcBef>
              <a:buClr>
                <a:srgbClr val="cacaca"/>
              </a:buClr>
              <a:buFont typeface="Average"/>
              <a:buChar char="●"/>
              <a:tabLst>
                <a:tab algn="l" pos="0"/>
              </a:tabLst>
            </a:pPr>
            <a:r>
              <a:rPr b="0" lang="en" sz="1800" spc="-1" strike="noStrike">
                <a:solidFill>
                  <a:srgbClr val="cacaca"/>
                </a:solidFill>
                <a:latin typeface="Average"/>
                <a:ea typeface="Average"/>
              </a:rPr>
              <a:t>Input Layers</a:t>
            </a:r>
            <a:endParaRPr b="0" lang="en-US" sz="1800" spc="-1" strike="noStrike">
              <a:solidFill>
                <a:srgbClr val="000000"/>
              </a:solidFill>
              <a:latin typeface="Arial"/>
            </a:endParaRPr>
          </a:p>
          <a:p>
            <a:pPr marL="457200" indent="-343080">
              <a:lnSpc>
                <a:spcPct val="115000"/>
              </a:lnSpc>
              <a:buClr>
                <a:srgbClr val="cacaca"/>
              </a:buClr>
              <a:buFont typeface="Average"/>
              <a:buChar char="●"/>
              <a:tabLst>
                <a:tab algn="l" pos="0"/>
              </a:tabLst>
            </a:pPr>
            <a:r>
              <a:rPr b="0" lang="en" sz="1800" spc="-1" strike="noStrike">
                <a:solidFill>
                  <a:srgbClr val="cacaca"/>
                </a:solidFill>
                <a:latin typeface="Average"/>
                <a:ea typeface="Average"/>
              </a:rPr>
              <a:t>Output Layers</a:t>
            </a:r>
            <a:endParaRPr b="0" lang="en-US" sz="1800" spc="-1" strike="noStrike">
              <a:solidFill>
                <a:srgbClr val="000000"/>
              </a:solidFill>
              <a:latin typeface="Arial"/>
            </a:endParaRPr>
          </a:p>
          <a:p>
            <a:pPr marL="457200" indent="-343080">
              <a:lnSpc>
                <a:spcPct val="115000"/>
              </a:lnSpc>
              <a:buClr>
                <a:srgbClr val="cacaca"/>
              </a:buClr>
              <a:buFont typeface="Average"/>
              <a:buChar char="●"/>
              <a:tabLst>
                <a:tab algn="l" pos="0"/>
              </a:tabLst>
            </a:pPr>
            <a:r>
              <a:rPr b="0" lang="en" sz="1800" spc="-1" strike="noStrike">
                <a:solidFill>
                  <a:srgbClr val="cacaca"/>
                </a:solidFill>
                <a:latin typeface="Average"/>
                <a:ea typeface="Average"/>
              </a:rPr>
              <a:t>Hidden Layers</a:t>
            </a:r>
            <a:endParaRPr b="0" lang="en-US" sz="1800" spc="-1" strike="noStrike">
              <a:solidFill>
                <a:srgbClr val="000000"/>
              </a:solidFill>
              <a:latin typeface="Arial"/>
            </a:endParaRPr>
          </a:p>
        </p:txBody>
      </p:sp>
      <p:pic>
        <p:nvPicPr>
          <p:cNvPr id="127" name="Google Shape;73;p15" descr=""/>
          <p:cNvPicPr/>
          <p:nvPr/>
        </p:nvPicPr>
        <p:blipFill>
          <a:blip r:embed="rId1"/>
          <a:stretch/>
        </p:blipFill>
        <p:spPr>
          <a:xfrm>
            <a:off x="5325120" y="2696040"/>
            <a:ext cx="3133080" cy="23331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Weight:</a:t>
            </a:r>
            <a:endParaRPr b="0" lang="en-US" sz="3000" spc="-1" strike="noStrike">
              <a:solidFill>
                <a:srgbClr val="000000"/>
              </a:solidFill>
              <a:latin typeface="Arial"/>
            </a:endParaRPr>
          </a:p>
        </p:txBody>
      </p:sp>
      <p:sp>
        <p:nvSpPr>
          <p:cNvPr id="129" name="PlaceHolder 2"/>
          <p:cNvSpPr>
            <a:spLocks noGrp="1"/>
          </p:cNvSpPr>
          <p:nvPr>
            <p:ph/>
          </p:nvPr>
        </p:nvSpPr>
        <p:spPr>
          <a:xfrm>
            <a:off x="258480" y="1017720"/>
            <a:ext cx="8626680" cy="383688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cacaca"/>
                </a:solidFill>
                <a:latin typeface="Average"/>
                <a:ea typeface="Average"/>
              </a:rPr>
              <a:t>In a neural network, a weight is a parameter associated with each connection between neurons. These weights determine the strength of the connection and are used to multiply the input data or activations when calculating the output of a neuron. During training, these weights are adjusted through optimization algorithms like gradient descent to make the network's predictions more accurate.</a:t>
            </a:r>
            <a:endParaRPr b="0" lang="en-US" sz="1800" spc="-1" strike="noStrike">
              <a:solidFill>
                <a:srgbClr val="000000"/>
              </a:solidFill>
              <a:latin typeface="Arial"/>
            </a:endParaRPr>
          </a:p>
        </p:txBody>
      </p:sp>
      <p:pic>
        <p:nvPicPr>
          <p:cNvPr id="130" name="Google Shape;80;p16" descr=""/>
          <p:cNvPicPr/>
          <p:nvPr/>
        </p:nvPicPr>
        <p:blipFill>
          <a:blip r:embed="rId1"/>
          <a:stretch/>
        </p:blipFill>
        <p:spPr>
          <a:xfrm>
            <a:off x="2183400" y="2996640"/>
            <a:ext cx="4925520" cy="1904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Gradient Descent:</a:t>
            </a:r>
            <a:endParaRPr b="0" lang="en-US" sz="3000" spc="-1" strike="noStrike">
              <a:solidFill>
                <a:srgbClr val="000000"/>
              </a:solidFill>
              <a:latin typeface="Arial"/>
            </a:endParaRPr>
          </a:p>
        </p:txBody>
      </p:sp>
      <p:sp>
        <p:nvSpPr>
          <p:cNvPr id="132"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cacaca"/>
                </a:solidFill>
                <a:latin typeface="Average"/>
                <a:ea typeface="Average"/>
              </a:rPr>
              <a:t>Gradient descent is an optimization algorithm used in machine learning and deep learning to minimize the loss or error of a model by iteratively adjusting its parameters, such as weights and biases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Activation Functions:</a:t>
            </a:r>
            <a:endParaRPr b="0" lang="en-US" sz="3000" spc="-1" strike="noStrike">
              <a:solidFill>
                <a:srgbClr val="000000"/>
              </a:solidFill>
              <a:latin typeface="Arial"/>
            </a:endParaRPr>
          </a:p>
        </p:txBody>
      </p:sp>
      <p:sp>
        <p:nvSpPr>
          <p:cNvPr id="134"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15000"/>
              </a:lnSpc>
              <a:buNone/>
              <a:tabLst>
                <a:tab algn="l" pos="0"/>
              </a:tabLst>
            </a:pPr>
            <a:r>
              <a:rPr b="0" lang="en" sz="1800" spc="-1" strike="noStrike">
                <a:solidFill>
                  <a:srgbClr val="cacaca"/>
                </a:solidFill>
                <a:latin typeface="Average"/>
                <a:ea typeface="Average"/>
              </a:rPr>
              <a:t>An activation function in neural networks is like a decision-making switch for artificial neurons, determining whether they should be "on" (active) or "off" (not active) based on the input they receive.This means that it will decide whether the neuron's input to the network is important or not in the process of prediction using simpler mathematical operations.</a:t>
            </a:r>
            <a:endParaRPr b="0" lang="en-US" sz="1800" spc="-1" strike="noStrike">
              <a:solidFill>
                <a:srgbClr val="000000"/>
              </a:solidFill>
              <a:latin typeface="Arial"/>
            </a:endParaRPr>
          </a:p>
          <a:p>
            <a:pPr>
              <a:lnSpc>
                <a:spcPct val="115000"/>
              </a:lnSpc>
              <a:spcBef>
                <a:spcPts val="1199"/>
              </a:spcBef>
              <a:buNone/>
              <a:tabLst>
                <a:tab algn="l" pos="0"/>
              </a:tabLst>
            </a:pP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pic>
        <p:nvPicPr>
          <p:cNvPr id="135" name="Google Shape;93;p18" descr=""/>
          <p:cNvPicPr/>
          <p:nvPr/>
        </p:nvPicPr>
        <p:blipFill>
          <a:blip r:embed="rId1"/>
          <a:stretch/>
        </p:blipFill>
        <p:spPr>
          <a:xfrm>
            <a:off x="3886200" y="2902680"/>
            <a:ext cx="4744800" cy="2042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Activation Functions:</a:t>
            </a:r>
            <a:endParaRPr b="0" lang="en-US" sz="3000" spc="-1" strike="noStrike">
              <a:solidFill>
                <a:srgbClr val="000000"/>
              </a:solidFill>
              <a:latin typeface="Arial"/>
            </a:endParaRPr>
          </a:p>
        </p:txBody>
      </p:sp>
      <p:sp>
        <p:nvSpPr>
          <p:cNvPr id="137"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cacaca"/>
              </a:buClr>
              <a:buFont typeface="Average"/>
              <a:buChar char="●"/>
            </a:pPr>
            <a:r>
              <a:rPr b="0" lang="en" sz="1800" spc="-1" strike="noStrike">
                <a:solidFill>
                  <a:srgbClr val="cacaca"/>
                </a:solidFill>
                <a:latin typeface="Average"/>
                <a:ea typeface="Average"/>
              </a:rPr>
              <a:t>Sigmoid</a:t>
            </a:r>
            <a:endParaRPr b="0" lang="en-US" sz="1800" spc="-1" strike="noStrike">
              <a:solidFill>
                <a:srgbClr val="000000"/>
              </a:solidFill>
              <a:latin typeface="Arial"/>
            </a:endParaRPr>
          </a:p>
          <a:p>
            <a:pPr marL="457200">
              <a:lnSpc>
                <a:spcPct val="115000"/>
              </a:lnSpc>
              <a:spcBef>
                <a:spcPts val="1199"/>
              </a:spcBef>
              <a:buNone/>
              <a:tabLst>
                <a:tab algn="l" pos="0"/>
              </a:tabLst>
            </a:pPr>
            <a:r>
              <a:rPr b="0" lang="en" sz="1800" spc="-1" strike="noStrike">
                <a:solidFill>
                  <a:srgbClr val="cacaca"/>
                </a:solidFill>
                <a:latin typeface="Average"/>
                <a:ea typeface="Average"/>
              </a:rPr>
              <a:t>Maps input values to a range between 0 and 1</a:t>
            </a:r>
            <a:endParaRPr b="0" lang="en-US" sz="1800" spc="-1" strike="noStrike">
              <a:solidFill>
                <a:srgbClr val="000000"/>
              </a:solidFill>
              <a:latin typeface="Arial"/>
            </a:endParaRPr>
          </a:p>
          <a:p>
            <a:pPr marL="457200" indent="-343080">
              <a:lnSpc>
                <a:spcPct val="115000"/>
              </a:lnSpc>
              <a:spcBef>
                <a:spcPts val="1199"/>
              </a:spcBef>
              <a:buClr>
                <a:srgbClr val="cacaca"/>
              </a:buClr>
              <a:buFont typeface="Average"/>
              <a:buChar char="●"/>
              <a:tabLst>
                <a:tab algn="l" pos="0"/>
              </a:tabLst>
            </a:pPr>
            <a:r>
              <a:rPr b="0" lang="en" sz="1800" spc="-1" strike="noStrike">
                <a:solidFill>
                  <a:srgbClr val="cacaca"/>
                </a:solidFill>
                <a:latin typeface="Average"/>
                <a:ea typeface="Average"/>
              </a:rPr>
              <a:t>Relu (Rectified Linear Unit)</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cacaca"/>
                </a:solidFill>
                <a:latin typeface="Average"/>
                <a:ea typeface="Average"/>
              </a:rPr>
              <a:t>        </a:t>
            </a:r>
            <a:r>
              <a:rPr b="0" lang="en" sz="1800" spc="-1" strike="noStrike">
                <a:solidFill>
                  <a:srgbClr val="cacaca"/>
                </a:solidFill>
                <a:latin typeface="Average"/>
                <a:ea typeface="Average"/>
              </a:rPr>
              <a:t>Outputs the input if it's positive and 0 if it's negative.</a:t>
            </a:r>
            <a:endParaRPr b="0" lang="en-US" sz="1800" spc="-1" strike="noStrike">
              <a:solidFill>
                <a:srgbClr val="000000"/>
              </a:solidFill>
              <a:latin typeface="Arial"/>
            </a:endParaRPr>
          </a:p>
          <a:p>
            <a:pPr marL="457200" indent="-343080">
              <a:lnSpc>
                <a:spcPct val="115000"/>
              </a:lnSpc>
              <a:spcBef>
                <a:spcPts val="1199"/>
              </a:spcBef>
              <a:buClr>
                <a:srgbClr val="cacaca"/>
              </a:buClr>
              <a:buFont typeface="Average"/>
              <a:buChar char="●"/>
              <a:tabLst>
                <a:tab algn="l" pos="0"/>
              </a:tabLst>
            </a:pPr>
            <a:r>
              <a:rPr b="0" lang="en" sz="1800" spc="-1" strike="noStrike">
                <a:solidFill>
                  <a:srgbClr val="cacaca"/>
                </a:solidFill>
                <a:latin typeface="Average"/>
                <a:ea typeface="Average"/>
              </a:rPr>
              <a:t>Softmax</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cacaca"/>
                </a:solidFill>
                <a:latin typeface="Average"/>
                <a:ea typeface="Average"/>
              </a:rPr>
              <a:t>        </a:t>
            </a:r>
            <a:r>
              <a:rPr b="0" lang="en" sz="1800" spc="-1" strike="noStrike">
                <a:solidFill>
                  <a:srgbClr val="cacaca"/>
                </a:solidFill>
                <a:latin typeface="Average"/>
                <a:ea typeface="Average"/>
              </a:rPr>
              <a:t>Used in the output layer for multi-class classification problems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Keras:</a:t>
            </a:r>
            <a:endParaRPr b="0" lang="en-US" sz="3000" spc="-1" strike="noStrike">
              <a:solidFill>
                <a:srgbClr val="000000"/>
              </a:solidFill>
              <a:latin typeface="Arial"/>
            </a:endParaRPr>
          </a:p>
        </p:txBody>
      </p:sp>
      <p:sp>
        <p:nvSpPr>
          <p:cNvPr id="139"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09000"/>
              </a:lnSpc>
              <a:spcBef>
                <a:spcPts val="1199"/>
              </a:spcBef>
              <a:buNone/>
              <a:tabLst>
                <a:tab algn="l" pos="0"/>
              </a:tabLst>
            </a:pPr>
            <a:r>
              <a:rPr b="0" lang="en" sz="1600" spc="-1" strike="noStrike">
                <a:solidFill>
                  <a:srgbClr val="cacaca"/>
                </a:solidFill>
                <a:latin typeface="Times New Roman"/>
                <a:ea typeface="Times New Roman"/>
              </a:rPr>
              <a:t>Keras is a high-level api and this high-level api can run on multiple low-level api such as tensorflow etc. Keras works on the frontend and supports multiple backend engine.</a:t>
            </a:r>
            <a:endParaRPr b="0" lang="en-US" sz="1600" spc="-1" strike="noStrike">
              <a:solidFill>
                <a:srgbClr val="000000"/>
              </a:solidFill>
              <a:latin typeface="Arial"/>
            </a:endParaRPr>
          </a:p>
          <a:p>
            <a:pPr>
              <a:lnSpc>
                <a:spcPct val="115000"/>
              </a:lnSpc>
              <a:buNone/>
              <a:tabLst>
                <a:tab algn="l" pos="0"/>
              </a:tabLst>
            </a:pP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pic>
        <p:nvPicPr>
          <p:cNvPr id="140" name="Google Shape;106;p20" descr=""/>
          <p:cNvPicPr/>
          <p:nvPr/>
        </p:nvPicPr>
        <p:blipFill>
          <a:blip r:embed="rId1"/>
          <a:stretch/>
        </p:blipFill>
        <p:spPr>
          <a:xfrm>
            <a:off x="1838880" y="2044440"/>
            <a:ext cx="5143320" cy="2726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408240"/>
            <a:ext cx="8520120" cy="572400"/>
          </a:xfrm>
          <a:prstGeom prst="rect">
            <a:avLst/>
          </a:prstGeom>
          <a:noFill/>
          <a:ln w="0">
            <a:noFill/>
          </a:ln>
        </p:spPr>
        <p:txBody>
          <a:bodyPr tIns="91440" bIns="91440" anchor="t">
            <a:normAutofit fontScale="85000"/>
          </a:bodyPr>
          <a:p>
            <a:pPr>
              <a:lnSpc>
                <a:spcPct val="100000"/>
              </a:lnSpc>
              <a:buNone/>
              <a:tabLst>
                <a:tab algn="l" pos="0"/>
              </a:tabLst>
            </a:pPr>
            <a:r>
              <a:rPr b="0" lang="en" sz="3000" spc="-1" strike="noStrike">
                <a:solidFill>
                  <a:srgbClr val="ffffff"/>
                </a:solidFill>
                <a:latin typeface="Oswald"/>
                <a:ea typeface="Oswald"/>
              </a:rPr>
              <a:t>Models:</a:t>
            </a:r>
            <a:endParaRPr b="0" lang="en-US" sz="3000" spc="-1" strike="noStrike">
              <a:solidFill>
                <a:srgbClr val="000000"/>
              </a:solidFill>
              <a:latin typeface="Arial"/>
            </a:endParaRPr>
          </a:p>
        </p:txBody>
      </p:sp>
      <p:sp>
        <p:nvSpPr>
          <p:cNvPr id="142" name="PlaceHolder 2"/>
          <p:cNvSpPr>
            <a:spLocks noGrp="1"/>
          </p:cNvSpPr>
          <p:nvPr>
            <p:ph/>
          </p:nvPr>
        </p:nvSpPr>
        <p:spPr>
          <a:xfrm>
            <a:off x="311760" y="1145160"/>
            <a:ext cx="8520120" cy="3416040"/>
          </a:xfrm>
          <a:prstGeom prst="rect">
            <a:avLst/>
          </a:prstGeom>
          <a:noFill/>
          <a:ln w="0">
            <a:noFill/>
          </a:ln>
        </p:spPr>
        <p:txBody>
          <a:bodyPr tIns="91440" bIns="91440" anchor="t">
            <a:normAutofit/>
          </a:bodyPr>
          <a:p>
            <a:pPr>
              <a:lnSpc>
                <a:spcPct val="115000"/>
              </a:lnSpc>
              <a:buNone/>
              <a:tabLst>
                <a:tab algn="l" pos="0"/>
              </a:tabLst>
            </a:pPr>
            <a:r>
              <a:rPr b="0" lang="en" sz="1800" spc="-1" strike="noStrike">
                <a:solidFill>
                  <a:srgbClr val="cacaca"/>
                </a:solidFill>
                <a:latin typeface="Average"/>
                <a:ea typeface="Average"/>
              </a:rPr>
              <a:t>Sequential Model</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cacaca"/>
                </a:solidFill>
                <a:latin typeface="Average"/>
                <a:ea typeface="Average"/>
              </a:rPr>
              <a:t>Functional Mode</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pic>
        <p:nvPicPr>
          <p:cNvPr id="143" name="Google Shape;113;p21" descr=""/>
          <p:cNvPicPr/>
          <p:nvPr/>
        </p:nvPicPr>
        <p:blipFill>
          <a:blip r:embed="rId1"/>
          <a:stretch/>
        </p:blipFill>
        <p:spPr>
          <a:xfrm>
            <a:off x="4881600" y="2447280"/>
            <a:ext cx="3442320" cy="2073240"/>
          </a:xfrm>
          <a:prstGeom prst="rect">
            <a:avLst/>
          </a:prstGeom>
          <a:ln w="0">
            <a:noFill/>
          </a:ln>
        </p:spPr>
      </p:pic>
      <p:pic>
        <p:nvPicPr>
          <p:cNvPr id="144" name="Google Shape;114;p21" descr=""/>
          <p:cNvPicPr/>
          <p:nvPr/>
        </p:nvPicPr>
        <p:blipFill>
          <a:blip r:embed="rId2"/>
          <a:stretch/>
        </p:blipFill>
        <p:spPr>
          <a:xfrm>
            <a:off x="673920" y="2447280"/>
            <a:ext cx="3760200" cy="2073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2023-10-09T11:30:38Z</dcterms:modified>
  <cp:revision>1</cp:revision>
  <dc:subject/>
  <dc:title/>
</cp:coreProperties>
</file>