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9" r:id="rId12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3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2203" y="1675168"/>
            <a:ext cx="14036293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6503" y="4736310"/>
            <a:ext cx="9667692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5175" y="1491219"/>
            <a:ext cx="9097010" cy="4944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228600" algn="ctr">
              <a:lnSpc>
                <a:spcPct val="100000"/>
              </a:lnSpc>
              <a:spcBef>
                <a:spcPts val="120"/>
              </a:spcBef>
            </a:pPr>
            <a:r>
              <a:rPr sz="8050" b="1" spc="1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GeoPandas: </a:t>
            </a:r>
            <a:r>
              <a:rPr sz="8050" b="1" spc="1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Leveraging </a:t>
            </a:r>
            <a:r>
              <a:rPr sz="8050" b="1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Python's</a:t>
            </a:r>
            <a:r>
              <a:rPr sz="8050" b="1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Power</a:t>
            </a:r>
            <a:r>
              <a:rPr sz="8050" b="1" spc="-1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 </a:t>
            </a:r>
            <a:r>
              <a:rPr sz="8050" b="1" spc="-17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Spatial</a:t>
            </a:r>
            <a:r>
              <a:rPr sz="8050" b="1" spc="-3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8050" b="1" spc="1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Analytics</a:t>
            </a:r>
            <a:endParaRPr sz="80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0995" y="327025"/>
            <a:ext cx="6893560" cy="9609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85" dirty="0">
                <a:latin typeface="Trebuchet MS" panose="020B0603020202020204"/>
                <a:cs typeface="Trebuchet MS" panose="020B0603020202020204"/>
              </a:rPr>
              <a:t>Conclusion</a:t>
            </a:r>
            <a:endParaRPr sz="8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2853690" y="4845050"/>
            <a:ext cx="13075285" cy="33972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l">
              <a:lnSpc>
                <a:spcPct val="102000"/>
              </a:lnSpc>
              <a:spcBef>
                <a:spcPts val="65"/>
              </a:spcBef>
            </a:pPr>
            <a:r>
              <a:rPr sz="3600" spc="60" dirty="0"/>
              <a:t>GeoPandas</a:t>
            </a:r>
            <a:r>
              <a:rPr sz="3600" spc="-215" dirty="0"/>
              <a:t> </a:t>
            </a:r>
            <a:r>
              <a:rPr sz="3600" spc="-40" dirty="0"/>
              <a:t>is</a:t>
            </a:r>
            <a:r>
              <a:rPr sz="3600" spc="-210" dirty="0"/>
              <a:t> </a:t>
            </a:r>
            <a:r>
              <a:rPr sz="3600" spc="-15" dirty="0"/>
              <a:t>a</a:t>
            </a:r>
            <a:r>
              <a:rPr sz="3600" spc="-215" dirty="0"/>
              <a:t> </a:t>
            </a:r>
            <a:r>
              <a:rPr sz="3600" spc="45" dirty="0"/>
              <a:t>powerful</a:t>
            </a:r>
            <a:r>
              <a:rPr sz="3600" spc="-210" dirty="0"/>
              <a:t> </a:t>
            </a:r>
            <a:r>
              <a:rPr sz="3600" spc="25" dirty="0"/>
              <a:t>tool</a:t>
            </a:r>
            <a:r>
              <a:rPr sz="3600" spc="-215" dirty="0"/>
              <a:t> </a:t>
            </a:r>
            <a:r>
              <a:rPr sz="3600" spc="-15" dirty="0"/>
              <a:t>for</a:t>
            </a:r>
            <a:r>
              <a:rPr sz="3600" spc="-210" dirty="0"/>
              <a:t> </a:t>
            </a:r>
            <a:r>
              <a:rPr sz="3600" spc="35" dirty="0"/>
              <a:t>geospatial</a:t>
            </a:r>
            <a:r>
              <a:rPr sz="3600" spc="-210" dirty="0"/>
              <a:t> </a:t>
            </a:r>
            <a:r>
              <a:rPr sz="3600" spc="40" dirty="0"/>
              <a:t>data</a:t>
            </a:r>
            <a:r>
              <a:rPr sz="3600" spc="-215" dirty="0"/>
              <a:t> </a:t>
            </a:r>
            <a:r>
              <a:rPr sz="3600" spc="-25" dirty="0"/>
              <a:t>analysis</a:t>
            </a:r>
            <a:r>
              <a:rPr sz="3600" spc="-210" dirty="0"/>
              <a:t> </a:t>
            </a:r>
            <a:r>
              <a:rPr sz="3600" spc="45" dirty="0"/>
              <a:t>that </a:t>
            </a:r>
            <a:r>
              <a:rPr sz="3600" spc="-844" dirty="0"/>
              <a:t> </a:t>
            </a:r>
            <a:r>
              <a:rPr lang="en-US" sz="3600" spc="-10" dirty="0"/>
              <a:t>uses </a:t>
            </a:r>
            <a:r>
              <a:rPr sz="3600" spc="40" dirty="0"/>
              <a:t>Python's data </a:t>
            </a:r>
            <a:r>
              <a:rPr sz="3600" spc="65" dirty="0"/>
              <a:t>manipulation </a:t>
            </a:r>
            <a:r>
              <a:rPr sz="3600" spc="85" dirty="0"/>
              <a:t>and </a:t>
            </a:r>
            <a:r>
              <a:rPr sz="3600" spc="5" dirty="0"/>
              <a:t>visualization </a:t>
            </a:r>
            <a:r>
              <a:rPr sz="3600" spc="10" dirty="0"/>
              <a:t> </a:t>
            </a:r>
            <a:r>
              <a:rPr sz="3600" dirty="0"/>
              <a:t>capabilities. </a:t>
            </a:r>
            <a:r>
              <a:rPr sz="3600" spc="110" dirty="0"/>
              <a:t>With </a:t>
            </a:r>
            <a:r>
              <a:rPr sz="3600" spc="15" dirty="0"/>
              <a:t>GeoPandas, </a:t>
            </a:r>
            <a:r>
              <a:rPr sz="3600" spc="10" dirty="0"/>
              <a:t>you </a:t>
            </a:r>
            <a:r>
              <a:rPr sz="3600" spc="75" dirty="0"/>
              <a:t>can </a:t>
            </a:r>
            <a:r>
              <a:rPr sz="3600" spc="35" dirty="0"/>
              <a:t>efﬁciently </a:t>
            </a:r>
            <a:r>
              <a:rPr sz="3600" spc="-10" dirty="0"/>
              <a:t>analyze </a:t>
            </a:r>
            <a:r>
              <a:rPr sz="3600" spc="-5" dirty="0"/>
              <a:t> </a:t>
            </a:r>
            <a:r>
              <a:rPr sz="3600" spc="35" dirty="0"/>
              <a:t>geospatial </a:t>
            </a:r>
            <a:r>
              <a:rPr sz="3600" spc="40" dirty="0"/>
              <a:t>data </a:t>
            </a:r>
            <a:r>
              <a:rPr sz="3600" spc="85" dirty="0"/>
              <a:t>and </a:t>
            </a:r>
            <a:r>
              <a:rPr sz="3600" spc="-25" dirty="0"/>
              <a:t>solve </a:t>
            </a:r>
            <a:r>
              <a:rPr sz="3600" spc="55" dirty="0"/>
              <a:t>complex </a:t>
            </a:r>
            <a:r>
              <a:rPr sz="3600" spc="10" dirty="0"/>
              <a:t>spatial problems. </a:t>
            </a:r>
            <a:r>
              <a:rPr sz="3600" spc="-25" dirty="0"/>
              <a:t>Start </a:t>
            </a:r>
            <a:r>
              <a:rPr sz="3600" spc="-20" dirty="0"/>
              <a:t> </a:t>
            </a:r>
            <a:r>
              <a:rPr sz="3600" spc="65" dirty="0"/>
              <a:t>using</a:t>
            </a:r>
            <a:r>
              <a:rPr sz="3600" spc="-215" dirty="0"/>
              <a:t> </a:t>
            </a:r>
            <a:r>
              <a:rPr sz="3600" spc="60" dirty="0"/>
              <a:t>GeoPandas</a:t>
            </a:r>
            <a:r>
              <a:rPr sz="3600" spc="-210" dirty="0"/>
              <a:t> </a:t>
            </a:r>
            <a:r>
              <a:rPr sz="3600" spc="10" dirty="0"/>
              <a:t>today</a:t>
            </a:r>
            <a:r>
              <a:rPr sz="3600" spc="-215" dirty="0"/>
              <a:t> </a:t>
            </a:r>
            <a:r>
              <a:rPr sz="3600" spc="85" dirty="0"/>
              <a:t>and</a:t>
            </a:r>
            <a:r>
              <a:rPr sz="3600" spc="-210" dirty="0"/>
              <a:t> </a:t>
            </a:r>
            <a:r>
              <a:rPr sz="3600" spc="10" dirty="0"/>
              <a:t>take</a:t>
            </a:r>
            <a:r>
              <a:rPr sz="3600" spc="-210" dirty="0"/>
              <a:t> </a:t>
            </a:r>
            <a:r>
              <a:rPr sz="3600" spc="-10" dirty="0"/>
              <a:t>your</a:t>
            </a:r>
            <a:r>
              <a:rPr sz="3600" spc="-215" dirty="0"/>
              <a:t> </a:t>
            </a:r>
            <a:r>
              <a:rPr sz="3600" spc="10" dirty="0"/>
              <a:t>spatial</a:t>
            </a:r>
            <a:r>
              <a:rPr sz="3600" spc="-210" dirty="0"/>
              <a:t> </a:t>
            </a:r>
            <a:r>
              <a:rPr sz="3600" spc="-25" dirty="0"/>
              <a:t>analysis</a:t>
            </a:r>
            <a:r>
              <a:rPr sz="3600" spc="-215" dirty="0"/>
              <a:t> </a:t>
            </a:r>
            <a:r>
              <a:rPr sz="3600" spc="25" dirty="0"/>
              <a:t>to</a:t>
            </a:r>
            <a:r>
              <a:rPr sz="3600" spc="-210" dirty="0"/>
              <a:t> </a:t>
            </a:r>
            <a:r>
              <a:rPr sz="3600" spc="65" dirty="0"/>
              <a:t>the </a:t>
            </a:r>
            <a:r>
              <a:rPr sz="3600" spc="70" dirty="0"/>
              <a:t> </a:t>
            </a:r>
            <a:r>
              <a:rPr sz="3600" spc="125" dirty="0"/>
              <a:t>n</a:t>
            </a:r>
            <a:r>
              <a:rPr sz="3600" spc="-5" dirty="0"/>
              <a:t>e</a:t>
            </a:r>
            <a:r>
              <a:rPr sz="3600" spc="-130" dirty="0"/>
              <a:t>x</a:t>
            </a:r>
            <a:r>
              <a:rPr sz="3600" spc="35" dirty="0"/>
              <a:t>t</a:t>
            </a:r>
            <a:r>
              <a:rPr sz="3600" spc="-215" dirty="0"/>
              <a:t> </a:t>
            </a:r>
            <a:r>
              <a:rPr sz="3600" spc="-10" dirty="0"/>
              <a:t>l</a:t>
            </a:r>
            <a:r>
              <a:rPr sz="3600" spc="10" dirty="0"/>
              <a:t>e</a:t>
            </a:r>
            <a:r>
              <a:rPr sz="3600" spc="-150" dirty="0"/>
              <a:t>v</a:t>
            </a:r>
            <a:r>
              <a:rPr sz="3600" spc="35" dirty="0"/>
              <a:t>e</a:t>
            </a:r>
            <a:r>
              <a:rPr sz="3600" spc="-10" dirty="0"/>
              <a:t>l</a:t>
            </a:r>
            <a:r>
              <a:rPr sz="3600" spc="-370" dirty="0"/>
              <a:t>.</a:t>
            </a:r>
            <a:endParaRPr sz="3600" spc="-3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8950" y="1568450"/>
            <a:ext cx="8745855" cy="6921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4400" spc="200" dirty="0">
                <a:solidFill>
                  <a:srgbClr val="FFFFFF"/>
                </a:solidFill>
              </a:rPr>
              <a:t>E</a:t>
            </a:r>
            <a:r>
              <a:rPr lang="en-US" sz="4400" spc="200" dirty="0">
                <a:solidFill>
                  <a:srgbClr val="FFFFFF"/>
                </a:solidFill>
              </a:rPr>
              <a:t>n</a:t>
            </a:r>
            <a:r>
              <a:rPr sz="4400" spc="-10" dirty="0">
                <a:solidFill>
                  <a:srgbClr val="FFFFFF"/>
                </a:solidFill>
              </a:rPr>
              <a:t>cient</a:t>
            </a:r>
            <a:r>
              <a:rPr sz="4400" spc="10" dirty="0">
                <a:solidFill>
                  <a:srgbClr val="FFFFFF"/>
                </a:solidFill>
              </a:rPr>
              <a:t> </a:t>
            </a:r>
            <a:r>
              <a:rPr sz="4400" spc="5" dirty="0">
                <a:solidFill>
                  <a:srgbClr val="FFFFFF"/>
                </a:solidFill>
              </a:rPr>
              <a:t>Geospatial</a:t>
            </a:r>
            <a:r>
              <a:rPr sz="4400" spc="40" dirty="0">
                <a:solidFill>
                  <a:srgbClr val="FFFFFF"/>
                </a:solidFill>
              </a:rPr>
              <a:t> </a:t>
            </a:r>
            <a:r>
              <a:rPr sz="4400" spc="10" dirty="0">
                <a:solidFill>
                  <a:srgbClr val="FFFFFF"/>
                </a:solidFill>
              </a:rPr>
              <a:t>Data </a:t>
            </a:r>
            <a:r>
              <a:rPr sz="4400" spc="-78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Analysis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9587865" y="2872740"/>
            <a:ext cx="7788275" cy="4968875"/>
          </a:xfrm>
          <a:prstGeom prst="rect">
            <a:avLst/>
          </a:prstGeom>
        </p:spPr>
        <p:txBody>
          <a:bodyPr vert="horz" wrap="square" lIns="0" tIns="6350" rIns="0" bIns="0" rtlCol="0">
            <a:no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36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3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lang="en-US" sz="3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Python’s </a:t>
            </a:r>
            <a:r>
              <a:rPr sz="36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</a:t>
            </a:r>
            <a:r>
              <a:rPr lang="en-US"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spatial analytics with Geopandas</a:t>
            </a:r>
            <a:r>
              <a:rPr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 </a:t>
            </a:r>
            <a:r>
              <a:rPr lang="en-US" sz="36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geo statistical data</a:t>
            </a:r>
            <a:r>
              <a:rPr sz="3600" spc="-5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36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</a:t>
            </a:r>
            <a:r>
              <a:rPr sz="36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lang="en-US" sz="3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mani</a:t>
            </a:r>
            <a:r>
              <a:rPr sz="36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3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600" spc="-52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60107" y="1188516"/>
            <a:ext cx="6039485" cy="79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31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4400" spc="6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4400" spc="-8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229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-38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100" spc="7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5100" spc="15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5100" spc="-35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100" spc="31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5100" spc="-37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5100" spc="-1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5100" spc="204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5100" spc="-8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100" spc="11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5100" spc="8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5100" spc="-85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5100" spc="15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5100" spc="35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?</a:t>
            </a:r>
            <a:endParaRPr sz="5100" spc="35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9950" y="2711450"/>
            <a:ext cx="7775575" cy="44792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3600" spc="-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0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  </a:t>
            </a:r>
            <a:r>
              <a:rPr sz="3600" spc="3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0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509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600" spc="19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5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600" spc="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9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3600" spc="3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-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5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600" spc="-52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532" y="1492132"/>
            <a:ext cx="6486525" cy="70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>
                <a:solidFill>
                  <a:schemeClr val="bg1"/>
                </a:solidFill>
              </a:rPr>
              <a:t>Reading</a:t>
            </a:r>
            <a:r>
              <a:rPr sz="4400" spc="20" dirty="0">
                <a:solidFill>
                  <a:schemeClr val="bg1"/>
                </a:solidFill>
              </a:rPr>
              <a:t> </a:t>
            </a:r>
            <a:r>
              <a:rPr sz="4500" spc="5" dirty="0">
                <a:solidFill>
                  <a:schemeClr val="bg1"/>
                </a:solidFill>
              </a:rPr>
              <a:t>Geospatial</a:t>
            </a:r>
            <a:r>
              <a:rPr sz="4500" spc="25" dirty="0">
                <a:solidFill>
                  <a:schemeClr val="bg1"/>
                </a:solidFill>
              </a:rPr>
              <a:t> </a:t>
            </a:r>
            <a:r>
              <a:rPr sz="4500" spc="20" dirty="0">
                <a:solidFill>
                  <a:schemeClr val="bg1"/>
                </a:solidFill>
              </a:rPr>
              <a:t>Data</a:t>
            </a:r>
            <a:endParaRPr sz="4500" spc="20" dirty="0">
              <a:solidFill>
                <a:schemeClr val="bg1"/>
              </a:solidFill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920750" y="2711450"/>
            <a:ext cx="69703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To read different geospatial data formats such as shapefiles and GeoJson using Geopandas. Use GeoPandas powerful dataframe functionality to manipulate and clean the data for analysis.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02750" y="1187450"/>
            <a:ext cx="7747000" cy="692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15" dirty="0">
                <a:solidFill>
                  <a:schemeClr val="bg1"/>
                </a:solidFill>
              </a:rPr>
              <a:t>Geospatial</a:t>
            </a:r>
            <a:r>
              <a:rPr sz="4400" spc="50" dirty="0">
                <a:solidFill>
                  <a:schemeClr val="bg1"/>
                </a:solidFill>
              </a:rPr>
              <a:t> </a:t>
            </a:r>
            <a:r>
              <a:rPr sz="4400" spc="25" dirty="0">
                <a:solidFill>
                  <a:schemeClr val="bg1"/>
                </a:solidFill>
              </a:rPr>
              <a:t>Data</a:t>
            </a:r>
            <a:r>
              <a:rPr sz="4400" spc="-105" dirty="0">
                <a:solidFill>
                  <a:schemeClr val="bg1"/>
                </a:solidFill>
              </a:rPr>
              <a:t> </a:t>
            </a:r>
            <a:r>
              <a:rPr sz="4400" dirty="0">
                <a:solidFill>
                  <a:schemeClr val="bg1"/>
                </a:solidFill>
              </a:rPr>
              <a:t>Visualization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8950" y="2635250"/>
            <a:ext cx="8166100" cy="36404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0"/>
              </a:spcBef>
            </a:pPr>
            <a:r>
              <a:rPr sz="3900" spc="-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900" spc="-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lang="en-US" sz="39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2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19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900" spc="409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900" spc="-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-2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43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900" spc="-2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900" spc="-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59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9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900" spc="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2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3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  p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9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1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900" spc="-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-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900" spc="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3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900" spc="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9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-2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3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900" spc="-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900" spc="-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9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900" spc="-59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900" spc="-595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4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9814" y="882905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</a:pPr>
            <a:r>
              <a:rPr sz="440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Spatial</a:t>
            </a:r>
            <a:r>
              <a:rPr sz="44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Joins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5550" y="2787650"/>
            <a:ext cx="8919210" cy="3270885"/>
          </a:xfrm>
          <a:prstGeom prst="rect">
            <a:avLst/>
          </a:prstGeom>
        </p:spPr>
        <p:txBody>
          <a:bodyPr vert="horz" wrap="square" lIns="0" tIns="9525" rIns="0" bIns="0" rtlCol="0">
            <a:noAutofit/>
          </a:bodyPr>
          <a:lstStyle/>
          <a:p>
            <a:pPr marL="12065" marR="5080" indent="-635" algn="l">
              <a:lnSpc>
                <a:spcPct val="118000"/>
              </a:lnSpc>
              <a:spcBef>
                <a:spcPts val="75"/>
              </a:spcBef>
            </a:pPr>
            <a:r>
              <a:rPr sz="3600" spc="2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1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600" spc="-37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1558290"/>
            <a:ext cx="727265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chemeClr val="bg1"/>
                </a:solidFill>
              </a:rPr>
              <a:t>Geometric</a:t>
            </a:r>
            <a:r>
              <a:rPr sz="4800" spc="15" dirty="0">
                <a:solidFill>
                  <a:schemeClr val="bg1"/>
                </a:solidFill>
              </a:rPr>
              <a:t> </a:t>
            </a:r>
            <a:r>
              <a:rPr sz="4800" spc="20" dirty="0">
                <a:solidFill>
                  <a:schemeClr val="bg1"/>
                </a:solidFill>
              </a:rPr>
              <a:t>Operations</a:t>
            </a:r>
            <a:endParaRPr sz="4800" spc="2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99230" y="3026256"/>
            <a:ext cx="3394594" cy="308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986" y="3464405"/>
            <a:ext cx="2399147" cy="30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476" y="3969165"/>
            <a:ext cx="644203" cy="181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6494" y="3902555"/>
            <a:ext cx="996218" cy="30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8299" y="4350230"/>
            <a:ext cx="3331729" cy="308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10030" y="2884805"/>
            <a:ext cx="7810500" cy="3895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83820" algn="l">
              <a:lnSpc>
                <a:spcPct val="118000"/>
              </a:lnSpc>
              <a:spcBef>
                <a:spcPts val="70"/>
              </a:spcBef>
            </a:pPr>
            <a:r>
              <a:rPr sz="3600" spc="2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ur 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  </a:t>
            </a:r>
            <a:r>
              <a:rPr sz="3600" spc="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cu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0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3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600" spc="8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600" spc="-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geometric</a:t>
            </a:r>
            <a:r>
              <a:rPr sz="3600" spc="-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3600" spc="-2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0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your</a:t>
            </a:r>
            <a:endParaRPr sz="36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  <a:p>
            <a:pPr marR="5080" algn="l">
              <a:lnSpc>
                <a:spcPct val="100000"/>
              </a:lnSpc>
              <a:spcBef>
                <a:spcPts val="510"/>
              </a:spcBef>
            </a:pPr>
            <a:r>
              <a:rPr sz="3600" spc="-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3600" spc="-4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07864" y="1806602"/>
            <a:ext cx="8079986" cy="8156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9814" y="806705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350"/>
              </a:spcBef>
            </a:pPr>
            <a:r>
              <a:rPr sz="4400" spc="3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40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4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4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400" spc="-4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40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4400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40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400" spc="-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40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40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6919" y="2711166"/>
            <a:ext cx="7535545" cy="3928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l">
              <a:lnSpc>
                <a:spcPct val="118000"/>
              </a:lnSpc>
              <a:spcBef>
                <a:spcPts val="70"/>
              </a:spcBef>
            </a:pPr>
            <a:r>
              <a:rPr sz="3600" spc="2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2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8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600" spc="10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calculate </a:t>
            </a:r>
            <a:r>
              <a:rPr sz="3600" spc="-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distance, </a:t>
            </a:r>
            <a:r>
              <a:rPr sz="3600" spc="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buffer </a:t>
            </a:r>
            <a:r>
              <a:rPr sz="3600" spc="-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zones, </a:t>
            </a:r>
            <a:r>
              <a:rPr sz="3600" spc="8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9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4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600" spc="-37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3350"/>
              </a:spcBef>
            </a:pPr>
            <a:r>
              <a:rPr sz="4400" spc="25" dirty="0">
                <a:solidFill>
                  <a:srgbClr val="FFFFFF"/>
                </a:solidFill>
              </a:rPr>
              <a:t>Python</a:t>
            </a:r>
            <a:r>
              <a:rPr sz="4400" spc="60" dirty="0">
                <a:solidFill>
                  <a:srgbClr val="FFFFFF"/>
                </a:solidFill>
              </a:rPr>
              <a:t> </a:t>
            </a:r>
            <a:r>
              <a:rPr sz="4400" spc="20" dirty="0">
                <a:solidFill>
                  <a:srgbClr val="FFFFFF"/>
                </a:solidFill>
              </a:rPr>
              <a:t>Libraries</a:t>
            </a:r>
            <a:r>
              <a:rPr sz="4400" spc="65" dirty="0">
                <a:solidFill>
                  <a:srgbClr val="FFFFFF"/>
                </a:solidFill>
              </a:rPr>
              <a:t> </a:t>
            </a:r>
            <a:r>
              <a:rPr sz="4400" spc="10" dirty="0">
                <a:solidFill>
                  <a:srgbClr val="FFFFFF"/>
                </a:solidFill>
              </a:rPr>
              <a:t>Integration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9074150" y="3482975"/>
            <a:ext cx="8026400" cy="39287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l">
              <a:lnSpc>
                <a:spcPct val="118000"/>
              </a:lnSpc>
              <a:spcBef>
                <a:spcPts val="70"/>
              </a:spcBef>
            </a:pPr>
            <a:r>
              <a:rPr lang="en-US"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3600" spc="2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-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8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Num</a:t>
            </a:r>
            <a:r>
              <a:rPr sz="3600" spc="2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0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600" spc="-1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14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2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3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2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'</a:t>
            </a:r>
            <a:r>
              <a:rPr sz="3600" spc="-7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600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science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ecosystem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spatial</a:t>
            </a:r>
            <a:r>
              <a:rPr sz="3600" spc="-2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analysis.</a:t>
            </a:r>
            <a:endParaRPr sz="3600" spc="-6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WPS Presentation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Cambria</vt:lpstr>
      <vt:lpstr>Verdana</vt:lpstr>
      <vt:lpstr>Trebuchet MS</vt:lpstr>
      <vt:lpstr>Calibri</vt:lpstr>
      <vt:lpstr>Microsoft YaHei</vt:lpstr>
      <vt:lpstr>Arial Unicode MS</vt:lpstr>
      <vt:lpstr>Office Theme</vt:lpstr>
      <vt:lpstr>PowerPoint 演示文稿</vt:lpstr>
      <vt:lpstr>Encient Geospatial Data  Analysis</vt:lpstr>
      <vt:lpstr>What is GeoPandas?</vt:lpstr>
      <vt:lpstr>Reading Geospatial Data</vt:lpstr>
      <vt:lpstr>Geospatial Data Visualization</vt:lpstr>
      <vt:lpstr>Spatial Joins</vt:lpstr>
      <vt:lpstr>Geometric Operations</vt:lpstr>
      <vt:lpstr>Spatial Analysis</vt:lpstr>
      <vt:lpstr>Python Libraries Integration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Usee</cp:lastModifiedBy>
  <cp:revision>4</cp:revision>
  <dcterms:created xsi:type="dcterms:W3CDTF">2023-10-17T16:31:00Z</dcterms:created>
  <dcterms:modified xsi:type="dcterms:W3CDTF">2023-10-17T18:17:43Z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F9DDEA1CC8C04422B346F00A007CB890_13</vt:lpwstr>
  </property>
  <property fmtid="{D5CDD505-2E9C-101B-9397-08002B2CF9AE}" pid="3" name="KSOProductBuildVer">
    <vt:lpwstr>1033-12.2.0.13266</vt:lpwstr>
  </property>
</Properties>
</file>