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0459b6973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0459b697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0459b697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0459b697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0459b697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0459b697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0459b697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0459b697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0459b697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0459b697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0459b697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0459b697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0459b697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0459b697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0459b697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0459b697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0459b697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0459b697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126500" y="13666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700"/>
              <a:t>Tkinter</a:t>
            </a:r>
            <a:endParaRPr b="1" sz="4700"/>
          </a:p>
        </p:txBody>
      </p:sp>
      <p:sp>
        <p:nvSpPr>
          <p:cNvPr id="135" name="Google Shape;135;p13"/>
          <p:cNvSpPr txBox="1"/>
          <p:nvPr>
            <p:ph idx="1" type="subTitle"/>
          </p:nvPr>
        </p:nvSpPr>
        <p:spPr>
          <a:xfrm>
            <a:off x="4899900" y="23187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 python GUI Library</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and Disadvantages</a:t>
            </a:r>
            <a:endParaRPr/>
          </a:p>
        </p:txBody>
      </p:sp>
      <p:sp>
        <p:nvSpPr>
          <p:cNvPr id="188" name="Google Shape;188;p22"/>
          <p:cNvSpPr txBox="1"/>
          <p:nvPr/>
        </p:nvSpPr>
        <p:spPr>
          <a:xfrm>
            <a:off x="891025" y="1402275"/>
            <a:ext cx="7712700" cy="343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solidFill>
                  <a:schemeClr val="lt1"/>
                </a:solidFill>
              </a:rPr>
              <a:t>Advantages of Tkinter:</a:t>
            </a:r>
            <a:endParaRPr b="1" sz="1500">
              <a:solidFill>
                <a:schemeClr val="lt1"/>
              </a:solidFill>
            </a:endParaRPr>
          </a:p>
          <a:p>
            <a:pPr indent="-323850" lvl="0" marL="457200" rtl="0" algn="l">
              <a:lnSpc>
                <a:spcPct val="115000"/>
              </a:lnSpc>
              <a:spcBef>
                <a:spcPts val="1200"/>
              </a:spcBef>
              <a:spcAft>
                <a:spcPts val="0"/>
              </a:spcAft>
              <a:buClr>
                <a:schemeClr val="lt1"/>
              </a:buClr>
              <a:buSzPts val="1500"/>
              <a:buAutoNum type="arabicPeriod"/>
            </a:pPr>
            <a:r>
              <a:rPr lang="en" sz="1500">
                <a:solidFill>
                  <a:schemeClr val="lt1"/>
                </a:solidFill>
              </a:rPr>
              <a:t>Easy Learning</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Cross-Platform</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Standard Library</a:t>
            </a:r>
            <a:endParaRPr sz="1500">
              <a:solidFill>
                <a:schemeClr val="lt1"/>
              </a:solidFill>
            </a:endParaRPr>
          </a:p>
          <a:p>
            <a:pPr indent="0" lvl="0" marL="0" rtl="0" algn="l">
              <a:lnSpc>
                <a:spcPct val="115000"/>
              </a:lnSpc>
              <a:spcBef>
                <a:spcPts val="1200"/>
              </a:spcBef>
              <a:spcAft>
                <a:spcPts val="0"/>
              </a:spcAft>
              <a:buNone/>
            </a:pPr>
            <a:r>
              <a:rPr b="1" lang="en" sz="1500">
                <a:solidFill>
                  <a:schemeClr val="lt1"/>
                </a:solidFill>
              </a:rPr>
              <a:t>Disadvantages of Tkinter:</a:t>
            </a:r>
            <a:endParaRPr b="1" sz="1500">
              <a:solidFill>
                <a:schemeClr val="lt1"/>
              </a:solidFill>
            </a:endParaRPr>
          </a:p>
          <a:p>
            <a:pPr indent="-323850" lvl="0" marL="457200" rtl="0" algn="l">
              <a:lnSpc>
                <a:spcPct val="115000"/>
              </a:lnSpc>
              <a:spcBef>
                <a:spcPts val="1200"/>
              </a:spcBef>
              <a:spcAft>
                <a:spcPts val="0"/>
              </a:spcAft>
              <a:buClr>
                <a:schemeClr val="lt1"/>
              </a:buClr>
              <a:buSzPts val="1500"/>
              <a:buAutoNum type="arabicPeriod"/>
            </a:pPr>
            <a:r>
              <a:rPr lang="en" sz="1500">
                <a:solidFill>
                  <a:schemeClr val="lt1"/>
                </a:solidFill>
              </a:rPr>
              <a:t>Limited Aesthetics</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Fewer Widgets</a:t>
            </a:r>
            <a:endParaRPr sz="15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500">
                <a:solidFill>
                  <a:schemeClr val="lt1"/>
                </a:solidFill>
              </a:rPr>
              <a:t>Complex Layouts</a:t>
            </a:r>
            <a:endParaRPr sz="15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169425" y="510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Tkinter?</a:t>
            </a:r>
            <a:endParaRPr/>
          </a:p>
        </p:txBody>
      </p:sp>
      <p:sp>
        <p:nvSpPr>
          <p:cNvPr id="141" name="Google Shape;141;p14"/>
          <p:cNvSpPr txBox="1"/>
          <p:nvPr>
            <p:ph idx="1" type="body"/>
          </p:nvPr>
        </p:nvSpPr>
        <p:spPr>
          <a:xfrm>
            <a:off x="160675" y="1526450"/>
            <a:ext cx="8910300" cy="376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Arial"/>
                <a:ea typeface="Arial"/>
                <a:cs typeface="Arial"/>
                <a:sym typeface="Arial"/>
              </a:rPr>
              <a:t>Tkinter</a:t>
            </a:r>
            <a:r>
              <a:rPr lang="en" sz="1500">
                <a:latin typeface="Arial"/>
                <a:ea typeface="Arial"/>
                <a:cs typeface="Arial"/>
                <a:sym typeface="Arial"/>
              </a:rPr>
              <a:t> is a </a:t>
            </a:r>
            <a:r>
              <a:rPr b="1" lang="en" sz="1500">
                <a:latin typeface="Arial"/>
                <a:ea typeface="Arial"/>
                <a:cs typeface="Arial"/>
                <a:sym typeface="Arial"/>
              </a:rPr>
              <a:t>Python library</a:t>
            </a:r>
            <a:r>
              <a:rPr lang="en" sz="1500">
                <a:latin typeface="Arial"/>
                <a:ea typeface="Arial"/>
                <a:cs typeface="Arial"/>
                <a:sym typeface="Arial"/>
              </a:rPr>
              <a:t> for creating Graphical User Interfaces (GUI).</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It is the </a:t>
            </a:r>
            <a:r>
              <a:rPr b="1" lang="en" sz="1500">
                <a:latin typeface="Arial"/>
                <a:ea typeface="Arial"/>
                <a:cs typeface="Arial"/>
                <a:sym typeface="Arial"/>
              </a:rPr>
              <a:t>standard GUI library</a:t>
            </a:r>
            <a:r>
              <a:rPr lang="en" sz="1500">
                <a:latin typeface="Arial"/>
                <a:ea typeface="Arial"/>
                <a:cs typeface="Arial"/>
                <a:sym typeface="Arial"/>
              </a:rPr>
              <a:t> that comes bundled with Python.</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Tkinter is </a:t>
            </a:r>
            <a:r>
              <a:rPr b="1" lang="en" sz="1500">
                <a:latin typeface="Arial"/>
                <a:ea typeface="Arial"/>
                <a:cs typeface="Arial"/>
                <a:sym typeface="Arial"/>
              </a:rPr>
              <a:t>cross-platform</a:t>
            </a:r>
            <a:r>
              <a:rPr lang="en" sz="1500">
                <a:latin typeface="Arial"/>
                <a:ea typeface="Arial"/>
                <a:cs typeface="Arial"/>
                <a:sym typeface="Arial"/>
              </a:rPr>
              <a:t>, meaning it works on various operating systems like Windows, macOS, and Linux.</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It provides a set of </a:t>
            </a:r>
            <a:r>
              <a:rPr b="1" lang="en" sz="1500">
                <a:latin typeface="Arial"/>
                <a:ea typeface="Arial"/>
                <a:cs typeface="Arial"/>
                <a:sym typeface="Arial"/>
              </a:rPr>
              <a:t>widgets</a:t>
            </a:r>
            <a:r>
              <a:rPr lang="en" sz="1500">
                <a:latin typeface="Arial"/>
                <a:ea typeface="Arial"/>
                <a:cs typeface="Arial"/>
                <a:sym typeface="Arial"/>
              </a:rPr>
              <a:t> (UI components) for building desktop applications.</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These widgets include buttons, labels, text fields, checkboxes, radio buttons, and more.</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Tkinter allows developers to create </a:t>
            </a:r>
            <a:r>
              <a:rPr b="1" lang="en" sz="1500">
                <a:latin typeface="Arial"/>
                <a:ea typeface="Arial"/>
                <a:cs typeface="Arial"/>
                <a:sym typeface="Arial"/>
              </a:rPr>
              <a:t>windows, frames, and dialogs</a:t>
            </a:r>
            <a:r>
              <a:rPr lang="en" sz="1500">
                <a:latin typeface="Arial"/>
                <a:ea typeface="Arial"/>
                <a:cs typeface="Arial"/>
                <a:sym typeface="Arial"/>
              </a:rPr>
              <a:t> to organize the GUI elements.</a:t>
            </a:r>
            <a:endParaRPr sz="1500">
              <a:latin typeface="Arial"/>
              <a:ea typeface="Arial"/>
              <a:cs typeface="Arial"/>
              <a:sym typeface="Arial"/>
            </a:endParaRPr>
          </a:p>
          <a:p>
            <a:pPr indent="0" lvl="0" marL="0" rtl="0" algn="l">
              <a:spcBef>
                <a:spcPts val="120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Fundamental structure of tkinter program </a:t>
            </a:r>
            <a:endParaRPr/>
          </a:p>
        </p:txBody>
      </p:sp>
      <p:pic>
        <p:nvPicPr>
          <p:cNvPr id="147" name="Google Shape;147;p15"/>
          <p:cNvPicPr preferRelativeResize="0"/>
          <p:nvPr/>
        </p:nvPicPr>
        <p:blipFill>
          <a:blip r:embed="rId3">
            <a:alphaModFix/>
          </a:blip>
          <a:stretch>
            <a:fillRect/>
          </a:stretch>
        </p:blipFill>
        <p:spPr>
          <a:xfrm>
            <a:off x="1466350" y="1190450"/>
            <a:ext cx="6211301" cy="3425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392425" y="609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Widgets</a:t>
            </a:r>
            <a:endParaRPr/>
          </a:p>
        </p:txBody>
      </p:sp>
      <p:sp>
        <p:nvSpPr>
          <p:cNvPr id="153" name="Google Shape;153;p16"/>
          <p:cNvSpPr txBox="1"/>
          <p:nvPr>
            <p:ph idx="1" type="body"/>
          </p:nvPr>
        </p:nvSpPr>
        <p:spPr>
          <a:xfrm>
            <a:off x="742425" y="1523725"/>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latin typeface="Arial"/>
                <a:ea typeface="Arial"/>
                <a:cs typeface="Arial"/>
                <a:sym typeface="Arial"/>
              </a:rPr>
              <a:t>In general,  </a:t>
            </a:r>
            <a:r>
              <a:rPr b="1" lang="en" sz="1600">
                <a:latin typeface="Arial"/>
                <a:ea typeface="Arial"/>
                <a:cs typeface="Arial"/>
                <a:sym typeface="Arial"/>
              </a:rPr>
              <a:t>Widget</a:t>
            </a:r>
            <a:r>
              <a:rPr lang="en" sz="1600">
                <a:latin typeface="Arial"/>
                <a:ea typeface="Arial"/>
                <a:cs typeface="Arial"/>
                <a:sym typeface="Arial"/>
              </a:rPr>
              <a:t> is an element of Graphical User Interface (GUI) that displays/illustrates information or gives a way for the user to interact with the OS.  In </a:t>
            </a:r>
            <a:r>
              <a:rPr b="1" lang="en" sz="1600">
                <a:latin typeface="Arial"/>
                <a:ea typeface="Arial"/>
                <a:cs typeface="Arial"/>
                <a:sym typeface="Arial"/>
              </a:rPr>
              <a:t>Tkinter</a:t>
            </a:r>
            <a:r>
              <a:rPr lang="en" sz="1600">
                <a:latin typeface="Arial"/>
                <a:ea typeface="Arial"/>
                <a:cs typeface="Arial"/>
                <a:sym typeface="Arial"/>
              </a:rPr>
              <a:t> , </a:t>
            </a:r>
            <a:r>
              <a:rPr b="1" lang="en" sz="1600">
                <a:latin typeface="Arial"/>
                <a:ea typeface="Arial"/>
                <a:cs typeface="Arial"/>
                <a:sym typeface="Arial"/>
              </a:rPr>
              <a:t>Widgets</a:t>
            </a:r>
            <a:r>
              <a:rPr lang="en" sz="1600">
                <a:latin typeface="Arial"/>
                <a:ea typeface="Arial"/>
                <a:cs typeface="Arial"/>
                <a:sym typeface="Arial"/>
              </a:rPr>
              <a:t> are objects ; instances of classes that represent buttons, frames, and so on.  </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Each separate widget is a Python object. When creating a widget, you must pass its parent as a parameter to the widget creation function. The only exception is the “root” window, which is the top-level window that will contain everything else and it does not have a parent. </a:t>
            </a:r>
            <a:endParaRPr sz="1600">
              <a:latin typeface="Arial"/>
              <a:ea typeface="Arial"/>
              <a:cs typeface="Arial"/>
              <a:sym typeface="Arial"/>
            </a:endParaRPr>
          </a:p>
          <a:p>
            <a:pPr indent="0" lvl="0" marL="0" rtl="0" algn="l">
              <a:spcBef>
                <a:spcPts val="120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465475" y="5179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Widget Classes</a:t>
            </a:r>
            <a:endParaRPr/>
          </a:p>
        </p:txBody>
      </p:sp>
      <p:sp>
        <p:nvSpPr>
          <p:cNvPr id="159" name="Google Shape;159;p17"/>
          <p:cNvSpPr txBox="1"/>
          <p:nvPr>
            <p:ph idx="1" type="body"/>
          </p:nvPr>
        </p:nvSpPr>
        <p:spPr>
          <a:xfrm>
            <a:off x="606200" y="1154500"/>
            <a:ext cx="8567100" cy="390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t/>
            </a:r>
            <a:endParaRPr b="1" sz="9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Label</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It is used to display text or image on the screen</a:t>
            </a:r>
            <a:endParaRPr b="1" sz="1187">
              <a:latin typeface="Arial"/>
              <a:ea typeface="Arial"/>
              <a:cs typeface="Arial"/>
              <a:sym typeface="Arial"/>
            </a:endParaRPr>
          </a:p>
          <a:p>
            <a:pPr indent="0" lvl="0" marL="0" rtl="0" algn="ctr">
              <a:lnSpc>
                <a:spcPct val="95000"/>
              </a:lnSpc>
              <a:spcBef>
                <a:spcPts val="0"/>
              </a:spcBef>
              <a:spcAft>
                <a:spcPts val="0"/>
              </a:spcAft>
              <a:buSzPts val="688"/>
              <a:buNone/>
            </a:pPr>
            <a:r>
              <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Button</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It is used to add buttons to your application</a:t>
            </a:r>
            <a:endParaRPr b="1" sz="1187">
              <a:latin typeface="Arial"/>
              <a:ea typeface="Arial"/>
              <a:cs typeface="Arial"/>
              <a:sym typeface="Arial"/>
            </a:endParaRPr>
          </a:p>
          <a:p>
            <a:pPr indent="0" lvl="0" marL="0" rtl="0" algn="ctr">
              <a:lnSpc>
                <a:spcPct val="95000"/>
              </a:lnSpc>
              <a:spcBef>
                <a:spcPts val="0"/>
              </a:spcBef>
              <a:spcAft>
                <a:spcPts val="0"/>
              </a:spcAft>
              <a:buSzPts val="688"/>
              <a:buNone/>
            </a:pPr>
            <a:r>
              <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Canvas</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It is used to draw pictures and others layouts like texts, graphics etc.</a:t>
            </a:r>
            <a:endParaRPr b="1" sz="1187">
              <a:latin typeface="Arial"/>
              <a:ea typeface="Arial"/>
              <a:cs typeface="Arial"/>
              <a:sym typeface="Arial"/>
            </a:endParaRPr>
          </a:p>
          <a:p>
            <a:pPr indent="0" lvl="0" marL="0" rtl="0" algn="ctr">
              <a:lnSpc>
                <a:spcPct val="95000"/>
              </a:lnSpc>
              <a:spcBef>
                <a:spcPts val="0"/>
              </a:spcBef>
              <a:spcAft>
                <a:spcPts val="0"/>
              </a:spcAft>
              <a:buSzPts val="688"/>
              <a:buNone/>
            </a:pPr>
            <a:r>
              <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ComboBox</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It contains a down arrow to select from list of available options</a:t>
            </a:r>
            <a:endParaRPr b="1" sz="1187">
              <a:latin typeface="Arial"/>
              <a:ea typeface="Arial"/>
              <a:cs typeface="Arial"/>
              <a:sym typeface="Arial"/>
            </a:endParaRPr>
          </a:p>
          <a:p>
            <a:pPr indent="0" lvl="0" marL="0" rtl="0" algn="ctr">
              <a:lnSpc>
                <a:spcPct val="95000"/>
              </a:lnSpc>
              <a:spcBef>
                <a:spcPts val="0"/>
              </a:spcBef>
              <a:spcAft>
                <a:spcPts val="0"/>
              </a:spcAft>
              <a:buSzPts val="688"/>
              <a:buNone/>
            </a:pPr>
            <a:r>
              <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CheckButton</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It displays a number of options to the user as toggle buttons from which user can select any number of options.</a:t>
            </a:r>
            <a:endParaRPr b="1" sz="1187">
              <a:latin typeface="Arial"/>
              <a:ea typeface="Arial"/>
              <a:cs typeface="Arial"/>
              <a:sym typeface="Arial"/>
            </a:endParaRPr>
          </a:p>
          <a:p>
            <a:pPr indent="0" lvl="0" marL="0" rtl="0" algn="l">
              <a:lnSpc>
                <a:spcPct val="95000"/>
              </a:lnSpc>
              <a:spcBef>
                <a:spcPts val="0"/>
              </a:spcBef>
              <a:spcAft>
                <a:spcPts val="0"/>
              </a:spcAft>
              <a:buSzPts val="688"/>
              <a:buNone/>
            </a:pPr>
            <a:r>
              <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Radio Button</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It is used to implement one-of-many selection as it allows only one option to be selected</a:t>
            </a:r>
            <a:endParaRPr b="1" sz="1187">
              <a:latin typeface="Arial"/>
              <a:ea typeface="Arial"/>
              <a:cs typeface="Arial"/>
              <a:sym typeface="Arial"/>
            </a:endParaRPr>
          </a:p>
          <a:p>
            <a:pPr indent="0" lvl="0" marL="0" rtl="0" algn="ctr">
              <a:lnSpc>
                <a:spcPct val="95000"/>
              </a:lnSpc>
              <a:spcBef>
                <a:spcPts val="0"/>
              </a:spcBef>
              <a:spcAft>
                <a:spcPts val="0"/>
              </a:spcAft>
              <a:buSzPts val="688"/>
              <a:buNone/>
            </a:pPr>
            <a:r>
              <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Entry</a:t>
            </a:r>
            <a:endParaRPr b="1" sz="1187">
              <a:latin typeface="Arial"/>
              <a:ea typeface="Arial"/>
              <a:cs typeface="Arial"/>
              <a:sym typeface="Arial"/>
            </a:endParaRPr>
          </a:p>
          <a:p>
            <a:pPr indent="0" lvl="0" marL="0" rtl="0" algn="l">
              <a:lnSpc>
                <a:spcPct val="95000"/>
              </a:lnSpc>
              <a:spcBef>
                <a:spcPts val="0"/>
              </a:spcBef>
              <a:spcAft>
                <a:spcPts val="0"/>
              </a:spcAft>
              <a:buSzPts val="688"/>
              <a:buNone/>
            </a:pPr>
            <a:r>
              <a:rPr b="1" lang="en" sz="1187">
                <a:latin typeface="Arial"/>
                <a:ea typeface="Arial"/>
                <a:cs typeface="Arial"/>
                <a:sym typeface="Arial"/>
              </a:rPr>
              <a:t>It is used to input single line text entry from user</a:t>
            </a:r>
            <a:endParaRPr b="1" sz="1187">
              <a:latin typeface="Arial"/>
              <a:ea typeface="Arial"/>
              <a:cs typeface="Arial"/>
              <a:sym typeface="Arial"/>
            </a:endParaRPr>
          </a:p>
          <a:p>
            <a:pPr indent="0" lvl="0" marL="0" rtl="0" algn="l">
              <a:lnSpc>
                <a:spcPct val="95000"/>
              </a:lnSpc>
              <a:spcBef>
                <a:spcPts val="0"/>
              </a:spcBef>
              <a:spcAft>
                <a:spcPts val="1200"/>
              </a:spcAft>
              <a:buSzPts val="688"/>
              <a:buNone/>
            </a:pPr>
            <a:r>
              <a:t/>
            </a:r>
            <a:endParaRPr sz="131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051675" y="832600"/>
            <a:ext cx="8588700" cy="39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Frame</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It is used as container to hold and organize the widgets</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Message</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It works same as that of label and refers to multi-line and non-editable text</a:t>
            </a:r>
            <a:endParaRPr b="1" sz="1100">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Scale</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It is used to provide a graphical slider which allows to select any value from that scale</a:t>
            </a:r>
            <a:endParaRPr b="1" sz="1100">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Scrollbar</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It is used to scroll down the contents. It provides a slide controller.</a:t>
            </a:r>
            <a:endParaRPr b="1" sz="1100">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SpinBox</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It is allows user to select from given set of values</a:t>
            </a:r>
            <a:endParaRPr b="1" sz="1100">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Text</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It allows user to edit multiline text and format the way it has to be displayed</a:t>
            </a:r>
            <a:endParaRPr b="1" sz="1100">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Menu</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It is used to create all kinds of menu used by an application</a:t>
            </a:r>
            <a:endParaRPr b="1" sz="1100">
              <a:latin typeface="Arial"/>
              <a:ea typeface="Arial"/>
              <a:cs typeface="Arial"/>
              <a:sym typeface="Arial"/>
            </a:endParaRPr>
          </a:p>
          <a:p>
            <a:pPr indent="0" lvl="0" marL="0" rtl="0" algn="l">
              <a:spcBef>
                <a:spcPts val="0"/>
              </a:spcBef>
              <a:spcAft>
                <a:spcPts val="120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355950" y="4229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Geometry Management</a:t>
            </a:r>
            <a:endParaRPr/>
          </a:p>
        </p:txBody>
      </p:sp>
      <p:sp>
        <p:nvSpPr>
          <p:cNvPr id="170" name="Google Shape;170;p19"/>
          <p:cNvSpPr txBox="1"/>
          <p:nvPr>
            <p:ph idx="1" type="body"/>
          </p:nvPr>
        </p:nvSpPr>
        <p:spPr>
          <a:xfrm>
            <a:off x="1122225" y="1394975"/>
            <a:ext cx="7758900" cy="357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latin typeface="Arial"/>
                <a:ea typeface="Arial"/>
                <a:cs typeface="Arial"/>
                <a:sym typeface="Arial"/>
              </a:rPr>
              <a:t>Geometry management in Tkinter refers to the way you arrange and position widgets (user interface elements like buttons, labels, and entry fields) within the window or frame of your graphical application. It determines how widgets are organized and displayed on the screen.</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317500" lvl="0" marL="457200" rtl="0" algn="l">
              <a:spcBef>
                <a:spcPts val="1200"/>
              </a:spcBef>
              <a:spcAft>
                <a:spcPts val="0"/>
              </a:spcAft>
              <a:buClr>
                <a:schemeClr val="lt1"/>
              </a:buClr>
              <a:buSzPts val="1400"/>
              <a:buFont typeface="Arial"/>
              <a:buAutoNum type="arabicPeriod"/>
            </a:pPr>
            <a:r>
              <a:rPr b="1" lang="en" sz="1400">
                <a:latin typeface="Arial"/>
                <a:ea typeface="Arial"/>
                <a:cs typeface="Arial"/>
                <a:sym typeface="Arial"/>
              </a:rPr>
              <a:t>Pack:</a:t>
            </a:r>
            <a:r>
              <a:rPr lang="en" sz="1400">
                <a:latin typeface="Arial"/>
                <a:ea typeface="Arial"/>
                <a:cs typeface="Arial"/>
                <a:sym typeface="Arial"/>
              </a:rPr>
              <a:t> It organizes widgets by stacking them either vertically or horizontally, allowing them to automatically adjust their size and placement.</a:t>
            </a:r>
            <a:endParaRPr sz="1400">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b="1" lang="en" sz="1400">
                <a:latin typeface="Arial"/>
                <a:ea typeface="Arial"/>
                <a:cs typeface="Arial"/>
                <a:sym typeface="Arial"/>
              </a:rPr>
              <a:t>Grid:</a:t>
            </a:r>
            <a:r>
              <a:rPr lang="en" sz="1400">
                <a:latin typeface="Arial"/>
                <a:ea typeface="Arial"/>
                <a:cs typeface="Arial"/>
                <a:sym typeface="Arial"/>
              </a:rPr>
              <a:t> This method arranges widgets in rows and columns, similar to a grid or table. You specify the row and column where each widget should be placed.</a:t>
            </a:r>
            <a:endParaRPr sz="1400">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b="1" lang="en" sz="1400">
                <a:latin typeface="Arial"/>
                <a:ea typeface="Arial"/>
                <a:cs typeface="Arial"/>
                <a:sym typeface="Arial"/>
              </a:rPr>
              <a:t>Place:</a:t>
            </a:r>
            <a:r>
              <a:rPr lang="en" sz="1400">
                <a:latin typeface="Arial"/>
                <a:ea typeface="Arial"/>
                <a:cs typeface="Arial"/>
                <a:sym typeface="Arial"/>
              </a:rPr>
              <a:t> It allows you to specify the exact coordinates (x and y) where a widget should be positioned within the window or frame. This method provides more precise control over widget placement.</a:t>
            </a:r>
            <a:endParaRPr sz="1400">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494700" y="474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Binding Function</a:t>
            </a:r>
            <a:endParaRPr/>
          </a:p>
        </p:txBody>
      </p:sp>
      <p:sp>
        <p:nvSpPr>
          <p:cNvPr id="176" name="Google Shape;176;p20"/>
          <p:cNvSpPr txBox="1"/>
          <p:nvPr>
            <p:ph idx="1" type="body"/>
          </p:nvPr>
        </p:nvSpPr>
        <p:spPr>
          <a:xfrm>
            <a:off x="511250" y="1490450"/>
            <a:ext cx="8603400" cy="36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Binding functions in Tkinter is a way to associate a function or method with a particular event that occurs in a widget, such as a button click or a keypress. When that event happens, the associated function is executed. This allows you to make your Tkinter application interactive and responsive to user actions.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77" name="Google Shape;177;p20"/>
          <p:cNvPicPr preferRelativeResize="0"/>
          <p:nvPr/>
        </p:nvPicPr>
        <p:blipFill>
          <a:blip r:embed="rId3">
            <a:alphaModFix/>
          </a:blip>
          <a:stretch>
            <a:fillRect/>
          </a:stretch>
        </p:blipFill>
        <p:spPr>
          <a:xfrm>
            <a:off x="3644425" y="2475900"/>
            <a:ext cx="4440550" cy="249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1234275" y="686550"/>
            <a:ext cx="7537200" cy="414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210"/>
              <a:t>i</a:t>
            </a:r>
            <a:r>
              <a:rPr lang="en" sz="1310"/>
              <a:t>mport tkinter as tk</a:t>
            </a:r>
            <a:endParaRPr sz="1310"/>
          </a:p>
          <a:p>
            <a:pPr indent="0" lvl="0" marL="0" rtl="0" algn="l">
              <a:lnSpc>
                <a:spcPct val="95000"/>
              </a:lnSpc>
              <a:spcBef>
                <a:spcPts val="1200"/>
              </a:spcBef>
              <a:spcAft>
                <a:spcPts val="0"/>
              </a:spcAft>
              <a:buSzPts val="770"/>
              <a:buNone/>
            </a:pPr>
            <a:r>
              <a:t/>
            </a:r>
            <a:endParaRPr sz="1310"/>
          </a:p>
          <a:p>
            <a:pPr indent="0" lvl="0" marL="0" rtl="0" algn="l">
              <a:lnSpc>
                <a:spcPct val="95000"/>
              </a:lnSpc>
              <a:spcBef>
                <a:spcPts val="1200"/>
              </a:spcBef>
              <a:spcAft>
                <a:spcPts val="0"/>
              </a:spcAft>
              <a:buSzPts val="770"/>
              <a:buNone/>
            </a:pPr>
            <a:r>
              <a:rPr lang="en" sz="1310"/>
              <a:t>def button_click(event):</a:t>
            </a:r>
            <a:endParaRPr sz="1310"/>
          </a:p>
          <a:p>
            <a:pPr indent="0" lvl="0" marL="0" rtl="0" algn="l">
              <a:lnSpc>
                <a:spcPct val="95000"/>
              </a:lnSpc>
              <a:spcBef>
                <a:spcPts val="1200"/>
              </a:spcBef>
              <a:spcAft>
                <a:spcPts val="0"/>
              </a:spcAft>
              <a:buSzPts val="770"/>
              <a:buNone/>
            </a:pPr>
            <a:r>
              <a:rPr lang="en" sz="1310"/>
              <a:t>    print("Button clicked!")</a:t>
            </a:r>
            <a:endParaRPr sz="1310"/>
          </a:p>
          <a:p>
            <a:pPr indent="0" lvl="0" marL="0" rtl="0" algn="l">
              <a:lnSpc>
                <a:spcPct val="95000"/>
              </a:lnSpc>
              <a:spcBef>
                <a:spcPts val="1200"/>
              </a:spcBef>
              <a:spcAft>
                <a:spcPts val="0"/>
              </a:spcAft>
              <a:buSzPts val="770"/>
              <a:buNone/>
            </a:pPr>
            <a:r>
              <a:t/>
            </a:r>
            <a:endParaRPr sz="1310"/>
          </a:p>
          <a:p>
            <a:pPr indent="0" lvl="0" marL="0" rtl="0" algn="l">
              <a:lnSpc>
                <a:spcPct val="95000"/>
              </a:lnSpc>
              <a:spcBef>
                <a:spcPts val="1200"/>
              </a:spcBef>
              <a:spcAft>
                <a:spcPts val="0"/>
              </a:spcAft>
              <a:buSzPts val="770"/>
              <a:buNone/>
            </a:pPr>
            <a:r>
              <a:rPr lang="en" sz="1310"/>
              <a:t>root = tk.Tk()</a:t>
            </a:r>
            <a:endParaRPr sz="1310"/>
          </a:p>
          <a:p>
            <a:pPr indent="0" lvl="0" marL="0" rtl="0" algn="l">
              <a:lnSpc>
                <a:spcPct val="95000"/>
              </a:lnSpc>
              <a:spcBef>
                <a:spcPts val="1200"/>
              </a:spcBef>
              <a:spcAft>
                <a:spcPts val="0"/>
              </a:spcAft>
              <a:buSzPts val="770"/>
              <a:buNone/>
            </a:pPr>
            <a:r>
              <a:rPr lang="en" sz="1310"/>
              <a:t>button = tk.Button(root, text="Click Me")</a:t>
            </a:r>
            <a:endParaRPr sz="1310"/>
          </a:p>
          <a:p>
            <a:pPr indent="0" lvl="0" marL="0" rtl="0" algn="l">
              <a:lnSpc>
                <a:spcPct val="95000"/>
              </a:lnSpc>
              <a:spcBef>
                <a:spcPts val="1200"/>
              </a:spcBef>
              <a:spcAft>
                <a:spcPts val="0"/>
              </a:spcAft>
              <a:buSzPts val="770"/>
              <a:buNone/>
            </a:pPr>
            <a:r>
              <a:rPr lang="en" sz="1310"/>
              <a:t>button.pack()</a:t>
            </a:r>
            <a:endParaRPr sz="1310"/>
          </a:p>
          <a:p>
            <a:pPr indent="0" lvl="0" marL="0" rtl="0" algn="l">
              <a:lnSpc>
                <a:spcPct val="95000"/>
              </a:lnSpc>
              <a:spcBef>
                <a:spcPts val="1200"/>
              </a:spcBef>
              <a:spcAft>
                <a:spcPts val="0"/>
              </a:spcAft>
              <a:buSzPts val="770"/>
              <a:buNone/>
            </a:pPr>
            <a:r>
              <a:t/>
            </a:r>
            <a:endParaRPr sz="1310"/>
          </a:p>
          <a:p>
            <a:pPr indent="0" lvl="0" marL="0" rtl="0" algn="l">
              <a:lnSpc>
                <a:spcPct val="95000"/>
              </a:lnSpc>
              <a:spcBef>
                <a:spcPts val="1200"/>
              </a:spcBef>
              <a:spcAft>
                <a:spcPts val="0"/>
              </a:spcAft>
              <a:buSzPts val="770"/>
              <a:buNone/>
            </a:pPr>
            <a:r>
              <a:rPr lang="en" sz="1310"/>
              <a:t>button.bind("&lt;Button-1&gt;", button_click)  # Bind the function to the left mouse button click event</a:t>
            </a:r>
            <a:endParaRPr sz="1310"/>
          </a:p>
          <a:p>
            <a:pPr indent="0" lvl="0" marL="0" rtl="0" algn="l">
              <a:lnSpc>
                <a:spcPct val="95000"/>
              </a:lnSpc>
              <a:spcBef>
                <a:spcPts val="1200"/>
              </a:spcBef>
              <a:spcAft>
                <a:spcPts val="0"/>
              </a:spcAft>
              <a:buSzPts val="770"/>
              <a:buNone/>
            </a:pPr>
            <a:r>
              <a:t/>
            </a:r>
            <a:endParaRPr sz="1310"/>
          </a:p>
          <a:p>
            <a:pPr indent="0" lvl="0" marL="0" rtl="0" algn="l">
              <a:lnSpc>
                <a:spcPct val="95000"/>
              </a:lnSpc>
              <a:spcBef>
                <a:spcPts val="1200"/>
              </a:spcBef>
              <a:spcAft>
                <a:spcPts val="0"/>
              </a:spcAft>
              <a:buSzPts val="770"/>
              <a:buNone/>
            </a:pPr>
            <a:r>
              <a:rPr lang="en" sz="1310"/>
              <a:t>root.mainloop()</a:t>
            </a:r>
            <a:endParaRPr sz="1310"/>
          </a:p>
          <a:p>
            <a:pPr indent="0" lvl="0" marL="0" rtl="0" algn="l">
              <a:lnSpc>
                <a:spcPct val="95000"/>
              </a:lnSpc>
              <a:spcBef>
                <a:spcPts val="1200"/>
              </a:spcBef>
              <a:spcAft>
                <a:spcPts val="0"/>
              </a:spcAft>
              <a:buSzPts val="770"/>
              <a:buNone/>
            </a:pPr>
            <a:r>
              <a:t/>
            </a:r>
            <a:endParaRPr sz="1210"/>
          </a:p>
          <a:p>
            <a:pPr indent="0" lvl="0" marL="0" rtl="0" algn="l">
              <a:lnSpc>
                <a:spcPct val="95000"/>
              </a:lnSpc>
              <a:spcBef>
                <a:spcPts val="1200"/>
              </a:spcBef>
              <a:spcAft>
                <a:spcPts val="1200"/>
              </a:spcAft>
              <a:buSzPts val="770"/>
              <a:buNone/>
            </a:pPr>
            <a:r>
              <a:t/>
            </a:r>
            <a:endParaRPr sz="81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