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68" r:id="rId6"/>
    <p:sldId id="267" r:id="rId7"/>
    <p:sldId id="260" r:id="rId8"/>
    <p:sldId id="262" r:id="rId9"/>
    <p:sldId id="261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12604-D51F-4676-994C-3FFFDFF8C437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5AF36-D00A-467C-A1E1-8F3FD23BD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B86-84E0-4A76-AEC5-9190A64EC944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88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C9ED-DEFB-4E43-BBAF-AEC85A6FB868}" type="datetime1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1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613-BC0A-4438-91F3-68EC7E341B9C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2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06CD-6200-497D-86B0-BD113D72146B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26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3F0-D0E8-4768-968C-BF976354E4FE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84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5102-08F1-4E75-8AF2-FAFFEB11607E}" type="datetime1">
              <a:rPr lang="de-DE" smtClean="0"/>
              <a:t>28.02.2020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9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C9D5-E537-49A5-89A1-057D94699C9E}" type="datetime1">
              <a:rPr lang="de-DE" smtClean="0"/>
              <a:t>28.02.2020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0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EF30-9014-47DE-8D5A-7969D997B9AF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4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EF94-F135-4D7E-BC97-F0026C6C47FC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60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8881-C82B-444D-876A-450E449B5089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4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257F-53C7-4B20-9859-42C788895DFE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2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F65B-A750-4F2D-B685-AFA4F026C73F}" type="datetime1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9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3498-17FC-4A69-9610-0662D3E39FAD}" type="datetime1">
              <a:rPr lang="de-DE" smtClean="0"/>
              <a:t>28.02.2020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8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1DE-77C7-46FE-8B69-C0C72F3F403A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E3E1-09FA-438B-9FF7-A536EB648596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93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8B8F-955C-4494-8B96-1E4DA4344C5C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36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2E4A-DAB0-4577-868D-BFF5495A1588}" type="datetime1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CFB004-B958-4666-8D88-FD442C79D70C}" type="datetime1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A03B-941A-4DB2-9027-144FC3ED8D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3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5400" b="1" dirty="0" smtClean="0"/>
              <a:t>Rasterkartierung zur </a:t>
            </a:r>
            <a:r>
              <a:rPr lang="de-DE" sz="5400" b="1" dirty="0"/>
              <a:t>Kronendach-Durchlässigkeit im </a:t>
            </a:r>
            <a:r>
              <a:rPr lang="de-DE" sz="5400" b="1" dirty="0" smtClean="0"/>
              <a:t>Wald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4034" y="4777381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 </a:t>
            </a:r>
          </a:p>
          <a:p>
            <a:r>
              <a:rPr lang="de-DE" b="1" dirty="0" smtClean="0"/>
              <a:t>Geoinformatik</a:t>
            </a:r>
            <a:r>
              <a:rPr lang="de-DE" b="1" dirty="0"/>
              <a:t>: </a:t>
            </a:r>
            <a:r>
              <a:rPr lang="de-DE" b="1" dirty="0" smtClean="0"/>
              <a:t>Python</a:t>
            </a:r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dirty="0"/>
              <a:t>Alexander </a:t>
            </a:r>
            <a:r>
              <a:rPr lang="de-DE" dirty="0" smtClean="0"/>
              <a:t>Höfner, </a:t>
            </a:r>
            <a:r>
              <a:rPr lang="de-DE" dirty="0"/>
              <a:t>Andreas </a:t>
            </a:r>
            <a:r>
              <a:rPr lang="de-DE" dirty="0" smtClean="0"/>
              <a:t>Summer, </a:t>
            </a:r>
            <a:r>
              <a:rPr lang="de-DE" dirty="0"/>
              <a:t>Ludwig Hagelstein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4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Durchlässigkeit des Kronendachs kann mithilfe einer </a:t>
            </a:r>
            <a:r>
              <a:rPr lang="de-DE" sz="2200" dirty="0" err="1" smtClean="0"/>
              <a:t>LiDAR</a:t>
            </a:r>
            <a:r>
              <a:rPr lang="de-DE" sz="2200" smtClean="0"/>
              <a:t> Punktwolke </a:t>
            </a:r>
            <a:r>
              <a:rPr lang="de-DE" sz="2200" dirty="0"/>
              <a:t>gut quantifiziert </a:t>
            </a:r>
            <a:r>
              <a:rPr lang="de-DE" sz="2200" dirty="0" smtClean="0"/>
              <a:t>werden</a:t>
            </a:r>
          </a:p>
          <a:p>
            <a:r>
              <a:rPr lang="de-DE" sz="2200" dirty="0" smtClean="0"/>
              <a:t>Prozessieren großer Punktwolken – Rechenaufwendig - Code optimieren und unnötige Doppelabfragen vermeiden</a:t>
            </a:r>
          </a:p>
          <a:p>
            <a:endParaRPr lang="de-DE" sz="2200" dirty="0" smtClean="0"/>
          </a:p>
          <a:p>
            <a:r>
              <a:rPr lang="de-DE" sz="2200" dirty="0" smtClean="0"/>
              <a:t>Ausblick:</a:t>
            </a:r>
          </a:p>
          <a:p>
            <a:pPr lvl="1"/>
            <a:r>
              <a:rPr lang="de-DE" sz="2000" dirty="0" smtClean="0"/>
              <a:t>Höhenverteilung </a:t>
            </a:r>
            <a:r>
              <a:rPr lang="de-DE" sz="2000" dirty="0"/>
              <a:t>der Vegetationspunkte </a:t>
            </a:r>
            <a:r>
              <a:rPr lang="de-DE" sz="2000" dirty="0" smtClean="0"/>
              <a:t>untersuchen und so möglicherweise </a:t>
            </a:r>
            <a:r>
              <a:rPr lang="de-DE" sz="2000" dirty="0"/>
              <a:t>Rückschlüsse auf </a:t>
            </a:r>
            <a:r>
              <a:rPr lang="de-DE" sz="2000" dirty="0" err="1"/>
              <a:t>Baumtyp</a:t>
            </a:r>
            <a:r>
              <a:rPr lang="de-DE" sz="2000" dirty="0"/>
              <a:t> </a:t>
            </a:r>
            <a:r>
              <a:rPr lang="de-DE" sz="2000" dirty="0" smtClean="0"/>
              <a:t>ziehen</a:t>
            </a:r>
          </a:p>
          <a:p>
            <a:pPr lvl="1"/>
            <a:r>
              <a:rPr lang="de-DE" sz="2000" dirty="0" smtClean="0"/>
              <a:t>Durchlässigkeit des Kronendachs ohne Vorklassifizierung berechnen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55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Kronendach Durchlässigkeit eines Waldstücks anhand von </a:t>
            </a:r>
            <a:r>
              <a:rPr lang="de-DE" sz="2400" dirty="0" err="1"/>
              <a:t>LiDAR</a:t>
            </a:r>
            <a:r>
              <a:rPr lang="de-DE" sz="2400" dirty="0"/>
              <a:t> Punktwolkendaten ermittelt und visualisiert 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Ansatz:</a:t>
            </a:r>
          </a:p>
          <a:p>
            <a:pPr marL="0" indent="0" algn="ctr">
              <a:buNone/>
            </a:pPr>
            <a:r>
              <a:rPr lang="de-DE" sz="2400" dirty="0" smtClean="0"/>
              <a:t>Vergleich der Anzahl von Bodenpunkten und Vegetationspunkten in einer Rasterzelle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5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Daten sind im LAS-Format 1.1 vorklassifiziert</a:t>
            </a:r>
            <a:endParaRPr lang="de-DE" sz="2200" dirty="0" smtClean="0"/>
          </a:p>
          <a:p>
            <a:pPr>
              <a:lnSpc>
                <a:spcPct val="150000"/>
              </a:lnSpc>
            </a:pPr>
            <a:r>
              <a:rPr lang="de-DE" sz="2200" dirty="0" smtClean="0"/>
              <a:t>Rasterzellen </a:t>
            </a:r>
            <a:r>
              <a:rPr lang="de-DE" sz="2200" dirty="0"/>
              <a:t>von 1 m </a:t>
            </a:r>
            <a:r>
              <a:rPr lang="de-DE" sz="2200" dirty="0" smtClean="0"/>
              <a:t>Auflösung</a:t>
            </a:r>
          </a:p>
          <a:p>
            <a:pPr>
              <a:lnSpc>
                <a:spcPct val="150000"/>
              </a:lnSpc>
            </a:pPr>
            <a:r>
              <a:rPr lang="de-DE" sz="2200" dirty="0" smtClean="0"/>
              <a:t>Daten in Arrays für Boden und Vegetation aufgeteilt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P</a:t>
            </a:r>
            <a:r>
              <a:rPr lang="de-DE" sz="2200" dirty="0" smtClean="0"/>
              <a:t>unkte </a:t>
            </a:r>
            <a:r>
              <a:rPr lang="de-DE" sz="2200" dirty="0"/>
              <a:t>je Zelle gezählt </a:t>
            </a:r>
            <a:endParaRPr lang="de-DE" sz="2200" dirty="0" smtClean="0"/>
          </a:p>
          <a:p>
            <a:pPr>
              <a:lnSpc>
                <a:spcPct val="150000"/>
              </a:lnSpc>
            </a:pPr>
            <a:r>
              <a:rPr lang="de-DE" sz="2200" dirty="0" smtClean="0"/>
              <a:t>Erweiterter Index – nur Vegetationspunkte mit einer Höhe von mehr als 2 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z="2200" dirty="0" smtClean="0"/>
              <a:t>nicht in jeder Rasterzelle ein Bodenpunkt – Interpolation zu einem DTM</a:t>
            </a:r>
          </a:p>
          <a:p>
            <a:pPr marL="457200" lvl="1" indent="0">
              <a:buNone/>
            </a:pPr>
            <a:endParaRPr lang="de-DE" sz="2200" dirty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2" y="2872144"/>
            <a:ext cx="1007659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Ladebalken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praktisches </a:t>
            </a:r>
            <a:r>
              <a:rPr lang="de-DE" sz="2200" dirty="0"/>
              <a:t>Feature </a:t>
            </a:r>
            <a:r>
              <a:rPr lang="de-DE" sz="2200" dirty="0" smtClean="0"/>
              <a:t>- Ladebalken </a:t>
            </a:r>
            <a:r>
              <a:rPr lang="de-DE" sz="2200" dirty="0"/>
              <a:t>der den </a:t>
            </a:r>
            <a:r>
              <a:rPr lang="de-DE" sz="2200" dirty="0" smtClean="0"/>
              <a:t>Fortschritt </a:t>
            </a:r>
            <a:r>
              <a:rPr lang="de-DE" sz="2200" dirty="0"/>
              <a:t>der teilweise zeitaufwändigen Berechnungen zeigt </a:t>
            </a:r>
            <a:endParaRPr lang="de-DE" sz="2200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Beispiel: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6590"/>
            <a:ext cx="8682282" cy="972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43555"/>
            <a:ext cx="9696389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I</a:t>
            </a:r>
            <a:endParaRPr lang="de-DE" dirty="0"/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69738"/>
            <a:ext cx="5241822" cy="3312000"/>
          </a:xfrm>
          <a:ln w="19050">
            <a:solidFill>
              <a:schemeClr val="bg1"/>
            </a:solidFill>
          </a:ln>
        </p:spPr>
      </p:pic>
      <p:pic>
        <p:nvPicPr>
          <p:cNvPr id="8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14459" y="2769738"/>
            <a:ext cx="5076280" cy="3312000"/>
          </a:xfrm>
          <a:ln w="19050">
            <a:solidFill>
              <a:schemeClr val="bg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4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II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73" y="365125"/>
            <a:ext cx="5225508" cy="6222821"/>
          </a:xfrm>
          <a:ln w="19050">
            <a:solidFill>
              <a:schemeClr val="bg1"/>
            </a:solidFill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</a:t>
            </a:r>
            <a:r>
              <a:rPr lang="de-DE" dirty="0" smtClean="0"/>
              <a:t>III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1" y="2173805"/>
            <a:ext cx="6220693" cy="3953427"/>
          </a:xfrm>
          <a:ln w="19050">
            <a:solidFill>
              <a:schemeClr val="bg1"/>
            </a:solidFill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</a:t>
            </a:r>
            <a:r>
              <a:rPr lang="de-DE" dirty="0" smtClean="0"/>
              <a:t>IV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77" y="2169042"/>
            <a:ext cx="7678222" cy="3962953"/>
          </a:xfrm>
          <a:ln w="19050">
            <a:solidFill>
              <a:schemeClr val="bg1"/>
            </a:solidFill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03B-941A-4DB2-9027-144FC3ED8D7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8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153</Words>
  <Application>Microsoft Office PowerPoint</Application>
  <PresentationFormat>Breitbild</PresentationFormat>
  <Paragraphs>47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Rasterkartierung zur Kronendach-Durchlässigkeit im Wald</vt:lpstr>
      <vt:lpstr>Übersicht</vt:lpstr>
      <vt:lpstr>Vorgehensweise</vt:lpstr>
      <vt:lpstr>Herausforderungen</vt:lpstr>
      <vt:lpstr>Ladebalken</vt:lpstr>
      <vt:lpstr>Ergebnis I</vt:lpstr>
      <vt:lpstr>Ergebnis II</vt:lpstr>
      <vt:lpstr>Ergebnis III</vt:lpstr>
      <vt:lpstr>Ergebnis IV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Rasterkartierung zur Kronendach-Durchlässigkeit im Wald</dc:title>
  <dc:creator>Andi</dc:creator>
  <cp:lastModifiedBy>Andi</cp:lastModifiedBy>
  <cp:revision>12</cp:revision>
  <dcterms:created xsi:type="dcterms:W3CDTF">2020-02-26T12:03:28Z</dcterms:created>
  <dcterms:modified xsi:type="dcterms:W3CDTF">2020-02-28T13:48:40Z</dcterms:modified>
</cp:coreProperties>
</file>