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3" r:id="rId4"/>
    <p:sldId id="270" r:id="rId5"/>
    <p:sldId id="282" r:id="rId6"/>
    <p:sldId id="281" r:id="rId7"/>
    <p:sldId id="280" r:id="rId8"/>
    <p:sldId id="279" r:id="rId9"/>
    <p:sldId id="278" r:id="rId10"/>
    <p:sldId id="272" r:id="rId11"/>
    <p:sldId id="262" r:id="rId12"/>
    <p:sldId id="261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998"/>
    <a:srgbClr val="FFD43B"/>
    <a:srgbClr val="FFE873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A8091-53B7-4466-8AE0-DB44D2FBDFC3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DCB7E-278E-454E-8961-2934A5C31B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98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8CFA42-C169-45E0-9ADC-09FA045EF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BA1A34-7E44-411C-9838-2CC29189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A1A950-9D9A-4E31-982E-4D215EDB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2B7A-FC81-413C-BF8B-CBC674D9B3D6}" type="datetime1">
              <a:rPr lang="hu-HU" smtClean="0"/>
              <a:t>2022. 02. 10.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221D27-A547-4876-B775-70248608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E0FEFF-5127-4CCB-915F-2FABFAF8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1980-38FB-475D-BBE0-17930F6D5D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64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501378-4051-4C7A-8DAE-6EDEF29C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BFC0308-6DB8-49BE-82F0-F8DCEE94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164440-6DCB-4FFA-835B-EC70CB2D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854-DCF0-45A9-9C0D-87EA64CB0E0F}" type="datetime1">
              <a:rPr lang="hu-HU" smtClean="0"/>
              <a:t>2022. 02. 10.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4D7682-F28C-4BDC-8606-E17E612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CA4123-24BE-4085-987B-87D9C798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1980-38FB-475D-BBE0-17930F6D5D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365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F43BA0C-EF1B-4EC6-B37C-ED9E6872B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B253A77-4C37-43E2-8D56-CC4468B8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D20EAD-522E-49B4-B877-237130BE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BD9E-9B8E-45C5-9743-F8F4F37E4F4E}" type="datetime1">
              <a:rPr lang="hu-HU" smtClean="0"/>
              <a:t>2022. 02. 10.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0CA9CA-4156-442C-A10B-D566CD58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9E33C0-56DD-4FFD-8119-C0B85938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1980-38FB-475D-BBE0-17930F6D5D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250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29519C-12D4-4C03-AF65-9B937A45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B435EC-32F3-42A5-BBF8-9AA5D5E0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029B75-25F7-42F3-987A-C27CE656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A22F-30C1-4691-A0E4-2C32ABAEAAB1}" type="datetime1">
              <a:rPr lang="hu-HU" smtClean="0"/>
              <a:t>2022. 02. 10.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2630C7-FD68-45C2-9874-312C830B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8234E4-8E2E-460C-A08F-B917AD8A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1980-38FB-475D-BBE0-17930F6D5D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21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10A45B-8072-4968-8126-5459CD33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9A6FE97-1948-4CFE-BDAD-0B3A0DD01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AA1459-3021-41EF-8356-319B0F07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24A2-CDEE-4D14-B024-7316B87E14EF}" type="datetime1">
              <a:rPr lang="hu-HU" smtClean="0"/>
              <a:t>2022. 02. 10.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1F515F-82D6-49ED-AC43-6C8CF609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337A87-DF83-420B-A261-DFA8ED37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1980-38FB-475D-BBE0-17930F6D5D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09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47DBD-0E05-4BEC-ACC5-B52609BE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4EC758-F111-4EF8-945F-CDD2F2B4C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1D02A37-657D-4914-8958-DAB0BA262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E54AEE7-BD78-4B46-AD5E-CC028CF3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916E-AFD7-4DFB-A3B5-C01C3A18E866}" type="datetime1">
              <a:rPr lang="hu-HU" smtClean="0"/>
              <a:t>2022. 02. 10.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6CE0B13-5674-4FBA-A60E-75E5274F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5FF95DB-02B7-4708-AE66-460C551F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1980-38FB-475D-BBE0-17930F6D5D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7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629DD2-C802-4D8A-9018-41240864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FA1CC20-A17B-4C73-96AC-254D286F7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1355388-760D-4895-9E94-F62AE52E6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74944FF-FE03-495F-A81C-AF987E88D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5A0AD5A-0886-4226-9D6D-4694C2A7F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75B2A35-E10F-44FA-9EDF-AFDFAE00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5FD0-34CE-4004-9EC8-CA71B4B3172D}" type="datetime1">
              <a:rPr lang="hu-HU" smtClean="0"/>
              <a:t>2022. 02. 10.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466B0C7-5542-410F-83F4-139D2D4D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30F1579-D8C4-4CFF-839C-9D374E2B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1980-38FB-475D-BBE0-17930F6D5D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72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BF022-7640-4FC5-A640-AA99A657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B09DBE8-BB23-4EE0-A2D4-A599315F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F44E-661D-4E75-89E9-16FEB5B6CC9F}" type="datetime1">
              <a:rPr lang="hu-HU" smtClean="0"/>
              <a:t>2022. 02. 10.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B8ABE5B-9019-487C-8B6C-3E4015F0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3028C5C-7B7A-4FA5-8892-365962DE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1980-38FB-475D-BBE0-17930F6D5D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119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D5AD30E-4F15-492C-AD09-E71259BE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3667-C130-4F26-9866-1DF5AD87B5B8}" type="datetime1">
              <a:rPr lang="hu-HU" smtClean="0"/>
              <a:t>2022. 02. 10.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317405B-9BFC-420D-A3C0-91BB5C35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AA6DF0-420A-4BE3-8480-BFB4173E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1980-38FB-475D-BBE0-17930F6D5D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656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8D7FBF-B55E-40F8-94AA-B1FF37F7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7EE8B6-2712-47BF-96C1-D76E0B0E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90707D2-F83E-4B41-8046-1B151BAEE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B377977-2AAA-4393-96C6-C83BC687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0356-5E04-4992-8109-13DD347309F2}" type="datetime1">
              <a:rPr lang="hu-HU" smtClean="0"/>
              <a:t>2022. 02. 10.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C8F245-B884-48AC-910E-EDCBB03F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0CC3A7-DDAE-449A-805D-5E25A3C0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1980-38FB-475D-BBE0-17930F6D5D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96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8F6766-030E-42F4-AE04-659FD1AC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5E76EDF-99E8-418A-8347-A31ACCFB1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AE277BD-8DC0-4AE6-A5E8-281E8768C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E2A9F4D-F792-4C8D-BD27-EF62A3CB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ECD1-79CB-4F89-89D8-6D12C8E05432}" type="datetime1">
              <a:rPr lang="hu-HU" smtClean="0"/>
              <a:t>2022. 02. 10.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08FC6D-1E6D-4A6B-B7D5-43157FEF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F03DD8A-A42B-4ACF-9720-91D76BCB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1980-38FB-475D-BBE0-17930F6D5D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71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6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2FA6FDA-AF68-4562-96E5-DF15B5E8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8A11013-F0D1-46AF-9350-4F583870E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7E9BA6-F35A-48C2-B1AF-3491FDD7D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33C2D-BB82-4A84-B7F1-884D6B0CF3AB}" type="datetime1">
              <a:rPr lang="hu-HU" smtClean="0"/>
              <a:t>2022. 02. 10.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1D04C9-645C-42EF-8801-7F9C244EC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2511A0-6E5B-47CB-8C70-6F87F46DC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1980-38FB-475D-BBE0-17930F6D5D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906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ythonvilag.h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vilag.hu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vilag.h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does-python-work-6f21fd197888" TargetMode="External"/><Relationship Id="rId2" Type="http://schemas.openxmlformats.org/officeDocument/2006/relationships/hyperlink" Target="https://www.youtube.com/watch?v=BkHdmAhapw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ythonvilag.hu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vilag.h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vilag.h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vilag.h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vilag.h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vilag.h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vilag.hu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vilag.h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vilag.h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6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B7D2786F-4D05-455E-99AB-BC817178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991"/>
            <a:ext cx="12192000" cy="169333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281263A-74F5-49B0-BB66-AF70E975C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74"/>
            <a:ext cx="12192000" cy="846665"/>
          </a:xfrm>
          <a:prstGeom prst="rect">
            <a:avLst/>
          </a:prstGeom>
        </p:spPr>
      </p:pic>
      <p:sp>
        <p:nvSpPr>
          <p:cNvPr id="8" name="Ellipszis 7">
            <a:extLst>
              <a:ext uri="{FF2B5EF4-FFF2-40B4-BE49-F238E27FC236}">
                <a16:creationId xmlns:a16="http://schemas.microsoft.com/office/drawing/2014/main" id="{6ECCAD39-9980-484F-89F1-6BFA1D13643F}"/>
              </a:ext>
            </a:extLst>
          </p:cNvPr>
          <p:cNvSpPr/>
          <p:nvPr/>
        </p:nvSpPr>
        <p:spPr>
          <a:xfrm>
            <a:off x="10953692" y="6268912"/>
            <a:ext cx="540000" cy="540000"/>
          </a:xfrm>
          <a:prstGeom prst="ellipse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55656C3-73F6-431E-827A-95CCCFE47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9014"/>
            <a:ext cx="9144000" cy="1055332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A Python működése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8F12C3A-895F-4B23-A4B4-6744008C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1980-38FB-475D-BBE0-17930F6D5D60}" type="slidenum">
              <a:rPr lang="hu-HU" sz="11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hu-HU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78B970D-2CDF-442E-9DC2-CE862DE13386}"/>
              </a:ext>
            </a:extLst>
          </p:cNvPr>
          <p:cNvSpPr txBox="1"/>
          <p:nvPr/>
        </p:nvSpPr>
        <p:spPr>
          <a:xfrm>
            <a:off x="0" y="6582975"/>
            <a:ext cx="350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Mizsák Dániel  |  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pythonvilag.hu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|  2022</a:t>
            </a:r>
          </a:p>
        </p:txBody>
      </p:sp>
    </p:spTree>
    <p:extLst>
      <p:ext uri="{BB962C8B-B14F-4D97-AF65-F5344CB8AC3E}">
        <p14:creationId xmlns:p14="http://schemas.microsoft.com/office/powerpoint/2010/main" val="163793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zis 40">
            <a:extLst>
              <a:ext uri="{FF2B5EF4-FFF2-40B4-BE49-F238E27FC236}">
                <a16:creationId xmlns:a16="http://schemas.microsoft.com/office/drawing/2014/main" id="{70CFE5DE-EDF5-4607-9797-5829652A1EB7}"/>
              </a:ext>
            </a:extLst>
          </p:cNvPr>
          <p:cNvSpPr/>
          <p:nvPr/>
        </p:nvSpPr>
        <p:spPr>
          <a:xfrm>
            <a:off x="10953692" y="6268912"/>
            <a:ext cx="540000" cy="540000"/>
          </a:xfrm>
          <a:prstGeom prst="ellipse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20B139B-62C6-44EB-946E-73C1EA9E1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231" y="1314267"/>
            <a:ext cx="2484458" cy="1242229"/>
          </a:xfrm>
          <a:prstGeom prst="rect">
            <a:avLst/>
          </a:prstGeom>
        </p:spPr>
      </p:pic>
      <p:pic>
        <p:nvPicPr>
          <p:cNvPr id="13" name="Kép 12" descr="A képen szöveg, elektronika látható&#10;&#10;Automatikusan generált leírás">
            <a:extLst>
              <a:ext uri="{FF2B5EF4-FFF2-40B4-BE49-F238E27FC236}">
                <a16:creationId xmlns:a16="http://schemas.microsoft.com/office/drawing/2014/main" id="{B1891F9D-B78B-4764-A218-B1E56E712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78" y="2317647"/>
            <a:ext cx="2508332" cy="2504603"/>
          </a:xfrm>
          <a:prstGeom prst="rect">
            <a:avLst/>
          </a:prstGeom>
        </p:spPr>
      </p:pic>
      <p:sp>
        <p:nvSpPr>
          <p:cNvPr id="15" name="Téglalap 14">
            <a:extLst>
              <a:ext uri="{FF2B5EF4-FFF2-40B4-BE49-F238E27FC236}">
                <a16:creationId xmlns:a16="http://schemas.microsoft.com/office/drawing/2014/main" id="{5AE999F4-B9FD-4D70-BBBB-818CF119B2D9}"/>
              </a:ext>
            </a:extLst>
          </p:cNvPr>
          <p:cNvSpPr/>
          <p:nvPr/>
        </p:nvSpPr>
        <p:spPr>
          <a:xfrm>
            <a:off x="3544784" y="2371086"/>
            <a:ext cx="4643252" cy="250460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F2064365-2B1C-4F78-AFF0-8BC73D733772}"/>
              </a:ext>
            </a:extLst>
          </p:cNvPr>
          <p:cNvSpPr txBox="1"/>
          <p:nvPr/>
        </p:nvSpPr>
        <p:spPr>
          <a:xfrm>
            <a:off x="496523" y="3315666"/>
            <a:ext cx="2300719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Forráskód</a:t>
            </a:r>
            <a:endParaRPr lang="hu-H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7F02E9C3-E799-403E-83B1-EB8C836B1B1E}"/>
              </a:ext>
            </a:extLst>
          </p:cNvPr>
          <p:cNvSpPr txBox="1"/>
          <p:nvPr/>
        </p:nvSpPr>
        <p:spPr>
          <a:xfrm>
            <a:off x="5159986" y="1264321"/>
            <a:ext cx="1119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Memória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A69E6995-79CA-454E-BCEF-8C99014A4FD0}"/>
              </a:ext>
            </a:extLst>
          </p:cNvPr>
          <p:cNvSpPr txBox="1"/>
          <p:nvPr/>
        </p:nvSpPr>
        <p:spPr>
          <a:xfrm>
            <a:off x="9630186" y="1902403"/>
            <a:ext cx="1119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CPU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63085BAB-1AF7-4F7B-A92D-D1E136DA5F2C}"/>
              </a:ext>
            </a:extLst>
          </p:cNvPr>
          <p:cNvSpPr/>
          <p:nvPr/>
        </p:nvSpPr>
        <p:spPr>
          <a:xfrm>
            <a:off x="3663539" y="2494168"/>
            <a:ext cx="4391522" cy="1615044"/>
          </a:xfrm>
          <a:prstGeom prst="rect">
            <a:avLst/>
          </a:prstGeom>
          <a:noFill/>
          <a:ln w="19050">
            <a:solidFill>
              <a:srgbClr val="FFD4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B2B68D9F-EB8E-4F14-8BC3-0BCEC105DC1D}"/>
              </a:ext>
            </a:extLst>
          </p:cNvPr>
          <p:cNvSpPr txBox="1"/>
          <p:nvPr/>
        </p:nvSpPr>
        <p:spPr>
          <a:xfrm>
            <a:off x="3819209" y="3251148"/>
            <a:ext cx="1941616" cy="646331"/>
          </a:xfrm>
          <a:prstGeom prst="rect">
            <a:avLst/>
          </a:prstGeom>
          <a:noFill/>
          <a:ln>
            <a:solidFill>
              <a:srgbClr val="FFD43B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Fordító</a:t>
            </a:r>
          </a:p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Complier</a:t>
            </a:r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2066A06B-F31C-452C-A5EF-E56E65A0698A}"/>
              </a:ext>
            </a:extLst>
          </p:cNvPr>
          <p:cNvSpPr txBox="1"/>
          <p:nvPr/>
        </p:nvSpPr>
        <p:spPr>
          <a:xfrm>
            <a:off x="3663539" y="4284354"/>
            <a:ext cx="4391522" cy="3385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Byte Code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(BIN)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F25958DD-7A1F-4051-9726-F5ABDFD128CC}"/>
              </a:ext>
            </a:extLst>
          </p:cNvPr>
          <p:cNvSpPr txBox="1"/>
          <p:nvPr/>
        </p:nvSpPr>
        <p:spPr>
          <a:xfrm>
            <a:off x="5937135" y="3251148"/>
            <a:ext cx="1941616" cy="646331"/>
          </a:xfrm>
          <a:prstGeom prst="rect">
            <a:avLst/>
          </a:prstGeom>
          <a:noFill/>
          <a:ln>
            <a:solidFill>
              <a:srgbClr val="FFD43B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</a:p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Virtuális Gép</a:t>
            </a:r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C2B6D2BD-1449-4826-89AB-F4E6EBD98808}"/>
              </a:ext>
            </a:extLst>
          </p:cNvPr>
          <p:cNvCxnSpPr>
            <a:cxnSpLocks/>
          </p:cNvCxnSpPr>
          <p:nvPr/>
        </p:nvCxnSpPr>
        <p:spPr>
          <a:xfrm>
            <a:off x="2559132" y="3586697"/>
            <a:ext cx="1508167" cy="0"/>
          </a:xfrm>
          <a:prstGeom prst="straightConnector1">
            <a:avLst/>
          </a:prstGeom>
          <a:ln w="508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0B6E7BB5-D0B8-49C7-86A3-32B9E9D59493}"/>
              </a:ext>
            </a:extLst>
          </p:cNvPr>
          <p:cNvCxnSpPr>
            <a:cxnSpLocks/>
          </p:cNvCxnSpPr>
          <p:nvPr/>
        </p:nvCxnSpPr>
        <p:spPr>
          <a:xfrm>
            <a:off x="4067299" y="3838886"/>
            <a:ext cx="0" cy="715650"/>
          </a:xfrm>
          <a:prstGeom prst="straightConnector1">
            <a:avLst/>
          </a:prstGeom>
          <a:ln w="508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24BAAF5D-B516-4A26-8CF2-AE3E85653532}"/>
              </a:ext>
            </a:extLst>
          </p:cNvPr>
          <p:cNvCxnSpPr>
            <a:cxnSpLocks/>
          </p:cNvCxnSpPr>
          <p:nvPr/>
        </p:nvCxnSpPr>
        <p:spPr>
          <a:xfrm flipV="1">
            <a:off x="7693231" y="3838886"/>
            <a:ext cx="0" cy="715650"/>
          </a:xfrm>
          <a:prstGeom prst="straightConnector1">
            <a:avLst/>
          </a:prstGeom>
          <a:ln w="508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56ACCABF-BDE4-4847-A80D-689ED6B89A53}"/>
              </a:ext>
            </a:extLst>
          </p:cNvPr>
          <p:cNvCxnSpPr>
            <a:cxnSpLocks/>
          </p:cNvCxnSpPr>
          <p:nvPr/>
        </p:nvCxnSpPr>
        <p:spPr>
          <a:xfrm>
            <a:off x="7718356" y="3586697"/>
            <a:ext cx="1217222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53A5309A-1C83-4EC1-B9CC-8883D4DF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5843" y="6356349"/>
            <a:ext cx="2743200" cy="365125"/>
          </a:xfrm>
        </p:spPr>
        <p:txBody>
          <a:bodyPr/>
          <a:lstStyle/>
          <a:p>
            <a:fld id="{FB041980-38FB-475D-BBE0-17930F6D5D60}" type="slidenum">
              <a:rPr lang="hu-HU" sz="1100" smtClean="0">
                <a:latin typeface="Verdana" panose="020B0604030504040204" pitchFamily="34" charset="0"/>
                <a:ea typeface="Verdana" panose="020B0604030504040204" pitchFamily="34" charset="0"/>
              </a:rPr>
              <a:t>10</a:t>
            </a:fld>
            <a:endParaRPr lang="hu-HU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59617A67-ABDC-406D-BD2F-1E72C1970E3A}"/>
              </a:ext>
            </a:extLst>
          </p:cNvPr>
          <p:cNvSpPr txBox="1"/>
          <p:nvPr/>
        </p:nvSpPr>
        <p:spPr>
          <a:xfrm>
            <a:off x="4617071" y="2679578"/>
            <a:ext cx="248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Interpreter</a:t>
            </a:r>
          </a:p>
        </p:txBody>
      </p:sp>
      <p:sp>
        <p:nvSpPr>
          <p:cNvPr id="30" name="Cím 1">
            <a:extLst>
              <a:ext uri="{FF2B5EF4-FFF2-40B4-BE49-F238E27FC236}">
                <a16:creationId xmlns:a16="http://schemas.microsoft.com/office/drawing/2014/main" id="{B17AE43A-88EB-442A-A02E-E3318AF578B3}"/>
              </a:ext>
            </a:extLst>
          </p:cNvPr>
          <p:cNvSpPr txBox="1">
            <a:spLocks/>
          </p:cNvSpPr>
          <p:nvPr/>
        </p:nvSpPr>
        <p:spPr>
          <a:xfrm>
            <a:off x="7120290" y="6287015"/>
            <a:ext cx="3803584" cy="50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Interpreter</a:t>
            </a:r>
            <a:r>
              <a:rPr lang="hu-HU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működése</a:t>
            </a:r>
          </a:p>
        </p:txBody>
      </p:sp>
      <p:sp>
        <p:nvSpPr>
          <p:cNvPr id="28" name="Szövegdoboz 9">
            <a:extLst>
              <a:ext uri="{FF2B5EF4-FFF2-40B4-BE49-F238E27FC236}">
                <a16:creationId xmlns:a16="http://schemas.microsoft.com/office/drawing/2014/main" id="{70CD2EB0-7B77-491F-B6B8-3410F26D5391}"/>
              </a:ext>
            </a:extLst>
          </p:cNvPr>
          <p:cNvSpPr txBox="1"/>
          <p:nvPr/>
        </p:nvSpPr>
        <p:spPr>
          <a:xfrm>
            <a:off x="0" y="6582975"/>
            <a:ext cx="350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Mizsák Dániel  |  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pythonvilag.hu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|  2022</a:t>
            </a:r>
          </a:p>
        </p:txBody>
      </p:sp>
    </p:spTree>
    <p:extLst>
      <p:ext uri="{BB962C8B-B14F-4D97-AF65-F5344CB8AC3E}">
        <p14:creationId xmlns:p14="http://schemas.microsoft.com/office/powerpoint/2010/main" val="140673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zis 5">
            <a:extLst>
              <a:ext uri="{FF2B5EF4-FFF2-40B4-BE49-F238E27FC236}">
                <a16:creationId xmlns:a16="http://schemas.microsoft.com/office/drawing/2014/main" id="{C8EA51A0-E192-450E-A850-C5CD6EFEF587}"/>
              </a:ext>
            </a:extLst>
          </p:cNvPr>
          <p:cNvSpPr/>
          <p:nvPr/>
        </p:nvSpPr>
        <p:spPr>
          <a:xfrm>
            <a:off x="10953692" y="6268912"/>
            <a:ext cx="540000" cy="540000"/>
          </a:xfrm>
          <a:prstGeom prst="ellipse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C55EC6-2293-4F76-ACC2-F17ADFDE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26" y="2477344"/>
            <a:ext cx="5366830" cy="3732956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Platform független </a:t>
            </a:r>
            <a:b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(Ha verzió: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Byte Code </a:t>
            </a: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==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Interpreter</a:t>
            </a: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Nem szükséges változó típust megadni</a:t>
            </a:r>
          </a:p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Automatikus memória kezelés</a:t>
            </a:r>
          </a:p>
        </p:txBody>
      </p:sp>
      <p:sp>
        <p:nvSpPr>
          <p:cNvPr id="7" name="Dia számának helye 9">
            <a:extLst>
              <a:ext uri="{FF2B5EF4-FFF2-40B4-BE49-F238E27FC236}">
                <a16:creationId xmlns:a16="http://schemas.microsoft.com/office/drawing/2014/main" id="{9815044E-FEB6-4B47-B11B-D7B6EBFC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5843" y="6356349"/>
            <a:ext cx="2743200" cy="365125"/>
          </a:xfrm>
        </p:spPr>
        <p:txBody>
          <a:bodyPr/>
          <a:lstStyle/>
          <a:p>
            <a:fld id="{FB041980-38FB-475D-BBE0-17930F6D5D60}" type="slidenum">
              <a:rPr lang="hu-HU" sz="1100" smtClean="0">
                <a:latin typeface="Verdana" panose="020B0604030504040204" pitchFamily="34" charset="0"/>
                <a:ea typeface="Verdana" panose="020B0604030504040204" pitchFamily="34" charset="0"/>
              </a:rPr>
              <a:t>11</a:t>
            </a:fld>
            <a:endParaRPr lang="hu-HU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5515FBBC-E660-4F02-AC14-8FA6ED86E3D3}"/>
              </a:ext>
            </a:extLst>
          </p:cNvPr>
          <p:cNvSpPr txBox="1">
            <a:spLocks/>
          </p:cNvSpPr>
          <p:nvPr/>
        </p:nvSpPr>
        <p:spPr>
          <a:xfrm>
            <a:off x="6096000" y="6287015"/>
            <a:ext cx="4827873" cy="50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18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előnyei és hátrányai kiegészítés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62E39867-AD67-4686-9714-D7B0927FB6F8}"/>
              </a:ext>
            </a:extLst>
          </p:cNvPr>
          <p:cNvSpPr txBox="1"/>
          <p:nvPr/>
        </p:nvSpPr>
        <p:spPr>
          <a:xfrm>
            <a:off x="588645" y="1104811"/>
            <a:ext cx="4320000" cy="523220"/>
          </a:xfrm>
          <a:prstGeom prst="rect">
            <a:avLst/>
          </a:prstGeom>
          <a:noFill/>
          <a:ln w="28575">
            <a:solidFill>
              <a:srgbClr val="FFD43B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hu-HU" sz="28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Előnyök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47B16E86-A1A9-405E-8B0A-3B09A8D1D041}"/>
              </a:ext>
            </a:extLst>
          </p:cNvPr>
          <p:cNvSpPr txBox="1"/>
          <p:nvPr/>
        </p:nvSpPr>
        <p:spPr>
          <a:xfrm>
            <a:off x="6197600" y="1104810"/>
            <a:ext cx="4320000" cy="523220"/>
          </a:xfrm>
          <a:prstGeom prst="rect">
            <a:avLst/>
          </a:prstGeom>
          <a:noFill/>
          <a:ln w="28575">
            <a:solidFill>
              <a:srgbClr val="FFD43B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hu-HU" sz="28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Hátrányok</a:t>
            </a:r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59C47E7D-3F4E-441F-9222-E84847EDB76D}"/>
              </a:ext>
            </a:extLst>
          </p:cNvPr>
          <p:cNvSpPr txBox="1">
            <a:spLocks/>
          </p:cNvSpPr>
          <p:nvPr/>
        </p:nvSpPr>
        <p:spPr>
          <a:xfrm>
            <a:off x="6096000" y="2477344"/>
            <a:ext cx="4660249" cy="3109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Lassú</a:t>
            </a:r>
          </a:p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Nehezebb a kódot futtatható programmá átalakítani (.</a:t>
            </a:r>
            <a:r>
              <a:rPr lang="hu-HU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</a:t>
            </a: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Nehéz a forráskód védelme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7B65CED-90AB-45AF-9117-3190AC62DAB5}"/>
              </a:ext>
            </a:extLst>
          </p:cNvPr>
          <p:cNvSpPr txBox="1"/>
          <p:nvPr/>
        </p:nvSpPr>
        <p:spPr>
          <a:xfrm>
            <a:off x="0" y="6582975"/>
            <a:ext cx="350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Mizsák Dániel  |  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pythonvilag.hu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|  2022</a:t>
            </a:r>
          </a:p>
        </p:txBody>
      </p:sp>
    </p:spTree>
    <p:extLst>
      <p:ext uri="{BB962C8B-B14F-4D97-AF65-F5344CB8AC3E}">
        <p14:creationId xmlns:p14="http://schemas.microsoft.com/office/powerpoint/2010/main" val="141429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F5DFEC-75FB-4F96-B954-21A8CF29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4597"/>
            <a:ext cx="9144000" cy="2387600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Köszönöm, </a:t>
            </a:r>
            <a:br>
              <a:rPr lang="hu-HU" sz="54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hu-HU" sz="54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hogy velem tartottál!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09730A3-6918-468C-86CD-3DB80D5A7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8125" y="6430344"/>
            <a:ext cx="4583875" cy="427656"/>
          </a:xfrm>
        </p:spPr>
        <p:txBody>
          <a:bodyPr numCol="1">
            <a:normAutofit/>
          </a:bodyPr>
          <a:lstStyle/>
          <a:p>
            <a:pPr algn="l"/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Források: </a:t>
            </a:r>
            <a:r>
              <a:rPr lang="hu-HU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hu-HU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Videó</a:t>
            </a:r>
            <a:r>
              <a:rPr lang="hu-HU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 </a:t>
            </a:r>
            <a:r>
              <a:rPr lang="hu-HU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Cikk</a:t>
            </a:r>
            <a:endParaRPr lang="hu-HU" sz="2000" dirty="0">
              <a:solidFill>
                <a:srgbClr val="FFD43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8B9427E-2589-49BE-8A93-6C616FD3E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991"/>
            <a:ext cx="12192000" cy="169333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2728C61-B0E9-46AE-955C-DF747DCE8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74"/>
            <a:ext cx="12192000" cy="846665"/>
          </a:xfrm>
          <a:prstGeom prst="rect">
            <a:avLst/>
          </a:prstGeom>
        </p:spPr>
      </p:pic>
      <p:sp>
        <p:nvSpPr>
          <p:cNvPr id="8" name="Szövegdoboz 9">
            <a:extLst>
              <a:ext uri="{FF2B5EF4-FFF2-40B4-BE49-F238E27FC236}">
                <a16:creationId xmlns:a16="http://schemas.microsoft.com/office/drawing/2014/main" id="{787B94EB-1D50-4931-AE2F-5F15EAD035E8}"/>
              </a:ext>
            </a:extLst>
          </p:cNvPr>
          <p:cNvSpPr txBox="1"/>
          <p:nvPr/>
        </p:nvSpPr>
        <p:spPr>
          <a:xfrm>
            <a:off x="0" y="6582975"/>
            <a:ext cx="350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Mizsák Dániel  |  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pythonvilag.hu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|  2022</a:t>
            </a:r>
          </a:p>
        </p:txBody>
      </p:sp>
    </p:spTree>
    <p:extLst>
      <p:ext uri="{BB962C8B-B14F-4D97-AF65-F5344CB8AC3E}">
        <p14:creationId xmlns:p14="http://schemas.microsoft.com/office/powerpoint/2010/main" val="233835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zis 8">
            <a:extLst>
              <a:ext uri="{FF2B5EF4-FFF2-40B4-BE49-F238E27FC236}">
                <a16:creationId xmlns:a16="http://schemas.microsoft.com/office/drawing/2014/main" id="{1C932FBF-1DAB-4634-9B0F-D771714DB944}"/>
              </a:ext>
            </a:extLst>
          </p:cNvPr>
          <p:cNvSpPr/>
          <p:nvPr/>
        </p:nvSpPr>
        <p:spPr>
          <a:xfrm>
            <a:off x="10953692" y="6268912"/>
            <a:ext cx="540000" cy="540000"/>
          </a:xfrm>
          <a:prstGeom prst="ellipse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C70F575-09F9-498B-B93B-523093F8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290" y="6287015"/>
            <a:ext cx="3803584" cy="503794"/>
          </a:xfrm>
        </p:spPr>
        <p:txBody>
          <a:bodyPr>
            <a:normAutofit/>
          </a:bodyPr>
          <a:lstStyle/>
          <a:p>
            <a:pPr algn="r"/>
            <a:r>
              <a:rPr lang="hu-HU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Számítógép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C55EC6-2293-4F76-ACC2-F17ADFDE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37" y="455083"/>
            <a:ext cx="6668171" cy="5720085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Memória (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Memory</a:t>
            </a: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):</a:t>
            </a:r>
          </a:p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Adatok és utasítások tárolása</a:t>
            </a:r>
          </a:p>
          <a:p>
            <a:pPr marL="0" indent="0">
              <a:spcBef>
                <a:spcPts val="2400"/>
              </a:spcBef>
              <a:buNone/>
            </a:pPr>
            <a:endParaRPr lang="hu-H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Processzor (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Central Processing Unit</a:t>
            </a: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):</a:t>
            </a:r>
          </a:p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Számítások</a:t>
            </a:r>
          </a:p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Memóriába írás</a:t>
            </a:r>
          </a:p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Memóriából olvasás</a:t>
            </a:r>
          </a:p>
          <a:p>
            <a:pPr marL="0" indent="0">
              <a:spcBef>
                <a:spcPts val="2400"/>
              </a:spcBef>
              <a:buNone/>
            </a:pPr>
            <a:endParaRPr lang="hu-H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számítógép kettes számrendszert használ:</a:t>
            </a:r>
          </a:p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Csak 0 és 1</a:t>
            </a:r>
          </a:p>
        </p:txBody>
      </p:sp>
      <p:pic>
        <p:nvPicPr>
          <p:cNvPr id="5" name="Kép 4" descr="A képen szöveg, elektronika látható&#10;&#10;Automatikusan generált leírás">
            <a:extLst>
              <a:ext uri="{FF2B5EF4-FFF2-40B4-BE49-F238E27FC236}">
                <a16:creationId xmlns:a16="http://schemas.microsoft.com/office/drawing/2014/main" id="{E6FB4CCC-68C7-41FD-AB80-888C804C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92" y="2778905"/>
            <a:ext cx="2508332" cy="250460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EEF2F73-1EBF-410B-82B3-C1939FEFB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36" y="455083"/>
            <a:ext cx="4647644" cy="2323822"/>
          </a:xfrm>
          <a:prstGeom prst="rect">
            <a:avLst/>
          </a:prstGeom>
        </p:spPr>
      </p:pic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EF35521B-A9FC-496C-8366-E756816BE400}"/>
              </a:ext>
            </a:extLst>
          </p:cNvPr>
          <p:cNvCxnSpPr>
            <a:cxnSpLocks/>
          </p:cNvCxnSpPr>
          <p:nvPr/>
        </p:nvCxnSpPr>
        <p:spPr>
          <a:xfrm>
            <a:off x="9715568" y="2132169"/>
            <a:ext cx="0" cy="730155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5EBA4AF8-FFE0-472B-A0D8-AC5EF637E5BA}"/>
              </a:ext>
            </a:extLst>
          </p:cNvPr>
          <p:cNvCxnSpPr>
            <a:cxnSpLocks/>
          </p:cNvCxnSpPr>
          <p:nvPr/>
        </p:nvCxnSpPr>
        <p:spPr>
          <a:xfrm>
            <a:off x="8100760" y="2132169"/>
            <a:ext cx="0" cy="730155"/>
          </a:xfrm>
          <a:prstGeom prst="straightConnector1">
            <a:avLst/>
          </a:prstGeom>
          <a:ln w="508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02A3542-70C0-4242-B4BF-F5FFCAE9CE39}"/>
              </a:ext>
            </a:extLst>
          </p:cNvPr>
          <p:cNvSpPr txBox="1"/>
          <p:nvPr/>
        </p:nvSpPr>
        <p:spPr>
          <a:xfrm>
            <a:off x="8234492" y="622295"/>
            <a:ext cx="1119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Memória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FBA1B74-F3BF-4388-B796-E65569D23B97}"/>
              </a:ext>
            </a:extLst>
          </p:cNvPr>
          <p:cNvSpPr txBox="1"/>
          <p:nvPr/>
        </p:nvSpPr>
        <p:spPr>
          <a:xfrm>
            <a:off x="8234492" y="5352088"/>
            <a:ext cx="1119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CPU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71B10B9C-6DB8-4F06-8445-BBBF3F8B6B0B}"/>
              </a:ext>
            </a:extLst>
          </p:cNvPr>
          <p:cNvSpPr txBox="1"/>
          <p:nvPr/>
        </p:nvSpPr>
        <p:spPr>
          <a:xfrm>
            <a:off x="6703621" y="2278702"/>
            <a:ext cx="130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10001101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23B3AD75-D0F9-4F4F-9527-74FE5271BA04}"/>
              </a:ext>
            </a:extLst>
          </p:cNvPr>
          <p:cNvSpPr txBox="1"/>
          <p:nvPr/>
        </p:nvSpPr>
        <p:spPr>
          <a:xfrm>
            <a:off x="9835246" y="2259667"/>
            <a:ext cx="1302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11010110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9B88FC94-99B5-41DC-A17B-0071E671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380" y="6356350"/>
            <a:ext cx="312420" cy="365125"/>
          </a:xfrm>
        </p:spPr>
        <p:txBody>
          <a:bodyPr/>
          <a:lstStyle/>
          <a:p>
            <a:fld id="{FB041980-38FB-475D-BBE0-17930F6D5D60}" type="slidenum">
              <a:rPr lang="hu-HU" sz="11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fld>
            <a:endParaRPr lang="hu-HU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Szövegdoboz 9">
            <a:extLst>
              <a:ext uri="{FF2B5EF4-FFF2-40B4-BE49-F238E27FC236}">
                <a16:creationId xmlns:a16="http://schemas.microsoft.com/office/drawing/2014/main" id="{172D3A7E-9C4E-407D-AB02-2ED70F783FB1}"/>
              </a:ext>
            </a:extLst>
          </p:cNvPr>
          <p:cNvSpPr txBox="1"/>
          <p:nvPr/>
        </p:nvSpPr>
        <p:spPr>
          <a:xfrm>
            <a:off x="0" y="6582975"/>
            <a:ext cx="350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Mizsák Dániel  |  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pythonvilag.hu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|  2022</a:t>
            </a:r>
          </a:p>
        </p:txBody>
      </p:sp>
    </p:spTree>
    <p:extLst>
      <p:ext uri="{BB962C8B-B14F-4D97-AF65-F5344CB8AC3E}">
        <p14:creationId xmlns:p14="http://schemas.microsoft.com/office/powerpoint/2010/main" val="95045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zis 13">
            <a:extLst>
              <a:ext uri="{FF2B5EF4-FFF2-40B4-BE49-F238E27FC236}">
                <a16:creationId xmlns:a16="http://schemas.microsoft.com/office/drawing/2014/main" id="{DF2BC1A6-ADE6-4BED-9494-FB6C33F95F33}"/>
              </a:ext>
            </a:extLst>
          </p:cNvPr>
          <p:cNvSpPr/>
          <p:nvPr/>
        </p:nvSpPr>
        <p:spPr>
          <a:xfrm>
            <a:off x="10953692" y="6268912"/>
            <a:ext cx="540000" cy="540000"/>
          </a:xfrm>
          <a:prstGeom prst="ellipse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FCEB511-3829-4CE8-B400-FF819DACAA42}"/>
              </a:ext>
            </a:extLst>
          </p:cNvPr>
          <p:cNvSpPr txBox="1"/>
          <p:nvPr/>
        </p:nvSpPr>
        <p:spPr>
          <a:xfrm>
            <a:off x="759971" y="1977540"/>
            <a:ext cx="2300719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Forráskód</a:t>
            </a:r>
            <a:endParaRPr lang="hu-H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70733EC-6089-47C0-AAD8-FF48E2F3C0CD}"/>
              </a:ext>
            </a:extLst>
          </p:cNvPr>
          <p:cNvSpPr txBox="1"/>
          <p:nvPr/>
        </p:nvSpPr>
        <p:spPr>
          <a:xfrm>
            <a:off x="8555752" y="1987244"/>
            <a:ext cx="2300719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Gépkód</a:t>
            </a:r>
            <a:endParaRPr lang="hu-H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3E927B-A0ED-4C96-949C-911BED7A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1980-38FB-475D-BBE0-17930F6D5D60}" type="slidenum">
              <a:rPr lang="hu-HU" sz="11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fld>
            <a:endParaRPr lang="hu-HU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537342D8-125E-4D62-8288-D770554EB289}"/>
              </a:ext>
            </a:extLst>
          </p:cNvPr>
          <p:cNvSpPr txBox="1">
            <a:spLocks/>
          </p:cNvSpPr>
          <p:nvPr/>
        </p:nvSpPr>
        <p:spPr>
          <a:xfrm>
            <a:off x="7120290" y="6287015"/>
            <a:ext cx="3803584" cy="50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18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Billentyűzettől a processzorig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5BD3807D-5B6C-4A6D-B637-D4A2B04DDD23}"/>
              </a:ext>
            </a:extLst>
          </p:cNvPr>
          <p:cNvSpPr txBox="1"/>
          <p:nvPr/>
        </p:nvSpPr>
        <p:spPr>
          <a:xfrm>
            <a:off x="5460002" y="1582282"/>
            <a:ext cx="696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A4B6F28A-4EB4-4B7B-A4F5-903FF6CC7CCE}"/>
              </a:ext>
            </a:extLst>
          </p:cNvPr>
          <p:cNvCxnSpPr>
            <a:cxnSpLocks/>
          </p:cNvCxnSpPr>
          <p:nvPr/>
        </p:nvCxnSpPr>
        <p:spPr>
          <a:xfrm>
            <a:off x="3272104" y="2244002"/>
            <a:ext cx="2160000" cy="9704"/>
          </a:xfrm>
          <a:prstGeom prst="straightConnector1">
            <a:avLst/>
          </a:prstGeom>
          <a:ln w="508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59F9ECFC-8AC5-45FA-9F46-931516AFCD29}"/>
              </a:ext>
            </a:extLst>
          </p:cNvPr>
          <p:cNvCxnSpPr>
            <a:cxnSpLocks/>
          </p:cNvCxnSpPr>
          <p:nvPr/>
        </p:nvCxnSpPr>
        <p:spPr>
          <a:xfrm>
            <a:off x="6184338" y="2234297"/>
            <a:ext cx="2160000" cy="9704"/>
          </a:xfrm>
          <a:prstGeom prst="straightConnector1">
            <a:avLst/>
          </a:prstGeom>
          <a:ln w="508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99738175-50E9-4DB3-971E-52C8049D5157}"/>
              </a:ext>
            </a:extLst>
          </p:cNvPr>
          <p:cNvSpPr txBox="1"/>
          <p:nvPr/>
        </p:nvSpPr>
        <p:spPr>
          <a:xfrm>
            <a:off x="711439" y="2820360"/>
            <a:ext cx="2397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 code</a:t>
            </a: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708546C-27DC-4A27-8875-3830BFB997AE}"/>
              </a:ext>
            </a:extLst>
          </p:cNvPr>
          <p:cNvSpPr txBox="1"/>
          <p:nvPr/>
        </p:nvSpPr>
        <p:spPr>
          <a:xfrm>
            <a:off x="8507220" y="2820360"/>
            <a:ext cx="2397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Machine code</a:t>
            </a: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B461ACFD-D183-4A39-B09D-474E2FC6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71" y="3601625"/>
            <a:ext cx="5336029" cy="1948495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Szöveges dokumentum</a:t>
            </a:r>
          </a:p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Tartalmazza a végrehajtandó parancsokat</a:t>
            </a:r>
          </a:p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Emberek által értelmezhető (mi írjuk)</a:t>
            </a:r>
          </a:p>
        </p:txBody>
      </p:sp>
      <p:sp>
        <p:nvSpPr>
          <p:cNvPr id="19" name="Tartalom helye 2">
            <a:extLst>
              <a:ext uri="{FF2B5EF4-FFF2-40B4-BE49-F238E27FC236}">
                <a16:creationId xmlns:a16="http://schemas.microsoft.com/office/drawing/2014/main" id="{BD0C384E-DDEE-4D83-824A-D608F7738AB9}"/>
              </a:ext>
            </a:extLst>
          </p:cNvPr>
          <p:cNvSpPr txBox="1">
            <a:spLocks/>
          </p:cNvSpPr>
          <p:nvPr/>
        </p:nvSpPr>
        <p:spPr>
          <a:xfrm>
            <a:off x="6974541" y="3601625"/>
            <a:ext cx="4978401" cy="19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Kettes számrendszerű (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Binary</a:t>
            </a: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kód</a:t>
            </a:r>
          </a:p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processzor által olvasható</a:t>
            </a:r>
          </a:p>
        </p:txBody>
      </p:sp>
      <p:sp>
        <p:nvSpPr>
          <p:cNvPr id="20" name="Szövegdoboz 9">
            <a:extLst>
              <a:ext uri="{FF2B5EF4-FFF2-40B4-BE49-F238E27FC236}">
                <a16:creationId xmlns:a16="http://schemas.microsoft.com/office/drawing/2014/main" id="{3B005B61-67FE-476F-9600-B07C8F779457}"/>
              </a:ext>
            </a:extLst>
          </p:cNvPr>
          <p:cNvSpPr txBox="1"/>
          <p:nvPr/>
        </p:nvSpPr>
        <p:spPr>
          <a:xfrm>
            <a:off x="0" y="6582975"/>
            <a:ext cx="350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Mizsák Dániel  |  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pythonvilag.hu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|  2022</a:t>
            </a:r>
          </a:p>
        </p:txBody>
      </p:sp>
    </p:spTree>
    <p:extLst>
      <p:ext uri="{BB962C8B-B14F-4D97-AF65-F5344CB8AC3E}">
        <p14:creationId xmlns:p14="http://schemas.microsoft.com/office/powerpoint/2010/main" val="34789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zis 13">
            <a:extLst>
              <a:ext uri="{FF2B5EF4-FFF2-40B4-BE49-F238E27FC236}">
                <a16:creationId xmlns:a16="http://schemas.microsoft.com/office/drawing/2014/main" id="{DF2BC1A6-ADE6-4BED-9494-FB6C33F95F33}"/>
              </a:ext>
            </a:extLst>
          </p:cNvPr>
          <p:cNvSpPr/>
          <p:nvPr/>
        </p:nvSpPr>
        <p:spPr>
          <a:xfrm>
            <a:off x="10953692" y="6268912"/>
            <a:ext cx="540000" cy="540000"/>
          </a:xfrm>
          <a:prstGeom prst="ellipse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Jobb oldali kapcsos zárójel 3">
            <a:extLst>
              <a:ext uri="{FF2B5EF4-FFF2-40B4-BE49-F238E27FC236}">
                <a16:creationId xmlns:a16="http://schemas.microsoft.com/office/drawing/2014/main" id="{E7C0C261-BA06-4074-A44D-F0344BEDFE1A}"/>
              </a:ext>
            </a:extLst>
          </p:cNvPr>
          <p:cNvSpPr/>
          <p:nvPr/>
        </p:nvSpPr>
        <p:spPr>
          <a:xfrm rot="16200000">
            <a:off x="5651244" y="-10820"/>
            <a:ext cx="313954" cy="2749883"/>
          </a:xfrm>
          <a:prstGeom prst="rightBrace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5A8B1C-58F5-41DD-93A1-2FE6CFE43DBD}"/>
              </a:ext>
            </a:extLst>
          </p:cNvPr>
          <p:cNvSpPr txBox="1"/>
          <p:nvPr/>
        </p:nvSpPr>
        <p:spPr>
          <a:xfrm>
            <a:off x="4768798" y="762785"/>
            <a:ext cx="2078845" cy="338554"/>
          </a:xfrm>
          <a:prstGeom prst="rect">
            <a:avLst/>
          </a:prstGeom>
          <a:solidFill>
            <a:srgbClr val="FFD4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rgbClr val="30699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EZ A PYTHON!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5D64845-277F-4E3D-B2B5-ED759BA2637C}"/>
              </a:ext>
            </a:extLst>
          </p:cNvPr>
          <p:cNvSpPr txBox="1"/>
          <p:nvPr/>
        </p:nvSpPr>
        <p:spPr>
          <a:xfrm>
            <a:off x="4346090" y="1823650"/>
            <a:ext cx="2924262" cy="830997"/>
          </a:xfrm>
          <a:prstGeom prst="rect">
            <a:avLst/>
          </a:prstGeom>
          <a:noFill/>
          <a:ln w="28575">
            <a:solidFill>
              <a:srgbClr val="FFD43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sz="24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Interpreter</a:t>
            </a:r>
            <a:endParaRPr lang="hu-HU" sz="2400" dirty="0">
              <a:solidFill>
                <a:srgbClr val="FFD43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FCEB511-3829-4CE8-B400-FF819DACAA42}"/>
              </a:ext>
            </a:extLst>
          </p:cNvPr>
          <p:cNvSpPr txBox="1"/>
          <p:nvPr/>
        </p:nvSpPr>
        <p:spPr>
          <a:xfrm>
            <a:off x="759971" y="1977540"/>
            <a:ext cx="2300719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Forráskód</a:t>
            </a:r>
            <a:endParaRPr lang="hu-H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70733EC-6089-47C0-AAD8-FF48E2F3C0CD}"/>
              </a:ext>
            </a:extLst>
          </p:cNvPr>
          <p:cNvSpPr txBox="1"/>
          <p:nvPr/>
        </p:nvSpPr>
        <p:spPr>
          <a:xfrm>
            <a:off x="8555752" y="1987244"/>
            <a:ext cx="2300719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Gépkód</a:t>
            </a:r>
            <a:endParaRPr lang="hu-H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3E927B-A0ED-4C96-949C-911BED7A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1980-38FB-475D-BBE0-17930F6D5D60}" type="slidenum">
              <a:rPr lang="hu-HU" sz="1100" smtClean="0">
                <a:latin typeface="Verdana" panose="020B0604030504040204" pitchFamily="34" charset="0"/>
                <a:ea typeface="Verdana" panose="020B0604030504040204" pitchFamily="34" charset="0"/>
              </a:rPr>
              <a:t>4</a:t>
            </a:fld>
            <a:endParaRPr lang="hu-HU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3A2B428C-F76A-4077-80C4-FE0322EB0C0C}"/>
              </a:ext>
            </a:extLst>
          </p:cNvPr>
          <p:cNvCxnSpPr>
            <a:cxnSpLocks/>
          </p:cNvCxnSpPr>
          <p:nvPr/>
        </p:nvCxnSpPr>
        <p:spPr>
          <a:xfrm>
            <a:off x="3272104" y="2239150"/>
            <a:ext cx="972000" cy="9704"/>
          </a:xfrm>
          <a:prstGeom prst="straightConnector1">
            <a:avLst/>
          </a:prstGeom>
          <a:ln w="508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1812738D-8D36-433E-A70E-E9D396A3688F}"/>
              </a:ext>
            </a:extLst>
          </p:cNvPr>
          <p:cNvCxnSpPr>
            <a:cxnSpLocks/>
          </p:cNvCxnSpPr>
          <p:nvPr/>
        </p:nvCxnSpPr>
        <p:spPr>
          <a:xfrm>
            <a:off x="7373620" y="2239149"/>
            <a:ext cx="970718" cy="0"/>
          </a:xfrm>
          <a:prstGeom prst="straightConnector1">
            <a:avLst/>
          </a:prstGeom>
          <a:ln w="508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ím 1">
            <a:extLst>
              <a:ext uri="{FF2B5EF4-FFF2-40B4-BE49-F238E27FC236}">
                <a16:creationId xmlns:a16="http://schemas.microsoft.com/office/drawing/2014/main" id="{537342D8-125E-4D62-8288-D770554EB289}"/>
              </a:ext>
            </a:extLst>
          </p:cNvPr>
          <p:cNvSpPr txBox="1">
            <a:spLocks/>
          </p:cNvSpPr>
          <p:nvPr/>
        </p:nvSpPr>
        <p:spPr>
          <a:xfrm>
            <a:off x="7120290" y="6287015"/>
            <a:ext cx="3803584" cy="50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18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Billentyűzettől a processzorig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E82E8CE4-27F6-41BA-8D52-3CF64A1BCF53}"/>
              </a:ext>
            </a:extLst>
          </p:cNvPr>
          <p:cNvSpPr txBox="1"/>
          <p:nvPr/>
        </p:nvSpPr>
        <p:spPr>
          <a:xfrm>
            <a:off x="711439" y="2820360"/>
            <a:ext cx="2397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 code</a:t>
            </a: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15C5BAAC-A95C-4DC7-BEDF-E7C7D8427051}"/>
              </a:ext>
            </a:extLst>
          </p:cNvPr>
          <p:cNvSpPr txBox="1"/>
          <p:nvPr/>
        </p:nvSpPr>
        <p:spPr>
          <a:xfrm>
            <a:off x="8507220" y="2820360"/>
            <a:ext cx="2397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Machine code</a:t>
            </a: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24" name="Tartalom helye 2">
            <a:extLst>
              <a:ext uri="{FF2B5EF4-FFF2-40B4-BE49-F238E27FC236}">
                <a16:creationId xmlns:a16="http://schemas.microsoft.com/office/drawing/2014/main" id="{1BBB5013-982F-4F43-B579-EFA5A1D1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71" y="3601625"/>
            <a:ext cx="5336029" cy="1948495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Szöveges dokumentum</a:t>
            </a:r>
          </a:p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Tartalmazza a végrehajtandó parancsokat</a:t>
            </a:r>
          </a:p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Emberek által értelmezhető (mi írjuk)</a:t>
            </a:r>
          </a:p>
        </p:txBody>
      </p:sp>
      <p:sp>
        <p:nvSpPr>
          <p:cNvPr id="25" name="Tartalom helye 2">
            <a:extLst>
              <a:ext uri="{FF2B5EF4-FFF2-40B4-BE49-F238E27FC236}">
                <a16:creationId xmlns:a16="http://schemas.microsoft.com/office/drawing/2014/main" id="{7C1EBB79-2617-444B-A66E-48FF9D60B21E}"/>
              </a:ext>
            </a:extLst>
          </p:cNvPr>
          <p:cNvSpPr txBox="1">
            <a:spLocks/>
          </p:cNvSpPr>
          <p:nvPr/>
        </p:nvSpPr>
        <p:spPr>
          <a:xfrm>
            <a:off x="6974541" y="3601625"/>
            <a:ext cx="4978401" cy="19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Kettes számrendszerű (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Binary</a:t>
            </a: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kód</a:t>
            </a:r>
          </a:p>
          <a:p>
            <a:pPr>
              <a:spcBef>
                <a:spcPts val="2400"/>
              </a:spcBef>
            </a:pPr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processzor által olvasható</a:t>
            </a:r>
          </a:p>
        </p:txBody>
      </p:sp>
      <p:sp>
        <p:nvSpPr>
          <p:cNvPr id="17" name="Szövegdoboz 9">
            <a:extLst>
              <a:ext uri="{FF2B5EF4-FFF2-40B4-BE49-F238E27FC236}">
                <a16:creationId xmlns:a16="http://schemas.microsoft.com/office/drawing/2014/main" id="{35F940F1-A311-405A-80FF-C5F8506D88E8}"/>
              </a:ext>
            </a:extLst>
          </p:cNvPr>
          <p:cNvSpPr txBox="1"/>
          <p:nvPr/>
        </p:nvSpPr>
        <p:spPr>
          <a:xfrm>
            <a:off x="0" y="6582975"/>
            <a:ext cx="350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Mizsák Dániel  |  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pythonvilag.hu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|  2022</a:t>
            </a:r>
          </a:p>
        </p:txBody>
      </p:sp>
    </p:spTree>
    <p:extLst>
      <p:ext uri="{BB962C8B-B14F-4D97-AF65-F5344CB8AC3E}">
        <p14:creationId xmlns:p14="http://schemas.microsoft.com/office/powerpoint/2010/main" val="355850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zis 40">
            <a:extLst>
              <a:ext uri="{FF2B5EF4-FFF2-40B4-BE49-F238E27FC236}">
                <a16:creationId xmlns:a16="http://schemas.microsoft.com/office/drawing/2014/main" id="{70CFE5DE-EDF5-4607-9797-5829652A1EB7}"/>
              </a:ext>
            </a:extLst>
          </p:cNvPr>
          <p:cNvSpPr/>
          <p:nvPr/>
        </p:nvSpPr>
        <p:spPr>
          <a:xfrm>
            <a:off x="10953692" y="6268912"/>
            <a:ext cx="540000" cy="540000"/>
          </a:xfrm>
          <a:prstGeom prst="ellipse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20B139B-62C6-44EB-946E-73C1EA9E1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231" y="2704078"/>
            <a:ext cx="2484458" cy="1242229"/>
          </a:xfrm>
          <a:prstGeom prst="rect">
            <a:avLst/>
          </a:prstGeom>
        </p:spPr>
      </p:pic>
      <p:pic>
        <p:nvPicPr>
          <p:cNvPr id="13" name="Kép 12" descr="A képen szöveg, elektronika látható&#10;&#10;Automatikusan generált leírás">
            <a:extLst>
              <a:ext uri="{FF2B5EF4-FFF2-40B4-BE49-F238E27FC236}">
                <a16:creationId xmlns:a16="http://schemas.microsoft.com/office/drawing/2014/main" id="{B1891F9D-B78B-4764-A218-B1E56E712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78" y="2317647"/>
            <a:ext cx="2508332" cy="2504603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7F02E9C3-E799-403E-83B1-EB8C836B1B1E}"/>
              </a:ext>
            </a:extLst>
          </p:cNvPr>
          <p:cNvSpPr txBox="1"/>
          <p:nvPr/>
        </p:nvSpPr>
        <p:spPr>
          <a:xfrm>
            <a:off x="5159986" y="2654132"/>
            <a:ext cx="1119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Memória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A69E6995-79CA-454E-BCEF-8C99014A4FD0}"/>
              </a:ext>
            </a:extLst>
          </p:cNvPr>
          <p:cNvSpPr txBox="1"/>
          <p:nvPr/>
        </p:nvSpPr>
        <p:spPr>
          <a:xfrm>
            <a:off x="9630186" y="1902403"/>
            <a:ext cx="1119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CPU</a:t>
            </a:r>
          </a:p>
        </p:txBody>
      </p:sp>
      <p:sp>
        <p:nvSpPr>
          <p:cNvPr id="30" name="Cím 1">
            <a:extLst>
              <a:ext uri="{FF2B5EF4-FFF2-40B4-BE49-F238E27FC236}">
                <a16:creationId xmlns:a16="http://schemas.microsoft.com/office/drawing/2014/main" id="{B17AE43A-88EB-442A-A02E-E3318AF578B3}"/>
              </a:ext>
            </a:extLst>
          </p:cNvPr>
          <p:cNvSpPr txBox="1">
            <a:spLocks/>
          </p:cNvSpPr>
          <p:nvPr/>
        </p:nvSpPr>
        <p:spPr>
          <a:xfrm>
            <a:off x="7120290" y="6287015"/>
            <a:ext cx="3803584" cy="50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Interpreter</a:t>
            </a:r>
            <a:r>
              <a:rPr lang="hu-HU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működése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0349C0A0-CC6B-44CD-AB47-8FD596D023EA}"/>
              </a:ext>
            </a:extLst>
          </p:cNvPr>
          <p:cNvSpPr txBox="1"/>
          <p:nvPr/>
        </p:nvSpPr>
        <p:spPr>
          <a:xfrm>
            <a:off x="436534" y="2371086"/>
            <a:ext cx="2300719" cy="830997"/>
          </a:xfrm>
          <a:prstGeom prst="rect">
            <a:avLst/>
          </a:prstGeom>
          <a:noFill/>
          <a:ln w="28575">
            <a:solidFill>
              <a:srgbClr val="FFE87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sz="24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Interpreter</a:t>
            </a:r>
            <a:r>
              <a:rPr lang="hu-HU" sz="24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64068D3-299B-44D0-80D8-3CC4C51173DF}"/>
              </a:ext>
            </a:extLst>
          </p:cNvPr>
          <p:cNvSpPr txBox="1"/>
          <p:nvPr/>
        </p:nvSpPr>
        <p:spPr>
          <a:xfrm>
            <a:off x="436535" y="4013806"/>
            <a:ext cx="2300719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Forráskód</a:t>
            </a:r>
            <a:endParaRPr lang="hu-H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Dia számának helye 5">
            <a:extLst>
              <a:ext uri="{FF2B5EF4-FFF2-40B4-BE49-F238E27FC236}">
                <a16:creationId xmlns:a16="http://schemas.microsoft.com/office/drawing/2014/main" id="{A8C219A4-3EE3-4838-8B5A-678CCAAB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041980-38FB-475D-BBE0-17930F6D5D60}" type="slidenum">
              <a:rPr lang="hu-HU" sz="1100" smtClean="0">
                <a:latin typeface="Verdana" panose="020B0604030504040204" pitchFamily="34" charset="0"/>
                <a:ea typeface="Verdana" panose="020B0604030504040204" pitchFamily="34" charset="0"/>
              </a:rPr>
              <a:t>5</a:t>
            </a:fld>
            <a:endParaRPr lang="hu-HU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Szövegdoboz 9">
            <a:extLst>
              <a:ext uri="{FF2B5EF4-FFF2-40B4-BE49-F238E27FC236}">
                <a16:creationId xmlns:a16="http://schemas.microsoft.com/office/drawing/2014/main" id="{1CA263C2-89CD-4B5A-A935-8681A79A7B45}"/>
              </a:ext>
            </a:extLst>
          </p:cNvPr>
          <p:cNvSpPr txBox="1"/>
          <p:nvPr/>
        </p:nvSpPr>
        <p:spPr>
          <a:xfrm>
            <a:off x="0" y="6582975"/>
            <a:ext cx="350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Mizsák Dániel  |  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pythonvilag.hu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|  2022</a:t>
            </a:r>
          </a:p>
        </p:txBody>
      </p:sp>
    </p:spTree>
    <p:extLst>
      <p:ext uri="{BB962C8B-B14F-4D97-AF65-F5344CB8AC3E}">
        <p14:creationId xmlns:p14="http://schemas.microsoft.com/office/powerpoint/2010/main" val="222147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zis 40">
            <a:extLst>
              <a:ext uri="{FF2B5EF4-FFF2-40B4-BE49-F238E27FC236}">
                <a16:creationId xmlns:a16="http://schemas.microsoft.com/office/drawing/2014/main" id="{70CFE5DE-EDF5-4607-9797-5829652A1EB7}"/>
              </a:ext>
            </a:extLst>
          </p:cNvPr>
          <p:cNvSpPr/>
          <p:nvPr/>
        </p:nvSpPr>
        <p:spPr>
          <a:xfrm>
            <a:off x="10953692" y="6268912"/>
            <a:ext cx="540000" cy="540000"/>
          </a:xfrm>
          <a:prstGeom prst="ellipse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20B139B-62C6-44EB-946E-73C1EA9E1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231" y="1314267"/>
            <a:ext cx="2484458" cy="1242229"/>
          </a:xfrm>
          <a:prstGeom prst="rect">
            <a:avLst/>
          </a:prstGeom>
        </p:spPr>
      </p:pic>
      <p:pic>
        <p:nvPicPr>
          <p:cNvPr id="13" name="Kép 12" descr="A képen szöveg, elektronika látható&#10;&#10;Automatikusan generált leírás">
            <a:extLst>
              <a:ext uri="{FF2B5EF4-FFF2-40B4-BE49-F238E27FC236}">
                <a16:creationId xmlns:a16="http://schemas.microsoft.com/office/drawing/2014/main" id="{B1891F9D-B78B-4764-A218-B1E56E712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78" y="2317647"/>
            <a:ext cx="2508332" cy="2504603"/>
          </a:xfrm>
          <a:prstGeom prst="rect">
            <a:avLst/>
          </a:prstGeom>
        </p:spPr>
      </p:pic>
      <p:sp>
        <p:nvSpPr>
          <p:cNvPr id="15" name="Téglalap 14">
            <a:extLst>
              <a:ext uri="{FF2B5EF4-FFF2-40B4-BE49-F238E27FC236}">
                <a16:creationId xmlns:a16="http://schemas.microsoft.com/office/drawing/2014/main" id="{5AE999F4-B9FD-4D70-BBBB-818CF119B2D9}"/>
              </a:ext>
            </a:extLst>
          </p:cNvPr>
          <p:cNvSpPr/>
          <p:nvPr/>
        </p:nvSpPr>
        <p:spPr>
          <a:xfrm>
            <a:off x="3544784" y="2371086"/>
            <a:ext cx="4643252" cy="250460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7F02E9C3-E799-403E-83B1-EB8C836B1B1E}"/>
              </a:ext>
            </a:extLst>
          </p:cNvPr>
          <p:cNvSpPr txBox="1"/>
          <p:nvPr/>
        </p:nvSpPr>
        <p:spPr>
          <a:xfrm>
            <a:off x="5159986" y="1264321"/>
            <a:ext cx="1119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Memória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A69E6995-79CA-454E-BCEF-8C99014A4FD0}"/>
              </a:ext>
            </a:extLst>
          </p:cNvPr>
          <p:cNvSpPr txBox="1"/>
          <p:nvPr/>
        </p:nvSpPr>
        <p:spPr>
          <a:xfrm>
            <a:off x="9630186" y="1902403"/>
            <a:ext cx="1119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CPU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63085BAB-1AF7-4F7B-A92D-D1E136DA5F2C}"/>
              </a:ext>
            </a:extLst>
          </p:cNvPr>
          <p:cNvSpPr/>
          <p:nvPr/>
        </p:nvSpPr>
        <p:spPr>
          <a:xfrm>
            <a:off x="3663539" y="2494168"/>
            <a:ext cx="4391522" cy="1615044"/>
          </a:xfrm>
          <a:prstGeom prst="rect">
            <a:avLst/>
          </a:prstGeom>
          <a:noFill/>
          <a:ln w="19050">
            <a:solidFill>
              <a:srgbClr val="FFD4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Cím 1">
            <a:extLst>
              <a:ext uri="{FF2B5EF4-FFF2-40B4-BE49-F238E27FC236}">
                <a16:creationId xmlns:a16="http://schemas.microsoft.com/office/drawing/2014/main" id="{B17AE43A-88EB-442A-A02E-E3318AF578B3}"/>
              </a:ext>
            </a:extLst>
          </p:cNvPr>
          <p:cNvSpPr txBox="1">
            <a:spLocks/>
          </p:cNvSpPr>
          <p:nvPr/>
        </p:nvSpPr>
        <p:spPr>
          <a:xfrm>
            <a:off x="7120290" y="6287015"/>
            <a:ext cx="3803584" cy="50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Interpreter</a:t>
            </a:r>
            <a:r>
              <a:rPr lang="hu-HU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működése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0349C0A0-CC6B-44CD-AB47-8FD596D023EA}"/>
              </a:ext>
            </a:extLst>
          </p:cNvPr>
          <p:cNvSpPr txBox="1"/>
          <p:nvPr/>
        </p:nvSpPr>
        <p:spPr>
          <a:xfrm>
            <a:off x="436534" y="2371086"/>
            <a:ext cx="2300719" cy="830997"/>
          </a:xfrm>
          <a:prstGeom prst="rect">
            <a:avLst/>
          </a:prstGeom>
          <a:noFill/>
          <a:ln w="28575">
            <a:solidFill>
              <a:srgbClr val="FFE87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sz="24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Interpreter</a:t>
            </a:r>
            <a:r>
              <a:rPr lang="hu-HU" sz="24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64068D3-299B-44D0-80D8-3CC4C51173DF}"/>
              </a:ext>
            </a:extLst>
          </p:cNvPr>
          <p:cNvSpPr txBox="1"/>
          <p:nvPr/>
        </p:nvSpPr>
        <p:spPr>
          <a:xfrm>
            <a:off x="436535" y="4013806"/>
            <a:ext cx="2300719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Forráskód</a:t>
            </a:r>
            <a:endParaRPr lang="hu-H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BF9A9494-7DF6-403A-B0C5-1035DA7F320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737253" y="2786585"/>
            <a:ext cx="1755978" cy="0"/>
          </a:xfrm>
          <a:prstGeom prst="straightConnector1">
            <a:avLst/>
          </a:prstGeom>
          <a:ln w="50800">
            <a:solidFill>
              <a:srgbClr val="FFE87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 számának helye 5">
            <a:extLst>
              <a:ext uri="{FF2B5EF4-FFF2-40B4-BE49-F238E27FC236}">
                <a16:creationId xmlns:a16="http://schemas.microsoft.com/office/drawing/2014/main" id="{D97BE902-9A82-4471-9872-FC34801D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041980-38FB-475D-BBE0-17930F6D5D60}" type="slidenum">
              <a:rPr lang="hu-HU" sz="1100" smtClean="0">
                <a:latin typeface="Verdana" panose="020B0604030504040204" pitchFamily="34" charset="0"/>
                <a:ea typeface="Verdana" panose="020B0604030504040204" pitchFamily="34" charset="0"/>
              </a:rPr>
              <a:t>6</a:t>
            </a:fld>
            <a:endParaRPr lang="hu-HU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Szövegdoboz 9">
            <a:extLst>
              <a:ext uri="{FF2B5EF4-FFF2-40B4-BE49-F238E27FC236}">
                <a16:creationId xmlns:a16="http://schemas.microsoft.com/office/drawing/2014/main" id="{C5648EE5-ED7C-4645-9AB6-24C8204F54CD}"/>
              </a:ext>
            </a:extLst>
          </p:cNvPr>
          <p:cNvSpPr txBox="1"/>
          <p:nvPr/>
        </p:nvSpPr>
        <p:spPr>
          <a:xfrm>
            <a:off x="0" y="6582975"/>
            <a:ext cx="350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Mizsák Dániel  |  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pythonvilag.hu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|  2022</a:t>
            </a:r>
          </a:p>
        </p:txBody>
      </p:sp>
    </p:spTree>
    <p:extLst>
      <p:ext uri="{BB962C8B-B14F-4D97-AF65-F5344CB8AC3E}">
        <p14:creationId xmlns:p14="http://schemas.microsoft.com/office/powerpoint/2010/main" val="301605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zis 40">
            <a:extLst>
              <a:ext uri="{FF2B5EF4-FFF2-40B4-BE49-F238E27FC236}">
                <a16:creationId xmlns:a16="http://schemas.microsoft.com/office/drawing/2014/main" id="{70CFE5DE-EDF5-4607-9797-5829652A1EB7}"/>
              </a:ext>
            </a:extLst>
          </p:cNvPr>
          <p:cNvSpPr/>
          <p:nvPr/>
        </p:nvSpPr>
        <p:spPr>
          <a:xfrm>
            <a:off x="10953692" y="6268912"/>
            <a:ext cx="540000" cy="540000"/>
          </a:xfrm>
          <a:prstGeom prst="ellipse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20B139B-62C6-44EB-946E-73C1EA9E1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231" y="1314267"/>
            <a:ext cx="2484458" cy="1242229"/>
          </a:xfrm>
          <a:prstGeom prst="rect">
            <a:avLst/>
          </a:prstGeom>
        </p:spPr>
      </p:pic>
      <p:pic>
        <p:nvPicPr>
          <p:cNvPr id="13" name="Kép 12" descr="A képen szöveg, elektronika látható&#10;&#10;Automatikusan generált leírás">
            <a:extLst>
              <a:ext uri="{FF2B5EF4-FFF2-40B4-BE49-F238E27FC236}">
                <a16:creationId xmlns:a16="http://schemas.microsoft.com/office/drawing/2014/main" id="{B1891F9D-B78B-4764-A218-B1E56E712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78" y="2317647"/>
            <a:ext cx="2508332" cy="2504603"/>
          </a:xfrm>
          <a:prstGeom prst="rect">
            <a:avLst/>
          </a:prstGeom>
        </p:spPr>
      </p:pic>
      <p:sp>
        <p:nvSpPr>
          <p:cNvPr id="15" name="Téglalap 14">
            <a:extLst>
              <a:ext uri="{FF2B5EF4-FFF2-40B4-BE49-F238E27FC236}">
                <a16:creationId xmlns:a16="http://schemas.microsoft.com/office/drawing/2014/main" id="{5AE999F4-B9FD-4D70-BBBB-818CF119B2D9}"/>
              </a:ext>
            </a:extLst>
          </p:cNvPr>
          <p:cNvSpPr/>
          <p:nvPr/>
        </p:nvSpPr>
        <p:spPr>
          <a:xfrm>
            <a:off x="3544784" y="2371086"/>
            <a:ext cx="4643252" cy="250460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F2064365-2B1C-4F78-AFF0-8BC73D733772}"/>
              </a:ext>
            </a:extLst>
          </p:cNvPr>
          <p:cNvSpPr txBox="1"/>
          <p:nvPr/>
        </p:nvSpPr>
        <p:spPr>
          <a:xfrm>
            <a:off x="496523" y="3315666"/>
            <a:ext cx="2300719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Forráskód</a:t>
            </a:r>
            <a:endParaRPr lang="hu-H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7F02E9C3-E799-403E-83B1-EB8C836B1B1E}"/>
              </a:ext>
            </a:extLst>
          </p:cNvPr>
          <p:cNvSpPr txBox="1"/>
          <p:nvPr/>
        </p:nvSpPr>
        <p:spPr>
          <a:xfrm>
            <a:off x="5159986" y="1264321"/>
            <a:ext cx="1119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Memória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A69E6995-79CA-454E-BCEF-8C99014A4FD0}"/>
              </a:ext>
            </a:extLst>
          </p:cNvPr>
          <p:cNvSpPr txBox="1"/>
          <p:nvPr/>
        </p:nvSpPr>
        <p:spPr>
          <a:xfrm>
            <a:off x="9630186" y="1902403"/>
            <a:ext cx="1119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CPU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63085BAB-1AF7-4F7B-A92D-D1E136DA5F2C}"/>
              </a:ext>
            </a:extLst>
          </p:cNvPr>
          <p:cNvSpPr/>
          <p:nvPr/>
        </p:nvSpPr>
        <p:spPr>
          <a:xfrm>
            <a:off x="3663539" y="2494168"/>
            <a:ext cx="4391522" cy="1615044"/>
          </a:xfrm>
          <a:prstGeom prst="rect">
            <a:avLst/>
          </a:prstGeom>
          <a:noFill/>
          <a:ln w="19050">
            <a:solidFill>
              <a:srgbClr val="FFD4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B2B68D9F-EB8E-4F14-8BC3-0BCEC105DC1D}"/>
              </a:ext>
            </a:extLst>
          </p:cNvPr>
          <p:cNvSpPr txBox="1"/>
          <p:nvPr/>
        </p:nvSpPr>
        <p:spPr>
          <a:xfrm>
            <a:off x="3819209" y="3251148"/>
            <a:ext cx="1941616" cy="646331"/>
          </a:xfrm>
          <a:prstGeom prst="rect">
            <a:avLst/>
          </a:prstGeom>
          <a:noFill/>
          <a:ln>
            <a:solidFill>
              <a:srgbClr val="FFD43B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Fordító</a:t>
            </a:r>
          </a:p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Complier</a:t>
            </a:r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F25958DD-7A1F-4051-9726-F5ABDFD128CC}"/>
              </a:ext>
            </a:extLst>
          </p:cNvPr>
          <p:cNvSpPr txBox="1"/>
          <p:nvPr/>
        </p:nvSpPr>
        <p:spPr>
          <a:xfrm>
            <a:off x="5937135" y="3251148"/>
            <a:ext cx="1941616" cy="646331"/>
          </a:xfrm>
          <a:prstGeom prst="rect">
            <a:avLst/>
          </a:prstGeom>
          <a:noFill/>
          <a:ln>
            <a:solidFill>
              <a:srgbClr val="FFD43B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</a:p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Virtuális Gép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59617A67-ABDC-406D-BD2F-1E72C1970E3A}"/>
              </a:ext>
            </a:extLst>
          </p:cNvPr>
          <p:cNvSpPr txBox="1"/>
          <p:nvPr/>
        </p:nvSpPr>
        <p:spPr>
          <a:xfrm>
            <a:off x="4617071" y="2679578"/>
            <a:ext cx="248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Interpreter</a:t>
            </a:r>
          </a:p>
        </p:txBody>
      </p:sp>
      <p:sp>
        <p:nvSpPr>
          <p:cNvPr id="30" name="Cím 1">
            <a:extLst>
              <a:ext uri="{FF2B5EF4-FFF2-40B4-BE49-F238E27FC236}">
                <a16:creationId xmlns:a16="http://schemas.microsoft.com/office/drawing/2014/main" id="{B17AE43A-88EB-442A-A02E-E3318AF578B3}"/>
              </a:ext>
            </a:extLst>
          </p:cNvPr>
          <p:cNvSpPr txBox="1">
            <a:spLocks/>
          </p:cNvSpPr>
          <p:nvPr/>
        </p:nvSpPr>
        <p:spPr>
          <a:xfrm>
            <a:off x="7120290" y="6287015"/>
            <a:ext cx="3803584" cy="50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Interpreter</a:t>
            </a:r>
            <a:r>
              <a:rPr lang="hu-HU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működése</a:t>
            </a:r>
          </a:p>
        </p:txBody>
      </p:sp>
      <p:sp>
        <p:nvSpPr>
          <p:cNvPr id="29" name="Dia számának helye 5">
            <a:extLst>
              <a:ext uri="{FF2B5EF4-FFF2-40B4-BE49-F238E27FC236}">
                <a16:creationId xmlns:a16="http://schemas.microsoft.com/office/drawing/2014/main" id="{CC5868DD-2A9B-457A-B017-2DE6A935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041980-38FB-475D-BBE0-17930F6D5D60}" type="slidenum">
              <a:rPr lang="hu-HU" sz="1100" smtClean="0">
                <a:latin typeface="Verdana" panose="020B0604030504040204" pitchFamily="34" charset="0"/>
                <a:ea typeface="Verdana" panose="020B0604030504040204" pitchFamily="34" charset="0"/>
              </a:rPr>
              <a:t>7</a:t>
            </a:fld>
            <a:endParaRPr lang="hu-HU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Beszédbuborék: ellipszis 3">
            <a:extLst>
              <a:ext uri="{FF2B5EF4-FFF2-40B4-BE49-F238E27FC236}">
                <a16:creationId xmlns:a16="http://schemas.microsoft.com/office/drawing/2014/main" id="{9F6BE589-CCE1-4622-9667-BBE65404D9BB}"/>
              </a:ext>
            </a:extLst>
          </p:cNvPr>
          <p:cNvSpPr/>
          <p:nvPr/>
        </p:nvSpPr>
        <p:spPr>
          <a:xfrm>
            <a:off x="7247775" y="904356"/>
            <a:ext cx="2112324" cy="1415257"/>
          </a:xfrm>
          <a:prstGeom prst="wedgeEllipseCallou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rgbClr val="30699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EZ A PYTHON!</a:t>
            </a:r>
          </a:p>
        </p:txBody>
      </p:sp>
      <p:sp>
        <p:nvSpPr>
          <p:cNvPr id="24" name="Szövegdoboz 9">
            <a:extLst>
              <a:ext uri="{FF2B5EF4-FFF2-40B4-BE49-F238E27FC236}">
                <a16:creationId xmlns:a16="http://schemas.microsoft.com/office/drawing/2014/main" id="{F9B7D70A-A1A0-494C-B4C1-38D54A3D6F25}"/>
              </a:ext>
            </a:extLst>
          </p:cNvPr>
          <p:cNvSpPr txBox="1"/>
          <p:nvPr/>
        </p:nvSpPr>
        <p:spPr>
          <a:xfrm>
            <a:off x="0" y="6582975"/>
            <a:ext cx="350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Mizsák Dániel  |  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pythonvilag.hu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|  2022</a:t>
            </a:r>
          </a:p>
        </p:txBody>
      </p:sp>
    </p:spTree>
    <p:extLst>
      <p:ext uri="{BB962C8B-B14F-4D97-AF65-F5344CB8AC3E}">
        <p14:creationId xmlns:p14="http://schemas.microsoft.com/office/powerpoint/2010/main" val="133698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zis 40">
            <a:extLst>
              <a:ext uri="{FF2B5EF4-FFF2-40B4-BE49-F238E27FC236}">
                <a16:creationId xmlns:a16="http://schemas.microsoft.com/office/drawing/2014/main" id="{70CFE5DE-EDF5-4607-9797-5829652A1EB7}"/>
              </a:ext>
            </a:extLst>
          </p:cNvPr>
          <p:cNvSpPr/>
          <p:nvPr/>
        </p:nvSpPr>
        <p:spPr>
          <a:xfrm>
            <a:off x="10953692" y="6268912"/>
            <a:ext cx="540000" cy="540000"/>
          </a:xfrm>
          <a:prstGeom prst="ellipse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20B139B-62C6-44EB-946E-73C1EA9E1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231" y="1314267"/>
            <a:ext cx="2484458" cy="1242229"/>
          </a:xfrm>
          <a:prstGeom prst="rect">
            <a:avLst/>
          </a:prstGeom>
        </p:spPr>
      </p:pic>
      <p:pic>
        <p:nvPicPr>
          <p:cNvPr id="13" name="Kép 12" descr="A képen szöveg, elektronika látható&#10;&#10;Automatikusan generált leírás">
            <a:extLst>
              <a:ext uri="{FF2B5EF4-FFF2-40B4-BE49-F238E27FC236}">
                <a16:creationId xmlns:a16="http://schemas.microsoft.com/office/drawing/2014/main" id="{B1891F9D-B78B-4764-A218-B1E56E712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78" y="2317647"/>
            <a:ext cx="2508332" cy="2504603"/>
          </a:xfrm>
          <a:prstGeom prst="rect">
            <a:avLst/>
          </a:prstGeom>
        </p:spPr>
      </p:pic>
      <p:sp>
        <p:nvSpPr>
          <p:cNvPr id="15" name="Téglalap 14">
            <a:extLst>
              <a:ext uri="{FF2B5EF4-FFF2-40B4-BE49-F238E27FC236}">
                <a16:creationId xmlns:a16="http://schemas.microsoft.com/office/drawing/2014/main" id="{5AE999F4-B9FD-4D70-BBBB-818CF119B2D9}"/>
              </a:ext>
            </a:extLst>
          </p:cNvPr>
          <p:cNvSpPr/>
          <p:nvPr/>
        </p:nvSpPr>
        <p:spPr>
          <a:xfrm>
            <a:off x="3544784" y="2371086"/>
            <a:ext cx="4643252" cy="250460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F2064365-2B1C-4F78-AFF0-8BC73D733772}"/>
              </a:ext>
            </a:extLst>
          </p:cNvPr>
          <p:cNvSpPr txBox="1"/>
          <p:nvPr/>
        </p:nvSpPr>
        <p:spPr>
          <a:xfrm>
            <a:off x="496523" y="3315666"/>
            <a:ext cx="2300719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Forráskód</a:t>
            </a:r>
            <a:endParaRPr lang="hu-H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7F02E9C3-E799-403E-83B1-EB8C836B1B1E}"/>
              </a:ext>
            </a:extLst>
          </p:cNvPr>
          <p:cNvSpPr txBox="1"/>
          <p:nvPr/>
        </p:nvSpPr>
        <p:spPr>
          <a:xfrm>
            <a:off x="5159986" y="1264321"/>
            <a:ext cx="1119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Memória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A69E6995-79CA-454E-BCEF-8C99014A4FD0}"/>
              </a:ext>
            </a:extLst>
          </p:cNvPr>
          <p:cNvSpPr txBox="1"/>
          <p:nvPr/>
        </p:nvSpPr>
        <p:spPr>
          <a:xfrm>
            <a:off x="9630186" y="1902403"/>
            <a:ext cx="1119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CPU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63085BAB-1AF7-4F7B-A92D-D1E136DA5F2C}"/>
              </a:ext>
            </a:extLst>
          </p:cNvPr>
          <p:cNvSpPr/>
          <p:nvPr/>
        </p:nvSpPr>
        <p:spPr>
          <a:xfrm>
            <a:off x="3663539" y="2494168"/>
            <a:ext cx="4391522" cy="1615044"/>
          </a:xfrm>
          <a:prstGeom prst="rect">
            <a:avLst/>
          </a:prstGeom>
          <a:noFill/>
          <a:ln w="19050">
            <a:solidFill>
              <a:srgbClr val="FFD4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B2B68D9F-EB8E-4F14-8BC3-0BCEC105DC1D}"/>
              </a:ext>
            </a:extLst>
          </p:cNvPr>
          <p:cNvSpPr txBox="1"/>
          <p:nvPr/>
        </p:nvSpPr>
        <p:spPr>
          <a:xfrm>
            <a:off x="3819209" y="3251148"/>
            <a:ext cx="1941616" cy="646331"/>
          </a:xfrm>
          <a:prstGeom prst="rect">
            <a:avLst/>
          </a:prstGeom>
          <a:noFill/>
          <a:ln>
            <a:solidFill>
              <a:srgbClr val="FFD43B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Fordító</a:t>
            </a:r>
          </a:p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Complier</a:t>
            </a:r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2066A06B-F31C-452C-A5EF-E56E65A0698A}"/>
              </a:ext>
            </a:extLst>
          </p:cNvPr>
          <p:cNvSpPr txBox="1"/>
          <p:nvPr/>
        </p:nvSpPr>
        <p:spPr>
          <a:xfrm>
            <a:off x="3663539" y="4284354"/>
            <a:ext cx="4391522" cy="3385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Byte Code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(BIN)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F25958DD-7A1F-4051-9726-F5ABDFD128CC}"/>
              </a:ext>
            </a:extLst>
          </p:cNvPr>
          <p:cNvSpPr txBox="1"/>
          <p:nvPr/>
        </p:nvSpPr>
        <p:spPr>
          <a:xfrm>
            <a:off x="5937135" y="3251148"/>
            <a:ext cx="1941616" cy="646331"/>
          </a:xfrm>
          <a:prstGeom prst="rect">
            <a:avLst/>
          </a:prstGeom>
          <a:noFill/>
          <a:ln>
            <a:solidFill>
              <a:srgbClr val="FFD43B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</a:p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Virtuális Gép</a:t>
            </a:r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C2B6D2BD-1449-4826-89AB-F4E6EBD98808}"/>
              </a:ext>
            </a:extLst>
          </p:cNvPr>
          <p:cNvCxnSpPr>
            <a:cxnSpLocks/>
          </p:cNvCxnSpPr>
          <p:nvPr/>
        </p:nvCxnSpPr>
        <p:spPr>
          <a:xfrm>
            <a:off x="2559132" y="3586697"/>
            <a:ext cx="1508167" cy="0"/>
          </a:xfrm>
          <a:prstGeom prst="straightConnector1">
            <a:avLst/>
          </a:prstGeom>
          <a:ln w="508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0B6E7BB5-D0B8-49C7-86A3-32B9E9D59493}"/>
              </a:ext>
            </a:extLst>
          </p:cNvPr>
          <p:cNvCxnSpPr>
            <a:cxnSpLocks/>
          </p:cNvCxnSpPr>
          <p:nvPr/>
        </p:nvCxnSpPr>
        <p:spPr>
          <a:xfrm>
            <a:off x="4067299" y="3838886"/>
            <a:ext cx="0" cy="715650"/>
          </a:xfrm>
          <a:prstGeom prst="straightConnector1">
            <a:avLst/>
          </a:prstGeom>
          <a:ln w="508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59617A67-ABDC-406D-BD2F-1E72C1970E3A}"/>
              </a:ext>
            </a:extLst>
          </p:cNvPr>
          <p:cNvSpPr txBox="1"/>
          <p:nvPr/>
        </p:nvSpPr>
        <p:spPr>
          <a:xfrm>
            <a:off x="4617071" y="2679578"/>
            <a:ext cx="248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Interpreter</a:t>
            </a:r>
          </a:p>
        </p:txBody>
      </p:sp>
      <p:sp>
        <p:nvSpPr>
          <p:cNvPr id="30" name="Cím 1">
            <a:extLst>
              <a:ext uri="{FF2B5EF4-FFF2-40B4-BE49-F238E27FC236}">
                <a16:creationId xmlns:a16="http://schemas.microsoft.com/office/drawing/2014/main" id="{B17AE43A-88EB-442A-A02E-E3318AF578B3}"/>
              </a:ext>
            </a:extLst>
          </p:cNvPr>
          <p:cNvSpPr txBox="1">
            <a:spLocks/>
          </p:cNvSpPr>
          <p:nvPr/>
        </p:nvSpPr>
        <p:spPr>
          <a:xfrm>
            <a:off x="7120290" y="6287015"/>
            <a:ext cx="3803584" cy="50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Interpreter</a:t>
            </a:r>
            <a:r>
              <a:rPr lang="hu-HU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működése</a:t>
            </a:r>
          </a:p>
        </p:txBody>
      </p:sp>
      <p:sp>
        <p:nvSpPr>
          <p:cNvPr id="29" name="Dia számának helye 5">
            <a:extLst>
              <a:ext uri="{FF2B5EF4-FFF2-40B4-BE49-F238E27FC236}">
                <a16:creationId xmlns:a16="http://schemas.microsoft.com/office/drawing/2014/main" id="{988C48C7-15B8-45DA-83CC-F9D9A3B2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041980-38FB-475D-BBE0-17930F6D5D60}" type="slidenum">
              <a:rPr lang="hu-HU" sz="1100" smtClean="0">
                <a:latin typeface="Verdana" panose="020B0604030504040204" pitchFamily="34" charset="0"/>
                <a:ea typeface="Verdana" panose="020B0604030504040204" pitchFamily="34" charset="0"/>
              </a:rPr>
              <a:t>8</a:t>
            </a:fld>
            <a:endParaRPr lang="hu-HU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Szövegdoboz 9">
            <a:extLst>
              <a:ext uri="{FF2B5EF4-FFF2-40B4-BE49-F238E27FC236}">
                <a16:creationId xmlns:a16="http://schemas.microsoft.com/office/drawing/2014/main" id="{7DBD0558-4633-4BB9-B977-D5B1CFC8BD06}"/>
              </a:ext>
            </a:extLst>
          </p:cNvPr>
          <p:cNvSpPr txBox="1"/>
          <p:nvPr/>
        </p:nvSpPr>
        <p:spPr>
          <a:xfrm>
            <a:off x="0" y="6582975"/>
            <a:ext cx="350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Mizsák Dániel  |  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pythonvilag.hu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|  2022</a:t>
            </a:r>
          </a:p>
        </p:txBody>
      </p:sp>
    </p:spTree>
    <p:extLst>
      <p:ext uri="{BB962C8B-B14F-4D97-AF65-F5344CB8AC3E}">
        <p14:creationId xmlns:p14="http://schemas.microsoft.com/office/powerpoint/2010/main" val="206098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zis 40">
            <a:extLst>
              <a:ext uri="{FF2B5EF4-FFF2-40B4-BE49-F238E27FC236}">
                <a16:creationId xmlns:a16="http://schemas.microsoft.com/office/drawing/2014/main" id="{70CFE5DE-EDF5-4607-9797-5829652A1EB7}"/>
              </a:ext>
            </a:extLst>
          </p:cNvPr>
          <p:cNvSpPr/>
          <p:nvPr/>
        </p:nvSpPr>
        <p:spPr>
          <a:xfrm>
            <a:off x="10953692" y="6268912"/>
            <a:ext cx="540000" cy="540000"/>
          </a:xfrm>
          <a:prstGeom prst="ellipse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20B139B-62C6-44EB-946E-73C1EA9E1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231" y="1314267"/>
            <a:ext cx="2484458" cy="1242229"/>
          </a:xfrm>
          <a:prstGeom prst="rect">
            <a:avLst/>
          </a:prstGeom>
        </p:spPr>
      </p:pic>
      <p:pic>
        <p:nvPicPr>
          <p:cNvPr id="13" name="Kép 12" descr="A képen szöveg, elektronika látható&#10;&#10;Automatikusan generált leírás">
            <a:extLst>
              <a:ext uri="{FF2B5EF4-FFF2-40B4-BE49-F238E27FC236}">
                <a16:creationId xmlns:a16="http://schemas.microsoft.com/office/drawing/2014/main" id="{B1891F9D-B78B-4764-A218-B1E56E712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78" y="2317647"/>
            <a:ext cx="2508332" cy="2504603"/>
          </a:xfrm>
          <a:prstGeom prst="rect">
            <a:avLst/>
          </a:prstGeom>
        </p:spPr>
      </p:pic>
      <p:sp>
        <p:nvSpPr>
          <p:cNvPr id="15" name="Téglalap 14">
            <a:extLst>
              <a:ext uri="{FF2B5EF4-FFF2-40B4-BE49-F238E27FC236}">
                <a16:creationId xmlns:a16="http://schemas.microsoft.com/office/drawing/2014/main" id="{5AE999F4-B9FD-4D70-BBBB-818CF119B2D9}"/>
              </a:ext>
            </a:extLst>
          </p:cNvPr>
          <p:cNvSpPr/>
          <p:nvPr/>
        </p:nvSpPr>
        <p:spPr>
          <a:xfrm>
            <a:off x="3544784" y="2371086"/>
            <a:ext cx="4643252" cy="250460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F2064365-2B1C-4F78-AFF0-8BC73D733772}"/>
              </a:ext>
            </a:extLst>
          </p:cNvPr>
          <p:cNvSpPr txBox="1"/>
          <p:nvPr/>
        </p:nvSpPr>
        <p:spPr>
          <a:xfrm>
            <a:off x="496523" y="3315666"/>
            <a:ext cx="2300719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Forráskód</a:t>
            </a:r>
            <a:endParaRPr lang="hu-H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7F02E9C3-E799-403E-83B1-EB8C836B1B1E}"/>
              </a:ext>
            </a:extLst>
          </p:cNvPr>
          <p:cNvSpPr txBox="1"/>
          <p:nvPr/>
        </p:nvSpPr>
        <p:spPr>
          <a:xfrm>
            <a:off x="5159986" y="1264321"/>
            <a:ext cx="1119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Memória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A69E6995-79CA-454E-BCEF-8C99014A4FD0}"/>
              </a:ext>
            </a:extLst>
          </p:cNvPr>
          <p:cNvSpPr txBox="1"/>
          <p:nvPr/>
        </p:nvSpPr>
        <p:spPr>
          <a:xfrm>
            <a:off x="9630186" y="1902403"/>
            <a:ext cx="1119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CPU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63085BAB-1AF7-4F7B-A92D-D1E136DA5F2C}"/>
              </a:ext>
            </a:extLst>
          </p:cNvPr>
          <p:cNvSpPr/>
          <p:nvPr/>
        </p:nvSpPr>
        <p:spPr>
          <a:xfrm>
            <a:off x="3663539" y="2494168"/>
            <a:ext cx="4391522" cy="1615044"/>
          </a:xfrm>
          <a:prstGeom prst="rect">
            <a:avLst/>
          </a:prstGeom>
          <a:noFill/>
          <a:ln w="19050">
            <a:solidFill>
              <a:srgbClr val="FFD4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B2B68D9F-EB8E-4F14-8BC3-0BCEC105DC1D}"/>
              </a:ext>
            </a:extLst>
          </p:cNvPr>
          <p:cNvSpPr txBox="1"/>
          <p:nvPr/>
        </p:nvSpPr>
        <p:spPr>
          <a:xfrm>
            <a:off x="3819209" y="3251148"/>
            <a:ext cx="1941616" cy="646331"/>
          </a:xfrm>
          <a:prstGeom prst="rect">
            <a:avLst/>
          </a:prstGeom>
          <a:noFill/>
          <a:ln>
            <a:solidFill>
              <a:srgbClr val="FFD43B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Fordító</a:t>
            </a:r>
          </a:p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Complier</a:t>
            </a:r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2066A06B-F31C-452C-A5EF-E56E65A0698A}"/>
              </a:ext>
            </a:extLst>
          </p:cNvPr>
          <p:cNvSpPr txBox="1"/>
          <p:nvPr/>
        </p:nvSpPr>
        <p:spPr>
          <a:xfrm>
            <a:off x="3663539" y="4284354"/>
            <a:ext cx="4391522" cy="3385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Byte Code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(BIN)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F25958DD-7A1F-4051-9726-F5ABDFD128CC}"/>
              </a:ext>
            </a:extLst>
          </p:cNvPr>
          <p:cNvSpPr txBox="1"/>
          <p:nvPr/>
        </p:nvSpPr>
        <p:spPr>
          <a:xfrm>
            <a:off x="5937135" y="3251148"/>
            <a:ext cx="1941616" cy="646331"/>
          </a:xfrm>
          <a:prstGeom prst="rect">
            <a:avLst/>
          </a:prstGeom>
          <a:noFill/>
          <a:ln>
            <a:solidFill>
              <a:srgbClr val="FFD43B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</a:p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Virtuális Gép</a:t>
            </a:r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C2B6D2BD-1449-4826-89AB-F4E6EBD98808}"/>
              </a:ext>
            </a:extLst>
          </p:cNvPr>
          <p:cNvCxnSpPr>
            <a:cxnSpLocks/>
          </p:cNvCxnSpPr>
          <p:nvPr/>
        </p:nvCxnSpPr>
        <p:spPr>
          <a:xfrm>
            <a:off x="2559132" y="3586697"/>
            <a:ext cx="1508167" cy="0"/>
          </a:xfrm>
          <a:prstGeom prst="straightConnector1">
            <a:avLst/>
          </a:prstGeom>
          <a:ln w="508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0B6E7BB5-D0B8-49C7-86A3-32B9E9D59493}"/>
              </a:ext>
            </a:extLst>
          </p:cNvPr>
          <p:cNvCxnSpPr>
            <a:cxnSpLocks/>
          </p:cNvCxnSpPr>
          <p:nvPr/>
        </p:nvCxnSpPr>
        <p:spPr>
          <a:xfrm>
            <a:off x="4067299" y="3838886"/>
            <a:ext cx="0" cy="715650"/>
          </a:xfrm>
          <a:prstGeom prst="straightConnector1">
            <a:avLst/>
          </a:prstGeom>
          <a:ln w="508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59617A67-ABDC-406D-BD2F-1E72C1970E3A}"/>
              </a:ext>
            </a:extLst>
          </p:cNvPr>
          <p:cNvSpPr txBox="1"/>
          <p:nvPr/>
        </p:nvSpPr>
        <p:spPr>
          <a:xfrm>
            <a:off x="4617071" y="2679578"/>
            <a:ext cx="248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Interpreter</a:t>
            </a:r>
          </a:p>
        </p:txBody>
      </p:sp>
      <p:sp>
        <p:nvSpPr>
          <p:cNvPr id="30" name="Cím 1">
            <a:extLst>
              <a:ext uri="{FF2B5EF4-FFF2-40B4-BE49-F238E27FC236}">
                <a16:creationId xmlns:a16="http://schemas.microsoft.com/office/drawing/2014/main" id="{B17AE43A-88EB-442A-A02E-E3318AF578B3}"/>
              </a:ext>
            </a:extLst>
          </p:cNvPr>
          <p:cNvSpPr txBox="1">
            <a:spLocks/>
          </p:cNvSpPr>
          <p:nvPr/>
        </p:nvSpPr>
        <p:spPr>
          <a:xfrm>
            <a:off x="7120290" y="6287015"/>
            <a:ext cx="3803584" cy="50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Interpreter</a:t>
            </a:r>
            <a:r>
              <a:rPr lang="hu-HU" sz="20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működése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5DEEF32F-AF9F-4669-89D8-5DB73515A0A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693231" y="3569949"/>
            <a:ext cx="1242347" cy="984588"/>
          </a:xfrm>
          <a:prstGeom prst="straightConnector1">
            <a:avLst/>
          </a:prstGeom>
          <a:ln w="508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4061C72C-9EEE-44C2-BACD-18113709328C}"/>
              </a:ext>
            </a:extLst>
          </p:cNvPr>
          <p:cNvCxnSpPr>
            <a:cxnSpLocks/>
          </p:cNvCxnSpPr>
          <p:nvPr/>
        </p:nvCxnSpPr>
        <p:spPr>
          <a:xfrm flipH="1">
            <a:off x="8096992" y="3734235"/>
            <a:ext cx="437993" cy="636106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DFB3B056-2D1C-4C2F-B49C-30C8045F99D3}"/>
              </a:ext>
            </a:extLst>
          </p:cNvPr>
          <p:cNvCxnSpPr>
            <a:cxnSpLocks/>
          </p:cNvCxnSpPr>
          <p:nvPr/>
        </p:nvCxnSpPr>
        <p:spPr>
          <a:xfrm flipH="1" flipV="1">
            <a:off x="8096992" y="3734235"/>
            <a:ext cx="437993" cy="636106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 számának helye 5">
            <a:extLst>
              <a:ext uri="{FF2B5EF4-FFF2-40B4-BE49-F238E27FC236}">
                <a16:creationId xmlns:a16="http://schemas.microsoft.com/office/drawing/2014/main" id="{665709E4-7367-4D36-8A03-375D95DC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041980-38FB-475D-BBE0-17930F6D5D60}" type="slidenum">
              <a:rPr lang="hu-HU" sz="1100" smtClean="0">
                <a:latin typeface="Verdana" panose="020B0604030504040204" pitchFamily="34" charset="0"/>
                <a:ea typeface="Verdana" panose="020B0604030504040204" pitchFamily="34" charset="0"/>
              </a:rPr>
              <a:t>9</a:t>
            </a:fld>
            <a:endParaRPr lang="hu-HU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Szövegdoboz 9">
            <a:extLst>
              <a:ext uri="{FF2B5EF4-FFF2-40B4-BE49-F238E27FC236}">
                <a16:creationId xmlns:a16="http://schemas.microsoft.com/office/drawing/2014/main" id="{D81D0EFA-126E-4BF5-B482-EE430A426597}"/>
              </a:ext>
            </a:extLst>
          </p:cNvPr>
          <p:cNvSpPr txBox="1"/>
          <p:nvPr/>
        </p:nvSpPr>
        <p:spPr>
          <a:xfrm>
            <a:off x="0" y="6582975"/>
            <a:ext cx="350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Mizsák Dániel  |  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pythonvilag.hu</a:t>
            </a:r>
            <a:r>
              <a:rPr lang="hu-HU" sz="1200" dirty="0">
                <a:solidFill>
                  <a:srgbClr val="FFD4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|  2022</a:t>
            </a:r>
          </a:p>
        </p:txBody>
      </p:sp>
    </p:spTree>
    <p:extLst>
      <p:ext uri="{BB962C8B-B14F-4D97-AF65-F5344CB8AC3E}">
        <p14:creationId xmlns:p14="http://schemas.microsoft.com/office/powerpoint/2010/main" val="347124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PV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D43B"/>
      </a:hlink>
      <a:folHlink>
        <a:srgbClr val="FFD43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PV">
      <a:dk1>
        <a:sysClr val="windowText" lastClr="000000"/>
      </a:dk1>
      <a:lt1>
        <a:sysClr val="window" lastClr="FFFFFF"/>
      </a:lt1>
      <a:dk2>
        <a:srgbClr val="ACC2D4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369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Office-téma</vt:lpstr>
      <vt:lpstr>A Python működése</vt:lpstr>
      <vt:lpstr>Számítógép működése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Köszönöm,  hogy velem tartottál!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működése</dc:title>
  <dc:creator>Lajos Dr. Mizsák</dc:creator>
  <cp:lastModifiedBy>Lajos Dr. Mizsák</cp:lastModifiedBy>
  <cp:revision>53</cp:revision>
  <dcterms:created xsi:type="dcterms:W3CDTF">2021-08-19T14:28:39Z</dcterms:created>
  <dcterms:modified xsi:type="dcterms:W3CDTF">2022-02-10T07:52:12Z</dcterms:modified>
</cp:coreProperties>
</file>