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E5F9A7-677A-4E1F-9DF3-90EFC0DB8D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56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74E0CC-60BE-4F80-A5D9-BF178EE8C8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9EB877-F94F-49C6-9BC8-3E90DA9450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66EA0F-6467-4A06-AB3B-88955F3285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01088B-B649-4046-830B-B94170D9E7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F7BD41-186D-4774-A515-8481D3EFB1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00BD68-EDDA-45DA-AAC5-BE6DC6C3ED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013E5C-A922-4430-B816-2706F15861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752CE6-42B1-4E55-B9A4-58A53F05FE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280" cy="60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06EFBF-0628-40A8-B55C-1EC1B75291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FB251B-09A7-453F-9168-551AF7996D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65F27D-7192-416E-BEBD-EBE38C9A8D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325C0B-5E83-40A1-B25A-8096F7C54C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9D9FF7-447E-4019-9068-051562A813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56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BF511F-0396-41CC-8DE5-2C506BE98A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2BF963-40C7-4FED-8ECE-8D83FC3DC2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560"/>
            <a:ext cx="29206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C7C83C-1F42-4962-9B0E-AD8C31C078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5828D9-C9FF-4989-A04A-6FE0529B87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A70F98-9EF6-4D68-9AF8-6A412C8B1B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1FBED4-9C9E-4846-9591-13978D99F0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280" cy="60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B95493-F1B8-4510-9310-25BD1CE351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B4AA8F-2580-482D-B8DD-BA72155975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81456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BCFC79-ED8B-401D-8592-3ED85AD311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2376000"/>
            <a:ext cx="442656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560"/>
            <a:ext cx="9071280" cy="131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D1722E-D6AE-46DA-8CE2-F128BA010C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UY" sz="1800" spc="-1" strike="noStrike">
                <a:latin typeface="Arial"/>
              </a:rPr>
              <a:t>Pulse para editar el formato del texto de título</a:t>
            </a:r>
            <a:endParaRPr b="0" lang="es-UY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s-UY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UY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UY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s-UY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845A4D-75E3-4047-B274-4959D9483472}" type="slidenum">
              <a:rPr b="0" lang="es-UY" sz="1400" spc="-1" strike="noStrike">
                <a:solidFill>
                  <a:srgbClr val="ffffff"/>
                </a:solidFill>
                <a:latin typeface="Arial"/>
              </a:rPr>
              <a:t>8</a:t>
            </a:fld>
            <a:endParaRPr b="0" lang="es-UY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UY" sz="1400" spc="-1" strike="noStrike">
                <a:latin typeface="Times New Roman"/>
              </a:defRPr>
            </a:lvl1pPr>
          </a:lstStyle>
          <a:p>
            <a:r>
              <a:rPr b="0" lang="es-UY" sz="1400" spc="-1" strike="noStrike">
                <a:latin typeface="Times New Roman"/>
              </a:rPr>
              <a:t> </a:t>
            </a:r>
            <a:endParaRPr b="0" lang="es-UY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3200" spc="-1" strike="noStrike">
                <a:latin typeface="Arial"/>
              </a:rPr>
              <a:t>Pulse para editar el formato de texto del esquema</a:t>
            </a:r>
            <a:endParaRPr b="0" lang="es-UY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800" spc="-1" strike="noStrike">
                <a:latin typeface="Arial"/>
              </a:rPr>
              <a:t>Segundo nivel del esquema</a:t>
            </a:r>
            <a:endParaRPr b="0" lang="es-UY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latin typeface="Arial"/>
              </a:rPr>
              <a:t>Tercer nivel del esquema</a:t>
            </a:r>
            <a:endParaRPr b="0" lang="es-UY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000" spc="-1" strike="noStrike">
                <a:latin typeface="Arial"/>
              </a:rPr>
              <a:t>Cuarto nivel del esquema</a:t>
            </a:r>
            <a:endParaRPr b="0" lang="es-UY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latin typeface="Arial"/>
              </a:rPr>
              <a:t>Quinto nivel del esquema</a:t>
            </a:r>
            <a:endParaRPr b="0" lang="es-UY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latin typeface="Arial"/>
              </a:rPr>
              <a:t>Sexto nivel del esquema</a:t>
            </a:r>
            <a:endParaRPr b="0" lang="es-UY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latin typeface="Arial"/>
              </a:rPr>
              <a:t>Séptimo nivel del esquema</a:t>
            </a:r>
            <a:endParaRPr b="0" lang="es-UY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UY" sz="1800" spc="-1" strike="noStrike">
                <a:latin typeface="Arial"/>
              </a:rPr>
              <a:t>Pulse para editar el formato del texto de título</a:t>
            </a:r>
            <a:endParaRPr b="0" lang="es-UY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Pulse para editar el formato de texto del esquema</a:t>
            </a:r>
            <a:endParaRPr b="0" lang="es-UY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pc="-1" strike="noStrike">
                <a:latin typeface="Arial"/>
              </a:rPr>
              <a:t>Segundo nivel del esquema</a:t>
            </a:r>
            <a:endParaRPr b="0" lang="es-UY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Tercer nivel del esquema</a:t>
            </a:r>
            <a:endParaRPr b="0" lang="es-UY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pc="-1" strike="noStrike">
                <a:latin typeface="Arial"/>
              </a:rPr>
              <a:t>Cuarto nivel del esquema</a:t>
            </a:r>
            <a:endParaRPr b="0" lang="es-UY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Quinto nivel del esquema</a:t>
            </a:r>
            <a:endParaRPr b="0" lang="es-UY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Sexto nivel del esquema</a:t>
            </a:r>
            <a:endParaRPr b="0" lang="es-UY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pc="-1" strike="noStrike">
                <a:latin typeface="Arial"/>
              </a:rPr>
              <a:t>Séptimo nivel del esquema</a:t>
            </a:r>
            <a:endParaRPr b="0" lang="es-UY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s-UY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UY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s-UY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s-UY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B045EF-B80E-4B32-92D2-7E7D9608448C}" type="slidenum">
              <a:rPr b="0" lang="es-UY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UY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UY" sz="1400" spc="-1" strike="noStrike">
                <a:latin typeface="Times New Roman"/>
              </a:defRPr>
            </a:lvl1pPr>
          </a:lstStyle>
          <a:p>
            <a:r>
              <a:rPr b="0" lang="es-UY" sz="1400" spc="-1" strike="noStrike">
                <a:latin typeface="Times New Roman"/>
              </a:rPr>
              <a:t>&lt;fecha/hora&gt;</a:t>
            </a:r>
            <a:endParaRPr b="0" lang="es-UY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4400" spc="-1" strike="noStrike">
                <a:solidFill>
                  <a:srgbClr val="ffffff"/>
                </a:solidFill>
                <a:latin typeface="Arial"/>
              </a:rPr>
              <a:t>Algo más sobre números</a:t>
            </a:r>
            <a:endParaRPr b="0" lang="es-UY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ffffff"/>
                </a:solidFill>
                <a:latin typeface="Arial"/>
              </a:rPr>
              <a:t>Booleanos</a:t>
            </a:r>
            <a:endParaRPr b="0" lang="es-UY" sz="24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ffffff"/>
                </a:solidFill>
                <a:latin typeface="Arial"/>
              </a:rPr>
              <a:t>Enteros</a:t>
            </a:r>
            <a:endParaRPr b="0" lang="es-UY" sz="24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ffffff"/>
                </a:solidFill>
                <a:latin typeface="Arial"/>
              </a:rPr>
              <a:t>Flotantes</a:t>
            </a:r>
            <a:endParaRPr b="0" lang="es-UY" sz="24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ffffff"/>
                </a:solidFill>
                <a:latin typeface="Arial"/>
              </a:rPr>
              <a:t>Operadores</a:t>
            </a:r>
            <a:endParaRPr b="0" lang="es-UY" sz="24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ffffff"/>
                </a:solidFill>
                <a:latin typeface="Arial"/>
              </a:rPr>
              <a:t>Asignación aumentada</a:t>
            </a:r>
            <a:endParaRPr b="0" lang="es-UY" sz="24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ffffff"/>
                </a:solidFill>
                <a:latin typeface="Arial"/>
              </a:rPr>
              <a:t>Casteo vs. redondeo</a:t>
            </a:r>
            <a:endParaRPr b="0" lang="es-UY" sz="24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ffffff"/>
                </a:solidFill>
                <a:latin typeface="Arial"/>
              </a:rPr>
              <a:t>Ejercicios</a:t>
            </a:r>
            <a:endParaRPr b="0" lang="es-UY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8360" y="18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4400" spc="-1" strike="noStrike">
                <a:solidFill>
                  <a:srgbClr val="ffffff"/>
                </a:solidFill>
                <a:latin typeface="Arial"/>
              </a:rPr>
              <a:t>Booleanos &lt;bool&gt;</a:t>
            </a:r>
            <a:endParaRPr b="0" lang="es-UY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368360" y="156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True o False (true o false nos da error)</a:t>
            </a:r>
            <a:endParaRPr b="0" lang="es-UY" sz="31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True → 1 → Verdadero</a:t>
            </a:r>
            <a:endParaRPr b="0" lang="es-UY" sz="31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False → 0 → Falso</a:t>
            </a:r>
            <a:endParaRPr b="0" lang="es-UY" sz="31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Conversión implícita: True + 5 == 6</a:t>
            </a:r>
            <a:endParaRPr b="0" lang="es-UY" sz="31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Conversión explícita: int(True) == 1</a:t>
            </a:r>
            <a:endParaRPr b="0" lang="es-UY" sz="3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4400" spc="-1" strike="noStrike">
                <a:solidFill>
                  <a:srgbClr val="ffffff"/>
                </a:solidFill>
                <a:latin typeface="Arial"/>
              </a:rPr>
              <a:t>Enteros &lt;int&gt;</a:t>
            </a:r>
            <a:endParaRPr b="0" lang="es-UY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La memoria es el límite (no hay shorts ni longs)</a:t>
            </a:r>
            <a:endParaRPr b="0" lang="es-UY" sz="31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No pueden comenzar por 0</a:t>
            </a:r>
            <a:endParaRPr b="0" lang="es-UY" sz="31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Podemos usar guiones bajos para mejorar</a:t>
            </a:r>
            <a:br>
              <a:rPr sz="3150"/>
            </a:b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la visibilidad: 3_500 == 3500</a:t>
            </a:r>
            <a:endParaRPr b="0" lang="es-UY" sz="3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4400" spc="-1" strike="noStrike">
                <a:solidFill>
                  <a:srgbClr val="ffffff"/>
                </a:solidFill>
                <a:latin typeface="Arial"/>
              </a:rPr>
              <a:t>Flotantes &lt;float&gt;</a:t>
            </a:r>
            <a:endParaRPr b="0" lang="es-UY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Si tienen límite, que podemos consultar así:</a:t>
            </a:r>
            <a:br>
              <a:rPr sz="3150"/>
            </a:b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import sys</a:t>
            </a:r>
            <a:br>
              <a:rPr sz="3150"/>
            </a:b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sys.float_info.min #valor mínimo</a:t>
            </a:r>
            <a:br>
              <a:rPr sz="3150"/>
            </a:b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sys.float_info.max #valor máximo</a:t>
            </a:r>
            <a:endParaRPr b="0" lang="es-UY" sz="3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8360" y="63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4400" spc="-1" strike="noStrike">
                <a:solidFill>
                  <a:srgbClr val="ffffff"/>
                </a:solidFill>
                <a:latin typeface="Arial"/>
              </a:rPr>
              <a:t>Operadores</a:t>
            </a:r>
            <a:endParaRPr b="0" lang="es-UY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188360" y="192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1278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s-UY" sz="12780" spc="-1" strike="noStrike">
                <a:solidFill>
                  <a:srgbClr val="ffffff"/>
                </a:solidFill>
                <a:latin typeface="Arial"/>
              </a:rPr>
              <a:t>+ → suma → 3 + 2</a:t>
            </a:r>
            <a:endParaRPr b="0" lang="es-UY" sz="1278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1278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s-UY" sz="12780" spc="-1" strike="noStrike">
                <a:solidFill>
                  <a:srgbClr val="ffffff"/>
                </a:solidFill>
                <a:latin typeface="Arial"/>
              </a:rPr>
              <a:t>- → resta → 5 - 2</a:t>
            </a:r>
            <a:endParaRPr b="0" lang="es-UY" sz="1278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1278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s-UY" sz="12780" spc="-1" strike="noStrike">
                <a:solidFill>
                  <a:srgbClr val="ffffff"/>
                </a:solidFill>
                <a:latin typeface="Arial"/>
              </a:rPr>
              <a:t>* → multiplicación → 2 * 3</a:t>
            </a:r>
            <a:endParaRPr b="0" lang="es-UY" sz="1278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1278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s-UY" sz="12780" spc="-1" strike="noStrike">
                <a:solidFill>
                  <a:srgbClr val="ffffff"/>
                </a:solidFill>
                <a:latin typeface="Arial"/>
              </a:rPr>
              <a:t>/ → división flotante → 7 / 2</a:t>
            </a:r>
            <a:endParaRPr b="0" lang="es-UY" sz="1278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1278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s-UY" sz="12780" spc="-1" strike="noStrike">
                <a:solidFill>
                  <a:srgbClr val="ffffff"/>
                </a:solidFill>
                <a:latin typeface="Arial"/>
              </a:rPr>
              <a:t>// → divisi_x005F_x000f_ón entera → 7 // 2</a:t>
            </a:r>
            <a:endParaRPr b="0" lang="es-UY" sz="1278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1278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s-UY" sz="12780" spc="-1" strike="noStrike">
                <a:solidFill>
                  <a:srgbClr val="ffffff"/>
                </a:solidFill>
                <a:latin typeface="Arial"/>
              </a:rPr>
              <a:t>% → módulo (resto de una división) → 7 % 2</a:t>
            </a:r>
            <a:endParaRPr b="0" lang="es-UY" sz="1278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1278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s-UY" sz="12780" spc="-1" strike="noStrike">
                <a:solidFill>
                  <a:srgbClr val="ffffff"/>
                </a:solidFill>
                <a:latin typeface="Arial"/>
              </a:rPr>
              <a:t>** → potenciación → 2 ** 4</a:t>
            </a:r>
            <a:endParaRPr b="0" lang="es-UY" sz="127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4400" spc="-1" strike="noStrike">
                <a:solidFill>
                  <a:srgbClr val="ffffff"/>
                </a:solidFill>
                <a:latin typeface="Arial"/>
              </a:rPr>
              <a:t>Prioridad de los operadores</a:t>
            </a:r>
            <a:endParaRPr b="0" lang="es-UY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Prioridad 1 (mayor) → ( )</a:t>
            </a:r>
            <a:endParaRPr b="0" lang="es-UY" sz="31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Prioridad 2 → **</a:t>
            </a:r>
            <a:endParaRPr b="0" lang="es-UY" sz="31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Prioridad 3 → * , / , // , %</a:t>
            </a:r>
            <a:endParaRPr b="0" lang="es-UY" sz="31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Prioridad 4 (menor) → + , -</a:t>
            </a:r>
            <a:endParaRPr b="0" lang="es-UY" sz="3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4400" spc="-1" strike="noStrike">
                <a:solidFill>
                  <a:srgbClr val="ffffff"/>
                </a:solidFill>
                <a:latin typeface="Arial"/>
              </a:rPr>
              <a:t>Asignación aumentada</a:t>
            </a:r>
            <a:endParaRPr b="0" lang="es-UY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Nos permite mezclar la asignación con un operador.</a:t>
            </a:r>
            <a:endParaRPr b="0" lang="es-UY" sz="31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Ejemplo:</a:t>
            </a:r>
            <a:endParaRPr b="0" lang="es-UY" sz="315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s-UY" sz="2400" spc="-1" strike="noStrike">
                <a:solidFill>
                  <a:srgbClr val="ffffff"/>
                </a:solidFill>
                <a:latin typeface="Arial"/>
              </a:rPr>
              <a:t>Sin asignación aumentada: a = a + 10</a:t>
            </a:r>
            <a:endParaRPr b="0" lang="es-UY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s-UY" sz="2400" spc="-1" strike="noStrike">
                <a:solidFill>
                  <a:srgbClr val="ffffff"/>
                </a:solidFill>
                <a:latin typeface="Arial"/>
              </a:rPr>
              <a:t>Con asignación aumentada: a += 10</a:t>
            </a:r>
            <a:endParaRPr b="0" lang="es-UY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1280" cy="129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UY" sz="4400" spc="-1" strike="noStrike">
                <a:solidFill>
                  <a:srgbClr val="ffffff"/>
                </a:solidFill>
                <a:latin typeface="Arial"/>
              </a:rPr>
              <a:t>Casteo vs. Redondeo</a:t>
            </a:r>
            <a:endParaRPr b="0" lang="es-UY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96000" y="1962000"/>
            <a:ext cx="9071280" cy="27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A las conversiones de tipo de datos les llamamos casteos, para ellos tenemos las funciones: bool(), int() y float()</a:t>
            </a:r>
            <a:endParaRPr b="0" lang="es-UY" sz="315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Sin embargo, cuando casteamos un número flotante a entero lo que hace es cortar el número, pero si queremos un redonde necesitamos la funcion round() que nos redondea el valor (también podemos utilizarlo para redondear un flotante a una cantidad determinada de decimales de la siguiente forma:</a:t>
            </a:r>
            <a:br>
              <a:rPr sz="3150"/>
            </a:b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round(numero, 2) nos da un flotante redondeado con 2 números </a:t>
            </a:r>
            <a:br>
              <a:rPr sz="3150"/>
            </a:br>
            <a:r>
              <a:rPr b="0" lang="es-UY" sz="3150" spc="-1" strike="noStrike">
                <a:solidFill>
                  <a:srgbClr val="ffffff"/>
                </a:solidFill>
                <a:latin typeface="Arial"/>
              </a:rPr>
              <a:t>redondeados.</a:t>
            </a:r>
            <a:endParaRPr b="0" lang="es-UY" sz="3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2023-03-29T15:37:09Z</dcterms:created>
  <dc:creator/>
  <dc:description/>
  <dc:language>es-UY</dc:language>
  <cp:lastModifiedBy/>
  <dcterms:modified xsi:type="dcterms:W3CDTF">2023-03-29T16:07:36Z</dcterms:modified>
  <cp:revision>3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