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_rels/theme2.xml.rels" ContentType="application/vnd.openxmlformats-package.relationships+xml"/>
  <Override PartName="/ppt/theme/_rels/them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hdphoto1.wdp" ContentType="image/vnd.ms-photo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desplazar la diapositiva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63BACB8-59FD-4297-821E-D085F86F7918}" type="slidenum"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66FB07-42BF-4DBA-8A93-79AF1D4E95ED}" type="slidenum">
              <a:rPr b="0" lang="es-E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170030-600D-4351-A021-622F8F05B9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23F58A-EB8A-4DCB-AA6A-B7F2AD87E4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66784C-077E-49CB-8831-29B28D3B75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412B73-776F-4D50-A593-630DE89B7F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AD43D3-F995-4FEC-BA11-E5B3984403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B65880-0F00-4056-BC74-7A0DF2463D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E309CA-82CC-4D00-9094-453A382BC6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445B97-779D-4668-B435-AA1F07E659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03A657-7EAE-4B3F-90C9-380D5FFFBC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95E8CB-F44F-42B1-A761-5F4E0D877F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0EA602-9E93-4A8E-A4AD-2A9C793DD9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A8C01F-CB76-432B-A098-3835F95E90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AA0E99-3D71-4D69-A20B-9E3794A86A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EF5E10-081B-4F58-98D2-448B20DC3C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81DBE2-0035-4AEB-915E-90DA542C22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A17F19-D871-48B4-8205-2C19837133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9138F4-6AE2-44BC-918A-6F4A7AD38E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22377B-4E33-49F1-8D76-F9537C516A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80D8B7-A584-467E-8DCB-47DF57B19D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61EE88-EFA2-4E74-9BFE-A584781329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182DF3-5A21-4BA7-8C83-2A2494D490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F4057-DCDC-462A-8DF9-D4A046C40D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84D20-0A1F-4658-B821-04434CC08A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E2C330-CE66-4650-A067-E22893CBC5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8144" lnSpcReduction="20000"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es-ES" sz="4800" spc="-1" strike="noStrike" cap="all">
                <a:solidFill>
                  <a:schemeClr val="dk1"/>
                </a:solidFill>
                <a:latin typeface="Calibri Light"/>
              </a:rPr>
              <a:t>Haga clic para </a:t>
            </a:r>
            <a:r>
              <a:rPr b="0" lang="es-ES" sz="4800" spc="-1" strike="noStrike" cap="all">
                <a:solidFill>
                  <a:schemeClr val="dk1"/>
                </a:solidFill>
                <a:latin typeface="Calibri Light"/>
              </a:rPr>
              <a:t>modificar el estilo </a:t>
            </a:r>
            <a:r>
              <a:rPr b="0" lang="es-ES" sz="4800" spc="-1" strike="noStrike" cap="all">
                <a:solidFill>
                  <a:schemeClr val="dk1"/>
                </a:solidFill>
                <a:latin typeface="Calibri Light"/>
              </a:rPr>
              <a:t>de título del </a:t>
            </a:r>
            <a:r>
              <a:rPr b="0" lang="es-ES" sz="4800" spc="-1" strike="noStrike" cap="all">
                <a:solidFill>
                  <a:schemeClr val="dk1"/>
                </a:solidFill>
                <a:latin typeface="Calibri Light"/>
              </a:rPr>
              <a:t>patrón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chemeClr val="dk1"/>
                </a:solidFill>
                <a:latin typeface="Calibri"/>
              </a:rPr>
              <a:t>&lt;fecha/hora&gt;</a:t>
            </a:r>
            <a:endParaRPr b="0" lang="es-MX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7E53BBA-EA44-4E6C-A2F0-6045D69A4291}" type="slidenum">
              <a:rPr b="0" lang="es-ES" sz="1000" spc="-1" strike="noStrike">
                <a:solidFill>
                  <a:schemeClr val="dk1"/>
                </a:solidFill>
                <a:latin typeface="Calibri"/>
              </a:rPr>
              <a:t>&lt;número&gt;</a:t>
            </a:fld>
            <a:endParaRPr b="0" lang="es-MX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3600" spc="-1" strike="noStrike" cap="all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s-E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Editar estilos de texto del patrón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s-ES" sz="1600" spc="-1" strike="noStrike">
              <a:solidFill>
                <a:schemeClr val="dk1"/>
              </a:solidFill>
              <a:latin typeface="Calibri"/>
            </a:endParaRPr>
          </a:p>
          <a:p>
            <a:pPr lvl="2" marL="12002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3" marL="15429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s-ES" sz="1200" spc="-1" strike="noStrike">
              <a:solidFill>
                <a:schemeClr val="dk1"/>
              </a:solidFill>
              <a:latin typeface="Calibri"/>
            </a:endParaRPr>
          </a:p>
          <a:p>
            <a:pPr lvl="4" marL="20001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s-E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chemeClr val="dk1"/>
                </a:solidFill>
                <a:latin typeface="Calibri"/>
              </a:rPr>
              <a:t>&lt;fecha/hora&gt;</a:t>
            </a:r>
            <a:endParaRPr b="0" lang="es-MX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4F75F46-72AD-4CF5-9726-EA00C955560E}" type="slidenum">
              <a:rPr b="0" lang="es-ES" sz="1000" spc="-1" strike="noStrike">
                <a:solidFill>
                  <a:schemeClr val="dk1"/>
                </a:solidFill>
                <a:latin typeface="Calibri"/>
              </a:rPr>
              <a:t>&lt;número&gt;</a:t>
            </a:fld>
            <a:endParaRPr b="0" lang="es-MX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n 4" descr="cielo nocturno con montañas a lo lejos en el horizonte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62520" y="255492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1" lang="es-ES" sz="4800" spc="-1" strike="noStrike" cap="all">
                <a:solidFill>
                  <a:schemeClr val="dk1"/>
                </a:solidFill>
                <a:latin typeface="Calibri Light"/>
              </a:rPr>
              <a:t>Thread Pools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962520" y="4976280"/>
            <a:ext cx="7197480" cy="140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s-ES" sz="18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Thread pool executor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3600" spc="-1" strike="noStrike" cap="all">
                <a:solidFill>
                  <a:schemeClr val="dk1"/>
                </a:solidFill>
                <a:latin typeface="Calibri Light"/>
              </a:rPr>
              <a:t>¿Crear los hilos manualmente?</a:t>
            </a:r>
            <a:endParaRPr b="0" lang="es-E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Gestionar los hilos de forma manual no es eficiente ya que crear y destruir muchos hilos frecuentemente es muy costoso.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En lugar de esto, podemos reutilizar los hilos si esperamos correr muchas tareas de ésta forma. Un pool de hilos nos permite esto.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3600" spc="-1" strike="noStrike" cap="all">
                <a:solidFill>
                  <a:schemeClr val="dk1"/>
                </a:solidFill>
                <a:latin typeface="Calibri Light"/>
              </a:rPr>
              <a:t>¿Qué es un thread pool?</a:t>
            </a:r>
            <a:endParaRPr b="0" lang="es-E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Un thread pool es un patrón que nos permite alcanzar eficazmente la concurrencia en la ejecución de un programa.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Nos permite gestionar automáticamente un pool de hilos eficientemente.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A cada hilo en el pool se le llama worker (trabajador). El pool nos permite reutilizar un worker cuando se completa su tarea y también otorga protección ante excepciones.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Podemos configurar la cantidad de worker threads y nos otorga una convención de nombres específica para cada uno de ellos.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Para crear un thread pool usamos la clase ThreadPoolExecutor que debemos importar del módulo concurrent.futures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ThreadPoolExecutor extiende de la clase Executor y devuelve un objeto Future.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7" name="Imagen 3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ement/>
                    </a14:imgEffect>
                  </a14:imgLayer>
                </a14:imgProps>
              </a:ext>
            </a:extLst>
          </a:blip>
          <a:stretch/>
        </p:blipFill>
        <p:spPr>
          <a:xfrm>
            <a:off x="7176240" y="324360"/>
            <a:ext cx="4782240" cy="193104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  <a:scene3d>
            <a:camera prst="isometricOffAxis2Left"/>
            <a:lightRig dir="t" rig="threePt"/>
          </a:scene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3600" spc="-1" strike="noStrike" cap="all">
                <a:solidFill>
                  <a:schemeClr val="dk1"/>
                </a:solidFill>
                <a:latin typeface="Calibri Light"/>
              </a:rPr>
              <a:t>executor</a:t>
            </a:r>
            <a:endParaRPr b="0" lang="es-E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La clase Executor nos brinda tres métodos para controlar nuestro pool de hilos: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lt1"/>
                </a:solidFill>
                <a:latin typeface="Calibri"/>
              </a:rPr>
              <a:t>submit() -&gt; envía una función para ser ejecutada de forma asíncrona y devuelve un objeto Future.</a:t>
            </a:r>
            <a:endParaRPr b="0" lang="es-ES" sz="1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lt1"/>
                </a:solidFill>
                <a:latin typeface="Calibri"/>
              </a:rPr>
              <a:t>map() -&gt; ejecuta una función asíncrona por cada elemento en un iterable.</a:t>
            </a:r>
            <a:endParaRPr b="0" lang="es-ES" sz="1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lt1"/>
                </a:solidFill>
                <a:latin typeface="Calibri"/>
              </a:rPr>
              <a:t>shutdown() -&gt; apaga el executor.</a:t>
            </a:r>
            <a:endParaRPr b="0" lang="es-ES" sz="16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Cuando creamos una nueva instalancia de ThreadPoolExecutor Python lanza el Executor.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Al terminar de trabajar con el executor debemos explícitamente llamar al método shutdown() o trabajar con un gestor de contexto.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3600" spc="-1" strike="noStrike" cap="all">
                <a:solidFill>
                  <a:schemeClr val="dk1"/>
                </a:solidFill>
                <a:latin typeface="Calibri Light"/>
              </a:rPr>
              <a:t>Future</a:t>
            </a:r>
            <a:endParaRPr b="0" lang="es-E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Un Future es un objeto que representa el resultado eventual de una operación asíncrona.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lt1"/>
                </a:solidFill>
                <a:latin typeface="Calibri"/>
              </a:rPr>
              <a:t>La clase Future tiene dos métodos útiles: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lt1"/>
                </a:solidFill>
                <a:latin typeface="Calibri"/>
              </a:rPr>
              <a:t>result() -&gt; devuelve el resultado de la operación asíncrona.</a:t>
            </a:r>
            <a:endParaRPr b="0" lang="es-ES" sz="1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lt1"/>
                </a:solidFill>
                <a:latin typeface="Calibri"/>
              </a:rPr>
              <a:t>exception() -&gt; devuelve la excepción, en caso de que ocurra, de la operación asíncrona.</a:t>
            </a:r>
            <a:endParaRPr b="0" lang="es-ES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0</TotalTime>
  <Application>LibreOffice/7.6.2.1$Linux_X86_64 LibreOffice_project/56f7684011345957bbf33a7ee678afaf4d2ba333</Application>
  <AppVersion>15.0000</AppVersion>
  <Words>317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2023-10-11T10:08:50Z</dcterms:created>
  <dc:creator/>
  <dc:description/>
  <dc:language>es-MX</dc:language>
  <cp:lastModifiedBy/>
  <dcterms:modified xsi:type="dcterms:W3CDTF">2023-10-11T11:04:50Z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Panorámica</vt:lpwstr>
  </property>
  <property fmtid="{D5CDD505-2E9C-101B-9397-08002B2CF9AE}" pid="5" name="Slides">
    <vt:i4>5</vt:i4>
  </property>
</Properties>
</file>