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1E68E9-3DD2-4B0A-8099-DD38FEE3EF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1270E8-CFFF-4DE3-BB04-67C4E293D6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53256C-3EAF-4612-9490-317A5886D0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861342-E325-405B-88CF-B5BB52BD43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6B6924-F658-435B-921D-5CE0553E04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56ADA0-82F2-434C-A88F-5C72FB5B71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3BD784-A0FC-4BD4-8381-B04CC9B3C7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0A7C0F-F21E-4E4F-9C68-0A43EB303A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240000" y="432000"/>
            <a:ext cx="359964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A695CA-7E62-4733-BDBC-5585814A2C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D1AA86-A679-4AC3-8FDB-FBAA9ABF1B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C976D1-2F14-4A38-9C33-518618A77A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0" y="-37440"/>
            <a:ext cx="359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34DB4E-B8A5-490A-8294-9F8869685A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gradFill rotWithShape="0">
            <a:gsLst>
              <a:gs pos="0">
                <a:srgbClr val="158466"/>
              </a:gs>
              <a:gs pos="67000">
                <a:srgbClr val="2a6099"/>
              </a:gs>
              <a:gs pos="100000">
                <a:srgbClr val="2a6099"/>
              </a:gs>
            </a:gsLst>
            <a:path path="circle">
              <a:fillToRect l="50000" t="80000" r="50000" b="2000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54320" y="1209600"/>
            <a:ext cx="9216360" cy="4911120"/>
          </a:xfrm>
          <a:custGeom>
            <a:avLst/>
            <a:gdLst/>
            <a:ahLst/>
            <a:rect l="l" t="t" r="r" b="b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"/>
          <p:cNvGrpSpPr/>
          <p:nvPr/>
        </p:nvGrpSpPr>
        <p:grpSpPr>
          <a:xfrm>
            <a:off x="747720" y="866880"/>
            <a:ext cx="8583840" cy="119520"/>
            <a:chOff x="747720" y="866880"/>
            <a:chExt cx="8583840" cy="119520"/>
          </a:xfrm>
        </p:grpSpPr>
        <p:sp>
          <p:nvSpPr>
            <p:cNvPr id="5" name=""/>
            <p:cNvSpPr/>
            <p:nvPr/>
          </p:nvSpPr>
          <p:spPr>
            <a:xfrm>
              <a:off x="747720" y="866880"/>
              <a:ext cx="2465640" cy="28440"/>
            </a:xfrm>
            <a:custGeom>
              <a:avLst/>
              <a:gdLst/>
              <a:ahLst/>
              <a:rect l="l" t="t" r="r" b="b"/>
              <a:pathLst>
                <a:path w="1826933" h="21600">
                  <a:moveTo>
                    <a:pt x="10800" y="0"/>
                  </a:moveTo>
                  <a:arcTo wR="10800" hR="10800" stAng="16200000" swAng="-5400000"/>
                  <a:lnTo>
                    <a:pt x="0" y="10800"/>
                  </a:lnTo>
                  <a:arcTo wR="10800" hR="10800" stAng="10800000" swAng="-5400000"/>
                  <a:lnTo>
                    <a:pt x="1816133" y="21600"/>
                  </a:lnTo>
                  <a:arcTo wR="1794533" hR="10800" stAng="5400000" swAng="5400000"/>
                  <a:lnTo>
                    <a:pt x="21600" y="10800"/>
                  </a:lnTo>
                  <a:arcTo wR="1794533" hR="10800" stAng="10800000" swAng="5400000"/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1005120" y="957960"/>
              <a:ext cx="2195640" cy="28440"/>
            </a:xfrm>
            <a:custGeom>
              <a:avLst/>
              <a:gdLst/>
              <a:ahLst/>
              <a:rect l="l" t="t" r="r" b="b"/>
              <a:pathLst>
                <a:path w="1626933" h="21600">
                  <a:moveTo>
                    <a:pt x="10800" y="0"/>
                  </a:moveTo>
                  <a:arcTo wR="10800" hR="10800" stAng="16200000" swAng="-5400000"/>
                  <a:lnTo>
                    <a:pt x="0" y="10800"/>
                  </a:lnTo>
                  <a:arcTo wR="10800" hR="10800" stAng="10800000" swAng="-5400000"/>
                  <a:lnTo>
                    <a:pt x="1616133" y="21600"/>
                  </a:lnTo>
                  <a:arcTo wR="1594533" hR="10800" stAng="5400000" swAng="5400000"/>
                  <a:lnTo>
                    <a:pt x="21600" y="10800"/>
                  </a:lnTo>
                  <a:arcTo wR="1594533" hR="10800" stAng="10800000" swAng="5400000"/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 flipH="1">
              <a:off x="6865560" y="866880"/>
              <a:ext cx="2465640" cy="28440"/>
            </a:xfrm>
            <a:custGeom>
              <a:avLst/>
              <a:gdLst/>
              <a:ahLst/>
              <a:rect l="l" t="t" r="r" b="b"/>
              <a:pathLst>
                <a:path w="1826933" h="21600">
                  <a:moveTo>
                    <a:pt x="10800" y="0"/>
                  </a:moveTo>
                  <a:arcTo wR="10800" hR="10800" stAng="16200000" swAng="-5400000"/>
                  <a:lnTo>
                    <a:pt x="0" y="10800"/>
                  </a:lnTo>
                  <a:arcTo wR="10800" hR="10800" stAng="10800000" swAng="-5400000"/>
                  <a:lnTo>
                    <a:pt x="1816133" y="21600"/>
                  </a:lnTo>
                  <a:arcTo wR="1794533" hR="10800" stAng="5400000" swAng="5400000"/>
                  <a:lnTo>
                    <a:pt x="21600" y="10800"/>
                  </a:lnTo>
                  <a:arcTo wR="1794533" hR="10800" stAng="10800000" swAng="5400000"/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 flipH="1">
              <a:off x="6878160" y="957960"/>
              <a:ext cx="2195640" cy="28440"/>
            </a:xfrm>
            <a:custGeom>
              <a:avLst/>
              <a:gdLst/>
              <a:ahLst/>
              <a:rect l="l" t="t" r="r" b="b"/>
              <a:pathLst>
                <a:path w="1626933" h="21600">
                  <a:moveTo>
                    <a:pt x="10800" y="0"/>
                  </a:moveTo>
                  <a:arcTo wR="10800" hR="10800" stAng="16200000" swAng="-5400000"/>
                  <a:lnTo>
                    <a:pt x="0" y="10800"/>
                  </a:lnTo>
                  <a:arcTo wR="10800" hR="10800" stAng="10800000" swAng="-5400000"/>
                  <a:lnTo>
                    <a:pt x="1616133" y="21600"/>
                  </a:lnTo>
                  <a:arcTo wR="1594533" hR="10800" stAng="5400000" swAng="5400000"/>
                  <a:lnTo>
                    <a:pt x="21600" y="10800"/>
                  </a:lnTo>
                  <a:arcTo wR="1594533" hR="10800" stAng="10800000" swAng="5400000"/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59964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s-UY" sz="1800" spc="-1" strike="noStrike">
                <a:latin typeface="Arial"/>
              </a:rPr>
              <a:t>Pulse para editar el formato del texto de </a:t>
            </a:r>
            <a:r>
              <a:rPr b="0" lang="es-UY" sz="1800" spc="-1" strike="noStrike">
                <a:latin typeface="Arial"/>
              </a:rPr>
              <a:t>título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Pulse para editar el formato de texto del esquema</a:t>
            </a:r>
            <a:endParaRPr b="0" lang="es-UY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latin typeface="Arial"/>
              </a:rPr>
              <a:t>Segundo nivel del esquema</a:t>
            </a:r>
            <a:endParaRPr b="0" lang="es-UY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Tercer nivel del esquema</a:t>
            </a:r>
            <a:endParaRPr b="0" lang="es-UY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latin typeface="Arial"/>
              </a:rPr>
              <a:t>Cuarto nivel del esquema</a:t>
            </a:r>
            <a:endParaRPr b="0" lang="es-UY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Quinto nivel del esquema</a:t>
            </a:r>
            <a:endParaRPr b="0" lang="es-UY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Sexto nivel del esquema</a:t>
            </a:r>
            <a:endParaRPr b="0" lang="es-UY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Séptimo nivel del esquema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1"/>
          </p:nvPr>
        </p:nvSpPr>
        <p:spPr>
          <a:xfrm>
            <a:off x="3240000" y="5166000"/>
            <a:ext cx="359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s-UY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UY" sz="1400" spc="-1" strike="noStrike">
                <a:latin typeface="Arial"/>
              </a:rPr>
              <a:t>&lt;pie de página&gt;</a:t>
            </a:r>
            <a:endParaRPr b="0" lang="es-UY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702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s-UY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AAC4D1-30DC-475D-AB71-44D0CDCE99A1}" type="slidenum">
              <a:rPr b="0" lang="es-UY" sz="1400" spc="-1" strike="noStrike">
                <a:latin typeface="Arial"/>
              </a:rPr>
              <a:t>&lt;número&gt;</a:t>
            </a:fld>
            <a:endParaRPr b="0" lang="es-UY" sz="14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3"/>
          </p:nvPr>
        </p:nvSpPr>
        <p:spPr>
          <a:xfrm>
            <a:off x="90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Times New Roman"/>
              </a:defRPr>
            </a:lvl1pPr>
          </a:lstStyle>
          <a:p>
            <a:r>
              <a:rPr b="0" lang="es-UY" sz="1400" spc="-1" strike="noStrike">
                <a:latin typeface="Times New Roman"/>
              </a:rPr>
              <a:t>&lt;fecha/hora&gt;</a:t>
            </a:r>
            <a:endParaRPr b="0" lang="es-U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59964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Introducción a Python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Introducción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Características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Ventajas y desventajas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En qué se usa?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Quién lo usa?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Algunos consejos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Versión e IDE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10051-EEF0-4917-A675-E74DA5A250EB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Introducción</a:t>
            </a:r>
            <a:endParaRPr b="0" lang="es-UY" sz="33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764000" y="1224000"/>
            <a:ext cx="1904400" cy="2856960"/>
          </a:xfrm>
          <a:prstGeom prst="rect">
            <a:avLst/>
          </a:prstGeom>
          <a:ln w="18000">
            <a:noFill/>
          </a:ln>
        </p:spPr>
      </p:pic>
      <p:sp>
        <p:nvSpPr>
          <p:cNvPr id="54" name=""/>
          <p:cNvSpPr/>
          <p:nvPr/>
        </p:nvSpPr>
        <p:spPr>
          <a:xfrm>
            <a:off x="584280" y="4181760"/>
            <a:ext cx="4275360" cy="8578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1800" spc="-1" strike="noStrike">
                <a:solidFill>
                  <a:srgbClr val="000000"/>
                </a:solidFill>
                <a:latin typeface="Arial"/>
              </a:rPr>
              <a:t>Guido van Rossum</a:t>
            </a:r>
            <a:endParaRPr b="0" lang="es-UY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UY" sz="1800" spc="-1" strike="noStrike">
                <a:solidFill>
                  <a:srgbClr val="000000"/>
                </a:solidFill>
                <a:latin typeface="Arial"/>
              </a:rPr>
              <a:t>Creador de Python</a:t>
            </a:r>
            <a:endParaRPr b="0" lang="es-UY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UY" sz="1800" spc="-1" strike="noStrike">
                <a:solidFill>
                  <a:srgbClr val="000000"/>
                </a:solidFill>
                <a:latin typeface="Arial"/>
              </a:rPr>
              <a:t>Finales de los 80s / principios de los 90s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860000" y="1869840"/>
            <a:ext cx="4079880" cy="13698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solidFill>
                  <a:srgbClr val="000000"/>
                </a:solidFill>
                <a:latin typeface="Arial"/>
              </a:rPr>
              <a:t>Instrucciones cercanas al lenguaje</a:t>
            </a:r>
            <a:endParaRPr b="0" lang="es-UY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solidFill>
                  <a:srgbClr val="000000"/>
                </a:solidFill>
                <a:latin typeface="Arial"/>
              </a:rPr>
              <a:t>natural en inglés.</a:t>
            </a:r>
            <a:endParaRPr b="0" lang="es-UY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solidFill>
                  <a:srgbClr val="000000"/>
                </a:solidFill>
                <a:latin typeface="Arial"/>
              </a:rPr>
              <a:t>Hincapié en la legibilidad del código.</a:t>
            </a:r>
            <a:endParaRPr b="0" lang="es-UY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solidFill>
                  <a:srgbClr val="000000"/>
                </a:solidFill>
                <a:latin typeface="Arial"/>
              </a:rPr>
              <a:t>Su nombre viene de Monty Python,</a:t>
            </a:r>
            <a:endParaRPr b="0" lang="es-UY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solidFill>
                  <a:srgbClr val="000000"/>
                </a:solidFill>
                <a:latin typeface="Arial"/>
              </a:rPr>
              <a:t>grupo humorístico de los 60s.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4D987F-A114-47BE-B100-CDB70496A85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Características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Alto nivel.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Interpretado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Multiplataforma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Código legible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Multiparadigma (orientación a objetos, programación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imperativa y programación funcional)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Propósito general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22004A-1AFC-4534-A18D-257D3751C1F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Ventajas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OpenSource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Alto nivel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Claro, intuitivo, tiende a producir código ordenado y limpio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Multiplataforma y portable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Multiparadigma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Librerías extensivas y gran cantidad de librerías de 3eros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Extensible (C, C++, etc).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Gran comunidad, amplio soporte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Interpretado</a:t>
            </a:r>
            <a:endParaRPr b="0" lang="es-UY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800" spc="-1" strike="noStrike">
                <a:solidFill>
                  <a:srgbClr val="000000"/>
                </a:solidFill>
                <a:latin typeface="Arial"/>
              </a:rPr>
              <a:t>Tipado dinámico, fuertemente tipado</a:t>
            </a:r>
            <a:endParaRPr b="0" lang="es-UY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216EF0-CAA7-4777-8310-5FA92931E92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Desventajas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Interpretado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Velocidad de ejecución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Consumo de memoria</a:t>
            </a:r>
            <a:endParaRPr b="0" lang="es-UY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Documentación dispersa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Varios módulos para la misma funcionalidad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Librerías de terceros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No siempre maduras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No siempre bien documentadas</a:t>
            </a:r>
            <a:endParaRPr b="0" lang="es-UY" sz="2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FF2C7A-1DAB-479C-8B89-F23BAA67884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59964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En qué se usa Python?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Análisis de datos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Aplicaciones de escritorio, web y móvil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Criptomonedas y blockchains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DevOps, administración de sistemas, scripts de automatización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Inteligencia artificial y machine learning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Propósitos educativos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Prototipado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Seguridad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Tests automatizados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B8F67-0462-49CC-A52D-EFD1101CFE7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59964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Empresas que utilizan Python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IBM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Google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Spotify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PayPal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Amazon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Dropbox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NASA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Facebook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EAB73B-C03B-4337-A137-C6144DB5E03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Consejos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Investiga y piensa dos veces, escribe código una vez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Aprender a programar es una carrera de largo plazo, nunca termina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Primero soluciona, luego optimiza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Se aprende mejor haciendo (y fallando) que leyendo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Google y chat GPT son tus amigos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Leer código ajeno es un gran maestro</a:t>
            </a:r>
            <a:endParaRPr b="0" lang="es-UY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Cuando escribas código piensa que lo va a mantener un psicópata con ametralladora que sabe donde vives</a:t>
            </a:r>
            <a:endParaRPr b="0" lang="es-UY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D71F6F-0FB0-4FDB-BF90-CCC76F86AF0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s-UY" sz="3300" spc="-1" strike="noStrike">
                <a:solidFill>
                  <a:srgbClr val="ffffff"/>
                </a:solidFill>
                <a:latin typeface="Arial"/>
              </a:rPr>
              <a:t>Versión e IDE</a:t>
            </a:r>
            <a:endParaRPr b="0" lang="es-UY" sz="33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Versión de Python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La que yo voy a usar es la 3.10.6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Importante que sea 3.10 o superior</a:t>
            </a:r>
            <a:endParaRPr b="0" lang="es-UY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latin typeface="Arial"/>
              </a:rPr>
              <a:t>IDE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Yo usaré Visual Studio Code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PyDev (Eclipse)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PyCharm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SublimeText</a:t>
            </a:r>
            <a:endParaRPr b="0" lang="es-UY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UY" sz="2100" spc="-1" strike="noStrike">
                <a:solidFill>
                  <a:srgbClr val="000000"/>
                </a:solidFill>
                <a:latin typeface="Arial"/>
              </a:rPr>
              <a:t>VIM</a:t>
            </a:r>
            <a:endParaRPr b="0" lang="es-UY" sz="2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FC9005-73D3-43AB-A939-AE65EC23E34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2023-03-22T06:35:39Z</dcterms:created>
  <dc:creator/>
  <dc:description/>
  <dc:language>es-UY</dc:language>
  <cp:lastModifiedBy/>
  <dcterms:modified xsi:type="dcterms:W3CDTF">2023-03-22T08:11:13Z</dcterms:modified>
  <cp:revision>3</cp:revision>
  <dc:subject/>
  <dc:title>Sunset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