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24" name="PlaceHolder 2"/>
          <p:cNvSpPr>
            <a:spLocks noGrp="1"/>
          </p:cNvSpPr>
          <p:nvPr>
            <p:ph/>
          </p:nvPr>
        </p:nvSpPr>
        <p:spPr>
          <a:xfrm>
            <a:off x="503640" y="13262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25" name="PlaceHolder 3"/>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27"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2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29"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0"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32" name="PlaceHolder 2"/>
          <p:cNvSpPr>
            <a:spLocks noGrp="1"/>
          </p:cNvSpPr>
          <p:nvPr>
            <p:ph/>
          </p:nvPr>
        </p:nvSpPr>
        <p:spPr>
          <a:xfrm>
            <a:off x="50364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3" name="PlaceHolder 3"/>
          <p:cNvSpPr>
            <a:spLocks noGrp="1"/>
          </p:cNvSpPr>
          <p:nvPr>
            <p:ph/>
          </p:nvPr>
        </p:nvSpPr>
        <p:spPr>
          <a:xfrm>
            <a:off x="356976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4" name="PlaceHolder 4"/>
          <p:cNvSpPr>
            <a:spLocks noGrp="1"/>
          </p:cNvSpPr>
          <p:nvPr>
            <p:ph/>
          </p:nvPr>
        </p:nvSpPr>
        <p:spPr>
          <a:xfrm>
            <a:off x="663552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5" name="PlaceHolder 5"/>
          <p:cNvSpPr>
            <a:spLocks noGrp="1"/>
          </p:cNvSpPr>
          <p:nvPr>
            <p:ph/>
          </p:nvPr>
        </p:nvSpPr>
        <p:spPr>
          <a:xfrm>
            <a:off x="50364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6" name="PlaceHolder 6"/>
          <p:cNvSpPr>
            <a:spLocks noGrp="1"/>
          </p:cNvSpPr>
          <p:nvPr>
            <p:ph/>
          </p:nvPr>
        </p:nvSpPr>
        <p:spPr>
          <a:xfrm>
            <a:off x="356976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7" name="PlaceHolder 7"/>
          <p:cNvSpPr>
            <a:spLocks noGrp="1"/>
          </p:cNvSpPr>
          <p:nvPr>
            <p:ph/>
          </p:nvPr>
        </p:nvSpPr>
        <p:spPr>
          <a:xfrm>
            <a:off x="663552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41" name="PlaceHolder 2"/>
          <p:cNvSpPr>
            <a:spLocks noGrp="1"/>
          </p:cNvSpPr>
          <p:nvPr>
            <p:ph type="subTitle"/>
          </p:nvPr>
        </p:nvSpPr>
        <p:spPr>
          <a:xfrm>
            <a:off x="503640" y="1326240"/>
            <a:ext cx="9068040" cy="328716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43"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45"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46"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3640" y="225720"/>
            <a:ext cx="9068040" cy="43851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5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1"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2"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3" name="PlaceHolder 2"/>
          <p:cNvSpPr>
            <a:spLocks noGrp="1"/>
          </p:cNvSpPr>
          <p:nvPr>
            <p:ph type="subTitle"/>
          </p:nvPr>
        </p:nvSpPr>
        <p:spPr>
          <a:xfrm>
            <a:off x="503640" y="1326240"/>
            <a:ext cx="9068040" cy="328716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54"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6"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5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60" name="PlaceHolder 4"/>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62" name="PlaceHolder 2"/>
          <p:cNvSpPr>
            <a:spLocks noGrp="1"/>
          </p:cNvSpPr>
          <p:nvPr>
            <p:ph/>
          </p:nvPr>
        </p:nvSpPr>
        <p:spPr>
          <a:xfrm>
            <a:off x="503640" y="13262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63" name="PlaceHolder 3"/>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65"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66"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67"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68"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70" name="PlaceHolder 2"/>
          <p:cNvSpPr>
            <a:spLocks noGrp="1"/>
          </p:cNvSpPr>
          <p:nvPr>
            <p:ph/>
          </p:nvPr>
        </p:nvSpPr>
        <p:spPr>
          <a:xfrm>
            <a:off x="50364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71" name="PlaceHolder 3"/>
          <p:cNvSpPr>
            <a:spLocks noGrp="1"/>
          </p:cNvSpPr>
          <p:nvPr>
            <p:ph/>
          </p:nvPr>
        </p:nvSpPr>
        <p:spPr>
          <a:xfrm>
            <a:off x="356976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72" name="PlaceHolder 4"/>
          <p:cNvSpPr>
            <a:spLocks noGrp="1"/>
          </p:cNvSpPr>
          <p:nvPr>
            <p:ph/>
          </p:nvPr>
        </p:nvSpPr>
        <p:spPr>
          <a:xfrm>
            <a:off x="663552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73" name="PlaceHolder 5"/>
          <p:cNvSpPr>
            <a:spLocks noGrp="1"/>
          </p:cNvSpPr>
          <p:nvPr>
            <p:ph/>
          </p:nvPr>
        </p:nvSpPr>
        <p:spPr>
          <a:xfrm>
            <a:off x="50364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74" name="PlaceHolder 6"/>
          <p:cNvSpPr>
            <a:spLocks noGrp="1"/>
          </p:cNvSpPr>
          <p:nvPr>
            <p:ph/>
          </p:nvPr>
        </p:nvSpPr>
        <p:spPr>
          <a:xfrm>
            <a:off x="356976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75" name="PlaceHolder 7"/>
          <p:cNvSpPr>
            <a:spLocks noGrp="1"/>
          </p:cNvSpPr>
          <p:nvPr>
            <p:ph/>
          </p:nvPr>
        </p:nvSpPr>
        <p:spPr>
          <a:xfrm>
            <a:off x="663552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79" name="PlaceHolder 2"/>
          <p:cNvSpPr>
            <a:spLocks noGrp="1"/>
          </p:cNvSpPr>
          <p:nvPr>
            <p:ph type="subTitle"/>
          </p:nvPr>
        </p:nvSpPr>
        <p:spPr>
          <a:xfrm>
            <a:off x="503640" y="1326240"/>
            <a:ext cx="9068040" cy="328716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81"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83"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84"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5"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3640" y="225720"/>
            <a:ext cx="9068040" cy="43851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8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89"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9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92"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9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94"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9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9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98" name="PlaceHolder 4"/>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100" name="PlaceHolder 2"/>
          <p:cNvSpPr>
            <a:spLocks noGrp="1"/>
          </p:cNvSpPr>
          <p:nvPr>
            <p:ph/>
          </p:nvPr>
        </p:nvSpPr>
        <p:spPr>
          <a:xfrm>
            <a:off x="503640" y="13262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01" name="PlaceHolder 3"/>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10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0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0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06"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108" name="PlaceHolder 2"/>
          <p:cNvSpPr>
            <a:spLocks noGrp="1"/>
          </p:cNvSpPr>
          <p:nvPr>
            <p:ph/>
          </p:nvPr>
        </p:nvSpPr>
        <p:spPr>
          <a:xfrm>
            <a:off x="50364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09" name="PlaceHolder 3"/>
          <p:cNvSpPr>
            <a:spLocks noGrp="1"/>
          </p:cNvSpPr>
          <p:nvPr>
            <p:ph/>
          </p:nvPr>
        </p:nvSpPr>
        <p:spPr>
          <a:xfrm>
            <a:off x="356976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10" name="PlaceHolder 4"/>
          <p:cNvSpPr>
            <a:spLocks noGrp="1"/>
          </p:cNvSpPr>
          <p:nvPr>
            <p:ph/>
          </p:nvPr>
        </p:nvSpPr>
        <p:spPr>
          <a:xfrm>
            <a:off x="6635520" y="13262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11" name="PlaceHolder 5"/>
          <p:cNvSpPr>
            <a:spLocks noGrp="1"/>
          </p:cNvSpPr>
          <p:nvPr>
            <p:ph/>
          </p:nvPr>
        </p:nvSpPr>
        <p:spPr>
          <a:xfrm>
            <a:off x="50364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12" name="PlaceHolder 6"/>
          <p:cNvSpPr>
            <a:spLocks noGrp="1"/>
          </p:cNvSpPr>
          <p:nvPr>
            <p:ph/>
          </p:nvPr>
        </p:nvSpPr>
        <p:spPr>
          <a:xfrm>
            <a:off x="356976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13" name="PlaceHolder 7"/>
          <p:cNvSpPr>
            <a:spLocks noGrp="1"/>
          </p:cNvSpPr>
          <p:nvPr>
            <p:ph/>
          </p:nvPr>
        </p:nvSpPr>
        <p:spPr>
          <a:xfrm>
            <a:off x="6635520" y="3043440"/>
            <a:ext cx="291960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7"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8"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040" cy="43851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1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3" name="PlaceHolder 3"/>
          <p:cNvSpPr>
            <a:spLocks noGrp="1"/>
          </p:cNvSpPr>
          <p:nvPr>
            <p:ph/>
          </p:nvPr>
        </p:nvSpPr>
        <p:spPr>
          <a:xfrm>
            <a:off x="515052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4"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16" name="PlaceHolder 2"/>
          <p:cNvSpPr>
            <a:spLocks noGrp="1"/>
          </p:cNvSpPr>
          <p:nvPr>
            <p:ph/>
          </p:nvPr>
        </p:nvSpPr>
        <p:spPr>
          <a:xfrm>
            <a:off x="503640" y="1326240"/>
            <a:ext cx="4425120" cy="3287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18"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2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2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22" name="PlaceHolder 4"/>
          <p:cNvSpPr>
            <a:spLocks noGrp="1"/>
          </p:cNvSpPr>
          <p:nvPr>
            <p:ph/>
          </p:nvPr>
        </p:nvSpPr>
        <p:spPr>
          <a:xfrm>
            <a:off x="503640" y="3043440"/>
            <a:ext cx="9068040" cy="15678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indent="0" algn="ctr">
              <a:buNone/>
            </a:pPr>
            <a:r>
              <a:rPr b="0" lang="es-MX" sz="4400" spc="-1" strike="noStrike">
                <a:solidFill>
                  <a:srgbClr val="000000"/>
                </a:solidFill>
                <a:latin typeface="Arial"/>
              </a:rPr>
              <a:t>Pulse para editar el formato del texto de título</a:t>
            </a:r>
            <a:endParaRPr b="0" lang="es-MX" sz="4400" spc="-1" strike="noStrike">
              <a:solidFill>
                <a:srgbClr val="000000"/>
              </a:solidFill>
              <a:latin typeface="Arial"/>
            </a:endParaRPr>
          </a:p>
        </p:txBody>
      </p:sp>
      <p:sp>
        <p:nvSpPr>
          <p:cNvPr id="1" name="PlaceHolder 2"/>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Pulse para editar el formato de texto del esquema</a:t>
            </a:r>
            <a:endParaRPr b="0" lang="es-MX"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2800" spc="-1" strike="noStrike">
                <a:solidFill>
                  <a:srgbClr val="000000"/>
                </a:solidFill>
                <a:latin typeface="Arial"/>
              </a:rPr>
              <a:t>Segundo nivel del esquema</a:t>
            </a:r>
            <a:endParaRPr b="0" lang="es-MX"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2400" spc="-1" strike="noStrike">
                <a:solidFill>
                  <a:srgbClr val="000000"/>
                </a:solidFill>
                <a:latin typeface="Arial"/>
              </a:rPr>
              <a:t>Tercer nivel del esquema</a:t>
            </a:r>
            <a:endParaRPr b="0" lang="es-MX"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2000" spc="-1" strike="noStrike">
                <a:solidFill>
                  <a:srgbClr val="000000"/>
                </a:solidFill>
                <a:latin typeface="Arial"/>
              </a:rPr>
              <a:t>Cuarto nivel del esquema</a:t>
            </a:r>
            <a:endParaRPr b="0" lang="es-MX"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indent="0" algn="ctr">
              <a:buNone/>
            </a:pPr>
            <a:r>
              <a:rPr b="0" lang="es-MX" sz="4400" spc="-1" strike="noStrike">
                <a:solidFill>
                  <a:srgbClr val="000000"/>
                </a:solidFill>
                <a:latin typeface="Arial"/>
              </a:rPr>
              <a:t>Pulse para editar el formato del </a:t>
            </a:r>
            <a:r>
              <a:rPr b="0" lang="es-MX" sz="4400" spc="-1" strike="noStrike">
                <a:solidFill>
                  <a:srgbClr val="000000"/>
                </a:solidFill>
                <a:latin typeface="Arial"/>
              </a:rPr>
              <a:t>texto de título</a:t>
            </a:r>
            <a:endParaRPr b="0" lang="es-MX" sz="4400" spc="-1" strike="noStrike">
              <a:solidFill>
                <a:srgbClr val="000000"/>
              </a:solidFill>
              <a:latin typeface="Arial"/>
            </a:endParaRPr>
          </a:p>
        </p:txBody>
      </p:sp>
      <p:sp>
        <p:nvSpPr>
          <p:cNvPr id="39" name="PlaceHolder 2"/>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Pulse para editar el formato de texto del esquema</a:t>
            </a:r>
            <a:endParaRPr b="0" lang="es-MX"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2800" spc="-1" strike="noStrike">
                <a:solidFill>
                  <a:srgbClr val="000000"/>
                </a:solidFill>
                <a:latin typeface="Arial"/>
              </a:rPr>
              <a:t>Segundo nivel del esquema</a:t>
            </a:r>
            <a:endParaRPr b="0" lang="es-MX"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2400" spc="-1" strike="noStrike">
                <a:solidFill>
                  <a:srgbClr val="000000"/>
                </a:solidFill>
                <a:latin typeface="Arial"/>
              </a:rPr>
              <a:t>Tercer nivel del esquema</a:t>
            </a:r>
            <a:endParaRPr b="0" lang="es-MX"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2000" spc="-1" strike="noStrike">
                <a:solidFill>
                  <a:srgbClr val="000000"/>
                </a:solidFill>
                <a:latin typeface="Arial"/>
              </a:rPr>
              <a:t>Cuarto nivel del esquema</a:t>
            </a:r>
            <a:endParaRPr b="0" lang="es-MX"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s-MX" sz="1800" spc="-1" strike="noStrike">
                <a:solidFill>
                  <a:srgbClr val="000000"/>
                </a:solidFill>
                <a:latin typeface="Arial"/>
              </a:rPr>
              <a:t>Pulse para editar el formato del texto de título</a:t>
            </a:r>
            <a:endParaRPr b="0" lang="es-MX" sz="1800" spc="-1" strike="noStrike">
              <a:solidFill>
                <a:srgbClr val="000000"/>
              </a:solidFill>
              <a:latin typeface="Arial"/>
            </a:endParaRPr>
          </a:p>
        </p:txBody>
      </p:sp>
      <p:sp>
        <p:nvSpPr>
          <p:cNvPr id="77" name="PlaceHolder 2"/>
          <p:cNvSpPr>
            <a:spLocks noGrp="1"/>
          </p:cNvSpPr>
          <p:nvPr>
            <p:ph type="body"/>
          </p:nvPr>
        </p:nvSpPr>
        <p:spPr>
          <a:xfrm>
            <a:off x="503640" y="1326240"/>
            <a:ext cx="906804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pc="-1" strike="noStrike">
                <a:solidFill>
                  <a:srgbClr val="000000"/>
                </a:solidFill>
                <a:latin typeface="Arial"/>
              </a:rPr>
              <a:t>Pulse para editar el formato de texto del esquema</a:t>
            </a:r>
            <a:endParaRPr b="0" lang="es-MX"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800" spc="-1" strike="noStrike">
                <a:solidFill>
                  <a:srgbClr val="000000"/>
                </a:solidFill>
                <a:latin typeface="Arial"/>
              </a:rPr>
              <a:t>Segundo nivel del esquema</a:t>
            </a:r>
            <a:endParaRPr b="0" lang="es-MX"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Arial"/>
              </a:rPr>
              <a:t>Tercer nivel del esquema</a:t>
            </a:r>
            <a:endParaRPr b="0" lang="es-M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Arial"/>
              </a:rPr>
              <a:t>Cuarto nivel del esquema</a:t>
            </a:r>
            <a:endParaRPr b="0" lang="es-M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1800" spc="-1" strike="noStrike">
                <a:solidFill>
                  <a:srgbClr val="000000"/>
                </a:solidFill>
                <a:latin typeface="Arial"/>
              </a:rPr>
              <a:t>Quinto nivel del esquema</a:t>
            </a:r>
            <a:endParaRPr b="0" lang="es-MX"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1800" spc="-1" strike="noStrike">
                <a:solidFill>
                  <a:srgbClr val="000000"/>
                </a:solidFill>
                <a:latin typeface="Arial"/>
              </a:rPr>
              <a:t>Sexto nivel del esquema</a:t>
            </a:r>
            <a:endParaRPr b="0" lang="es-MX"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1800" spc="-1" strike="noStrike">
                <a:solidFill>
                  <a:srgbClr val="000000"/>
                </a:solidFill>
                <a:latin typeface="Arial"/>
              </a:rPr>
              <a:t>Séptimo nivel del esquema</a:t>
            </a:r>
            <a:endParaRPr b="0" lang="es-MX"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63640" y="578160"/>
            <a:ext cx="8939160" cy="2490120"/>
          </a:xfrm>
          <a:prstGeom prst="rect">
            <a:avLst/>
          </a:prstGeom>
          <a:noFill/>
          <a:ln w="0">
            <a:noFill/>
          </a:ln>
        </p:spPr>
        <p:txBody>
          <a:bodyPr lIns="0" rIns="0" tIns="0" bIns="0" anchor="ctr">
            <a:noAutofit/>
          </a:bodyPr>
          <a:p>
            <a:pPr indent="0">
              <a:lnSpc>
                <a:spcPct val="100000"/>
              </a:lnSpc>
              <a:buNone/>
              <a:tabLst>
                <a:tab algn="l" pos="0"/>
              </a:tabLst>
            </a:pPr>
            <a:r>
              <a:rPr b="1" lang="es-MX" sz="7200" spc="-1" strike="noStrike">
                <a:solidFill>
                  <a:srgbClr val="ffffff"/>
                </a:solidFill>
                <a:latin typeface="Noto Sans"/>
              </a:rPr>
              <a:t>Concurrencia</a:t>
            </a:r>
            <a:endParaRPr b="0" lang="es-MX" sz="7200" spc="-1" strike="noStrike">
              <a:solidFill>
                <a:srgbClr val="000000"/>
              </a:solidFill>
              <a:latin typeface="Arial"/>
            </a:endParaRPr>
          </a:p>
        </p:txBody>
      </p:sp>
      <p:sp>
        <p:nvSpPr>
          <p:cNvPr id="115" name="PlaceHolder 2"/>
          <p:cNvSpPr>
            <a:spLocks noGrp="1"/>
          </p:cNvSpPr>
          <p:nvPr>
            <p:ph type="subTitle"/>
          </p:nvPr>
        </p:nvSpPr>
        <p:spPr>
          <a:xfrm>
            <a:off x="816840" y="3483360"/>
            <a:ext cx="6946560" cy="1540440"/>
          </a:xfrm>
          <a:prstGeom prst="rect">
            <a:avLst/>
          </a:prstGeom>
          <a:noFill/>
          <a:ln w="0">
            <a:noFill/>
          </a:ln>
        </p:spPr>
        <p:txBody>
          <a:bodyPr lIns="0" rIns="0" tIns="0" bIns="0" anchor="ctr">
            <a:noAutofit/>
          </a:bodyPr>
          <a:p>
            <a:pPr marL="216000" indent="-216000">
              <a:lnSpc>
                <a:spcPct val="115000"/>
              </a:lnSpc>
              <a:buClr>
                <a:srgbClr val="000000"/>
              </a:buClr>
              <a:buSzPct val="45000"/>
              <a:buFont typeface="Wingdings" charset="2"/>
              <a:buChar char=""/>
            </a:pPr>
            <a:r>
              <a:rPr b="0" lang="es-MX" sz="2200" spc="-1" strike="noStrike">
                <a:solidFill>
                  <a:srgbClr val="ffffff"/>
                </a:solidFill>
                <a:latin typeface="Noto Sans"/>
              </a:rPr>
              <a:t>¿Qué es la concurrencia y paralelismo?</a:t>
            </a:r>
            <a:endParaRPr b="0" lang="es-MX" sz="2200" spc="-1" strike="noStrike">
              <a:solidFill>
                <a:srgbClr val="000000"/>
              </a:solidFill>
              <a:latin typeface="Arial"/>
            </a:endParaRPr>
          </a:p>
          <a:p>
            <a:pPr marL="216000" indent="-216000">
              <a:lnSpc>
                <a:spcPct val="115000"/>
              </a:lnSpc>
              <a:buClr>
                <a:srgbClr val="000000"/>
              </a:buClr>
              <a:buSzPct val="45000"/>
              <a:buFont typeface="Wingdings" charset="2"/>
              <a:buChar char=""/>
            </a:pPr>
            <a:r>
              <a:rPr b="0" lang="es-MX" sz="2200" spc="-1" strike="noStrike">
                <a:solidFill>
                  <a:srgbClr val="ffffff"/>
                </a:solidFill>
                <a:latin typeface="Noto Sans"/>
              </a:rPr>
              <a:t>Hilos y procesos</a:t>
            </a:r>
            <a:endParaRPr b="0" lang="es-MX" sz="2200" spc="-1" strike="noStrike">
              <a:solidFill>
                <a:srgbClr val="000000"/>
              </a:solidFill>
              <a:latin typeface="Arial"/>
            </a:endParaRPr>
          </a:p>
          <a:p>
            <a:pPr marL="216000" indent="-216000">
              <a:lnSpc>
                <a:spcPct val="115000"/>
              </a:lnSpc>
              <a:buClr>
                <a:srgbClr val="000000"/>
              </a:buClr>
              <a:buSzPct val="45000"/>
              <a:buFont typeface="Wingdings" charset="2"/>
              <a:buChar char=""/>
            </a:pPr>
            <a:r>
              <a:rPr b="0" lang="es-MX" sz="2200" spc="-1" strike="noStrike">
                <a:solidFill>
                  <a:srgbClr val="ffffff"/>
                </a:solidFill>
                <a:latin typeface="Noto Sans"/>
              </a:rPr>
              <a:t>Usar hilos en Python</a:t>
            </a:r>
            <a:endParaRPr b="0" lang="es-MX" sz="2200" spc="-1" strike="noStrike">
              <a:solidFill>
                <a:srgbClr val="000000"/>
              </a:solidFill>
              <a:latin typeface="Arial"/>
            </a:endParaRPr>
          </a:p>
        </p:txBody>
      </p:sp>
      <p:sp>
        <p:nvSpPr>
          <p:cNvPr id="116" name=""/>
          <p:cNvSpPr/>
          <p:nvPr/>
        </p:nvSpPr>
        <p:spPr>
          <a:xfrm>
            <a:off x="842400" y="3206160"/>
            <a:ext cx="6492240" cy="360"/>
          </a:xfrm>
          <a:prstGeom prst="line">
            <a:avLst/>
          </a:prstGeom>
          <a:ln w="38160">
            <a:solidFill>
              <a:srgbClr val="ffffff"/>
            </a:solidFill>
            <a:round/>
          </a:ln>
        </p:spPr>
        <p:style>
          <a:lnRef idx="0"/>
          <a:fillRef idx="0"/>
          <a:effectRef idx="0"/>
          <a:fontRef idx="minor"/>
        </p:style>
        <p:txBody>
          <a:bodyPr lIns="109080" rIns="109080" tIns="-64080" bIns="-64080" anchor="ctr">
            <a:noAutofit/>
          </a:bodyPr>
          <a:p>
            <a:endParaRPr b="0" lang="es-MX" sz="1800" spc="-1" strike="noStrike">
              <a:solidFill>
                <a:srgbClr val="000000"/>
              </a:solidFill>
              <a:latin typeface="Noto Sans"/>
              <a:ea typeface="DejaVu Sans"/>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r>
              <a:rPr b="0" lang="es-MX" sz="4400" spc="-1" strike="noStrike">
                <a:solidFill>
                  <a:srgbClr val="000000"/>
                </a:solidFill>
                <a:latin typeface="Arial"/>
              </a:rPr>
              <a:t>Hilos en Python</a:t>
            </a:r>
            <a:endParaRPr b="0" lang="es-MX" sz="4400" spc="-1" strike="noStrike">
              <a:solidFill>
                <a:srgbClr val="000000"/>
              </a:solidFill>
              <a:latin typeface="Arial"/>
            </a:endParaRPr>
          </a:p>
        </p:txBody>
      </p:sp>
      <p:sp>
        <p:nvSpPr>
          <p:cNvPr id="134"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84366"/>
          </a:bodyPr>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Para crear una aplicación multi-hilos debemos importar el módulo threading.</a:t>
            </a:r>
            <a:endParaRPr b="0" lang="es-MX"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Para crear un nuevo hilo usamos Thread(función, argumentos)</a:t>
            </a:r>
            <a:endParaRPr b="0" lang="es-MX"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Para iniciar un hilo utilizamos su método start()</a:t>
            </a:r>
            <a:endParaRPr b="0" lang="es-MX"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Para esperar que un hilo complete su ejecución utilizamos su método join()</a:t>
            </a:r>
            <a:endParaRPr b="0" lang="es-MX" sz="3200" spc="-1" strike="noStrike">
              <a:solidFill>
                <a:srgbClr val="000000"/>
              </a:solidFill>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Concurrencia</a:t>
            </a:r>
            <a:endParaRPr b="0" lang="es-MX" sz="4400" spc="-1" strike="noStrike">
              <a:solidFill>
                <a:srgbClr val="000000"/>
              </a:solidFill>
              <a:latin typeface="Arial"/>
            </a:endParaRPr>
          </a:p>
        </p:txBody>
      </p:sp>
      <p:sp>
        <p:nvSpPr>
          <p:cNvPr id="118"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81111" lnSpcReduction="10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Venimos utilizando programación estructurada (que es secuencial, selectiva (if, match) e iterativa (for, while).</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Al utilizar la estructura secuencial nuestros programas ejecutan las tareas una tras otra en el orden en que fueron indicadas.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Con la concurrencia el orden en que se ejecutan las tareas importa muy poco y pueden ejecutarse al mismo tiempo.</a:t>
            </a:r>
            <a:endParaRPr b="0" lang="es-MX" sz="3200" spc="-1" strike="noStrike">
              <a:solidFill>
                <a:srgbClr val="000000"/>
              </a:solidFill>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Concurrencia y paralelismo</a:t>
            </a:r>
            <a:endParaRPr b="0" lang="es-MX" sz="4400" spc="-1" strike="noStrike">
              <a:solidFill>
                <a:srgbClr val="000000"/>
              </a:solidFill>
              <a:latin typeface="Arial"/>
            </a:endParaRPr>
          </a:p>
        </p:txBody>
      </p:sp>
      <p:sp>
        <p:nvSpPr>
          <p:cNvPr id="120"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75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Es importante no confundir concurrencia con paralelismo.</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Con la concurrencia podemos ejecutar varias tareas al mismo tiempo, pero no necesariamente en paralelo.</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Por ejemplo: una persona puede estar programando, hablando en un chat, respondiendo mails y tomando notas de una reunión al mismo tiempo.</a:t>
            </a:r>
            <a:br>
              <a:rPr sz="3200"/>
            </a:br>
            <a:r>
              <a:rPr b="0" lang="es-MX" sz="3200" spc="-1" strike="noStrike">
                <a:solidFill>
                  <a:srgbClr val="000000"/>
                </a:solidFill>
                <a:latin typeface="Arial"/>
              </a:rPr>
              <a:t>Va a dedicar unos segundos a cada tarea y pasar a otra, pero realmente no las realiza en paralelo.</a:t>
            </a:r>
            <a:endParaRPr b="0" lang="es-MX" sz="3200" spc="-1" strike="noStrike">
              <a:solidFill>
                <a:srgbClr val="000000"/>
              </a:solidFill>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Paralelismo</a:t>
            </a:r>
            <a:endParaRPr b="0" lang="es-MX" sz="4400" spc="-1" strike="noStrike">
              <a:solidFill>
                <a:srgbClr val="000000"/>
              </a:solidFill>
              <a:latin typeface="Arial"/>
            </a:endParaRPr>
          </a:p>
        </p:txBody>
      </p:sp>
      <p:sp>
        <p:nvSpPr>
          <p:cNvPr id="122"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64999"/>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El paralelismo es cuando corremos dos o más tareas de forma simultánea en lugar de concurrente.</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En el ejemplo anterior para que todas las tareas se hicieran de forma paralela deberíamos tener a una persona programando, otra respondiendo mails, otra chateando y otra tomando notas.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Tenemos que tener en cuenta que para que nuestra aplicación pueda realizar tareas en paralelo debe correr sobre un hardware con multiples procesadores (así cada tarea será ejecutada por un procesador diferente de forma simultánea y paralela).</a:t>
            </a:r>
            <a:endParaRPr b="0" lang="es-MX" sz="3200" spc="-1" strike="noStrike">
              <a:solidFill>
                <a:srgbClr val="000000"/>
              </a:solidFill>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Procesos e hilos.</a:t>
            </a:r>
            <a:endParaRPr b="0" lang="es-MX" sz="4400" spc="-1" strike="noStrike">
              <a:solidFill>
                <a:srgbClr val="000000"/>
              </a:solidFill>
              <a:latin typeface="Arial"/>
            </a:endParaRPr>
          </a:p>
        </p:txBody>
      </p:sp>
      <p:sp>
        <p:nvSpPr>
          <p:cNvPr id="124" name="PlaceHolder 2"/>
          <p:cNvSpPr>
            <a:spLocks noGrp="1"/>
          </p:cNvSpPr>
          <p:nvPr>
            <p:ph/>
          </p:nvPr>
        </p:nvSpPr>
        <p:spPr>
          <a:xfrm>
            <a:off x="503640" y="1326240"/>
            <a:ext cx="9068040" cy="4073040"/>
          </a:xfrm>
          <a:prstGeom prst="rect">
            <a:avLst/>
          </a:prstGeom>
          <a:noFill/>
          <a:ln w="0">
            <a:noFill/>
          </a:ln>
        </p:spPr>
        <p:txBody>
          <a:bodyPr lIns="0" rIns="0" tIns="0" bIns="0" anchor="t">
            <a:normAutofit fontScale="56111" lnSpcReduction="20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Nuestra computadora no entiende Python sino código máquina (secuencia de ceros y unos).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El intérprete(CPython) compila el código Python a código máquina y después el sistema operativo lo carga en memoria.</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Al cargarlo en memoria el sistema operativo mueve las instrucciones al CPU para ejecutarlo vía bus.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Normalmente el SO mueve las instrucciones a una pipeline y de allí el CPU las ejecuta.</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Un proceso es una instancia de un programa que se está corriendo (si ejecutamos el mismo programa varias veces vamos a tener multiples procesos pero el mismo programa). </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Un hilo es una unidad de ejecución dentro de un proceso.</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Un programa puede tener uno o más procesos y un proceso puede tener uno o más hilos.</a:t>
            </a:r>
            <a:endParaRPr b="0" lang="es-MX" sz="3200" spc="-1" strike="noStrike">
              <a:solidFill>
                <a:srgbClr val="000000"/>
              </a:solidFill>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Procesadores de un núcleo</a:t>
            </a:r>
            <a:endParaRPr b="0" lang="es-MX" sz="4400" spc="-1" strike="noStrike">
              <a:solidFill>
                <a:srgbClr val="000000"/>
              </a:solidFill>
              <a:latin typeface="Arial"/>
            </a:endParaRPr>
          </a:p>
        </p:txBody>
      </p:sp>
      <p:sp>
        <p:nvSpPr>
          <p:cNvPr id="126"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En el pasado los procesadores era de un solo núcleo, por lo que unicamente podían ejecutar un proceso a la vez.</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Para la ejecución de varios procesos a la vez el sistema operativo utilizaba un software planificador cuyo objetivo era seleccionar instrucciones y enviarlos al CPU para ejecutarlas regularmente.</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O sea, cambiaba entre procesos rápidamente (un milisegundo aproximadamente) para crear la ilusión de que era capaz de ejecutar multiples procesos simultáneamente.</a:t>
            </a:r>
            <a:endParaRPr b="0" lang="es-MX" sz="3200" spc="-1" strike="noStrike">
              <a:solidFill>
                <a:srgbClr val="000000"/>
              </a:solidFill>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Procesadores multinúcleo</a:t>
            </a:r>
            <a:endParaRPr b="0" lang="es-MX" sz="4400" spc="-1" strike="noStrike">
              <a:solidFill>
                <a:srgbClr val="000000"/>
              </a:solidFill>
              <a:latin typeface="Arial"/>
            </a:endParaRPr>
          </a:p>
        </p:txBody>
      </p:sp>
      <p:sp>
        <p:nvSpPr>
          <p:cNvPr id="128"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Ahora tenemos procesadores con varios núcleos.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El número de núcleos va a determinar cuantos procesos se pueden ejecutar paralelamente.</a:t>
            </a:r>
            <a:endParaRPr b="0" lang="es-MX" sz="3200" spc="-1" strike="noStrike">
              <a:solidFill>
                <a:srgbClr val="000000"/>
              </a:solidFill>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3640" y="73800"/>
            <a:ext cx="9068040" cy="12499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Tareas ligadas a CPU y a I/O(</a:t>
            </a:r>
            <a:r>
              <a:rPr b="0" i="1" lang="es-MX" sz="4400" spc="-1" strike="noStrike">
                <a:solidFill>
                  <a:srgbClr val="000000"/>
                </a:solidFill>
                <a:latin typeface="Arial"/>
              </a:rPr>
              <a:t>Input</a:t>
            </a:r>
            <a:r>
              <a:rPr b="0" lang="es-MX" sz="4400" spc="-1" strike="noStrike">
                <a:solidFill>
                  <a:srgbClr val="000000"/>
                </a:solidFill>
                <a:latin typeface="Arial"/>
              </a:rPr>
              <a:t>/</a:t>
            </a:r>
            <a:r>
              <a:rPr b="0" i="1" lang="es-MX" sz="4400" spc="-1" strike="noStrike">
                <a:solidFill>
                  <a:srgbClr val="000000"/>
                </a:solidFill>
                <a:latin typeface="Arial"/>
              </a:rPr>
              <a:t>Output</a:t>
            </a:r>
            <a:r>
              <a:rPr b="0" lang="es-MX" sz="4400" spc="-1" strike="noStrike">
                <a:solidFill>
                  <a:srgbClr val="000000"/>
                </a:solidFill>
                <a:latin typeface="Arial"/>
              </a:rPr>
              <a:t>)</a:t>
            </a:r>
            <a:endParaRPr b="0" lang="es-MX" sz="4400" spc="-1" strike="noStrike">
              <a:solidFill>
                <a:srgbClr val="000000"/>
              </a:solidFill>
              <a:latin typeface="Arial"/>
            </a:endParaRPr>
          </a:p>
        </p:txBody>
      </p:sp>
      <p:sp>
        <p:nvSpPr>
          <p:cNvPr id="130"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En general nuestras tareas son dependientes de la espera por una entrada o salida y que el procesador este libre para ejecutarla.</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Las tareas ligadas a I/O pasan más tiempo generando solicitudes de entrada y salida (solicitudes, de red, escritura, lectura, conexión a bases de datos) que haciendo cálculos.</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Las tareas ligadas a CPU pasan más tiempo haciendo cálculos (multiplicaciones, compresión de audio, edición de video) que generando solicitudes I/O.</a:t>
            </a:r>
            <a:endParaRPr b="0" lang="es-MX" sz="3200" spc="-1" strike="noStrike">
              <a:solidFill>
                <a:srgbClr val="000000"/>
              </a:solidFill>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0" lang="es-MX" sz="4400" spc="-1" strike="noStrike">
                <a:solidFill>
                  <a:srgbClr val="000000"/>
                </a:solidFill>
                <a:latin typeface="Arial"/>
              </a:rPr>
              <a:t>Diferencias entre procesos e hilos</a:t>
            </a:r>
            <a:endParaRPr b="0" lang="es-MX" sz="4400" spc="-1" strike="noStrike">
              <a:solidFill>
                <a:srgbClr val="000000"/>
              </a:solidFill>
              <a:latin typeface="Arial"/>
            </a:endParaRPr>
          </a:p>
        </p:txBody>
      </p:sp>
      <p:sp>
        <p:nvSpPr>
          <p:cNvPr id="132"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Los procesos no comparten memoria mientras que los hilos dentro de un mismo proceso si.</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La huella en memoria de un proceso es mayor a la de un hilo.</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Los procesos están optimizados para tareas ligadas a CPU mientras que los hilos están optimizados para tareas ligadas a I/O.</a:t>
            </a:r>
            <a:endParaRPr b="0" lang="es-MX"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MX" sz="3200" spc="-1" strike="noStrike">
                <a:solidFill>
                  <a:srgbClr val="000000"/>
                </a:solidFill>
                <a:latin typeface="Arial"/>
              </a:rPr>
              <a:t>El tiempo que tarda en comenzar un hilo es menor al tiempo que tarda en comenzar un proceso.</a:t>
            </a:r>
            <a:endParaRPr b="0" lang="es-MX" sz="3200" spc="-1" strike="noStrike">
              <a:solidFill>
                <a:srgbClr val="000000"/>
              </a:solidFill>
              <a:latin typeface="Arial"/>
            </a:endParaRPr>
          </a:p>
        </p:txBody>
      </p:sp>
    </p:spTree>
  </p:cSld>
  <p:transition>
    <p:fade/>
  </p:transition>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TotalTime>
  <Application>LibreOffice/7.6.0.3$Linux_X86_64 LibreOffice_project/69edd8b8ebc41d00b4de3915dc82f8f0fc3b6265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2023-09-04T22:19:28Z</dcterms:created>
  <dc:creator/>
  <dc:description/>
  <dc:language>es-MX</dc:language>
  <cp:lastModifiedBy/>
  <dcterms:modified xsi:type="dcterms:W3CDTF">2023-09-07T03:56:34Z</dcterms:modified>
  <cp:revision>5</cp:revision>
  <dc:subject/>
  <dc:title>Freshes</dc:title>
</cp:coreProperties>
</file>

<file path=docProps/custom.xml><?xml version="1.0" encoding="utf-8"?>
<Properties xmlns="http://schemas.openxmlformats.org/officeDocument/2006/custom-properties" xmlns:vt="http://schemas.openxmlformats.org/officeDocument/2006/docPropsVTypes"/>
</file>