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EB27DA-3E55-4D18-8602-09ADA168A9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FF6950-2F55-4339-9C4C-A6F75972B7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29CEE6-652B-4B73-A092-1FF37BCC01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4D3FF6-9794-4958-8652-FFD5A631DD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B7D02D-6A29-4DEC-81B7-8FC99EFE5C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854641-2AA5-4A35-AC4D-30824F6820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93993D-DCE3-46BA-90B9-E54DE0B9CA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B69932-9CF8-47F5-A59E-803DE40103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036ECC-A478-45E7-BB08-1CB9152F1E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F1D104-372D-4B71-9DAE-C2DF3FE9B5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811A8E-2CA6-4B81-85E3-E4F7283FC2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872353-15C5-42BB-8E49-2B34C553F5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00BB8A-BDF3-4E72-8E55-A62E51974C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6BCE7E-5C1D-4B41-9644-CDDAD71281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5BDC65-D4C8-4ED2-8E59-29D176AF30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BD6C2B-5CF8-4135-991A-0FD84E9403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D776E4-9D73-4A1C-AE1B-ABDD4C550E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F92E2A-D706-42F8-9BE9-07F41C80E1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A11D7D-1E2F-499E-A316-B314892E45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3C2BE8-85B2-47C2-9D1A-3D525229C8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F9615A-A7E6-4B60-A09D-59EF06B384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ABAE76-EBF9-4434-9AFF-26A58F37E2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2E2DBE-98B6-4BBE-8DF7-1A889B435C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5E5374C-75CA-4BD1-AA06-49059E63D5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BA822B3-69D3-45AB-901F-FAFBECA14E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541E33-63CA-4D3C-84AA-797DA8F204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86D793-19F5-4088-98FB-63EB1F17AD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E5492E-39AA-4721-8086-127523A936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99F9517-7100-476D-A1AB-8A4A2B9D99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5B1DE3F-D343-4A83-9987-3CF0569334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9D631A4-5FFF-4B52-888D-FC12B9B08D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4FE7558-6B69-4871-9F29-CD9A2916E7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9FF3756-87E7-4CC9-B2C2-1C2ED63203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2E6E38-DFD6-45EF-8CC9-73AC95AD72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E8A3160-D20D-4D53-9049-A610CAA201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A20A0FA-2B7B-4494-9C64-5BAEE5DE58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FC2724B-FCD7-4B8B-8A9D-7AA2F1AE1F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52BBB3-55D4-487C-992C-874CBF8D93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8CD3EB9-5DDA-49DD-AC08-D43CBA3024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80B72D8-E8E7-4738-8F88-F17C8D3288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07F992A-E139-4C2E-8838-9F043ED59E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1955B3-2D98-469C-A6DD-0B19D9B9C9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CECC2B-3A7A-4063-B34A-B67766B057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6EBD96-9BD5-4890-A0C9-686EF6041D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CFEEA0-BA5A-48CA-A348-A05B10DE5C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E99956-9B94-48BD-9D0E-9688148897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7BD7A3-2CD4-4219-973A-1F1F4B0A6A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B39EDA-D40C-4E66-830D-D6FA6BABDE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UY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r>
              <a:rPr b="0" lang="es-UY" sz="1400" spc="-1" strike="noStrike">
                <a:solidFill>
                  <a:srgbClr val="dddddd"/>
                </a:solidFill>
                <a:latin typeface="DejaVu Sans"/>
              </a:rPr>
              <a:t>&lt;fecha/hora&gt;</a:t>
            </a:r>
            <a:endParaRPr b="0" lang="es-UY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UY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ctr">
              <a:buNone/>
            </a:pPr>
            <a:r>
              <a:rPr b="0" lang="es-UY" sz="1400" spc="-1" strike="noStrike">
                <a:solidFill>
                  <a:srgbClr val="dddddd"/>
                </a:solidFill>
                <a:latin typeface="DejaVu Sans"/>
              </a:rPr>
              <a:t>&lt;pie de página&gt;</a:t>
            </a:r>
            <a:endParaRPr b="0" lang="es-UY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UY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buNone/>
            </a:pPr>
            <a:fld id="{E94ADCF9-1218-420C-959F-75BB979EFCC5}" type="slidenum">
              <a:rPr b="0" lang="es-UY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es-UY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algn="ctr">
              <a:spcAft>
                <a:spcPts val="1060"/>
              </a:spcAft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Pulse para editar el formato de texto del esquema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es-UY" sz="1800" spc="-1" strike="noStrike">
                <a:solidFill>
                  <a:srgbClr val="666666"/>
                </a:solidFill>
                <a:latin typeface="DejaVu Sans"/>
              </a:rPr>
              <a:t>Segundo nivel del esquema</a:t>
            </a:r>
            <a:endParaRPr b="0" lang="es-UY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es-UY" sz="1400" spc="-1" strike="noStrike">
                <a:solidFill>
                  <a:srgbClr val="666666"/>
                </a:solidFill>
                <a:latin typeface="DejaVu Sans"/>
              </a:rPr>
              <a:t>Tercer nivel del esquema</a:t>
            </a:r>
            <a:endParaRPr b="0" lang="es-UY" sz="14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es-UY" sz="1000" spc="-1" strike="noStrike">
                <a:solidFill>
                  <a:srgbClr val="666666"/>
                </a:solidFill>
                <a:latin typeface="DejaVu Sans"/>
              </a:rPr>
              <a:t>Cuarto nivel del esquema</a:t>
            </a:r>
            <a:endParaRPr b="0" lang="es-UY" sz="10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es-UY" sz="800" spc="-1" strike="noStrike">
                <a:solidFill>
                  <a:srgbClr val="666666"/>
                </a:solidFill>
                <a:latin typeface="DejaVu Sans"/>
              </a:rPr>
              <a:t>Quinto nivel del esquema</a:t>
            </a:r>
            <a:endParaRPr b="0" lang="es-UY" sz="8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3"/>
              </a:spcAft>
            </a:pPr>
            <a:r>
              <a:rPr b="0" lang="es-UY" sz="600" spc="-1" strike="noStrike">
                <a:solidFill>
                  <a:srgbClr val="666666"/>
                </a:solidFill>
                <a:latin typeface="DejaVu Sans"/>
              </a:rPr>
              <a:t>Sexto nivel del esquema</a:t>
            </a:r>
            <a:endParaRPr b="0" lang="es-UY" sz="6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es-UY" sz="600" spc="-1" strike="noStrike">
                <a:solidFill>
                  <a:srgbClr val="666666"/>
                </a:solidFill>
                <a:latin typeface="DejaVu Sans"/>
              </a:rPr>
              <a:t>Séptimo nivel del esquema</a:t>
            </a:r>
            <a:endParaRPr b="0" lang="es-UY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DejaVu Sans"/>
              </a:rPr>
              <a:t>Pulse para editar el formato del texto de título</a:t>
            </a:r>
            <a:endParaRPr b="0" lang="es-UY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2" h="9000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0" h="3000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0" h="10500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0" h="8750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0" h="3250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2" h="9830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53" name="PlaceHolder 1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just">
              <a:buNone/>
              <a:defRPr b="0" lang="es-UY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just">
              <a:buNone/>
            </a:pPr>
            <a:r>
              <a:rPr b="0" lang="es-UY" sz="1400" spc="-1" strike="noStrike">
                <a:solidFill>
                  <a:srgbClr val="dddddd"/>
                </a:solidFill>
                <a:latin typeface="DejaVu Sans"/>
              </a:rPr>
              <a:t>&lt;fecha/hora&gt;</a:t>
            </a:r>
            <a:endParaRPr b="0" lang="es-UY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UY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ctr">
              <a:buNone/>
            </a:pPr>
            <a:r>
              <a:rPr b="0" lang="es-UY" sz="1400" spc="-1" strike="noStrike">
                <a:solidFill>
                  <a:srgbClr val="dddddd"/>
                </a:solidFill>
                <a:latin typeface="DejaVu Sans"/>
              </a:rPr>
              <a:t>&lt;pie de página&gt;</a:t>
            </a:r>
            <a:endParaRPr b="0" lang="es-UY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UY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buNone/>
            </a:pPr>
            <a:fld id="{9F5892B0-9A49-4CFE-9F42-4CADC28F61C6}" type="slidenum">
              <a:rPr b="0" lang="es-UY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es-UY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2100" spc="-1" strike="noStrike">
                <a:solidFill>
                  <a:srgbClr val="333333"/>
                </a:solidFill>
                <a:latin typeface="DejaVu Sans"/>
              </a:rPr>
              <a:t>Pulse para editar el formato del texto de título</a:t>
            </a:r>
            <a:endParaRPr b="0" lang="es-UY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666666"/>
                </a:solidFill>
                <a:latin typeface="DejaVu Sans"/>
              </a:rPr>
              <a:t>Pulse para editar el formato de texto del esquema</a:t>
            </a:r>
            <a:endParaRPr b="0" lang="es-UY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1600" spc="-1" strike="noStrike">
                <a:solidFill>
                  <a:srgbClr val="666666"/>
                </a:solidFill>
                <a:latin typeface="DejaVu Sans"/>
              </a:rPr>
              <a:t>Segundo nivel del esquema</a:t>
            </a:r>
            <a:endParaRPr b="0" lang="es-UY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1300" spc="-1" strike="noStrike">
                <a:solidFill>
                  <a:srgbClr val="666666"/>
                </a:solidFill>
                <a:latin typeface="DejaVu Sans"/>
              </a:rPr>
              <a:t>Tercer nivel del esquema</a:t>
            </a:r>
            <a:endParaRPr b="0" lang="es-UY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1000" spc="-1" strike="noStrike">
                <a:solidFill>
                  <a:srgbClr val="666666"/>
                </a:solidFill>
                <a:latin typeface="DejaVu Sans"/>
              </a:rPr>
              <a:t>Cuarto nivel del esquema</a:t>
            </a:r>
            <a:endParaRPr b="0" lang="es-UY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1000" spc="-1" strike="noStrike">
                <a:solidFill>
                  <a:srgbClr val="666666"/>
                </a:solidFill>
                <a:latin typeface="DejaVu Sans"/>
              </a:rPr>
              <a:t>Quinto nivel del esquema</a:t>
            </a:r>
            <a:endParaRPr b="0" lang="es-UY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1000" spc="-1" strike="noStrike">
                <a:solidFill>
                  <a:srgbClr val="666666"/>
                </a:solidFill>
                <a:latin typeface="DejaVu Sans"/>
              </a:rPr>
              <a:t>Sexto nivel del esquema</a:t>
            </a:r>
            <a:endParaRPr b="0" lang="es-UY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1000" spc="-1" strike="noStrike">
                <a:solidFill>
                  <a:srgbClr val="666666"/>
                </a:solidFill>
                <a:latin typeface="DejaVu Sans"/>
              </a:rPr>
              <a:t>Séptimo nivel del esquema</a:t>
            </a:r>
            <a:endParaRPr b="0" lang="es-UY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0" h="9500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0" h="1000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0" h="7500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0" h="9250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0" h="1250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0" h="6750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2100" spc="-1" strike="noStrike">
                <a:solidFill>
                  <a:srgbClr val="333333"/>
                </a:solidFill>
                <a:latin typeface="DejaVu Sans"/>
              </a:rPr>
              <a:t>Pulse para editar el formato del texto de título</a:t>
            </a:r>
            <a:endParaRPr b="0" lang="es-UY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666666"/>
                </a:solidFill>
                <a:latin typeface="DejaVu Sans"/>
              </a:rPr>
              <a:t>Pulse para editar el formato de texto del esquema</a:t>
            </a:r>
            <a:endParaRPr b="0" lang="es-UY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1800" spc="-1" strike="noStrike">
                <a:solidFill>
                  <a:srgbClr val="666666"/>
                </a:solidFill>
                <a:latin typeface="DejaVu Sans"/>
              </a:rPr>
              <a:t>Segundo nivel del esquema</a:t>
            </a:r>
            <a:endParaRPr b="0" lang="es-UY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solidFill>
                  <a:srgbClr val="666666"/>
                </a:solidFill>
                <a:latin typeface="DejaVu Sans"/>
              </a:rPr>
              <a:t>Tercer nivel del esquema</a:t>
            </a:r>
            <a:endParaRPr b="0" lang="es-UY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1200" spc="-1" strike="noStrike">
                <a:solidFill>
                  <a:srgbClr val="666666"/>
                </a:solidFill>
                <a:latin typeface="DejaVu Sans"/>
              </a:rPr>
              <a:t>Cuarto nivel del esquema</a:t>
            </a:r>
            <a:endParaRPr b="0" lang="es-UY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900" spc="-1" strike="noStrike">
                <a:solidFill>
                  <a:srgbClr val="666666"/>
                </a:solidFill>
                <a:latin typeface="DejaVu Sans"/>
              </a:rPr>
              <a:t>Quinto nivel del esquema</a:t>
            </a:r>
            <a:endParaRPr b="0" lang="es-UY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900" spc="-1" strike="noStrike">
                <a:solidFill>
                  <a:srgbClr val="666666"/>
                </a:solidFill>
                <a:latin typeface="DejaVu Sans"/>
              </a:rPr>
              <a:t>Sexto nivel del esquema</a:t>
            </a:r>
            <a:endParaRPr b="0" lang="es-UY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900" spc="-1" strike="noStrike">
                <a:solidFill>
                  <a:srgbClr val="666666"/>
                </a:solidFill>
                <a:latin typeface="DejaVu Sans"/>
              </a:rPr>
              <a:t>Séptimo nivel del esquema</a:t>
            </a:r>
            <a:endParaRPr b="0" lang="es-UY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UY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r>
              <a:rPr b="0" lang="es-UY" sz="1400" spc="-1" strike="noStrike">
                <a:solidFill>
                  <a:srgbClr val="dddddd"/>
                </a:solidFill>
                <a:latin typeface="Arial"/>
              </a:rPr>
              <a:t>&lt;fecha/hora&gt;</a:t>
            </a:r>
            <a:endParaRPr b="0" lang="es-UY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UY" sz="1400" spc="-1" strike="noStrike">
                <a:solidFill>
                  <a:srgbClr val="808080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s-UY" sz="1400" spc="-1" strike="noStrike">
                <a:solidFill>
                  <a:srgbClr val="808080"/>
                </a:solidFill>
                <a:latin typeface="Arial"/>
              </a:rPr>
              <a:t>&lt;pie de página&gt;</a:t>
            </a:r>
            <a:endParaRPr b="0" lang="es-UY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UY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algn="r">
              <a:buNone/>
            </a:pPr>
            <a:fld id="{923388D2-8EF9-4CE3-B4B6-EDC29F79A112}" type="slidenum">
              <a:rPr b="0" lang="es-UY" sz="1400" spc="-1" strike="noStrike">
                <a:solidFill>
                  <a:srgbClr val="dddddd"/>
                </a:solidFill>
                <a:latin typeface="Arial"/>
              </a:rPr>
              <a:t>&lt;número&gt;</a:t>
            </a:fld>
            <a:endParaRPr b="0" lang="es-UY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45" name="PlaceHolder 1"/>
          <p:cNvSpPr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UY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r>
              <a:rPr b="0" lang="es-UY" sz="1400" spc="-1" strike="noStrike">
                <a:solidFill>
                  <a:srgbClr val="dddddd"/>
                </a:solidFill>
                <a:latin typeface="DejaVu Sans"/>
              </a:rPr>
              <a:t>&lt;fecha/hora&gt;</a:t>
            </a:r>
            <a:endParaRPr b="0" lang="es-UY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UY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algn="ctr">
              <a:buNone/>
            </a:pPr>
            <a:r>
              <a:rPr b="0" lang="es-UY" sz="1400" spc="-1" strike="noStrike">
                <a:solidFill>
                  <a:srgbClr val="808080"/>
                </a:solidFill>
                <a:latin typeface="DejaVu Sans"/>
              </a:rPr>
              <a:t>&lt;pie de página&gt;</a:t>
            </a:r>
            <a:endParaRPr b="0" lang="es-UY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UY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algn="r">
              <a:buNone/>
            </a:pPr>
            <a:fld id="{897A1237-916A-4CFF-B547-B23313E7072E}" type="slidenum">
              <a:rPr b="0" lang="es-UY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es-UY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000" spc="-1" strike="noStrike">
                <a:solidFill>
                  <a:srgbClr val="333333"/>
                </a:solidFill>
                <a:latin typeface="DejaVu Sans"/>
              </a:rPr>
              <a:t>Pulse para editar el formato del texto de título</a:t>
            </a: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Pulse para editar el formato de texto del esquema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solidFill>
                  <a:srgbClr val="666666"/>
                </a:solidFill>
                <a:latin typeface="DejaVu Sans"/>
              </a:rPr>
              <a:t>Segundo nivel del esquema</a:t>
            </a:r>
            <a:endParaRPr b="0" lang="es-UY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solidFill>
                  <a:srgbClr val="666666"/>
                </a:solidFill>
                <a:latin typeface="DejaVu Sans"/>
              </a:rPr>
              <a:t>Tercer nivel del esquema</a:t>
            </a:r>
            <a:endParaRPr b="0" lang="es-UY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1500" spc="-1" strike="noStrike">
                <a:solidFill>
                  <a:srgbClr val="666666"/>
                </a:solidFill>
                <a:latin typeface="DejaVu Sans"/>
              </a:rPr>
              <a:t>Cuarto nivel del esquema</a:t>
            </a:r>
            <a:endParaRPr b="0" lang="es-UY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solidFill>
                  <a:srgbClr val="666666"/>
                </a:solidFill>
                <a:latin typeface="DejaVu Sans"/>
              </a:rPr>
              <a:t>Quinto nivel del esquema</a:t>
            </a:r>
            <a:endParaRPr b="0" lang="es-UY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solidFill>
                  <a:srgbClr val="666666"/>
                </a:solidFill>
                <a:latin typeface="DejaVu Sans"/>
              </a:rPr>
              <a:t>Sexto nivel del esquema</a:t>
            </a:r>
            <a:endParaRPr b="0" lang="es-UY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1500" spc="-1" strike="noStrike">
                <a:solidFill>
                  <a:srgbClr val="666666"/>
                </a:solidFill>
                <a:latin typeface="DejaVu Sans"/>
              </a:rPr>
              <a:t>Séptimo nivel del esquema</a:t>
            </a:r>
            <a:endParaRPr b="0" lang="es-UY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python.org/es/3/library/stdtypes.html" TargetMode="External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peps.python.org/pep-0008/#naming-conventions" TargetMode="External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7158240" y="1620000"/>
            <a:ext cx="2561760" cy="18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Tipos de datos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Variables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Asignaciones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504000" y="225720"/>
            <a:ext cx="4039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300" spc="-1" strike="noStrike">
                <a:solidFill>
                  <a:srgbClr val="ffffff"/>
                </a:solidFill>
                <a:latin typeface="DejaVu Sans"/>
              </a:rPr>
              <a:t>DATOS 1</a:t>
            </a:r>
            <a:endParaRPr b="0" lang="es-UY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808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2100" spc="-1" strike="noStrike">
                <a:solidFill>
                  <a:srgbClr val="333333"/>
                </a:solidFill>
                <a:latin typeface="DejaVu Sans"/>
              </a:rPr>
              <a:t>En la vida hay objetos!       </a:t>
            </a:r>
            <a:endParaRPr b="0" lang="es-UY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666666"/>
                </a:solidFill>
                <a:latin typeface="DejaVu Sans"/>
              </a:rPr>
              <a:t>Un objeto tiene propiedades y esas propiedades tienen valores.</a:t>
            </a:r>
            <a:endParaRPr b="0" lang="es-UY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666666"/>
                </a:solidFill>
                <a:latin typeface="DejaVu Sans"/>
              </a:rPr>
              <a:t>Por ejemplo, un auto (objeto) tiene un color (propiedad) y ese color es rojo (valor).</a:t>
            </a:r>
            <a:endParaRPr b="0" lang="es-UY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3E0679-4496-405B-A9BF-39A4E233C2C0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2100" spc="-1" strike="noStrike">
                <a:solidFill>
                  <a:srgbClr val="333333"/>
                </a:solidFill>
                <a:latin typeface="DejaVu Sans"/>
              </a:rPr>
              <a:t>En Python todo son objetos!                 </a:t>
            </a:r>
            <a:endParaRPr b="0" lang="es-UY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765080" y="1326600"/>
            <a:ext cx="6592680" cy="36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666666"/>
                </a:solidFill>
                <a:latin typeface="DejaVu Sans"/>
              </a:rPr>
              <a:t>Cada trozo de memoria almacena un objeto como una secuencia de bits (ceros y unos).</a:t>
            </a:r>
            <a:endParaRPr b="0" lang="es-UY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666666"/>
                </a:solidFill>
                <a:latin typeface="DejaVu Sans"/>
              </a:rPr>
              <a:t>Cada objeto tiene al menos 3 propiedades:</a:t>
            </a:r>
            <a:endParaRPr b="0" lang="es-UY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1800" spc="-1" strike="noStrike">
                <a:solidFill>
                  <a:srgbClr val="666666"/>
                </a:solidFill>
                <a:latin typeface="DejaVu Sans"/>
              </a:rPr>
              <a:t>Tipo de dato (metadato)</a:t>
            </a:r>
            <a:endParaRPr b="0" lang="es-UY" sz="18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1800" spc="-1" strike="noStrike">
                <a:solidFill>
                  <a:srgbClr val="666666"/>
                </a:solidFill>
                <a:latin typeface="DejaVu Sans"/>
              </a:rPr>
              <a:t>Identificador (metadato)</a:t>
            </a:r>
            <a:endParaRPr b="0" lang="es-UY" sz="18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1800" spc="-1" strike="noStrike">
                <a:solidFill>
                  <a:srgbClr val="666666"/>
                </a:solidFill>
                <a:latin typeface="DejaVu Sans"/>
              </a:rPr>
              <a:t>Valor (dato)</a:t>
            </a:r>
            <a:endParaRPr b="0" lang="es-UY" sz="18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666666"/>
                </a:solidFill>
                <a:latin typeface="DejaVu Sans"/>
              </a:rPr>
              <a:t>Un metadato no es más que un dato acerca de un dato.</a:t>
            </a:r>
            <a:endParaRPr b="0" lang="es-UY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88D3D5-0B58-45F3-BA71-45174C4A214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000" spc="-1" strike="noStrike">
                <a:solidFill>
                  <a:srgbClr val="333333"/>
                </a:solidFill>
                <a:latin typeface="DejaVu Sans"/>
              </a:rPr>
              <a:t>Tipos de datos</a:t>
            </a: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332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Los diferentes tipos de datos de Python los encontramos en su documentación.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solidFill>
                  <a:srgbClr val="666666"/>
                </a:solidFill>
                <a:latin typeface="DejaVu Sans"/>
                <a:hlinkClick r:id="rId1"/>
              </a:rPr>
              <a:t>https://docs.python.org/es/3/library/stdtypes.html</a:t>
            </a:r>
            <a:endParaRPr b="0" lang="es-UY" sz="21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9B306DD-B6DD-4B5C-80DA-FD507B5FB6F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000" spc="-1" strike="noStrike">
                <a:solidFill>
                  <a:srgbClr val="333333"/>
                </a:solidFill>
                <a:latin typeface="DejaVu Sans"/>
              </a:rPr>
              <a:t>Variables</a:t>
            </a: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Son el nombre que le damos a los valores que tenemos en memoria.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Reglas para nombrar variables: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solidFill>
                  <a:srgbClr val="666666"/>
                </a:solidFill>
                <a:latin typeface="DejaVu Sans"/>
              </a:rPr>
              <a:t>Solamente pueden contener letras minúsculas, letras mayúsculas, números y guiones bajos (_).</a:t>
            </a:r>
            <a:endParaRPr b="0" lang="es-UY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solidFill>
                  <a:srgbClr val="666666"/>
                </a:solidFill>
                <a:latin typeface="DejaVu Sans"/>
              </a:rPr>
              <a:t>Tienen que empezar por una letra o guión bajo.</a:t>
            </a:r>
            <a:endParaRPr b="0" lang="es-UY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solidFill>
                  <a:srgbClr val="666666"/>
                </a:solidFill>
                <a:latin typeface="DejaVu Sans"/>
              </a:rPr>
              <a:t>No pueden ser palabras reservadas del lenguaje → help(‘keywords’).</a:t>
            </a:r>
            <a:endParaRPr b="0" lang="es-UY" sz="21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Los nombres son case-sensitive( num y Num son nombres diferentes)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B03C9A-96DF-4A92-AA8B-3E9D50A9BC1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000" spc="-1" strike="noStrike">
                <a:solidFill>
                  <a:srgbClr val="333333"/>
                </a:solidFill>
                <a:latin typeface="DejaVu Sans"/>
              </a:rPr>
              <a:t>Convenciones para nombres de variables    </a:t>
            </a: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Utilizar snake_case → caracteres en minúscula (incluyendo números) y con guiones bajos (cuando sea necesario para su legibilidad.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Aquí pueden ver todas las convenciones para nombres: </a:t>
            </a:r>
            <a:r>
              <a:rPr b="0" lang="es-UY" sz="2400" spc="-1" strike="noStrike">
                <a:solidFill>
                  <a:srgbClr val="666666"/>
                </a:solidFill>
                <a:latin typeface="DejaVu Sans"/>
                <a:hlinkClick r:id="rId1"/>
              </a:rPr>
              <a:t>https://peps.python.org/pep-0008/#naming-conventions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Las CONSTANTES son un caso especial de “variable” pero a diferencia de ellas el valor que les asignamos no puede ser cambiado (podemos usarlas, por ejemplo, para el valor de PI o la velocidad de la luz).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solidFill>
                  <a:srgbClr val="666666"/>
                </a:solidFill>
                <a:latin typeface="DejaVu Sans"/>
              </a:rPr>
              <a:t>Para las constantes los nombres se escriben en mayúsculas con guiones bajos de ser necesario.</a:t>
            </a:r>
            <a:endParaRPr b="0" lang="es-UY" sz="21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2B6D30-977F-40B5-BF61-DDB8C675D60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88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000" spc="-1" strike="noStrike">
                <a:solidFill>
                  <a:srgbClr val="333333"/>
                </a:solidFill>
                <a:latin typeface="DejaVu Sans"/>
              </a:rPr>
              <a:t>Elegir los nombres correctos para las variables</a:t>
            </a: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Sentido común, elegir un nombre que describa el valor que va a contener (numero, persona, auto).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Que no sea demasiado corto ni demasiado largo.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Para valores booleanos usar un adjetivo (activo, disponible, etc.).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957A57-59F0-456F-82F5-2B64C34EFAE7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000" spc="-1" strike="noStrike">
                <a:solidFill>
                  <a:srgbClr val="333333"/>
                </a:solidFill>
                <a:latin typeface="DejaVu Sans"/>
              </a:rPr>
              <a:t>Asignaciones</a:t>
            </a: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Para asignar un valor a una variable utilizamos el símbolo </a:t>
            </a: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=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nombre = ‘Pythonesa’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solidFill>
                  <a:srgbClr val="666666"/>
                </a:solidFill>
                <a:latin typeface="DejaVu Sans"/>
              </a:rPr>
              <a:t>Asignamos el valor ‘Pythonesa’ a la variable nombre.</a:t>
            </a:r>
            <a:endParaRPr b="0" lang="es-UY" sz="21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PI = 3.14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solidFill>
                  <a:srgbClr val="666666"/>
                </a:solidFill>
                <a:latin typeface="DejaVu Sans"/>
              </a:rPr>
              <a:t>Asignamos el valor 3.14 a la constante PI.</a:t>
            </a:r>
            <a:endParaRPr b="0" lang="es-UY" sz="21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Asignaciones múltiples: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solidFill>
                  <a:srgbClr val="666666"/>
                </a:solidFill>
                <a:latin typeface="DejaVu Sans"/>
              </a:rPr>
              <a:t>num1 = num2 = num3 = 12</a:t>
            </a:r>
            <a:endParaRPr b="0" lang="es-UY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solidFill>
                  <a:srgbClr val="666666"/>
                </a:solidFill>
                <a:latin typeface="DejaVu Sans"/>
              </a:rPr>
              <a:t>Las tres variables (num1, num2 y num3) van a tomar el valor 12.</a:t>
            </a:r>
            <a:endParaRPr b="0" lang="es-UY" sz="18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4DF9C3-2B44-4B3B-818B-E938B38E90BA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3000" spc="-1" strike="noStrike">
                <a:solidFill>
                  <a:srgbClr val="333333"/>
                </a:solidFill>
                <a:latin typeface="DejaVu Sans"/>
              </a:rPr>
              <a:t>Conocer el tipo de dato de una variable     </a:t>
            </a:r>
            <a:endParaRPr b="0" lang="es-UY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Python tiene una función que nos permite conocer el tipo </a:t>
            </a:r>
            <a:r>
              <a:rPr b="0" lang="es-UY" sz="2400" spc="-1" strike="noStrike">
                <a:solidFill>
                  <a:srgbClr val="666666"/>
                </a:solidFill>
                <a:latin typeface="DejaVu Sans"/>
              </a:rPr>
              <a:t>de dato de una variable (o de un valor)</a:t>
            </a:r>
            <a:endParaRPr b="0" lang="es-UY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solidFill>
                  <a:srgbClr val="666666"/>
                </a:solidFill>
                <a:latin typeface="DejaVu Sans"/>
              </a:rPr>
              <a:t>type()</a:t>
            </a:r>
            <a:endParaRPr b="0" lang="es-UY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solidFill>
                  <a:srgbClr val="666666"/>
                </a:solidFill>
                <a:latin typeface="DejaVu Sans"/>
              </a:rPr>
              <a:t>type(valor)</a:t>
            </a:r>
            <a:endParaRPr b="0" lang="es-UY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s-UY" sz="2100" spc="-1" strike="noStrike">
                <a:solidFill>
                  <a:srgbClr val="666666"/>
                </a:solidFill>
                <a:latin typeface="DejaVu Sans"/>
              </a:rPr>
              <a:t>type(nombre_variable)</a:t>
            </a:r>
            <a:endParaRPr b="0" lang="es-UY" sz="21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B3E82D8-2813-43B9-BFF2-6C344D7F8393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2023-03-22T23:32:47Z</dcterms:created>
  <dc:creator/>
  <dc:description/>
  <dc:language>es-UY</dc:language>
  <cp:lastModifiedBy/>
  <dcterms:modified xsi:type="dcterms:W3CDTF">2023-03-23T00:54:24Z</dcterms:modified>
  <cp:revision>2</cp:revision>
  <dc:subject/>
  <dc:title>Focus</dc:title>
</cp:coreProperties>
</file>