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2F8F94-B8DD-4E09-B41C-A0A24DECF93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s-UY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0D87FF-76F3-4E73-A75C-3A3B160646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s-UY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6C487B-1636-4216-A6BC-A4736E6686A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s-UY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6AB92B-7AF2-415E-9AEE-0C223C20087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s-UY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2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1CF94A-A7B7-470D-808A-CA7C75C04F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s-UY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DBC280-CCCE-40C9-ACC5-9C5ED89956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s-UY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73064F-E149-4DAC-8406-66BD857F74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s-UY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18241E-75DE-4343-B884-AE27F3DF04C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UY" sz="3200" spc="-1" strike="noStrike"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0C04B1-0945-47C3-8DEA-0937744E8A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s-UY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245DBD-8763-4012-86A1-097F535272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s-UY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696504-0D42-4B79-AFE2-86499E74CF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s-UY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UY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275030-F15D-466B-8460-31A51718EE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r>
              <a:rPr b="0" lang="es-UY" sz="3300" spc="-1" strike="noStrike">
                <a:solidFill>
                  <a:srgbClr val="050505"/>
                </a:solidFill>
                <a:latin typeface="Times New Roman"/>
              </a:rPr>
              <a:t>Pulse para editar el formato del texto de título</a:t>
            </a:r>
            <a:endParaRPr b="0" lang="es-UY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50505"/>
                </a:solidFill>
                <a:latin typeface="Arial"/>
              </a:rPr>
              <a:t>Pulse para editar el formato de texto del esquema</a:t>
            </a:r>
            <a:endParaRPr b="0" lang="es-UY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UY" sz="2100" spc="-1" strike="noStrike">
                <a:solidFill>
                  <a:srgbClr val="050505"/>
                </a:solidFill>
                <a:latin typeface="Arial"/>
              </a:rPr>
              <a:t>Segundo nivel del esquema</a:t>
            </a:r>
            <a:endParaRPr b="0" lang="es-UY" sz="21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UY" sz="1800" spc="-1" strike="noStrike">
                <a:solidFill>
                  <a:srgbClr val="050505"/>
                </a:solidFill>
                <a:latin typeface="Arial"/>
              </a:rPr>
              <a:t>Tercer nivel del esquema</a:t>
            </a:r>
            <a:endParaRPr b="0" lang="es-UY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UY" sz="1500" spc="-1" strike="noStrike">
                <a:solidFill>
                  <a:srgbClr val="050505"/>
                </a:solidFill>
                <a:latin typeface="Arial"/>
              </a:rPr>
              <a:t>Cuarto nivel del esquema</a:t>
            </a:r>
            <a:endParaRPr b="0" lang="es-UY" sz="1500" spc="-1" strike="noStrike">
              <a:solidFill>
                <a:srgbClr val="050505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UY" sz="1500" spc="-1" strike="noStrike">
                <a:solidFill>
                  <a:srgbClr val="050505"/>
                </a:solidFill>
                <a:latin typeface="Arial"/>
              </a:rPr>
              <a:t>Quinto nivel del esquema</a:t>
            </a:r>
            <a:endParaRPr b="0" lang="es-UY" sz="1500" spc="-1" strike="noStrike">
              <a:solidFill>
                <a:srgbClr val="050505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UY" sz="1500" spc="-1" strike="noStrike">
                <a:solidFill>
                  <a:srgbClr val="050505"/>
                </a:solidFill>
                <a:latin typeface="Arial"/>
              </a:rPr>
              <a:t>Sexto nivel del esquema</a:t>
            </a:r>
            <a:endParaRPr b="0" lang="es-UY" sz="1500" spc="-1" strike="noStrike">
              <a:solidFill>
                <a:srgbClr val="050505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UY" sz="1500" spc="-1" strike="noStrike">
                <a:solidFill>
                  <a:srgbClr val="050505"/>
                </a:solidFill>
                <a:latin typeface="Arial"/>
              </a:rPr>
              <a:t>Séptimo nivel del esquema</a:t>
            </a:r>
            <a:endParaRPr b="0" lang="es-UY" sz="15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s-UY" sz="1400" spc="-1" strike="noStrike">
                <a:latin typeface="Arial"/>
              </a:defRPr>
            </a:lvl1pPr>
          </a:lstStyle>
          <a:p>
            <a:r>
              <a:rPr b="0" lang="es-UY" sz="1400" spc="-1" strike="noStrike">
                <a:latin typeface="Arial"/>
              </a:rPr>
              <a:t>&lt;fecha/hora&gt;</a:t>
            </a:r>
            <a:endParaRPr b="0" lang="es-UY" sz="1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s-UY" sz="1400" spc="-1" strike="noStrike">
                <a:latin typeface="Arial"/>
              </a:defRPr>
            </a:lvl1pPr>
          </a:lstStyle>
          <a:p>
            <a:pPr algn="r">
              <a:buNone/>
            </a:pPr>
            <a:r>
              <a:rPr b="0" lang="es-UY" sz="1400" spc="-1" strike="noStrike">
                <a:latin typeface="Arial"/>
              </a:rPr>
              <a:t>&lt;pie de página&gt;</a:t>
            </a:r>
            <a:endParaRPr b="0" lang="es-UY" sz="1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s-UY" sz="1400" spc="-1" strike="noStrike">
                <a:latin typeface="Arial"/>
              </a:defRPr>
            </a:lvl1pPr>
          </a:lstStyle>
          <a:p>
            <a:pPr algn="r">
              <a:buNone/>
            </a:pPr>
            <a:fld id="{1911079B-5266-4A5E-9489-78EFE780786C}" type="slidenum">
              <a:rPr b="0" lang="es-UY" sz="1400" spc="-1" strike="noStrike">
                <a:latin typeface="Arial"/>
              </a:rPr>
              <a:t>&lt;número&gt;</a:t>
            </a:fld>
            <a:endParaRPr b="0" lang="es-UY" sz="1400" spc="-1" strike="noStrike">
              <a:latin typeface="Arial"/>
            </a:endParaRPr>
          </a:p>
        </p:txBody>
      </p:sp>
      <p:cxnSp>
        <p:nvCxnSpPr>
          <p:cNvPr id="5" name=""/>
          <p:cNvCxnSpPr/>
          <p:nvPr/>
        </p:nvCxnSpPr>
        <p:spPr>
          <a:xfrm>
            <a:off x="540000" y="30636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" name=""/>
          <p:cNvCxnSpPr/>
          <p:nvPr/>
        </p:nvCxnSpPr>
        <p:spPr>
          <a:xfrm>
            <a:off x="720000" y="48636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" name=""/>
          <p:cNvCxnSpPr/>
          <p:nvPr/>
        </p:nvCxnSpPr>
        <p:spPr>
          <a:xfrm>
            <a:off x="864000" y="70236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" name=""/>
          <p:cNvCxnSpPr/>
          <p:nvPr/>
        </p:nvCxnSpPr>
        <p:spPr>
          <a:xfrm>
            <a:off x="720000" y="12636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9" name=""/>
          <p:cNvCxnSpPr/>
          <p:nvPr/>
        </p:nvCxnSpPr>
        <p:spPr>
          <a:xfrm>
            <a:off x="864000" y="95436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0" name=""/>
          <p:cNvCxnSpPr/>
          <p:nvPr/>
        </p:nvCxnSpPr>
        <p:spPr>
          <a:xfrm flipH="1">
            <a:off x="540000" y="135036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1" name=""/>
          <p:cNvCxnSpPr/>
          <p:nvPr/>
        </p:nvCxnSpPr>
        <p:spPr>
          <a:xfrm flipH="1">
            <a:off x="720000" y="117036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" name=""/>
          <p:cNvCxnSpPr/>
          <p:nvPr/>
        </p:nvCxnSpPr>
        <p:spPr>
          <a:xfrm flipH="1">
            <a:off x="720000" y="153036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" name=""/>
          <p:cNvCxnSpPr/>
          <p:nvPr/>
        </p:nvCxnSpPr>
        <p:spPr>
          <a:xfrm flipH="1">
            <a:off x="864000" y="174636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" name=""/>
          <p:cNvCxnSpPr/>
          <p:nvPr/>
        </p:nvCxnSpPr>
        <p:spPr>
          <a:xfrm flipH="1">
            <a:off x="864000" y="199836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" name=""/>
          <p:cNvCxnSpPr/>
          <p:nvPr/>
        </p:nvCxnSpPr>
        <p:spPr>
          <a:xfrm>
            <a:off x="540000" y="239436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" name=""/>
          <p:cNvCxnSpPr/>
          <p:nvPr/>
        </p:nvCxnSpPr>
        <p:spPr>
          <a:xfrm>
            <a:off x="720000" y="221436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" name=""/>
          <p:cNvCxnSpPr/>
          <p:nvPr/>
        </p:nvCxnSpPr>
        <p:spPr>
          <a:xfrm>
            <a:off x="720000" y="2583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" name=""/>
          <p:cNvCxnSpPr/>
          <p:nvPr/>
        </p:nvCxnSpPr>
        <p:spPr>
          <a:xfrm>
            <a:off x="864000" y="2799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" name=""/>
          <p:cNvCxnSpPr/>
          <p:nvPr/>
        </p:nvCxnSpPr>
        <p:spPr>
          <a:xfrm>
            <a:off x="864000" y="3051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0" name=""/>
          <p:cNvCxnSpPr/>
          <p:nvPr/>
        </p:nvCxnSpPr>
        <p:spPr>
          <a:xfrm flipH="1">
            <a:off x="540000" y="344772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1" name=""/>
          <p:cNvCxnSpPr/>
          <p:nvPr/>
        </p:nvCxnSpPr>
        <p:spPr>
          <a:xfrm flipH="1">
            <a:off x="738720" y="3267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2" name=""/>
          <p:cNvCxnSpPr/>
          <p:nvPr/>
        </p:nvCxnSpPr>
        <p:spPr>
          <a:xfrm flipH="1">
            <a:off x="729360" y="3636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3" name=""/>
          <p:cNvCxnSpPr/>
          <p:nvPr/>
        </p:nvCxnSpPr>
        <p:spPr>
          <a:xfrm flipH="1">
            <a:off x="873360" y="3852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4" name=""/>
          <p:cNvCxnSpPr/>
          <p:nvPr/>
        </p:nvCxnSpPr>
        <p:spPr>
          <a:xfrm flipH="1">
            <a:off x="873360" y="4104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5" name=""/>
          <p:cNvCxnSpPr/>
          <p:nvPr/>
        </p:nvCxnSpPr>
        <p:spPr>
          <a:xfrm>
            <a:off x="549360" y="450072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" name=""/>
          <p:cNvCxnSpPr/>
          <p:nvPr/>
        </p:nvCxnSpPr>
        <p:spPr>
          <a:xfrm>
            <a:off x="729360" y="4320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7" name=""/>
          <p:cNvCxnSpPr/>
          <p:nvPr/>
        </p:nvCxnSpPr>
        <p:spPr>
          <a:xfrm>
            <a:off x="729360" y="4680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8" name=""/>
          <p:cNvCxnSpPr/>
          <p:nvPr/>
        </p:nvCxnSpPr>
        <p:spPr>
          <a:xfrm>
            <a:off x="873360" y="4896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" name=""/>
          <p:cNvCxnSpPr/>
          <p:nvPr/>
        </p:nvCxnSpPr>
        <p:spPr>
          <a:xfrm>
            <a:off x="873360" y="5148720"/>
            <a:ext cx="72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0" name=""/>
          <p:cNvCxnSpPr/>
          <p:nvPr/>
        </p:nvCxnSpPr>
        <p:spPr>
          <a:xfrm flipH="1">
            <a:off x="549360" y="5544720"/>
            <a:ext cx="72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1" name=""/>
          <p:cNvCxnSpPr/>
          <p:nvPr/>
        </p:nvCxnSpPr>
        <p:spPr>
          <a:xfrm flipH="1">
            <a:off x="729360" y="5364720"/>
            <a:ext cx="360360" cy="360"/>
          </a:xfrm>
          <a:prstGeom prst="straightConnector1">
            <a:avLst/>
          </a:prstGeom>
          <a:ln w="18000">
            <a:solidFill>
              <a:srgbClr val="2a6099"/>
            </a:solidFill>
            <a:round/>
          </a:ln>
        </p:spPr>
      </p:cxnSp>
      <p:sp>
        <p:nvSpPr>
          <p:cNvPr id="32" name=""/>
          <p:cNvSpPr/>
          <p:nvPr/>
        </p:nvSpPr>
        <p:spPr>
          <a:xfrm>
            <a:off x="1260000" y="21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"/>
          <p:cNvSpPr/>
          <p:nvPr/>
        </p:nvSpPr>
        <p:spPr>
          <a:xfrm>
            <a:off x="1080000" y="39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"/>
          <p:cNvSpPr/>
          <p:nvPr/>
        </p:nvSpPr>
        <p:spPr>
          <a:xfrm>
            <a:off x="1080000" y="3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"/>
          <p:cNvSpPr/>
          <p:nvPr/>
        </p:nvSpPr>
        <p:spPr>
          <a:xfrm>
            <a:off x="936000" y="612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"/>
          <p:cNvSpPr/>
          <p:nvPr/>
        </p:nvSpPr>
        <p:spPr>
          <a:xfrm>
            <a:off x="936000" y="86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"/>
          <p:cNvSpPr/>
          <p:nvPr/>
        </p:nvSpPr>
        <p:spPr>
          <a:xfrm flipH="1">
            <a:off x="1260000" y="126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"/>
          <p:cNvSpPr/>
          <p:nvPr/>
        </p:nvSpPr>
        <p:spPr>
          <a:xfrm flipH="1">
            <a:off x="1080000" y="108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"/>
          <p:cNvSpPr/>
          <p:nvPr/>
        </p:nvSpPr>
        <p:spPr>
          <a:xfrm flipH="1">
            <a:off x="1080000" y="144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"/>
          <p:cNvSpPr/>
          <p:nvPr/>
        </p:nvSpPr>
        <p:spPr>
          <a:xfrm flipH="1">
            <a:off x="936000" y="165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"/>
          <p:cNvSpPr/>
          <p:nvPr/>
        </p:nvSpPr>
        <p:spPr>
          <a:xfrm flipH="1">
            <a:off x="936000" y="1908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>
            <a:off x="1260000" y="230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1080000" y="212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>
            <a:off x="1080000" y="2493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936000" y="2709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936000" y="2961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/>
          <p:nvPr/>
        </p:nvSpPr>
        <p:spPr>
          <a:xfrm flipH="1">
            <a:off x="1260000" y="3357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 flipH="1">
            <a:off x="1098720" y="3177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 flipH="1">
            <a:off x="1089360" y="3546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 flipH="1">
            <a:off x="945360" y="3762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 flipH="1">
            <a:off x="945360" y="401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"/>
          <p:cNvSpPr/>
          <p:nvPr/>
        </p:nvSpPr>
        <p:spPr>
          <a:xfrm>
            <a:off x="1269360" y="441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>
            <a:off x="1089360" y="423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>
            <a:off x="1089360" y="459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>
            <a:off x="945360" y="4806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/>
          <p:nvPr/>
        </p:nvSpPr>
        <p:spPr>
          <a:xfrm>
            <a:off x="945360" y="5058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"/>
          <p:cNvSpPr/>
          <p:nvPr/>
        </p:nvSpPr>
        <p:spPr>
          <a:xfrm flipH="1">
            <a:off x="369360" y="545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 flipH="1">
            <a:off x="549360" y="527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360000" y="21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>
            <a:off x="540000" y="39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>
            <a:off x="540000" y="3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>
            <a:off x="684000" y="612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684000" y="86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 flipH="1">
            <a:off x="360000" y="126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 flipH="1">
            <a:off x="540000" y="108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 flipH="1">
            <a:off x="540000" y="144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 flipH="1">
            <a:off x="684000" y="165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 flipH="1">
            <a:off x="684000" y="1908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360000" y="230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540000" y="212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540000" y="2493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684000" y="2709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>
            <a:off x="684000" y="2961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 flipH="1">
            <a:off x="360000" y="3357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 flipH="1">
            <a:off x="558720" y="3177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 flipH="1">
            <a:off x="549360" y="3546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 flipH="1">
            <a:off x="693360" y="3762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"/>
          <p:cNvSpPr/>
          <p:nvPr/>
        </p:nvSpPr>
        <p:spPr>
          <a:xfrm flipH="1">
            <a:off x="693360" y="401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"/>
          <p:cNvSpPr/>
          <p:nvPr/>
        </p:nvSpPr>
        <p:spPr>
          <a:xfrm>
            <a:off x="369360" y="441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"/>
          <p:cNvSpPr/>
          <p:nvPr/>
        </p:nvSpPr>
        <p:spPr>
          <a:xfrm>
            <a:off x="549360" y="423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"/>
          <p:cNvSpPr/>
          <p:nvPr/>
        </p:nvSpPr>
        <p:spPr>
          <a:xfrm>
            <a:off x="549360" y="459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"/>
          <p:cNvSpPr/>
          <p:nvPr/>
        </p:nvSpPr>
        <p:spPr>
          <a:xfrm>
            <a:off x="693360" y="4806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"/>
          <p:cNvSpPr/>
          <p:nvPr/>
        </p:nvSpPr>
        <p:spPr>
          <a:xfrm>
            <a:off x="693360" y="5058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"/>
          <p:cNvSpPr/>
          <p:nvPr/>
        </p:nvSpPr>
        <p:spPr>
          <a:xfrm flipH="1">
            <a:off x="1269360" y="545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"/>
          <p:cNvSpPr/>
          <p:nvPr/>
        </p:nvSpPr>
        <p:spPr>
          <a:xfrm flipH="1">
            <a:off x="1089360" y="527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3200" spc="-1" strike="noStrike">
                <a:latin typeface="Times New Roman"/>
              </a:rPr>
              <a:t> </a:t>
            </a:r>
            <a:r>
              <a:rPr b="0" lang="es-UY" sz="3200" spc="-1" strike="noStrike">
                <a:latin typeface="Times New Roman"/>
              </a:rPr>
              <a:t>Definición.</a:t>
            </a:r>
            <a:endParaRPr b="0" lang="es-UY" sz="3200" spc="-1" strike="noStrike">
              <a:latin typeface="Times New Roman"/>
            </a:endParaRPr>
          </a:p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3200" spc="-1" strike="noStrike">
                <a:latin typeface="Times New Roman"/>
              </a:rPr>
              <a:t> </a:t>
            </a:r>
            <a:r>
              <a:rPr b="0" lang="es-UY" sz="3200" spc="-1" strike="noStrike">
                <a:latin typeface="Times New Roman"/>
              </a:rPr>
              <a:t>Algunos conceptos previos.</a:t>
            </a:r>
            <a:endParaRPr b="0" lang="es-UY" sz="3200" spc="-1" strike="noStrike">
              <a:latin typeface="Times New Roman"/>
            </a:endParaRPr>
          </a:p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3200" spc="-1" strike="noStrike">
                <a:latin typeface="Times New Roman"/>
              </a:rPr>
              <a:t> </a:t>
            </a:r>
            <a:r>
              <a:rPr b="0" lang="es-UY" sz="3200" spc="-1" strike="noStrike">
                <a:latin typeface="Times New Roman"/>
              </a:rPr>
              <a:t>Operadores de comparación</a:t>
            </a:r>
            <a:endParaRPr b="0" lang="es-UY" sz="3200" spc="-1" strike="noStrike">
              <a:latin typeface="Times New Roman"/>
            </a:endParaRPr>
          </a:p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3200" spc="-1" strike="noStrike">
                <a:latin typeface="Times New Roman"/>
              </a:rPr>
              <a:t> </a:t>
            </a:r>
            <a:r>
              <a:rPr b="0" lang="es-UY" sz="3200" spc="-1" strike="noStrike">
                <a:latin typeface="Times New Roman"/>
              </a:rPr>
              <a:t>Operadores lógicos</a:t>
            </a:r>
            <a:endParaRPr b="0" lang="es-UY" sz="3200" spc="-1" strike="noStrike">
              <a:latin typeface="Times New Roman"/>
            </a:endParaRPr>
          </a:p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3200" spc="-1" strike="noStrike">
                <a:latin typeface="Times New Roman"/>
              </a:rPr>
              <a:t> </a:t>
            </a:r>
            <a:r>
              <a:rPr b="0" lang="es-UY" sz="3200" spc="-1" strike="noStrike">
                <a:latin typeface="Times New Roman"/>
              </a:rPr>
              <a:t>Estructuras condicionales (if y match-case)</a:t>
            </a:r>
            <a:endParaRPr b="0" lang="es-UY" sz="3200" spc="-1" strike="noStrike"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r>
              <a:rPr b="0" lang="es-UY" sz="3300" spc="-1" strike="noStrike">
                <a:solidFill>
                  <a:srgbClr val="050505"/>
                </a:solidFill>
                <a:latin typeface="Times New Roman"/>
              </a:rPr>
              <a:t>CONTROL DE FLUJO</a:t>
            </a:r>
            <a:endParaRPr b="0" lang="es-UY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A12CD4-8F63-400F-8D5B-D7EA1380FFD4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r>
              <a:rPr b="0" lang="es-UY" sz="3300" spc="-1" strike="noStrike">
                <a:solidFill>
                  <a:srgbClr val="050505"/>
                </a:solidFill>
                <a:latin typeface="Times New Roman"/>
              </a:rPr>
              <a:t>CONTROL DE FLUJO</a:t>
            </a:r>
            <a:endParaRPr b="0" lang="es-UY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1620000" y="1044720"/>
            <a:ext cx="8100000" cy="393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UY" sz="2800" spc="-1" strike="noStrike">
                <a:latin typeface="Times New Roman"/>
              </a:rPr>
              <a:t>Un programa está formado por instrucciones que se ejecutan en secuencia, una tras otra, lo que conocemos como flujo del programa.</a:t>
            </a:r>
            <a:endParaRPr b="0" lang="es-UY" sz="2800" spc="-1" strike="noStrike">
              <a:latin typeface="Times New Roman"/>
            </a:endParaRPr>
          </a:p>
          <a:p>
            <a:pPr algn="ctr">
              <a:buNone/>
            </a:pPr>
            <a:r>
              <a:rPr b="0" lang="es-UY" sz="2800" spc="-1" strike="noStrike">
                <a:latin typeface="Times New Roman"/>
              </a:rPr>
              <a:t>Mediante el uso de ciertas instrucciones podemos modificar ese flujo, a éstas instrucciones las conocemos como de control de flujo.</a:t>
            </a:r>
            <a:endParaRPr b="0" lang="es-UY" sz="2800" spc="-1" strike="noStrike">
              <a:latin typeface="Times New Roman"/>
            </a:endParaRPr>
          </a:p>
          <a:p>
            <a:pPr algn="ctr">
              <a:buNone/>
            </a:pPr>
            <a:r>
              <a:rPr b="0" lang="es-UY" sz="2800" spc="-1" strike="noStrike">
                <a:latin typeface="Times New Roman"/>
              </a:rPr>
              <a:t>Permiten que se ejecuten o no algunas instrucciones, que se ejecuten unas instrucciones u otras dependiendo de algún factor o que se repita un conjunto de instrucciones.</a:t>
            </a:r>
            <a:endParaRPr b="0" lang="es-UY" sz="28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77F409-7DFF-4702-8705-1E256779E868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r>
              <a:rPr b="0" lang="es-UY" sz="3300" spc="-1" strike="noStrike">
                <a:solidFill>
                  <a:srgbClr val="050505"/>
                </a:solidFill>
                <a:latin typeface="Times New Roman"/>
              </a:rPr>
              <a:t>Algunos conceptos previos</a:t>
            </a:r>
            <a:endParaRPr b="0" lang="es-UY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50505"/>
                </a:solidFill>
                <a:latin typeface="Arial"/>
              </a:rPr>
              <a:t>Bloque de código: Es un conjunto de instrucciones, en Python los identificamos por la </a:t>
            </a:r>
            <a:r>
              <a:rPr b="0" lang="es-UY" sz="2400" spc="-1" strike="noStrike">
                <a:solidFill>
                  <a:srgbClr val="050505"/>
                </a:solidFill>
                <a:latin typeface="Arial"/>
              </a:rPr>
              <a:t>indentación</a:t>
            </a:r>
            <a:r>
              <a:rPr b="0" lang="es-UY" sz="2400" spc="-1" strike="noStrike">
                <a:solidFill>
                  <a:srgbClr val="050505"/>
                </a:solidFill>
                <a:latin typeface="Arial"/>
              </a:rPr>
              <a:t> (de 4 espacios, es la norma del lenguaje).</a:t>
            </a:r>
            <a:endParaRPr b="0" lang="es-UY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50505"/>
                </a:solidFill>
                <a:latin typeface="Arial"/>
              </a:rPr>
              <a:t>Comentarios: Anotaciones que incluimos en el código pero el intérprete ignora. Para comentarios de una línea usamos el símbolo almohadilla (#) y para multilínea triple comillas (‘’’).</a:t>
            </a:r>
            <a:endParaRPr b="0" lang="es-UY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39E711-8863-4DCC-9693-7821F9CDEB26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r>
              <a:rPr b="0" lang="es-UY" sz="3300" spc="-1" strike="noStrike">
                <a:solidFill>
                  <a:srgbClr val="050505"/>
                </a:solidFill>
                <a:latin typeface="Times New Roman"/>
              </a:rPr>
              <a:t>Operadores de comparación</a:t>
            </a:r>
            <a:endParaRPr b="0" lang="es-UY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50505"/>
                </a:solidFill>
                <a:latin typeface="Arial"/>
              </a:rPr>
              <a:t>== → Igual que</a:t>
            </a:r>
            <a:endParaRPr b="0" lang="es-UY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50505"/>
                </a:solidFill>
                <a:latin typeface="Arial"/>
              </a:rPr>
              <a:t>!= → Distinto que</a:t>
            </a:r>
            <a:endParaRPr b="0" lang="es-UY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50505"/>
                </a:solidFill>
                <a:latin typeface="Arial"/>
              </a:rPr>
              <a:t>&lt; → Menor que</a:t>
            </a:r>
            <a:endParaRPr b="0" lang="es-UY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50505"/>
                </a:solidFill>
                <a:latin typeface="Arial"/>
              </a:rPr>
              <a:t>&gt; → Mayor que</a:t>
            </a:r>
            <a:endParaRPr b="0" lang="es-UY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50505"/>
                </a:solidFill>
                <a:latin typeface="Arial"/>
              </a:rPr>
              <a:t>&lt;= → Menor o igual que</a:t>
            </a:r>
            <a:endParaRPr b="0" lang="es-UY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50505"/>
                </a:solidFill>
                <a:latin typeface="Arial"/>
              </a:rPr>
              <a:t>&gt;= → Mayor o igual que</a:t>
            </a:r>
            <a:endParaRPr b="0" lang="es-UY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B4AF7B-ADB6-4F80-9B50-22251B0EC20D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r>
              <a:rPr b="0" lang="es-UY" sz="3300" spc="-1" strike="noStrike">
                <a:solidFill>
                  <a:srgbClr val="050505"/>
                </a:solidFill>
                <a:latin typeface="Times New Roman"/>
              </a:rPr>
              <a:t>Operadores lógicos</a:t>
            </a:r>
            <a:endParaRPr b="0" lang="es-UY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50505"/>
                </a:solidFill>
                <a:latin typeface="Arial"/>
              </a:rPr>
              <a:t>and → True and True → True</a:t>
            </a:r>
            <a:endParaRPr b="0" lang="es-UY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50505"/>
                </a:solidFill>
                <a:latin typeface="Arial"/>
              </a:rPr>
              <a:t>or → True or False → True</a:t>
            </a:r>
            <a:endParaRPr b="0" lang="es-UY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50505"/>
                </a:solidFill>
                <a:latin typeface="Arial"/>
              </a:rPr>
              <a:t>not → not(False) → True</a:t>
            </a:r>
            <a:endParaRPr b="0" lang="es-UY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2F59F3-DF99-4850-9053-462FFCAD2DA5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r>
              <a:rPr b="0" lang="es-UY" sz="3300" spc="-1" strike="noStrike">
                <a:solidFill>
                  <a:srgbClr val="050505"/>
                </a:solidFill>
                <a:latin typeface="Times New Roman"/>
              </a:rPr>
              <a:t>IF (si…) ELIF (sino si…) ELSE (sino...)</a:t>
            </a:r>
            <a:endParaRPr b="0" lang="es-UY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50505"/>
                </a:solidFill>
                <a:latin typeface="Arial"/>
              </a:rPr>
              <a:t>Estructura</a:t>
            </a:r>
            <a:br>
              <a:rPr sz="2400"/>
            </a:br>
            <a:r>
              <a:rPr b="0" lang="es-UY" sz="2400" spc="-1" strike="noStrike">
                <a:solidFill>
                  <a:srgbClr val="050505"/>
                </a:solidFill>
                <a:latin typeface="Arial"/>
              </a:rPr>
              <a:t>if (condición):</a:t>
            </a:r>
            <a:br>
              <a:rPr sz="2400"/>
            </a:br>
            <a:r>
              <a:rPr b="0" lang="es-UY" sz="2400" spc="-1" strike="noStrike">
                <a:solidFill>
                  <a:srgbClr val="050505"/>
                </a:solidFill>
                <a:latin typeface="Arial"/>
              </a:rPr>
              <a:t>    #código</a:t>
            </a:r>
            <a:br>
              <a:rPr sz="2400"/>
            </a:br>
            <a:r>
              <a:rPr b="0" lang="es-UY" sz="2400" spc="-1" strike="noStrike">
                <a:solidFill>
                  <a:srgbClr val="050505"/>
                </a:solidFill>
                <a:latin typeface="Arial"/>
              </a:rPr>
              <a:t>elif (condición):</a:t>
            </a:r>
            <a:br>
              <a:rPr sz="2400"/>
            </a:br>
            <a:r>
              <a:rPr b="0" lang="es-UY" sz="2400" spc="-1" strike="noStrike">
                <a:solidFill>
                  <a:srgbClr val="050505"/>
                </a:solidFill>
                <a:latin typeface="Arial"/>
              </a:rPr>
              <a:t>    #código</a:t>
            </a:r>
            <a:br>
              <a:rPr sz="2400"/>
            </a:br>
            <a:r>
              <a:rPr b="0" lang="es-UY" sz="2400" spc="-1" strike="noStrike">
                <a:solidFill>
                  <a:srgbClr val="050505"/>
                </a:solidFill>
                <a:latin typeface="Arial"/>
              </a:rPr>
              <a:t>else:</a:t>
            </a:r>
            <a:br>
              <a:rPr sz="2400"/>
            </a:br>
            <a:r>
              <a:rPr b="0" lang="es-UY" sz="2400" spc="-1" strike="noStrike">
                <a:solidFill>
                  <a:srgbClr val="050505"/>
                </a:solidFill>
                <a:latin typeface="Arial"/>
              </a:rPr>
              <a:t>    #código</a:t>
            </a:r>
            <a:endParaRPr b="0" lang="es-UY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7A770B-9F06-4DE1-BE70-F05500DB31A9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r>
              <a:rPr b="0" lang="es-UY" sz="3300" spc="-1" strike="noStrike">
                <a:solidFill>
                  <a:srgbClr val="050505"/>
                </a:solidFill>
                <a:latin typeface="Times New Roman"/>
              </a:rPr>
              <a:t>MATCH-CASE (emparejar... caso...)</a:t>
            </a:r>
            <a:endParaRPr b="0" lang="es-UY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50505"/>
                </a:solidFill>
                <a:latin typeface="Arial"/>
              </a:rPr>
              <a:t>A partir de Python 3.10</a:t>
            </a:r>
            <a:endParaRPr b="0" lang="es-UY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50505"/>
                </a:solidFill>
                <a:latin typeface="Arial"/>
              </a:rPr>
              <a:t>Estructura:</a:t>
            </a:r>
            <a:br>
              <a:rPr sz="2400"/>
            </a:br>
            <a:r>
              <a:rPr b="0" lang="es-UY" sz="2400" spc="-1" strike="noStrike">
                <a:solidFill>
                  <a:srgbClr val="050505"/>
                </a:solidFill>
                <a:latin typeface="Arial"/>
              </a:rPr>
              <a:t>match variable:</a:t>
            </a:r>
            <a:br>
              <a:rPr sz="2400"/>
            </a:br>
            <a:r>
              <a:rPr b="0" lang="es-UY" sz="2400" spc="-1" strike="noStrike">
                <a:solidFill>
                  <a:srgbClr val="050505"/>
                </a:solidFill>
                <a:latin typeface="Arial"/>
              </a:rPr>
              <a:t>    case valor1:</a:t>
            </a:r>
            <a:br>
              <a:rPr sz="2400"/>
            </a:br>
            <a:r>
              <a:rPr b="0" lang="es-UY" sz="2400" spc="-1" strike="noStrike">
                <a:solidFill>
                  <a:srgbClr val="050505"/>
                </a:solidFill>
                <a:latin typeface="Arial"/>
              </a:rPr>
              <a:t>        #código</a:t>
            </a:r>
            <a:br>
              <a:rPr sz="2400"/>
            </a:br>
            <a:r>
              <a:rPr b="0" lang="es-UY" sz="2400" spc="-1" strike="noStrike">
                <a:solidFill>
                  <a:srgbClr val="050505"/>
                </a:solidFill>
                <a:latin typeface="Arial"/>
              </a:rPr>
              <a:t>    case valor2:</a:t>
            </a:r>
            <a:br>
              <a:rPr sz="2400"/>
            </a:br>
            <a:r>
              <a:rPr b="0" lang="es-UY" sz="2400" spc="-1" strike="noStrike">
                <a:solidFill>
                  <a:srgbClr val="050505"/>
                </a:solidFill>
                <a:latin typeface="Arial"/>
              </a:rPr>
              <a:t>        #código</a:t>
            </a:r>
            <a:br>
              <a:rPr sz="2400"/>
            </a:br>
            <a:r>
              <a:rPr b="0" lang="es-UY" sz="2400" spc="-1" strike="noStrike">
                <a:solidFill>
                  <a:srgbClr val="050505"/>
                </a:solidFill>
                <a:latin typeface="Arial"/>
              </a:rPr>
              <a:t>    case _:</a:t>
            </a:r>
            <a:br>
              <a:rPr sz="2400"/>
            </a:br>
            <a:r>
              <a:rPr b="0" lang="es-UY" sz="2400" spc="-1" strike="noStrike">
                <a:solidFill>
                  <a:srgbClr val="050505"/>
                </a:solidFill>
                <a:latin typeface="Arial"/>
              </a:rPr>
              <a:t>        #código</a:t>
            </a:r>
            <a:endParaRPr b="0" lang="es-UY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10F966-101D-4C22-88BE-6552A5986DA0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2023-04-04T17:16:04Z</dcterms:created>
  <dc:creator/>
  <dc:description/>
  <dc:language>es-UY</dc:language>
  <cp:lastModifiedBy/>
  <dcterms:modified xsi:type="dcterms:W3CDTF">2023-04-04T18:18:25Z</dcterms:modified>
  <cp:revision>2</cp:revision>
  <dc:subject/>
  <dc:title>DNA</dc:title>
</cp:coreProperties>
</file>