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86C6F8-559A-489D-B0D1-24C15359E7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E560C2-09A8-4FCB-83F7-2C13D05BAA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A8AC8F-7C0F-4C25-8B62-20B25B6BAA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197E03-F1C4-44D0-B432-884479B98F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CCE797-0950-437B-8DB2-CA2352ACF7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0BC379-FF67-4DE7-B415-3589FE37A6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84DDDD-6682-4F27-B05E-4424FCD71B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C33EFB-8475-46FE-A10B-9DF5587637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75DA67-CEE2-425B-BCFE-7E81CBFFAC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6BF698-66F5-4DFD-ADB3-7F362EE3A0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48D53C-F0B5-4F64-ACE7-83C0E9397F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F00C10-CF40-4EA6-A7BC-25444DB032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MX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50505"/>
                </a:solidFill>
                <a:latin typeface="Times New Roman"/>
              </a:rPr>
              <a:t>Pulse para editar el formato del texto de título</a:t>
            </a: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Pulse para editar el formato de texto del esquema</a:t>
            </a: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2100" spc="-1" strike="noStrike">
                <a:solidFill>
                  <a:srgbClr val="050505"/>
                </a:solidFill>
                <a:latin typeface="Arial"/>
              </a:rPr>
              <a:t>Segundo nivel del esquema</a:t>
            </a:r>
            <a:endParaRPr b="0" lang="es-MX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50505"/>
                </a:solidFill>
                <a:latin typeface="Arial"/>
              </a:rPr>
              <a:t>Tercer nivel del esquema</a:t>
            </a:r>
            <a:endParaRPr b="0" lang="es-MX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50505"/>
                </a:solidFill>
                <a:latin typeface="Arial"/>
              </a:rPr>
              <a:t>Cuarto nivel del esquema</a:t>
            </a:r>
            <a:endParaRPr b="0" lang="es-MX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50505"/>
                </a:solidFill>
                <a:latin typeface="Arial"/>
              </a:rPr>
              <a:t>Quinto nivel del esquema</a:t>
            </a:r>
            <a:endParaRPr b="0" lang="es-MX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50505"/>
                </a:solidFill>
                <a:latin typeface="Arial"/>
              </a:rPr>
              <a:t>Sexto nivel del esquema</a:t>
            </a:r>
            <a:endParaRPr b="0" lang="es-MX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1500" spc="-1" strike="noStrike">
                <a:solidFill>
                  <a:srgbClr val="050505"/>
                </a:solidFill>
                <a:latin typeface="Arial"/>
              </a:rPr>
              <a:t>Séptimo nivel del esquema</a:t>
            </a:r>
            <a:endParaRPr b="0" lang="es-MX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&lt;fecha/hora&gt;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s-MX" sz="1400" spc="-1" strike="noStrike">
                <a:solidFill>
                  <a:srgbClr val="000000"/>
                </a:solidFill>
                <a:latin typeface="Arial"/>
              </a:rPr>
              <a:t>&lt;pie de página&gt;</a:t>
            </a:r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MX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F88A062-C54A-403D-BC03-5CC33D9ED625}" type="slidenum">
              <a:rPr b="0" lang="es-MX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es-MX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540000" y="306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720000" y="48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>
            <a:off x="864000" y="702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>
            <a:off x="720000" y="12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>
            <a:off x="864000" y="954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540000" y="1350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720000" y="117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 rot="10800000">
            <a:off x="720000" y="153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 rot="10800000">
            <a:off x="864000" y="174636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 rot="10800000">
            <a:off x="864000" y="199836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540000" y="2394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720000" y="2214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>
            <a:off x="720000" y="2583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>
            <a:off x="864000" y="2799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>
            <a:off x="864000" y="3051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540000" y="3447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738720" y="3267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 rot="10800000">
            <a:off x="729360" y="3636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 rot="10800000">
            <a:off x="873360" y="385272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 rot="10800000">
            <a:off x="873360" y="410472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549360" y="4500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729360" y="432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>
            <a:off x="729360" y="468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>
            <a:off x="873360" y="4896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7" name=""/>
          <p:cNvCxnSpPr>
            <a:stCxn id="78" idx="6"/>
            <a:endCxn id="79" idx="2"/>
          </p:cNvCxnSpPr>
          <p:nvPr/>
        </p:nvCxnSpPr>
        <p:spPr>
          <a:xfrm>
            <a:off x="873360" y="5148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0" name=""/>
          <p:cNvCxnSpPr>
            <a:stCxn id="81" idx="6"/>
            <a:endCxn id="82" idx="2"/>
          </p:cNvCxnSpPr>
          <p:nvPr/>
        </p:nvCxnSpPr>
        <p:spPr>
          <a:xfrm rot="10800000">
            <a:off x="549360" y="5544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3" name=""/>
          <p:cNvCxnSpPr>
            <a:stCxn id="84" idx="6"/>
            <a:endCxn id="85" idx="2"/>
          </p:cNvCxnSpPr>
          <p:nvPr/>
        </p:nvCxnSpPr>
        <p:spPr>
          <a:xfrm rot="10800000">
            <a:off x="729360" y="5364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7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340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50505"/>
                </a:solidFill>
                <a:latin typeface="Times New Roman"/>
              </a:rPr>
              <a:t>ASSERT</a:t>
            </a: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D3FB00-4867-4692-A928-E35908E16A2D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50505"/>
                </a:solidFill>
                <a:latin typeface="Times New Roman"/>
              </a:rPr>
              <a:t>Uso de assert</a:t>
            </a: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Permite realizar comprobaciones.</a:t>
            </a: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Si la expresión que contiene es falsa lanzará una excepción de tipo AssertionError.</a:t>
            </a: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Por ejemplo: assert False</a:t>
            </a: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Podemos añadir información para la excepción de la siguiente forma:</a:t>
            </a:r>
            <a:br>
              <a:rPr sz="3200"/>
            </a:br>
            <a:r>
              <a:rPr b="0" lang="es-MX" sz="3200" spc="-1" strike="noStrike">
                <a:solidFill>
                  <a:srgbClr val="000000"/>
                </a:solidFill>
                <a:latin typeface="Times New Roman"/>
              </a:rPr>
              <a:t>assert False, “El assert falló.”</a:t>
            </a:r>
            <a:endParaRPr b="0" lang="es-MX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7AEEEA-5417-40BE-9570-F1F6599737F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50505"/>
                </a:solidFill>
                <a:latin typeface="Times New Roman"/>
              </a:rPr>
              <a:t>Testing</a:t>
            </a: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El uso de assert() es muy útil para test unitarios.</a:t>
            </a: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Supongamos que tenemos una función que suma dos números:</a:t>
            </a:r>
            <a:br>
              <a:rPr sz="2400"/>
            </a:b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def suma(num1, num2):</a:t>
            </a:r>
            <a:br>
              <a:rPr sz="2400"/>
            </a:b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    return num1 + num2</a:t>
            </a: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Podemos asegurarnos de que nuestro código realmente este devolviendo la suma de los dos números de la siguiente forma:</a:t>
            </a:r>
            <a:br>
              <a:rPr sz="2400"/>
            </a:b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assert(suma(2+3) == 5)</a:t>
            </a: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384559-FC0B-4EA2-AF05-4701E2D5CE8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50505"/>
                </a:solidFill>
                <a:latin typeface="Times New Roman"/>
              </a:rPr>
              <a:t>En funciones o clases</a:t>
            </a: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Podemos utilizar assert también para realizar comprobaciones, como dentro de una función.</a:t>
            </a: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  <a:p>
            <a:pPr marL="397440" indent="-29808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Por ejemplo, si queremos asegurarnos de que los parámetros recibidos sean del tipo que esperamos:</a:t>
            </a:r>
            <a:br>
              <a:rPr sz="2400"/>
            </a:b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def suma(num1, num2):</a:t>
            </a:r>
            <a:br>
              <a:rPr sz="2400"/>
            </a:b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    assert(type(num1) == int)</a:t>
            </a:r>
            <a:br>
              <a:rPr sz="2400"/>
            </a:b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    assert(type(num2) == int)</a:t>
            </a:r>
            <a:br>
              <a:rPr sz="2400"/>
            </a:b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    return num1 + num2</a:t>
            </a: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  <a:p>
            <a:pPr marL="397440" indent="-29808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Lo mismo podemos hacer con clases usando</a:t>
            </a:r>
            <a:br>
              <a:rPr sz="2400"/>
            </a:b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assert(isinstance(objeto, Clase))</a:t>
            </a: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048CAB-CB77-4203-859C-72ECE42D421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s-MX" sz="3300" spc="-1" strike="noStrike">
                <a:solidFill>
                  <a:srgbClr val="050505"/>
                </a:solidFill>
                <a:latin typeface="Times New Roman"/>
              </a:rPr>
              <a:t>Correr un script con assert deshabilitado</a:t>
            </a:r>
            <a:endParaRPr b="0" lang="es-MX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Podemos ejecutar un script de Python que tenga asserts deshabilitándolos para que no se produzca ninguna excepción lanzada por los mismos de la siguiente manera:</a:t>
            </a:r>
            <a:br>
              <a:rPr sz="2400"/>
            </a:br>
            <a:br>
              <a:rPr sz="2400"/>
            </a:br>
            <a:r>
              <a:rPr b="0" lang="es-MX" sz="2400" spc="-1" strike="noStrike">
                <a:solidFill>
                  <a:srgbClr val="050505"/>
                </a:solidFill>
                <a:latin typeface="Arial"/>
              </a:rPr>
              <a:t>$ python3 -0 script.py</a:t>
            </a:r>
            <a:endParaRPr b="0" lang="es-MX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7AD3C1-9A70-4571-8F1F-005931458E4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LibreOffice/7.5.5.2$Linux_X86_64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2023-08-07T17:56:29Z</dcterms:created>
  <dc:creator/>
  <dc:description/>
  <dc:language>es-MX</dc:language>
  <cp:lastModifiedBy/>
  <dcterms:modified xsi:type="dcterms:W3CDTF">2023-08-07T18:31:22Z</dcterms:modified>
  <cp:revision>2</cp:revision>
  <dc:subject/>
  <dc:title>DNA</dc:title>
</cp:coreProperties>
</file>